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sldIdLst>
    <p:sldId id="257" r:id="rId5"/>
    <p:sldId id="258" r:id="rId6"/>
    <p:sldId id="259" r:id="rId7"/>
    <p:sldId id="260" r:id="rId8"/>
    <p:sldId id="265" r:id="rId9"/>
    <p:sldId id="266" r:id="rId10"/>
    <p:sldId id="267" r:id="rId11"/>
    <p:sldId id="261" r:id="rId12"/>
    <p:sldId id="262" r:id="rId13"/>
    <p:sldId id="263" r:id="rId14"/>
    <p:sldId id="268" r:id="rId15"/>
    <p:sldId id="264"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EBEC31-1FBE-48EB-BE1B-68F6EC2F41AC}" type="datetimeFigureOut">
              <a:rPr lang="en-US" smtClean="0"/>
              <a:t>11/24/2022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02EA22-0065-4A14-B455-9D4122FC4711}" type="slidenum">
              <a:rPr lang="en-US" smtClean="0"/>
              <a:t>‹#›</a:t>
            </a:fld>
            <a:endParaRPr lang="en-US"/>
          </a:p>
        </p:txBody>
      </p:sp>
    </p:spTree>
    <p:extLst>
      <p:ext uri="{BB962C8B-B14F-4D97-AF65-F5344CB8AC3E}">
        <p14:creationId xmlns:p14="http://schemas.microsoft.com/office/powerpoint/2010/main" val="1086514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8446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2947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5589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8868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4645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D9258-9F6D-6D88-6BB8-620D6D90D5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877D4F-C53E-1F0B-2790-C5265AF7A8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3355D0-B28F-8D42-1DB5-3C2D31E7576A}"/>
              </a:ext>
            </a:extLst>
          </p:cNvPr>
          <p:cNvSpPr>
            <a:spLocks noGrp="1"/>
          </p:cNvSpPr>
          <p:nvPr>
            <p:ph type="dt" sz="half" idx="10"/>
          </p:nvPr>
        </p:nvSpPr>
        <p:spPr/>
        <p:txBody>
          <a:bodyPr/>
          <a:lstStyle/>
          <a:p>
            <a:fld id="{49EFDC40-BDB6-4EFA-B24F-B00E1EDE9B98}" type="datetimeFigureOut">
              <a:rPr lang="en-US" smtClean="0"/>
              <a:t>11/24/2022</a:t>
            </a:fld>
            <a:endParaRPr lang="en-US"/>
          </a:p>
        </p:txBody>
      </p:sp>
      <p:sp>
        <p:nvSpPr>
          <p:cNvPr id="5" name="Footer Placeholder 4">
            <a:extLst>
              <a:ext uri="{FF2B5EF4-FFF2-40B4-BE49-F238E27FC236}">
                <a16:creationId xmlns:a16="http://schemas.microsoft.com/office/drawing/2014/main" id="{324277B9-F965-406D-8277-74CA518BAC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3146FC-46E4-193F-F6F2-3C9B63205F7C}"/>
              </a:ext>
            </a:extLst>
          </p:cNvPr>
          <p:cNvSpPr>
            <a:spLocks noGrp="1"/>
          </p:cNvSpPr>
          <p:nvPr>
            <p:ph type="sldNum" sz="quarter" idx="12"/>
          </p:nvPr>
        </p:nvSpPr>
        <p:spPr/>
        <p:txBody>
          <a:bodyPr/>
          <a:lstStyle/>
          <a:p>
            <a:fld id="{AFB2FAB3-D321-4D6A-B3DF-3BCB10E736C5}" type="slidenum">
              <a:rPr lang="en-US" smtClean="0"/>
              <a:t>‹#›</a:t>
            </a:fld>
            <a:endParaRPr lang="en-US"/>
          </a:p>
        </p:txBody>
      </p:sp>
    </p:spTree>
    <p:extLst>
      <p:ext uri="{BB962C8B-B14F-4D97-AF65-F5344CB8AC3E}">
        <p14:creationId xmlns:p14="http://schemas.microsoft.com/office/powerpoint/2010/main" val="170935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C7548-E0F3-50E6-BA01-8FA60C4F9B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ACDCDB-AD22-71A1-E414-CD3375107A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9F3DE6-431E-B9AA-D24B-610C0699282F}"/>
              </a:ext>
            </a:extLst>
          </p:cNvPr>
          <p:cNvSpPr>
            <a:spLocks noGrp="1"/>
          </p:cNvSpPr>
          <p:nvPr>
            <p:ph type="dt" sz="half" idx="10"/>
          </p:nvPr>
        </p:nvSpPr>
        <p:spPr/>
        <p:txBody>
          <a:bodyPr/>
          <a:lstStyle/>
          <a:p>
            <a:fld id="{49EFDC40-BDB6-4EFA-B24F-B00E1EDE9B98}" type="datetimeFigureOut">
              <a:rPr lang="en-US" smtClean="0"/>
              <a:t>11/24/2022</a:t>
            </a:fld>
            <a:endParaRPr lang="en-US"/>
          </a:p>
        </p:txBody>
      </p:sp>
      <p:sp>
        <p:nvSpPr>
          <p:cNvPr id="5" name="Footer Placeholder 4">
            <a:extLst>
              <a:ext uri="{FF2B5EF4-FFF2-40B4-BE49-F238E27FC236}">
                <a16:creationId xmlns:a16="http://schemas.microsoft.com/office/drawing/2014/main" id="{B144A15F-4415-7917-3DFD-A8755BE8BE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7A669B-4F47-A5B4-4871-E355E6689DC9}"/>
              </a:ext>
            </a:extLst>
          </p:cNvPr>
          <p:cNvSpPr>
            <a:spLocks noGrp="1"/>
          </p:cNvSpPr>
          <p:nvPr>
            <p:ph type="sldNum" sz="quarter" idx="12"/>
          </p:nvPr>
        </p:nvSpPr>
        <p:spPr/>
        <p:txBody>
          <a:bodyPr/>
          <a:lstStyle/>
          <a:p>
            <a:fld id="{AFB2FAB3-D321-4D6A-B3DF-3BCB10E736C5}" type="slidenum">
              <a:rPr lang="en-US" smtClean="0"/>
              <a:t>‹#›</a:t>
            </a:fld>
            <a:endParaRPr lang="en-US"/>
          </a:p>
        </p:txBody>
      </p:sp>
    </p:spTree>
    <p:extLst>
      <p:ext uri="{BB962C8B-B14F-4D97-AF65-F5344CB8AC3E}">
        <p14:creationId xmlns:p14="http://schemas.microsoft.com/office/powerpoint/2010/main" val="2022921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7DFA2C-205A-2AE8-85A4-5B0A3125E2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D715C1-2928-FB3B-CA06-8ED2AE3E56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978F5E-7EE5-E39E-EECF-D3A3114DD4B2}"/>
              </a:ext>
            </a:extLst>
          </p:cNvPr>
          <p:cNvSpPr>
            <a:spLocks noGrp="1"/>
          </p:cNvSpPr>
          <p:nvPr>
            <p:ph type="dt" sz="half" idx="10"/>
          </p:nvPr>
        </p:nvSpPr>
        <p:spPr/>
        <p:txBody>
          <a:bodyPr/>
          <a:lstStyle/>
          <a:p>
            <a:fld id="{49EFDC40-BDB6-4EFA-B24F-B00E1EDE9B98}" type="datetimeFigureOut">
              <a:rPr lang="en-US" smtClean="0"/>
              <a:t>11/24/2022</a:t>
            </a:fld>
            <a:endParaRPr lang="en-US"/>
          </a:p>
        </p:txBody>
      </p:sp>
      <p:sp>
        <p:nvSpPr>
          <p:cNvPr id="5" name="Footer Placeholder 4">
            <a:extLst>
              <a:ext uri="{FF2B5EF4-FFF2-40B4-BE49-F238E27FC236}">
                <a16:creationId xmlns:a16="http://schemas.microsoft.com/office/drawing/2014/main" id="{9318E7F5-E419-A70B-7FCC-FCFC1081AC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460C02-65D6-D48D-B466-0DDFF979B4AC}"/>
              </a:ext>
            </a:extLst>
          </p:cNvPr>
          <p:cNvSpPr>
            <a:spLocks noGrp="1"/>
          </p:cNvSpPr>
          <p:nvPr>
            <p:ph type="sldNum" sz="quarter" idx="12"/>
          </p:nvPr>
        </p:nvSpPr>
        <p:spPr/>
        <p:txBody>
          <a:bodyPr/>
          <a:lstStyle/>
          <a:p>
            <a:fld id="{AFB2FAB3-D321-4D6A-B3DF-3BCB10E736C5}" type="slidenum">
              <a:rPr lang="en-US" smtClean="0"/>
              <a:t>‹#›</a:t>
            </a:fld>
            <a:endParaRPr lang="en-US"/>
          </a:p>
        </p:txBody>
      </p:sp>
    </p:spTree>
    <p:extLst>
      <p:ext uri="{BB962C8B-B14F-4D97-AF65-F5344CB8AC3E}">
        <p14:creationId xmlns:p14="http://schemas.microsoft.com/office/powerpoint/2010/main" val="25845309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1_Picture with Caption">
    <p:spTree>
      <p:nvGrpSpPr>
        <p:cNvPr id="1" name="Shape 29"/>
        <p:cNvGrpSpPr/>
        <p:nvPr/>
      </p:nvGrpSpPr>
      <p:grpSpPr>
        <a:xfrm>
          <a:off x="0" y="0"/>
          <a:ext cx="0" cy="0"/>
          <a:chOff x="0" y="0"/>
          <a:chExt cx="0" cy="0"/>
        </a:xfrm>
      </p:grpSpPr>
      <p:sp>
        <p:nvSpPr>
          <p:cNvPr id="30" name="Google Shape;30;p13"/>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Gill Sans"/>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a:spLocks noGrp="1"/>
          </p:cNvSpPr>
          <p:nvPr>
            <p:ph type="pic" idx="2"/>
          </p:nvPr>
        </p:nvSpPr>
        <p:spPr>
          <a:xfrm>
            <a:off x="447817" y="641350"/>
            <a:ext cx="11290859" cy="3651249"/>
          </a:xfrm>
          <a:prstGeom prst="rect">
            <a:avLst/>
          </a:prstGeom>
          <a:noFill/>
          <a:ln>
            <a:noFill/>
          </a:ln>
        </p:spPr>
        <p:txBody>
          <a:bodyPr spcFirstLastPara="1" wrap="square" lIns="91425" tIns="45700" rIns="91425" bIns="45700" anchor="t" anchorCtr="0">
            <a:normAutofit/>
          </a:bodyPr>
          <a:lstStyle>
            <a:lvl1pPr marR="0" lvl="0" algn="ctr" rtl="0">
              <a:lnSpc>
                <a:spcPct val="100000"/>
              </a:lnSpc>
              <a:spcBef>
                <a:spcPts val="320"/>
              </a:spcBef>
              <a:spcAft>
                <a:spcPts val="0"/>
              </a:spcAft>
              <a:buClr>
                <a:schemeClr val="accent1"/>
              </a:buClr>
              <a:buSzPts val="1472"/>
              <a:buFont typeface="Noto Sans Symbols"/>
              <a:buNone/>
              <a:defRPr sz="1600" b="0" i="0" u="none" strike="noStrike" cap="none">
                <a:solidFill>
                  <a:srgbClr val="3F3F3F"/>
                </a:solidFill>
                <a:latin typeface="Gill Sans"/>
                <a:ea typeface="Gill Sans"/>
                <a:cs typeface="Gill Sans"/>
                <a:sym typeface="Gill Sans"/>
              </a:defRPr>
            </a:lvl1pPr>
            <a:lvl2pPr marR="0" lvl="1" algn="l" rtl="0">
              <a:spcBef>
                <a:spcPts val="600"/>
              </a:spcBef>
              <a:spcAft>
                <a:spcPts val="0"/>
              </a:spcAft>
              <a:buClr>
                <a:schemeClr val="accent1"/>
              </a:buClr>
              <a:buSzPts val="1472"/>
              <a:buFont typeface="Noto Sans Symbols"/>
              <a:buNone/>
              <a:defRPr sz="1600" b="0" i="0" u="none" strike="noStrike" cap="none">
                <a:solidFill>
                  <a:srgbClr val="3F3F3F"/>
                </a:solidFill>
                <a:latin typeface="Gill Sans"/>
                <a:ea typeface="Gill Sans"/>
                <a:cs typeface="Gill Sans"/>
                <a:sym typeface="Gill Sans"/>
              </a:defRPr>
            </a:lvl2pPr>
            <a:lvl3pPr marR="0" lvl="2" algn="l" rtl="0">
              <a:spcBef>
                <a:spcPts val="600"/>
              </a:spcBef>
              <a:spcAft>
                <a:spcPts val="0"/>
              </a:spcAft>
              <a:buClr>
                <a:schemeClr val="accent1"/>
              </a:buClr>
              <a:buSzPts val="1472"/>
              <a:buFont typeface="Noto Sans Symbols"/>
              <a:buNone/>
              <a:defRPr sz="1600" b="0" i="0" u="none" strike="noStrike" cap="none">
                <a:solidFill>
                  <a:srgbClr val="3F3F3F"/>
                </a:solidFill>
                <a:latin typeface="Gill Sans"/>
                <a:ea typeface="Gill Sans"/>
                <a:cs typeface="Gill Sans"/>
                <a:sym typeface="Gill Sans"/>
              </a:defRPr>
            </a:lvl3pPr>
            <a:lvl4pPr marR="0" lvl="3" algn="l" rtl="0">
              <a:spcBef>
                <a:spcPts val="600"/>
              </a:spcBef>
              <a:spcAft>
                <a:spcPts val="0"/>
              </a:spcAft>
              <a:buClr>
                <a:schemeClr val="accent1"/>
              </a:buClr>
              <a:buSzPts val="1472"/>
              <a:buFont typeface="Noto Sans Symbols"/>
              <a:buNone/>
              <a:defRPr sz="1600" b="0" i="0" u="none" strike="noStrike" cap="none">
                <a:solidFill>
                  <a:srgbClr val="3F3F3F"/>
                </a:solidFill>
                <a:latin typeface="Gill Sans"/>
                <a:ea typeface="Gill Sans"/>
                <a:cs typeface="Gill Sans"/>
                <a:sym typeface="Gill Sans"/>
              </a:defRPr>
            </a:lvl4pPr>
            <a:lvl5pPr marR="0" lvl="4" algn="l" rtl="0">
              <a:spcBef>
                <a:spcPts val="600"/>
              </a:spcBef>
              <a:spcAft>
                <a:spcPts val="0"/>
              </a:spcAft>
              <a:buClr>
                <a:schemeClr val="accent1"/>
              </a:buClr>
              <a:buSzPts val="1472"/>
              <a:buFont typeface="Noto Sans Symbols"/>
              <a:buNone/>
              <a:defRPr sz="1600" b="0" i="0" u="none" strike="noStrike" cap="none">
                <a:solidFill>
                  <a:srgbClr val="3F3F3F"/>
                </a:solidFill>
                <a:latin typeface="Gill Sans"/>
                <a:ea typeface="Gill Sans"/>
                <a:cs typeface="Gill Sans"/>
                <a:sym typeface="Gill Sans"/>
              </a:defRPr>
            </a:lvl5pPr>
            <a:lvl6pPr marR="0" lvl="5"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6pPr>
            <a:lvl7pPr marR="0" lvl="6"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7pPr>
            <a:lvl8pPr marR="0" lvl="7"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8pPr>
            <a:lvl9pPr marR="0" lvl="8" algn="l" rtl="0">
              <a:spcBef>
                <a:spcPts val="600"/>
              </a:spcBef>
              <a:spcAft>
                <a:spcPts val="60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9pPr>
          </a:lstStyle>
          <a:p>
            <a:endParaRPr/>
          </a:p>
        </p:txBody>
      </p:sp>
      <p:sp>
        <p:nvSpPr>
          <p:cNvPr id="32" name="Google Shape;32;p13"/>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33" name="Google Shape;33;p1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3"/>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3"/>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757203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E6856-C39C-719D-93C7-2B5F253C97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A6163F-9D61-F35F-F318-08BC1DD305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044B92-73C6-9146-6DCE-FE36C14CE4E9}"/>
              </a:ext>
            </a:extLst>
          </p:cNvPr>
          <p:cNvSpPr>
            <a:spLocks noGrp="1"/>
          </p:cNvSpPr>
          <p:nvPr>
            <p:ph type="dt" sz="half" idx="10"/>
          </p:nvPr>
        </p:nvSpPr>
        <p:spPr/>
        <p:txBody>
          <a:bodyPr/>
          <a:lstStyle/>
          <a:p>
            <a:fld id="{49EFDC40-BDB6-4EFA-B24F-B00E1EDE9B98}" type="datetimeFigureOut">
              <a:rPr lang="en-US" smtClean="0"/>
              <a:t>11/24/2022</a:t>
            </a:fld>
            <a:endParaRPr lang="en-US"/>
          </a:p>
        </p:txBody>
      </p:sp>
      <p:sp>
        <p:nvSpPr>
          <p:cNvPr id="5" name="Footer Placeholder 4">
            <a:extLst>
              <a:ext uri="{FF2B5EF4-FFF2-40B4-BE49-F238E27FC236}">
                <a16:creationId xmlns:a16="http://schemas.microsoft.com/office/drawing/2014/main" id="{FB272E0B-1FBD-2F39-C71C-86E351C67B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0F2F92-1726-C9DC-B9FF-444092862813}"/>
              </a:ext>
            </a:extLst>
          </p:cNvPr>
          <p:cNvSpPr>
            <a:spLocks noGrp="1"/>
          </p:cNvSpPr>
          <p:nvPr>
            <p:ph type="sldNum" sz="quarter" idx="12"/>
          </p:nvPr>
        </p:nvSpPr>
        <p:spPr/>
        <p:txBody>
          <a:bodyPr/>
          <a:lstStyle/>
          <a:p>
            <a:fld id="{AFB2FAB3-D321-4D6A-B3DF-3BCB10E736C5}" type="slidenum">
              <a:rPr lang="en-US" smtClean="0"/>
              <a:t>‹#›</a:t>
            </a:fld>
            <a:endParaRPr lang="en-US"/>
          </a:p>
        </p:txBody>
      </p:sp>
    </p:spTree>
    <p:extLst>
      <p:ext uri="{BB962C8B-B14F-4D97-AF65-F5344CB8AC3E}">
        <p14:creationId xmlns:p14="http://schemas.microsoft.com/office/powerpoint/2010/main" val="3578052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BDA52-F4E5-3657-96DF-EE4C9DEDA4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D5BEBF-8978-98DE-54AD-2F972A065D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7A5184-DA9F-6962-045C-62453D88D721}"/>
              </a:ext>
            </a:extLst>
          </p:cNvPr>
          <p:cNvSpPr>
            <a:spLocks noGrp="1"/>
          </p:cNvSpPr>
          <p:nvPr>
            <p:ph type="dt" sz="half" idx="10"/>
          </p:nvPr>
        </p:nvSpPr>
        <p:spPr/>
        <p:txBody>
          <a:bodyPr/>
          <a:lstStyle/>
          <a:p>
            <a:fld id="{49EFDC40-BDB6-4EFA-B24F-B00E1EDE9B98}" type="datetimeFigureOut">
              <a:rPr lang="en-US" smtClean="0"/>
              <a:t>11/24/2022</a:t>
            </a:fld>
            <a:endParaRPr lang="en-US"/>
          </a:p>
        </p:txBody>
      </p:sp>
      <p:sp>
        <p:nvSpPr>
          <p:cNvPr id="5" name="Footer Placeholder 4">
            <a:extLst>
              <a:ext uri="{FF2B5EF4-FFF2-40B4-BE49-F238E27FC236}">
                <a16:creationId xmlns:a16="http://schemas.microsoft.com/office/drawing/2014/main" id="{7ABFB6A7-5B85-DB61-0099-AEB3FA5177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A4D20-3FBE-A7CD-9E1F-BC1505279909}"/>
              </a:ext>
            </a:extLst>
          </p:cNvPr>
          <p:cNvSpPr>
            <a:spLocks noGrp="1"/>
          </p:cNvSpPr>
          <p:nvPr>
            <p:ph type="sldNum" sz="quarter" idx="12"/>
          </p:nvPr>
        </p:nvSpPr>
        <p:spPr/>
        <p:txBody>
          <a:bodyPr/>
          <a:lstStyle/>
          <a:p>
            <a:fld id="{AFB2FAB3-D321-4D6A-B3DF-3BCB10E736C5}" type="slidenum">
              <a:rPr lang="en-US" smtClean="0"/>
              <a:t>‹#›</a:t>
            </a:fld>
            <a:endParaRPr lang="en-US"/>
          </a:p>
        </p:txBody>
      </p:sp>
    </p:spTree>
    <p:extLst>
      <p:ext uri="{BB962C8B-B14F-4D97-AF65-F5344CB8AC3E}">
        <p14:creationId xmlns:p14="http://schemas.microsoft.com/office/powerpoint/2010/main" val="3200674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04C4E-5435-31A1-BEC6-5BC965B158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D88610-0E6F-A54A-E995-3207F24FBC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6494A6-A383-19B0-5CAC-8B55C72052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CBE5C6-4836-B9B0-430D-84D00C61F259}"/>
              </a:ext>
            </a:extLst>
          </p:cNvPr>
          <p:cNvSpPr>
            <a:spLocks noGrp="1"/>
          </p:cNvSpPr>
          <p:nvPr>
            <p:ph type="dt" sz="half" idx="10"/>
          </p:nvPr>
        </p:nvSpPr>
        <p:spPr/>
        <p:txBody>
          <a:bodyPr/>
          <a:lstStyle/>
          <a:p>
            <a:fld id="{49EFDC40-BDB6-4EFA-B24F-B00E1EDE9B98}" type="datetimeFigureOut">
              <a:rPr lang="en-US" smtClean="0"/>
              <a:t>11/24/2022</a:t>
            </a:fld>
            <a:endParaRPr lang="en-US"/>
          </a:p>
        </p:txBody>
      </p:sp>
      <p:sp>
        <p:nvSpPr>
          <p:cNvPr id="6" name="Footer Placeholder 5">
            <a:extLst>
              <a:ext uri="{FF2B5EF4-FFF2-40B4-BE49-F238E27FC236}">
                <a16:creationId xmlns:a16="http://schemas.microsoft.com/office/drawing/2014/main" id="{715F54F5-9232-ABE9-9FCF-D6C6FD9FFF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699593-2806-E008-19C7-D3237F4656A0}"/>
              </a:ext>
            </a:extLst>
          </p:cNvPr>
          <p:cNvSpPr>
            <a:spLocks noGrp="1"/>
          </p:cNvSpPr>
          <p:nvPr>
            <p:ph type="sldNum" sz="quarter" idx="12"/>
          </p:nvPr>
        </p:nvSpPr>
        <p:spPr/>
        <p:txBody>
          <a:bodyPr/>
          <a:lstStyle/>
          <a:p>
            <a:fld id="{AFB2FAB3-D321-4D6A-B3DF-3BCB10E736C5}" type="slidenum">
              <a:rPr lang="en-US" smtClean="0"/>
              <a:t>‹#›</a:t>
            </a:fld>
            <a:endParaRPr lang="en-US"/>
          </a:p>
        </p:txBody>
      </p:sp>
    </p:spTree>
    <p:extLst>
      <p:ext uri="{BB962C8B-B14F-4D97-AF65-F5344CB8AC3E}">
        <p14:creationId xmlns:p14="http://schemas.microsoft.com/office/powerpoint/2010/main" val="2827240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EAFC2-EAF3-9CD9-7218-48410617C9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98B19C-DAE1-D5CE-8928-CF7DB55109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53354E-0B76-9751-D79C-38CCA2137D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D99133-C639-BD95-7E3A-FC5B7F1797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67560E-1DB9-1896-C7BA-D8FDA90A8D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250AF8-D120-8FA6-3104-B386603AB0FD}"/>
              </a:ext>
            </a:extLst>
          </p:cNvPr>
          <p:cNvSpPr>
            <a:spLocks noGrp="1"/>
          </p:cNvSpPr>
          <p:nvPr>
            <p:ph type="dt" sz="half" idx="10"/>
          </p:nvPr>
        </p:nvSpPr>
        <p:spPr/>
        <p:txBody>
          <a:bodyPr/>
          <a:lstStyle/>
          <a:p>
            <a:fld id="{49EFDC40-BDB6-4EFA-B24F-B00E1EDE9B98}" type="datetimeFigureOut">
              <a:rPr lang="en-US" smtClean="0"/>
              <a:t>11/24/2022</a:t>
            </a:fld>
            <a:endParaRPr lang="en-US"/>
          </a:p>
        </p:txBody>
      </p:sp>
      <p:sp>
        <p:nvSpPr>
          <p:cNvPr id="8" name="Footer Placeholder 7">
            <a:extLst>
              <a:ext uri="{FF2B5EF4-FFF2-40B4-BE49-F238E27FC236}">
                <a16:creationId xmlns:a16="http://schemas.microsoft.com/office/drawing/2014/main" id="{4434FFF4-CD18-815F-2A0D-CAE6879DC0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27E93D-9C11-21B1-CC6B-C8191F608DE9}"/>
              </a:ext>
            </a:extLst>
          </p:cNvPr>
          <p:cNvSpPr>
            <a:spLocks noGrp="1"/>
          </p:cNvSpPr>
          <p:nvPr>
            <p:ph type="sldNum" sz="quarter" idx="12"/>
          </p:nvPr>
        </p:nvSpPr>
        <p:spPr/>
        <p:txBody>
          <a:bodyPr/>
          <a:lstStyle/>
          <a:p>
            <a:fld id="{AFB2FAB3-D321-4D6A-B3DF-3BCB10E736C5}" type="slidenum">
              <a:rPr lang="en-US" smtClean="0"/>
              <a:t>‹#›</a:t>
            </a:fld>
            <a:endParaRPr lang="en-US"/>
          </a:p>
        </p:txBody>
      </p:sp>
    </p:spTree>
    <p:extLst>
      <p:ext uri="{BB962C8B-B14F-4D97-AF65-F5344CB8AC3E}">
        <p14:creationId xmlns:p14="http://schemas.microsoft.com/office/powerpoint/2010/main" val="1261860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D6B0B-A5DC-1669-BC4B-5830919500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C9AD40-E59F-B3F6-2F6C-1B1C0226705B}"/>
              </a:ext>
            </a:extLst>
          </p:cNvPr>
          <p:cNvSpPr>
            <a:spLocks noGrp="1"/>
          </p:cNvSpPr>
          <p:nvPr>
            <p:ph type="dt" sz="half" idx="10"/>
          </p:nvPr>
        </p:nvSpPr>
        <p:spPr/>
        <p:txBody>
          <a:bodyPr/>
          <a:lstStyle/>
          <a:p>
            <a:fld id="{49EFDC40-BDB6-4EFA-B24F-B00E1EDE9B98}" type="datetimeFigureOut">
              <a:rPr lang="en-US" smtClean="0"/>
              <a:t>11/24/2022</a:t>
            </a:fld>
            <a:endParaRPr lang="en-US"/>
          </a:p>
        </p:txBody>
      </p:sp>
      <p:sp>
        <p:nvSpPr>
          <p:cNvPr id="4" name="Footer Placeholder 3">
            <a:extLst>
              <a:ext uri="{FF2B5EF4-FFF2-40B4-BE49-F238E27FC236}">
                <a16:creationId xmlns:a16="http://schemas.microsoft.com/office/drawing/2014/main" id="{A6DA5127-3DA3-7860-7819-AC00BB6D7B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70C0A1-F2BF-7A27-9416-B73DBBE79AFD}"/>
              </a:ext>
            </a:extLst>
          </p:cNvPr>
          <p:cNvSpPr>
            <a:spLocks noGrp="1"/>
          </p:cNvSpPr>
          <p:nvPr>
            <p:ph type="sldNum" sz="quarter" idx="12"/>
          </p:nvPr>
        </p:nvSpPr>
        <p:spPr/>
        <p:txBody>
          <a:bodyPr/>
          <a:lstStyle/>
          <a:p>
            <a:fld id="{AFB2FAB3-D321-4D6A-B3DF-3BCB10E736C5}" type="slidenum">
              <a:rPr lang="en-US" smtClean="0"/>
              <a:t>‹#›</a:t>
            </a:fld>
            <a:endParaRPr lang="en-US"/>
          </a:p>
        </p:txBody>
      </p:sp>
    </p:spTree>
    <p:extLst>
      <p:ext uri="{BB962C8B-B14F-4D97-AF65-F5344CB8AC3E}">
        <p14:creationId xmlns:p14="http://schemas.microsoft.com/office/powerpoint/2010/main" val="1885543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2D4A72-686E-E8A2-CE72-13B5DBC5D4C5}"/>
              </a:ext>
            </a:extLst>
          </p:cNvPr>
          <p:cNvSpPr>
            <a:spLocks noGrp="1"/>
          </p:cNvSpPr>
          <p:nvPr>
            <p:ph type="dt" sz="half" idx="10"/>
          </p:nvPr>
        </p:nvSpPr>
        <p:spPr/>
        <p:txBody>
          <a:bodyPr/>
          <a:lstStyle/>
          <a:p>
            <a:fld id="{49EFDC40-BDB6-4EFA-B24F-B00E1EDE9B98}" type="datetimeFigureOut">
              <a:rPr lang="en-US" smtClean="0"/>
              <a:t>11/24/2022</a:t>
            </a:fld>
            <a:endParaRPr lang="en-US"/>
          </a:p>
        </p:txBody>
      </p:sp>
      <p:sp>
        <p:nvSpPr>
          <p:cNvPr id="3" name="Footer Placeholder 2">
            <a:extLst>
              <a:ext uri="{FF2B5EF4-FFF2-40B4-BE49-F238E27FC236}">
                <a16:creationId xmlns:a16="http://schemas.microsoft.com/office/drawing/2014/main" id="{9674A2AC-B07F-D29E-6DD2-F73C595EBA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82D8D44-B23E-B3FF-9591-B1170EE31933}"/>
              </a:ext>
            </a:extLst>
          </p:cNvPr>
          <p:cNvSpPr>
            <a:spLocks noGrp="1"/>
          </p:cNvSpPr>
          <p:nvPr>
            <p:ph type="sldNum" sz="quarter" idx="12"/>
          </p:nvPr>
        </p:nvSpPr>
        <p:spPr/>
        <p:txBody>
          <a:bodyPr/>
          <a:lstStyle/>
          <a:p>
            <a:fld id="{AFB2FAB3-D321-4D6A-B3DF-3BCB10E736C5}" type="slidenum">
              <a:rPr lang="en-US" smtClean="0"/>
              <a:t>‹#›</a:t>
            </a:fld>
            <a:endParaRPr lang="en-US"/>
          </a:p>
        </p:txBody>
      </p:sp>
    </p:spTree>
    <p:extLst>
      <p:ext uri="{BB962C8B-B14F-4D97-AF65-F5344CB8AC3E}">
        <p14:creationId xmlns:p14="http://schemas.microsoft.com/office/powerpoint/2010/main" val="198451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ABC40-4612-FF2D-E9B5-B5DABEF709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36346B-F458-2F7F-B3E9-56A40CF21D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429B7A-8B8E-EA94-3CE1-5E7DD57F5D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400232-7033-131E-D8C6-0C4D23641C28}"/>
              </a:ext>
            </a:extLst>
          </p:cNvPr>
          <p:cNvSpPr>
            <a:spLocks noGrp="1"/>
          </p:cNvSpPr>
          <p:nvPr>
            <p:ph type="dt" sz="half" idx="10"/>
          </p:nvPr>
        </p:nvSpPr>
        <p:spPr/>
        <p:txBody>
          <a:bodyPr/>
          <a:lstStyle/>
          <a:p>
            <a:fld id="{49EFDC40-BDB6-4EFA-B24F-B00E1EDE9B98}" type="datetimeFigureOut">
              <a:rPr lang="en-US" smtClean="0"/>
              <a:t>11/24/2022</a:t>
            </a:fld>
            <a:endParaRPr lang="en-US"/>
          </a:p>
        </p:txBody>
      </p:sp>
      <p:sp>
        <p:nvSpPr>
          <p:cNvPr id="6" name="Footer Placeholder 5">
            <a:extLst>
              <a:ext uri="{FF2B5EF4-FFF2-40B4-BE49-F238E27FC236}">
                <a16:creationId xmlns:a16="http://schemas.microsoft.com/office/drawing/2014/main" id="{30001A9A-66B7-E0C4-2F4D-6A89B64220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F8083D-FA74-B39F-F673-752947CF432A}"/>
              </a:ext>
            </a:extLst>
          </p:cNvPr>
          <p:cNvSpPr>
            <a:spLocks noGrp="1"/>
          </p:cNvSpPr>
          <p:nvPr>
            <p:ph type="sldNum" sz="quarter" idx="12"/>
          </p:nvPr>
        </p:nvSpPr>
        <p:spPr/>
        <p:txBody>
          <a:bodyPr/>
          <a:lstStyle/>
          <a:p>
            <a:fld id="{AFB2FAB3-D321-4D6A-B3DF-3BCB10E736C5}" type="slidenum">
              <a:rPr lang="en-US" smtClean="0"/>
              <a:t>‹#›</a:t>
            </a:fld>
            <a:endParaRPr lang="en-US"/>
          </a:p>
        </p:txBody>
      </p:sp>
    </p:spTree>
    <p:extLst>
      <p:ext uri="{BB962C8B-B14F-4D97-AF65-F5344CB8AC3E}">
        <p14:creationId xmlns:p14="http://schemas.microsoft.com/office/powerpoint/2010/main" val="2656237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4BCF4-07CE-425F-93AA-970D2072F5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0F5E93-6D2D-15FF-3EED-D880162EA4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A24C5F-D2B8-E123-6903-4E58F0C35C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B5647E-355B-AD3D-0166-19B267B6CC48}"/>
              </a:ext>
            </a:extLst>
          </p:cNvPr>
          <p:cNvSpPr>
            <a:spLocks noGrp="1"/>
          </p:cNvSpPr>
          <p:nvPr>
            <p:ph type="dt" sz="half" idx="10"/>
          </p:nvPr>
        </p:nvSpPr>
        <p:spPr/>
        <p:txBody>
          <a:bodyPr/>
          <a:lstStyle/>
          <a:p>
            <a:fld id="{49EFDC40-BDB6-4EFA-B24F-B00E1EDE9B98}" type="datetimeFigureOut">
              <a:rPr lang="en-US" smtClean="0"/>
              <a:t>11/24/2022</a:t>
            </a:fld>
            <a:endParaRPr lang="en-US"/>
          </a:p>
        </p:txBody>
      </p:sp>
      <p:sp>
        <p:nvSpPr>
          <p:cNvPr id="6" name="Footer Placeholder 5">
            <a:extLst>
              <a:ext uri="{FF2B5EF4-FFF2-40B4-BE49-F238E27FC236}">
                <a16:creationId xmlns:a16="http://schemas.microsoft.com/office/drawing/2014/main" id="{447D811E-1B87-C02F-DFFF-4B60CAB199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74FB7A-290C-4ED6-D810-089BE06EAC1C}"/>
              </a:ext>
            </a:extLst>
          </p:cNvPr>
          <p:cNvSpPr>
            <a:spLocks noGrp="1"/>
          </p:cNvSpPr>
          <p:nvPr>
            <p:ph type="sldNum" sz="quarter" idx="12"/>
          </p:nvPr>
        </p:nvSpPr>
        <p:spPr/>
        <p:txBody>
          <a:bodyPr/>
          <a:lstStyle/>
          <a:p>
            <a:fld id="{AFB2FAB3-D321-4D6A-B3DF-3BCB10E736C5}" type="slidenum">
              <a:rPr lang="en-US" smtClean="0"/>
              <a:t>‹#›</a:t>
            </a:fld>
            <a:endParaRPr lang="en-US"/>
          </a:p>
        </p:txBody>
      </p:sp>
    </p:spTree>
    <p:extLst>
      <p:ext uri="{BB962C8B-B14F-4D97-AF65-F5344CB8AC3E}">
        <p14:creationId xmlns:p14="http://schemas.microsoft.com/office/powerpoint/2010/main" val="850416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E1472A-1479-3C7D-5C96-7C6A261280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07AE0E-2229-E898-C172-F6161A4F84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730492-50D2-725A-61FB-14E9104E91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EFDC40-BDB6-4EFA-B24F-B00E1EDE9B98}" type="datetimeFigureOut">
              <a:rPr lang="en-US" smtClean="0"/>
              <a:t>11/24/2022</a:t>
            </a:fld>
            <a:endParaRPr lang="en-US"/>
          </a:p>
        </p:txBody>
      </p:sp>
      <p:sp>
        <p:nvSpPr>
          <p:cNvPr id="5" name="Footer Placeholder 4">
            <a:extLst>
              <a:ext uri="{FF2B5EF4-FFF2-40B4-BE49-F238E27FC236}">
                <a16:creationId xmlns:a16="http://schemas.microsoft.com/office/drawing/2014/main" id="{E639C64E-E874-24B7-3A4E-1FD01FF343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189E62-8246-729D-1A50-E59285B8B6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B2FAB3-D321-4D6A-B3DF-3BCB10E736C5}" type="slidenum">
              <a:rPr lang="en-US" smtClean="0"/>
              <a:t>‹#›</a:t>
            </a:fld>
            <a:endParaRPr lang="en-US"/>
          </a:p>
        </p:txBody>
      </p:sp>
    </p:spTree>
    <p:extLst>
      <p:ext uri="{BB962C8B-B14F-4D97-AF65-F5344CB8AC3E}">
        <p14:creationId xmlns:p14="http://schemas.microsoft.com/office/powerpoint/2010/main" val="2518469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
          <p:cNvSpPr/>
          <p:nvPr/>
        </p:nvSpPr>
        <p:spPr>
          <a:xfrm>
            <a:off x="0" y="0"/>
            <a:ext cx="12192000" cy="6858000"/>
          </a:xfrm>
          <a:prstGeom prst="rect">
            <a:avLst/>
          </a:prstGeom>
          <a:solidFill>
            <a:srgbClr val="3C474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14" name="Google Shape;114;p1"/>
          <p:cNvSpPr txBox="1">
            <a:spLocks noGrp="1"/>
          </p:cNvSpPr>
          <p:nvPr>
            <p:ph type="title"/>
          </p:nvPr>
        </p:nvSpPr>
        <p:spPr>
          <a:xfrm>
            <a:off x="783771" y="1066800"/>
            <a:ext cx="5727760" cy="4724400"/>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Clr>
                <a:srgbClr val="FFFFFF"/>
              </a:buClr>
              <a:buSzPts val="6600"/>
              <a:buFont typeface="Gill Sans"/>
              <a:buNone/>
            </a:pPr>
            <a:r>
              <a:rPr lang="en-US" sz="6600" b="0" cap="none">
                <a:solidFill>
                  <a:srgbClr val="FFFFFF"/>
                </a:solidFill>
                <a:latin typeface="Gill Sans"/>
                <a:ea typeface="Gill Sans"/>
                <a:cs typeface="Gill Sans"/>
                <a:sym typeface="Gill Sans"/>
              </a:rPr>
              <a:t>FINAL PROJECT TEMPLATE</a:t>
            </a:r>
            <a:endParaRPr/>
          </a:p>
        </p:txBody>
      </p:sp>
      <p:sp>
        <p:nvSpPr>
          <p:cNvPr id="115" name="Google Shape;115;p1"/>
          <p:cNvSpPr/>
          <p:nvPr/>
        </p:nvSpPr>
        <p:spPr>
          <a:xfrm rot="-5400000">
            <a:off x="5171433" y="3396996"/>
            <a:ext cx="3703320"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7"/>
          <p:cNvSpPr txBox="1">
            <a:spLocks noGrp="1"/>
          </p:cNvSpPr>
          <p:nvPr>
            <p:ph type="title"/>
          </p:nvPr>
        </p:nvSpPr>
        <p:spPr>
          <a:xfrm>
            <a:off x="581193" y="702156"/>
            <a:ext cx="4076153" cy="5156642"/>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dirty="0">
                <a:solidFill>
                  <a:schemeClr val="dk2"/>
                </a:solidFill>
              </a:rPr>
              <a:t>INCIDENT RESPONSE PRELIMINARY ASSESSMENT</a:t>
            </a:r>
            <a:endParaRPr sz="2800" b="0" cap="none" dirty="0">
              <a:solidFill>
                <a:schemeClr val="dk2"/>
              </a:solidFill>
              <a:latin typeface="Gill Sans"/>
              <a:ea typeface="Gill Sans"/>
              <a:cs typeface="Gill Sans"/>
              <a:sym typeface="Gill Sans"/>
            </a:endParaRPr>
          </a:p>
        </p:txBody>
      </p:sp>
      <p:sp>
        <p:nvSpPr>
          <p:cNvPr id="189" name="Google Shape;189;p7"/>
          <p:cNvSpPr txBox="1">
            <a:spLocks noGrp="1"/>
          </p:cNvSpPr>
          <p:nvPr>
            <p:ph type="body" idx="1"/>
          </p:nvPr>
        </p:nvSpPr>
        <p:spPr>
          <a:xfrm>
            <a:off x="4776743" y="101600"/>
            <a:ext cx="6484091" cy="6756400"/>
          </a:xfrm>
          <a:prstGeom prst="rect">
            <a:avLst/>
          </a:prstGeom>
          <a:noFill/>
          <a:ln>
            <a:noFill/>
          </a:ln>
        </p:spPr>
        <p:txBody>
          <a:bodyPr spcFirstLastPara="1" wrap="square" lIns="91425" tIns="45700" rIns="91425" bIns="45700" anchor="ctr" anchorCtr="0">
            <a:normAutofit/>
          </a:bodyPr>
          <a:lstStyle/>
          <a:p>
            <a:pPr marL="0" lvl="0" indent="-93472" algn="l" rtl="0">
              <a:lnSpc>
                <a:spcPct val="100000"/>
              </a:lnSpc>
              <a:spcBef>
                <a:spcPts val="0"/>
              </a:spcBef>
              <a:spcAft>
                <a:spcPts val="0"/>
              </a:spcAft>
              <a:buSzPts val="1472"/>
              <a:buFont typeface="Noto Sans Symbols"/>
              <a:buChar char="◼"/>
            </a:pPr>
            <a:r>
              <a:rPr lang="en-US" dirty="0"/>
              <a:t>Summarize ongoing incident: </a:t>
            </a:r>
            <a:endParaRPr dirty="0"/>
          </a:p>
          <a:p>
            <a:pPr marL="457200" lvl="1" indent="-70104" algn="l" rtl="0">
              <a:spcBef>
                <a:spcPts val="840"/>
              </a:spcBef>
              <a:spcAft>
                <a:spcPts val="0"/>
              </a:spcAft>
              <a:buSzPts val="1104"/>
              <a:buFont typeface="Noto Sans Symbols"/>
              <a:buChar char="◼"/>
            </a:pPr>
            <a:r>
              <a:rPr lang="en-US" sz="1400" dirty="0"/>
              <a:t>Several doctors, nurses, and administrative staff have called in noting that they are being asked to pay one million dollars in Bitcoin to access their systems. The control systems used to monitor patient stats are no longer available through the standard user interface. Some doctors report being unable to render treatments because they cannot view detailed information about patient status. security leader has declared this a critical security incident.</a:t>
            </a:r>
          </a:p>
          <a:p>
            <a:pPr marL="0" lvl="0" indent="-93472" algn="l" rtl="0">
              <a:lnSpc>
                <a:spcPct val="100000"/>
              </a:lnSpc>
              <a:spcBef>
                <a:spcPts val="920"/>
              </a:spcBef>
              <a:spcAft>
                <a:spcPts val="0"/>
              </a:spcAft>
              <a:buSzPts val="1472"/>
              <a:buFont typeface="Noto Sans Symbols"/>
              <a:buChar char="◼"/>
            </a:pPr>
            <a:r>
              <a:rPr lang="en-US" dirty="0"/>
              <a:t>Document actions or notes from the following steps of the initial incident response checklist</a:t>
            </a:r>
          </a:p>
          <a:p>
            <a:pPr marL="342900" lvl="0" indent="-342900" algn="l" rtl="0">
              <a:lnSpc>
                <a:spcPct val="100000"/>
              </a:lnSpc>
              <a:spcBef>
                <a:spcPts val="920"/>
              </a:spcBef>
              <a:spcAft>
                <a:spcPts val="0"/>
              </a:spcAft>
              <a:buSzPts val="1472"/>
              <a:buFont typeface="Arial"/>
              <a:buChar char="•"/>
            </a:pPr>
            <a:r>
              <a:rPr lang="en-US" dirty="0"/>
              <a:t>Step 1: Document the entity who discovers the incident.</a:t>
            </a:r>
          </a:p>
          <a:p>
            <a:pPr marL="800100" lvl="1" indent="-342900">
              <a:lnSpc>
                <a:spcPct val="100000"/>
              </a:lnSpc>
              <a:spcBef>
                <a:spcPts val="920"/>
              </a:spcBef>
              <a:buSzPts val="1472"/>
              <a:buFont typeface="Arial"/>
              <a:buChar cha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Several doctors, nurses, and administrative staff</a:t>
            </a:r>
            <a:endParaRPr dirty="0"/>
          </a:p>
          <a:p>
            <a:pPr marL="342900" lvl="0" indent="-342900" algn="l" rtl="0">
              <a:lnSpc>
                <a:spcPct val="100000"/>
              </a:lnSpc>
              <a:spcBef>
                <a:spcPts val="920"/>
              </a:spcBef>
              <a:spcAft>
                <a:spcPts val="0"/>
              </a:spcAft>
              <a:buSzPts val="1472"/>
              <a:buFont typeface="Arial"/>
              <a:buChar char="•"/>
            </a:pPr>
            <a:r>
              <a:rPr lang="en-US" dirty="0"/>
              <a:t>Step 2: Determine if the incident should be escalated based on impact.</a:t>
            </a:r>
          </a:p>
          <a:p>
            <a:pPr marL="800100" lvl="1" indent="-342900">
              <a:lnSpc>
                <a:spcPct val="100000"/>
              </a:lnSpc>
              <a:spcBef>
                <a:spcPts val="920"/>
              </a:spcBef>
              <a:buSzPts val="1472"/>
              <a:buFont typeface="Arial"/>
              <a:buChar char="•"/>
            </a:pPr>
            <a:r>
              <a:rPr lang="en-US" sz="1400" dirty="0"/>
              <a:t>What is the indicator of compromise?</a:t>
            </a:r>
          </a:p>
          <a:p>
            <a:pPr marL="1257300" lvl="2" indent="-342900">
              <a:lnSpc>
                <a:spcPct val="100000"/>
              </a:lnSpc>
              <a:spcBef>
                <a:spcPts val="920"/>
              </a:spcBef>
              <a:buSzPts val="1472"/>
              <a:buFont typeface="Arial"/>
              <a:buChar cha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The control systems used to monitor patient stats are no longer available through the standard user interface. </a:t>
            </a:r>
          </a:p>
          <a:p>
            <a:pPr marL="800100" lvl="1" indent="-342900">
              <a:lnSpc>
                <a:spcPct val="100000"/>
              </a:lnSpc>
              <a:spcBef>
                <a:spcPts val="920"/>
              </a:spcBef>
              <a:buSzPts val="1472"/>
              <a:buFont typeface="Arial"/>
              <a:buChar char="•"/>
            </a:pPr>
            <a:r>
              <a:rPr lang="en-US" sz="1400" dirty="0"/>
              <a:t>What is the potential impact of the incident?</a:t>
            </a:r>
          </a:p>
          <a:p>
            <a:pPr marL="1257300" lvl="2" indent="-342900">
              <a:lnSpc>
                <a:spcPct val="100000"/>
              </a:lnSpc>
              <a:spcBef>
                <a:spcPts val="920"/>
              </a:spcBef>
              <a:buSzPts val="1472"/>
              <a:buFont typeface="Arial"/>
              <a:buChar cha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Some doctors report being unable to render treatments because they cannot view detailed information about patient status.</a:t>
            </a:r>
          </a:p>
          <a:p>
            <a:pPr marL="800100" lvl="1" indent="-342900">
              <a:lnSpc>
                <a:spcPct val="100000"/>
              </a:lnSpc>
              <a:spcBef>
                <a:spcPts val="920"/>
              </a:spcBef>
              <a:buSzPts val="1472"/>
              <a:buFont typeface="Arial"/>
              <a:buChar char="•"/>
            </a:pPr>
            <a:r>
              <a:rPr lang="en-US" sz="1400" dirty="0"/>
              <a:t>Name of system being targeted, the operating system, and the IP address. </a:t>
            </a:r>
          </a:p>
          <a:p>
            <a:pPr marL="1257300" lvl="2" indent="-342900">
              <a:lnSpc>
                <a:spcPct val="100000"/>
              </a:lnSpc>
              <a:spcBef>
                <a:spcPts val="920"/>
              </a:spcBef>
              <a:buSzPts val="1472"/>
              <a:buFont typeface="Arial"/>
              <a:buChar char="•"/>
            </a:pPr>
            <a:r>
              <a:rPr lang="en-US" sz="1400" dirty="0"/>
              <a:t>Microsoft Windows 10 Pro – Version: 10.0.18363 Build 18363</a:t>
            </a:r>
          </a:p>
          <a:p>
            <a:pPr marL="1257300" lvl="2" indent="-342900">
              <a:lnSpc>
                <a:spcPct val="100000"/>
              </a:lnSpc>
              <a:spcBef>
                <a:spcPts val="920"/>
              </a:spcBef>
              <a:buSzPts val="1472"/>
              <a:buFont typeface="Arial"/>
              <a:buChar char="•"/>
            </a:pPr>
            <a:r>
              <a:rPr lang="en-US" sz="1400" dirty="0"/>
              <a:t>IP: 168.63.129.16</a:t>
            </a:r>
          </a:p>
          <a:p>
            <a:pPr marL="1257300" lvl="2" indent="-342900">
              <a:lnSpc>
                <a:spcPct val="100000"/>
              </a:lnSpc>
              <a:spcBef>
                <a:spcPts val="920"/>
              </a:spcBef>
              <a:buSzPts val="1472"/>
              <a:buFont typeface="Arial"/>
              <a:buChar char="•"/>
            </a:pPr>
            <a:endParaRPr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7"/>
          <p:cNvSpPr txBox="1">
            <a:spLocks noGrp="1"/>
          </p:cNvSpPr>
          <p:nvPr>
            <p:ph type="title"/>
          </p:nvPr>
        </p:nvSpPr>
        <p:spPr>
          <a:xfrm>
            <a:off x="581193" y="702156"/>
            <a:ext cx="4076153" cy="5156642"/>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dirty="0">
                <a:solidFill>
                  <a:schemeClr val="dk2"/>
                </a:solidFill>
              </a:rPr>
              <a:t>INCIDENT RESPONSE PRELIMINARY ASSESSMENT</a:t>
            </a:r>
            <a:endParaRPr sz="2800" b="0" cap="none" dirty="0">
              <a:solidFill>
                <a:schemeClr val="dk2"/>
              </a:solidFill>
              <a:latin typeface="Gill Sans"/>
              <a:ea typeface="Gill Sans"/>
              <a:cs typeface="Gill Sans"/>
              <a:sym typeface="Gill Sans"/>
            </a:endParaRPr>
          </a:p>
        </p:txBody>
      </p:sp>
      <p:sp>
        <p:nvSpPr>
          <p:cNvPr id="189" name="Google Shape;189;p7"/>
          <p:cNvSpPr txBox="1">
            <a:spLocks noGrp="1"/>
          </p:cNvSpPr>
          <p:nvPr>
            <p:ph type="body" idx="1"/>
          </p:nvPr>
        </p:nvSpPr>
        <p:spPr>
          <a:xfrm>
            <a:off x="4776743" y="101600"/>
            <a:ext cx="6484091" cy="6756400"/>
          </a:xfrm>
          <a:prstGeom prst="rect">
            <a:avLst/>
          </a:prstGeom>
          <a:noFill/>
          <a:ln>
            <a:noFill/>
          </a:ln>
        </p:spPr>
        <p:txBody>
          <a:bodyPr spcFirstLastPara="1" wrap="square" lIns="91425" tIns="45700" rIns="91425" bIns="45700" anchor="ctr" anchorCtr="0">
            <a:normAutofit/>
          </a:bodyPr>
          <a:lstStyle/>
          <a:p>
            <a:pPr marL="0" lvl="0" indent="-93472" algn="l" rtl="0">
              <a:lnSpc>
                <a:spcPct val="100000"/>
              </a:lnSpc>
              <a:spcBef>
                <a:spcPts val="0"/>
              </a:spcBef>
              <a:spcAft>
                <a:spcPts val="0"/>
              </a:spcAft>
              <a:buSzPts val="1472"/>
              <a:buFont typeface="Noto Sans Symbols"/>
              <a:buChar char="◼"/>
            </a:pPr>
            <a:r>
              <a:rPr lang="en-US" dirty="0"/>
              <a:t>Incident response checklist</a:t>
            </a:r>
          </a:p>
          <a:p>
            <a:pPr marL="342900" lvl="0" indent="-342900" algn="l" rtl="0">
              <a:lnSpc>
                <a:spcPct val="100000"/>
              </a:lnSpc>
              <a:spcBef>
                <a:spcPts val="920"/>
              </a:spcBef>
              <a:spcAft>
                <a:spcPts val="0"/>
              </a:spcAft>
              <a:buSzPts val="1472"/>
              <a:buFont typeface="Arial"/>
              <a:buChar char="•"/>
            </a:pPr>
            <a:r>
              <a:rPr lang="en-US" dirty="0"/>
              <a:t>Step 3: Answer the following questions on triage.</a:t>
            </a:r>
          </a:p>
          <a:p>
            <a:pPr marL="800100" lvl="1" indent="-342900">
              <a:lnSpc>
                <a:spcPct val="100000"/>
              </a:lnSpc>
              <a:spcBef>
                <a:spcPts val="920"/>
              </a:spcBef>
              <a:buSzPts val="1472"/>
              <a:buFont typeface="Arial"/>
              <a:buChar char="•"/>
            </a:pPr>
            <a:r>
              <a:rPr lang="en-US" sz="1400" dirty="0"/>
              <a:t>Is the incident confirmed? Or an indicator of compromise that’s not yet verified?</a:t>
            </a:r>
          </a:p>
          <a:p>
            <a:pPr marL="1257300" lvl="2" indent="-342900">
              <a:lnSpc>
                <a:spcPct val="100000"/>
              </a:lnSpc>
              <a:spcBef>
                <a:spcPts val="920"/>
              </a:spcBef>
              <a:buSzPts val="1472"/>
              <a:buFont typeface="Arial"/>
              <a:buChar char="•"/>
            </a:pPr>
            <a:r>
              <a:rPr lang="en-US" sz="1400" dirty="0"/>
              <a:t>Yes, confirmed.</a:t>
            </a:r>
          </a:p>
          <a:p>
            <a:pPr marL="800100" lvl="1" indent="-342900">
              <a:lnSpc>
                <a:spcPct val="100000"/>
              </a:lnSpc>
              <a:spcBef>
                <a:spcPts val="920"/>
              </a:spcBef>
              <a:buSzPts val="1472"/>
              <a:buFont typeface="Arial"/>
              <a:buChar char="•"/>
            </a:pPr>
            <a:r>
              <a:rPr lang="en-US" sz="1400" dirty="0"/>
              <a:t>Is the incident contained already or still in progress? </a:t>
            </a:r>
          </a:p>
          <a:p>
            <a:pPr marL="1257300" lvl="2" indent="-342900">
              <a:lnSpc>
                <a:spcPct val="100000"/>
              </a:lnSpc>
              <a:spcBef>
                <a:spcPts val="920"/>
              </a:spcBef>
              <a:buSzPts val="1472"/>
              <a:buFont typeface="Arial"/>
              <a:buChar char="•"/>
            </a:pPr>
            <a:r>
              <a:rPr lang="en-US" sz="1400" dirty="0"/>
              <a:t>In progress.</a:t>
            </a:r>
          </a:p>
          <a:p>
            <a:pPr marL="800100" lvl="1" indent="-342900">
              <a:lnSpc>
                <a:spcPct val="100000"/>
              </a:lnSpc>
              <a:spcBef>
                <a:spcPts val="920"/>
              </a:spcBef>
              <a:buSzPts val="1472"/>
              <a:buFont typeface="Arial"/>
              <a:buChar char="•"/>
            </a:pPr>
            <a:r>
              <a:rPr lang="en-US" sz="1400" dirty="0"/>
              <a:t>Is the response urgent? </a:t>
            </a:r>
          </a:p>
          <a:p>
            <a:pPr marL="1257300" lvl="2" indent="-342900">
              <a:lnSpc>
                <a:spcPct val="100000"/>
              </a:lnSpc>
              <a:spcBef>
                <a:spcPts val="920"/>
              </a:spcBef>
              <a:buSzPts val="1472"/>
              <a:buFont typeface="Arial"/>
              <a:buChar char="•"/>
            </a:pPr>
            <a:r>
              <a:rPr lang="en-US" sz="1400" dirty="0"/>
              <a:t>Yes, urgent.</a:t>
            </a:r>
          </a:p>
          <a:p>
            <a:pPr marL="800100" lvl="1" indent="-342900">
              <a:lnSpc>
                <a:spcPct val="100000"/>
              </a:lnSpc>
              <a:spcBef>
                <a:spcPts val="920"/>
              </a:spcBef>
              <a:buSzPts val="1472"/>
              <a:buFont typeface="Arial"/>
              <a:buChar char="•"/>
            </a:pPr>
            <a:r>
              <a:rPr lang="en-US" sz="1400" dirty="0"/>
              <a:t>Will any response alert the attacker and if so, do we care? </a:t>
            </a:r>
          </a:p>
          <a:p>
            <a:pPr marL="1257300" lvl="2" indent="-342900">
              <a:lnSpc>
                <a:spcPct val="100000"/>
              </a:lnSpc>
              <a:spcBef>
                <a:spcPts val="920"/>
              </a:spcBef>
              <a:buSzPts val="1472"/>
              <a:buFont typeface="Arial"/>
              <a:buChar char="•"/>
            </a:pPr>
            <a:r>
              <a:rPr lang="en-US" sz="1400" dirty="0"/>
              <a:t>No, we won’t alert the attacker and we don’t care.</a:t>
            </a:r>
          </a:p>
          <a:p>
            <a:pPr marL="800100" lvl="1" indent="-342900">
              <a:lnSpc>
                <a:spcPct val="100000"/>
              </a:lnSpc>
              <a:spcBef>
                <a:spcPts val="920"/>
              </a:spcBef>
              <a:buSzPts val="1472"/>
              <a:buFont typeface="Arial"/>
              <a:buChar char="•"/>
            </a:pPr>
            <a:r>
              <a:rPr lang="en-US" sz="1400" dirty="0"/>
              <a:t>What type of incident is this? Example: virus, worm, intrusion</a:t>
            </a:r>
          </a:p>
          <a:p>
            <a:pPr marL="1257300" lvl="2" indent="-342900">
              <a:lnSpc>
                <a:spcPct val="100000"/>
              </a:lnSpc>
              <a:spcBef>
                <a:spcPts val="920"/>
              </a:spcBef>
              <a:buSzPts val="1472"/>
              <a:buFont typeface="Arial"/>
              <a:buChar char="•"/>
            </a:pPr>
            <a:r>
              <a:rPr lang="en-US" sz="1400" dirty="0"/>
              <a:t>Ransomware.</a:t>
            </a:r>
          </a:p>
          <a:p>
            <a:pPr marL="342900" marR="0" lvl="0" indent="-342900" algn="l" defTabSz="914400" rtl="0" eaLnBrk="1" fontAlgn="auto" latinLnBrk="0" hangingPunct="1">
              <a:lnSpc>
                <a:spcPct val="100000"/>
              </a:lnSpc>
              <a:spcBef>
                <a:spcPts val="920"/>
              </a:spcBef>
              <a:spcAft>
                <a:spcPts val="0"/>
              </a:spcAft>
              <a:buClrTx/>
              <a:buSzPts val="1472"/>
              <a:buFont typeface="Arial"/>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Step 4: Is safety or human life at immediate risk? </a:t>
            </a:r>
            <a:endParaRPr lang="en-US" sz="1400" dirty="0"/>
          </a:p>
          <a:p>
            <a:pPr marL="1257300" lvl="2" indent="-342900">
              <a:lnSpc>
                <a:spcPct val="100000"/>
              </a:lnSpc>
              <a:spcBef>
                <a:spcPts val="920"/>
              </a:spcBef>
              <a:buSzPts val="1472"/>
              <a:buFont typeface="Arial"/>
              <a:buChar char="•"/>
            </a:pPr>
            <a:r>
              <a:rPr lang="en-US" sz="1400" dirty="0"/>
              <a:t>Yes, human life is at immediate risk as the control systems used to monitor patient stats are no longer available through the standard user interface. Also, some doctors reported being unable to render treatments because they cannot view detailed information about patient status. </a:t>
            </a:r>
          </a:p>
          <a:p>
            <a:pPr marL="342900" lvl="0" indent="-342900" algn="l" rtl="0">
              <a:lnSpc>
                <a:spcPct val="100000"/>
              </a:lnSpc>
              <a:spcBef>
                <a:spcPts val="920"/>
              </a:spcBef>
              <a:spcAft>
                <a:spcPts val="0"/>
              </a:spcAft>
              <a:buSzPts val="1472"/>
              <a:buFont typeface="Arial"/>
              <a:buChar char="•"/>
            </a:pPr>
            <a:r>
              <a:rPr lang="en-US" dirty="0"/>
              <a:t>Step 6: Which category ticket should be opened and why? </a:t>
            </a:r>
          </a:p>
          <a:p>
            <a:pPr marL="800100" lvl="1" indent="-342900">
              <a:lnSpc>
                <a:spcPct val="100000"/>
              </a:lnSpc>
              <a:spcBef>
                <a:spcPts val="920"/>
              </a:spcBef>
              <a:buSzPts val="1472"/>
              <a:buFont typeface="Arial"/>
              <a:buChar char="•"/>
            </a:pPr>
            <a:r>
              <a:rPr lang="en-US" sz="1400" dirty="0"/>
              <a:t>Category one - A threat to public safety or life.</a:t>
            </a:r>
          </a:p>
          <a:p>
            <a:pPr marL="800100" lvl="1" indent="-342900">
              <a:lnSpc>
                <a:spcPct val="100000"/>
              </a:lnSpc>
              <a:spcBef>
                <a:spcPts val="920"/>
              </a:spcBef>
              <a:buSzPts val="1472"/>
              <a:buFont typeface="Arial"/>
              <a:buChar char="•"/>
            </a:pPr>
            <a:r>
              <a:rPr lang="en-US" sz="1400" dirty="0"/>
              <a:t>Because human life is at immediate risk.</a:t>
            </a:r>
            <a:endParaRPr lang="en-US" sz="2000" dirty="0"/>
          </a:p>
        </p:txBody>
      </p:sp>
    </p:spTree>
    <p:extLst>
      <p:ext uri="{BB962C8B-B14F-4D97-AF65-F5344CB8AC3E}">
        <p14:creationId xmlns:p14="http://schemas.microsoft.com/office/powerpoint/2010/main" val="4205112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8"/>
          <p:cNvSpPr txBox="1">
            <a:spLocks noGrp="1"/>
          </p:cNvSpPr>
          <p:nvPr>
            <p:ph type="title"/>
          </p:nvPr>
        </p:nvSpPr>
        <p:spPr>
          <a:xfrm>
            <a:off x="581193" y="702156"/>
            <a:ext cx="4076153" cy="5156642"/>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dirty="0">
                <a:solidFill>
                  <a:schemeClr val="dk2"/>
                </a:solidFill>
              </a:rPr>
              <a:t>INCIDENT RESPONSE RECOMMENDED ACTION</a:t>
            </a:r>
            <a:endParaRPr sz="2800" b="0" cap="none" dirty="0">
              <a:solidFill>
                <a:schemeClr val="dk2"/>
              </a:solidFill>
              <a:latin typeface="Gill Sans"/>
              <a:ea typeface="Gill Sans"/>
              <a:cs typeface="Gill Sans"/>
              <a:sym typeface="Gill Sans"/>
            </a:endParaRPr>
          </a:p>
        </p:txBody>
      </p:sp>
      <p:sp>
        <p:nvSpPr>
          <p:cNvPr id="195" name="Google Shape;195;p8"/>
          <p:cNvSpPr txBox="1">
            <a:spLocks noGrp="1"/>
          </p:cNvSpPr>
          <p:nvPr>
            <p:ph type="body" idx="1"/>
          </p:nvPr>
        </p:nvSpPr>
        <p:spPr>
          <a:xfrm>
            <a:off x="4776743" y="0"/>
            <a:ext cx="6484091" cy="6858000"/>
          </a:xfrm>
          <a:prstGeom prst="rect">
            <a:avLst/>
          </a:prstGeom>
          <a:noFill/>
          <a:ln>
            <a:noFill/>
          </a:ln>
        </p:spPr>
        <p:txBody>
          <a:bodyPr spcFirstLastPara="1" wrap="square" lIns="91425" tIns="45700" rIns="91425" bIns="45700" anchor="ctr" anchorCtr="0">
            <a:normAutofit/>
          </a:bodyPr>
          <a:lstStyle/>
          <a:p>
            <a:pPr marL="0" lvl="0" indent="-93472" algn="l" rtl="0">
              <a:lnSpc>
                <a:spcPct val="100000"/>
              </a:lnSpc>
              <a:spcBef>
                <a:spcPts val="0"/>
              </a:spcBef>
              <a:spcAft>
                <a:spcPts val="0"/>
              </a:spcAft>
              <a:buSzPts val="1472"/>
              <a:buFont typeface="Noto Sans Symbols"/>
              <a:buChar char="◼"/>
            </a:pPr>
            <a:r>
              <a:rPr lang="en-US" dirty="0">
                <a:solidFill>
                  <a:srgbClr val="404040"/>
                </a:solidFill>
                <a:latin typeface="Arial"/>
                <a:ea typeface="Arial"/>
                <a:cs typeface="Arial"/>
                <a:sym typeface="Arial"/>
              </a:rPr>
              <a:t>Summarize recommendation to contain, eradicate, and recover:</a:t>
            </a:r>
            <a:endParaRPr dirty="0"/>
          </a:p>
          <a:p>
            <a:pPr marL="457200" lvl="1" indent="-70104" algn="l" rtl="0">
              <a:spcBef>
                <a:spcPts val="840"/>
              </a:spcBef>
              <a:spcAft>
                <a:spcPts val="0"/>
              </a:spcAft>
              <a:buSzPts val="1104"/>
              <a:buFont typeface="Noto Sans Symbols"/>
              <a:buChar char="◼"/>
            </a:pPr>
            <a:r>
              <a:rPr lang="en-US" dirty="0"/>
              <a:t>Isolate the infected systems from the rest of the network.</a:t>
            </a:r>
          </a:p>
          <a:p>
            <a:pPr marL="457200" lvl="1" indent="-70104" algn="l" rtl="0">
              <a:spcBef>
                <a:spcPts val="840"/>
              </a:spcBef>
              <a:spcAft>
                <a:spcPts val="0"/>
              </a:spcAft>
              <a:buSzPts val="1104"/>
              <a:buFont typeface="Noto Sans Symbols"/>
              <a:buChar char="◼"/>
            </a:pPr>
            <a:r>
              <a:rPr lang="en-US" dirty="0"/>
              <a:t>Take a copy of the ransomware malware as an evidence for analysis.</a:t>
            </a:r>
          </a:p>
          <a:p>
            <a:pPr marL="457200" lvl="1" indent="-70104" algn="l" rtl="0">
              <a:spcBef>
                <a:spcPts val="840"/>
              </a:spcBef>
              <a:spcAft>
                <a:spcPts val="0"/>
              </a:spcAft>
              <a:buSzPts val="1104"/>
              <a:buFont typeface="Noto Sans Symbols"/>
              <a:buChar char="◼"/>
            </a:pPr>
            <a:r>
              <a:rPr lang="en-US" dirty="0"/>
              <a:t>Format the infected systems.</a:t>
            </a:r>
          </a:p>
          <a:p>
            <a:pPr marL="457200" lvl="1" indent="-70104" algn="l" rtl="0">
              <a:spcBef>
                <a:spcPts val="840"/>
              </a:spcBef>
              <a:spcAft>
                <a:spcPts val="0"/>
              </a:spcAft>
              <a:buSzPts val="1104"/>
              <a:buFont typeface="Noto Sans Symbols"/>
              <a:buChar char="◼"/>
            </a:pPr>
            <a:r>
              <a:rPr lang="en-US" dirty="0"/>
              <a:t>Restore backups of the monitor systems and patients' health data so that doctors can continue their work as soon possible.</a:t>
            </a:r>
          </a:p>
          <a:p>
            <a:pPr marL="457200" lvl="1" indent="-70104" algn="l" rtl="0">
              <a:spcBef>
                <a:spcPts val="840"/>
              </a:spcBef>
              <a:spcAft>
                <a:spcPts val="0"/>
              </a:spcAft>
              <a:buSzPts val="1104"/>
              <a:buFont typeface="Noto Sans Symbols"/>
              <a:buChar char="◼"/>
            </a:pPr>
            <a:endParaRPr lang="en-US" dirty="0"/>
          </a:p>
          <a:p>
            <a:pPr marL="0" lvl="0" indent="-93472" algn="l" rtl="0">
              <a:lnSpc>
                <a:spcPct val="100000"/>
              </a:lnSpc>
              <a:spcBef>
                <a:spcPts val="920"/>
              </a:spcBef>
              <a:spcAft>
                <a:spcPts val="0"/>
              </a:spcAft>
              <a:buSzPts val="1472"/>
              <a:buFont typeface="Noto Sans Symbols"/>
              <a:buChar char="◼"/>
            </a:pPr>
            <a:r>
              <a:rPr lang="en-US" dirty="0"/>
              <a:t>Documented actions and notes from the IR checklist</a:t>
            </a:r>
            <a:endParaRPr dirty="0"/>
          </a:p>
          <a:p>
            <a:pPr marL="342900" lvl="0" indent="-342900" algn="l" rtl="0">
              <a:lnSpc>
                <a:spcPct val="100000"/>
              </a:lnSpc>
              <a:spcBef>
                <a:spcPts val="920"/>
              </a:spcBef>
              <a:spcAft>
                <a:spcPts val="0"/>
              </a:spcAft>
              <a:buSzPts val="1472"/>
              <a:buFont typeface="Arial"/>
              <a:buChar char="•"/>
            </a:pPr>
            <a:r>
              <a:rPr lang="en-US" dirty="0"/>
              <a:t>Step 7: Which applicable procedure should the IR team follow based on their understanding of the incident?</a:t>
            </a:r>
          </a:p>
          <a:p>
            <a:pPr marL="800100" lvl="1" indent="-342900">
              <a:lnSpc>
                <a:spcPct val="100000"/>
              </a:lnSpc>
              <a:spcBef>
                <a:spcPts val="920"/>
              </a:spcBef>
              <a:buSzPts val="1472"/>
              <a:buFont typeface="Arial"/>
              <a:buChar char="•"/>
            </a:pPr>
            <a:r>
              <a:rPr lang="en-US" sz="1400" dirty="0">
                <a:effectLst/>
                <a:latin typeface="Times New Roman" panose="02020603050405020304" pitchFamily="18" charset="0"/>
                <a:ea typeface="Times New Roman" panose="02020603050405020304" pitchFamily="18" charset="0"/>
              </a:rPr>
              <a:t>Malware response procedure</a:t>
            </a:r>
            <a:endParaRPr lang="en-US" sz="1400" dirty="0"/>
          </a:p>
          <a:p>
            <a:pPr marL="342900" lvl="0" indent="-342900" algn="l" rtl="0">
              <a:lnSpc>
                <a:spcPct val="100000"/>
              </a:lnSpc>
              <a:spcBef>
                <a:spcPts val="920"/>
              </a:spcBef>
              <a:spcAft>
                <a:spcPts val="0"/>
              </a:spcAft>
              <a:buSzPts val="1472"/>
              <a:buFont typeface="Arial"/>
              <a:buChar char="•"/>
            </a:pPr>
            <a:r>
              <a:rPr lang="en-US" dirty="0"/>
              <a:t>Step 8: Document whether you’re able to check the logs. If unable, document alternatives to understand what caused the incident.</a:t>
            </a:r>
          </a:p>
          <a:p>
            <a:pPr marL="800100" lvl="1" indent="-342900">
              <a:lnSpc>
                <a:spcPct val="100000"/>
              </a:lnSpc>
              <a:spcBef>
                <a:spcPts val="920"/>
              </a:spcBef>
              <a:buSzPts val="1472"/>
              <a:buFont typeface="Arial"/>
              <a:buChar char="•"/>
            </a:pPr>
            <a:r>
              <a:rPr lang="en-US" sz="1400" dirty="0"/>
              <a:t>If the system logs were not infected by the malware, we can review the system logs and check computer activities.</a:t>
            </a:r>
          </a:p>
          <a:p>
            <a:pPr marL="800100" lvl="1" indent="-342900">
              <a:lnSpc>
                <a:spcPct val="100000"/>
              </a:lnSpc>
              <a:spcBef>
                <a:spcPts val="920"/>
              </a:spcBef>
              <a:buSzPts val="1472"/>
              <a:buFont typeface="Arial"/>
              <a:buChar char="•"/>
            </a:pPr>
            <a:r>
              <a:rPr lang="en-US" sz="1400" dirty="0"/>
              <a:t>If they were infected, we can start interviewing witnesses to determine how the incident was caused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8"/>
          <p:cNvSpPr txBox="1">
            <a:spLocks noGrp="1"/>
          </p:cNvSpPr>
          <p:nvPr>
            <p:ph type="title"/>
          </p:nvPr>
        </p:nvSpPr>
        <p:spPr>
          <a:xfrm>
            <a:off x="581193" y="702156"/>
            <a:ext cx="4076153" cy="5156642"/>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dirty="0">
                <a:solidFill>
                  <a:schemeClr val="dk2"/>
                </a:solidFill>
              </a:rPr>
              <a:t>INCIDENT RESPONSE RECOMMENDED ACTION</a:t>
            </a:r>
            <a:endParaRPr sz="2800" b="0" cap="none" dirty="0">
              <a:solidFill>
                <a:schemeClr val="dk2"/>
              </a:solidFill>
              <a:latin typeface="Gill Sans"/>
              <a:ea typeface="Gill Sans"/>
              <a:cs typeface="Gill Sans"/>
              <a:sym typeface="Gill Sans"/>
            </a:endParaRPr>
          </a:p>
        </p:txBody>
      </p:sp>
      <p:sp>
        <p:nvSpPr>
          <p:cNvPr id="195" name="Google Shape;195;p8"/>
          <p:cNvSpPr txBox="1">
            <a:spLocks noGrp="1"/>
          </p:cNvSpPr>
          <p:nvPr>
            <p:ph type="body" idx="1"/>
          </p:nvPr>
        </p:nvSpPr>
        <p:spPr>
          <a:xfrm>
            <a:off x="4776743" y="0"/>
            <a:ext cx="6484091" cy="6858000"/>
          </a:xfrm>
          <a:prstGeom prst="rect">
            <a:avLst/>
          </a:prstGeom>
          <a:noFill/>
          <a:ln>
            <a:noFill/>
          </a:ln>
        </p:spPr>
        <p:txBody>
          <a:bodyPr spcFirstLastPara="1" wrap="square" lIns="91425" tIns="45700" rIns="91425" bIns="45700" anchor="ctr" anchorCtr="0">
            <a:normAutofit fontScale="85000" lnSpcReduction="20000"/>
          </a:bodyPr>
          <a:lstStyle/>
          <a:p>
            <a:pPr marL="0" lvl="0" indent="-93472" algn="l" rtl="0">
              <a:lnSpc>
                <a:spcPct val="100000"/>
              </a:lnSpc>
              <a:spcBef>
                <a:spcPts val="920"/>
              </a:spcBef>
              <a:spcAft>
                <a:spcPts val="0"/>
              </a:spcAft>
              <a:buSzPts val="1472"/>
              <a:buFont typeface="Noto Sans Symbols"/>
              <a:buChar char="◼"/>
            </a:pPr>
            <a:r>
              <a:rPr lang="en-US" dirty="0"/>
              <a:t>Documented actions and notes from the IR checklist</a:t>
            </a:r>
          </a:p>
          <a:p>
            <a:pPr marL="342900" lvl="0" indent="-342900" algn="l" rtl="0">
              <a:lnSpc>
                <a:spcPct val="100000"/>
              </a:lnSpc>
              <a:spcBef>
                <a:spcPts val="920"/>
              </a:spcBef>
              <a:spcAft>
                <a:spcPts val="0"/>
              </a:spcAft>
              <a:buSzPts val="1472"/>
              <a:buFont typeface="Arial"/>
              <a:buChar char="•"/>
            </a:pPr>
            <a:r>
              <a:rPr lang="en-US" dirty="0"/>
              <a:t>Step 9: Which recommended changes should the IR team make to prevent the occurrence from happening again or infecting other systems. </a:t>
            </a:r>
          </a:p>
          <a:p>
            <a:pPr marL="800100" lvl="1" indent="-342900">
              <a:lnSpc>
                <a:spcPct val="100000"/>
              </a:lnSpc>
              <a:spcBef>
                <a:spcPts val="920"/>
              </a:spcBef>
              <a:buSzPts val="1472"/>
              <a:buFont typeface="Arial"/>
              <a:buChar char="•"/>
            </a:pPr>
            <a:r>
              <a:rPr lang="en-US" dirty="0"/>
              <a:t>Re-install the affected system(s) from scratch and restore data from backups if necessary. Preserve evidence before doing this. </a:t>
            </a:r>
          </a:p>
          <a:p>
            <a:pPr marL="800100" lvl="1" indent="-342900">
              <a:lnSpc>
                <a:spcPct val="100000"/>
              </a:lnSpc>
              <a:spcBef>
                <a:spcPts val="920"/>
              </a:spcBef>
              <a:buSzPts val="1472"/>
              <a:buFont typeface="Arial"/>
              <a:buChar char="•"/>
            </a:pPr>
            <a:r>
              <a:rPr lang="en-US" dirty="0"/>
              <a:t>Make users change passwords if passwords may have been sniffed. </a:t>
            </a:r>
          </a:p>
          <a:p>
            <a:pPr marL="800100" lvl="1" indent="-342900">
              <a:lnSpc>
                <a:spcPct val="100000"/>
              </a:lnSpc>
              <a:spcBef>
                <a:spcPts val="920"/>
              </a:spcBef>
              <a:buSzPts val="1472"/>
              <a:buFont typeface="Arial"/>
              <a:buChar char="•"/>
            </a:pPr>
            <a:r>
              <a:rPr lang="en-US" dirty="0"/>
              <a:t>Ensure the system has been hardened by turning off or uninstalling unused services. </a:t>
            </a:r>
          </a:p>
          <a:p>
            <a:pPr marL="800100" lvl="1" indent="-342900">
              <a:lnSpc>
                <a:spcPct val="100000"/>
              </a:lnSpc>
              <a:spcBef>
                <a:spcPts val="920"/>
              </a:spcBef>
              <a:buSzPts val="1472"/>
              <a:buFont typeface="Arial"/>
              <a:buChar char="•"/>
            </a:pPr>
            <a:r>
              <a:rPr lang="en-US" dirty="0"/>
              <a:t>Ensure the system is fully patched.</a:t>
            </a:r>
          </a:p>
          <a:p>
            <a:pPr marL="800100" lvl="1" indent="-342900">
              <a:lnSpc>
                <a:spcPct val="100000"/>
              </a:lnSpc>
              <a:spcBef>
                <a:spcPts val="920"/>
              </a:spcBef>
              <a:buSzPts val="1472"/>
              <a:buFont typeface="Arial"/>
              <a:buChar char="•"/>
            </a:pPr>
            <a:r>
              <a:rPr lang="en-US" dirty="0"/>
              <a:t> Be sure real time virus protection and intrusion detection is running. </a:t>
            </a:r>
          </a:p>
          <a:p>
            <a:pPr marL="342900" lvl="0" indent="-342900" algn="l" rtl="0">
              <a:lnSpc>
                <a:spcPct val="100000"/>
              </a:lnSpc>
              <a:spcBef>
                <a:spcPts val="920"/>
              </a:spcBef>
              <a:spcAft>
                <a:spcPts val="0"/>
              </a:spcAft>
              <a:buSzPts val="1472"/>
              <a:buFont typeface="Arial"/>
              <a:buChar char="•"/>
            </a:pPr>
            <a:r>
              <a:rPr lang="en-US" dirty="0"/>
              <a:t>Step 12: Review response and update policies—plan and take preventative steps so the intrusion can't happen again. Which updates do you recommend and why?</a:t>
            </a:r>
          </a:p>
          <a:p>
            <a:pPr marL="800100" lvl="1" indent="-342900">
              <a:lnSpc>
                <a:spcPct val="100000"/>
              </a:lnSpc>
              <a:spcBef>
                <a:spcPts val="920"/>
              </a:spcBef>
              <a:buSzPts val="1472"/>
              <a:buFont typeface="Arial"/>
              <a:buChar char="•"/>
            </a:pPr>
            <a:r>
              <a:rPr lang="en-US" sz="1500" dirty="0"/>
              <a:t>Consider whether an additional policy or technology could have prevented the intrusion. </a:t>
            </a:r>
          </a:p>
          <a:p>
            <a:pPr marL="1257300" lvl="2" indent="-342900">
              <a:lnSpc>
                <a:spcPct val="100000"/>
              </a:lnSpc>
              <a:spcBef>
                <a:spcPts val="920"/>
              </a:spcBef>
              <a:buSzPts val="1472"/>
              <a:buFont typeface="Arial"/>
              <a:buChar char="•"/>
            </a:pPr>
            <a:r>
              <a:rPr lang="en-US" sz="1400" dirty="0"/>
              <a:t>We can use the following technologies:</a:t>
            </a:r>
          </a:p>
          <a:p>
            <a:pPr marL="1714500" lvl="3" indent="-342900">
              <a:lnSpc>
                <a:spcPct val="100000"/>
              </a:lnSpc>
              <a:spcBef>
                <a:spcPts val="920"/>
              </a:spcBef>
              <a:buSzPts val="1472"/>
              <a:buFont typeface="Arial"/>
              <a:buChar char="•"/>
            </a:pPr>
            <a:r>
              <a:rPr lang="en-US" sz="1400" dirty="0"/>
              <a:t>EDR: Endpoint Detection and Response.</a:t>
            </a:r>
          </a:p>
          <a:p>
            <a:pPr marL="1714500" lvl="3" indent="-342900">
              <a:lnSpc>
                <a:spcPct val="100000"/>
              </a:lnSpc>
              <a:spcBef>
                <a:spcPts val="920"/>
              </a:spcBef>
              <a:buSzPts val="1472"/>
              <a:buFont typeface="Arial"/>
              <a:buChar char="•"/>
            </a:pPr>
            <a:r>
              <a:rPr lang="en-US" sz="1400" dirty="0"/>
              <a:t>IPS: Intrusion Prevention System.</a:t>
            </a:r>
          </a:p>
          <a:p>
            <a:pPr marL="800100" lvl="1" indent="-342900">
              <a:lnSpc>
                <a:spcPct val="100000"/>
              </a:lnSpc>
              <a:spcBef>
                <a:spcPts val="920"/>
              </a:spcBef>
              <a:buSzPts val="1472"/>
              <a:buFont typeface="Arial"/>
              <a:buChar char="•"/>
            </a:pPr>
            <a:r>
              <a:rPr lang="en-US" sz="1500" dirty="0"/>
              <a:t>Was the incident response appropriate? How could it be improved? </a:t>
            </a:r>
          </a:p>
          <a:p>
            <a:pPr marL="1257300" lvl="2" indent="-342900">
              <a:lnSpc>
                <a:spcPct val="100000"/>
              </a:lnSpc>
              <a:spcBef>
                <a:spcPts val="920"/>
              </a:spcBef>
              <a:buSzPts val="1472"/>
              <a:buFont typeface="Arial"/>
              <a:buChar char="•"/>
            </a:pPr>
            <a:r>
              <a:rPr lang="en-US" sz="1500" dirty="0"/>
              <a:t>It would be appropriate if we have very recent backups and restored them in time.</a:t>
            </a:r>
          </a:p>
          <a:p>
            <a:pPr marL="800100" lvl="1" indent="-342900">
              <a:lnSpc>
                <a:spcPct val="100000"/>
              </a:lnSpc>
              <a:spcBef>
                <a:spcPts val="920"/>
              </a:spcBef>
              <a:buSzPts val="1472"/>
              <a:buFont typeface="Arial"/>
              <a:buChar char="•"/>
            </a:pPr>
            <a:r>
              <a:rPr lang="en-US" sz="1500" dirty="0"/>
              <a:t>Were the incident-response procedures detailed and did they cover the entire situation? How can they be improved? </a:t>
            </a:r>
          </a:p>
          <a:p>
            <a:pPr marL="1257300" lvl="2" indent="-342900">
              <a:lnSpc>
                <a:spcPct val="100000"/>
              </a:lnSpc>
              <a:spcBef>
                <a:spcPts val="920"/>
              </a:spcBef>
              <a:buSzPts val="1472"/>
              <a:buFont typeface="Arial"/>
              <a:buChar char="•"/>
            </a:pPr>
            <a:r>
              <a:rPr lang="en-US" sz="1500" dirty="0"/>
              <a:t>Yes, the procedures were details. We can improve them by keeping them up to date with the recent discovered security technologies and new malwares.</a:t>
            </a:r>
          </a:p>
          <a:p>
            <a:pPr marL="800100" lvl="1" indent="-342900">
              <a:lnSpc>
                <a:spcPct val="100000"/>
              </a:lnSpc>
              <a:spcBef>
                <a:spcPts val="920"/>
              </a:spcBef>
              <a:buSzPts val="1472"/>
              <a:buFont typeface="Arial"/>
              <a:buChar char="•"/>
            </a:pPr>
            <a:r>
              <a:rPr lang="en-US" sz="1500" dirty="0"/>
              <a:t>What changes can be made to prevent a re-infection?</a:t>
            </a:r>
          </a:p>
          <a:p>
            <a:pPr marL="1257300" lvl="2" indent="-342900">
              <a:lnSpc>
                <a:spcPct val="100000"/>
              </a:lnSpc>
              <a:spcBef>
                <a:spcPts val="920"/>
              </a:spcBef>
              <a:buSzPts val="1472"/>
              <a:buFont typeface="Arial"/>
              <a:buChar char="•"/>
            </a:pPr>
            <a:r>
              <a:rPr lang="en-US" sz="1600" dirty="0"/>
              <a:t>We can harden our systems and educate the staff regarding how ransomwares infect systems.</a:t>
            </a:r>
          </a:p>
          <a:p>
            <a:pPr marL="800100" lvl="1" indent="-342900">
              <a:lnSpc>
                <a:spcPct val="100000"/>
              </a:lnSpc>
              <a:spcBef>
                <a:spcPts val="920"/>
              </a:spcBef>
              <a:buSzPts val="1472"/>
              <a:buFont typeface="Arial"/>
              <a:buChar char="•"/>
            </a:pPr>
            <a:r>
              <a:rPr lang="en-US" sz="1500" dirty="0"/>
              <a:t>What lessons have been learned from this experience?</a:t>
            </a:r>
          </a:p>
          <a:p>
            <a:pPr marL="1257300" lvl="2" indent="-342900">
              <a:lnSpc>
                <a:spcPct val="100000"/>
              </a:lnSpc>
              <a:spcBef>
                <a:spcPts val="920"/>
              </a:spcBef>
              <a:buSzPts val="1472"/>
              <a:buFont typeface="Arial"/>
              <a:buChar char="•"/>
            </a:pPr>
            <a:r>
              <a:rPr lang="en-US" sz="1300" dirty="0"/>
              <a:t>I learned how to navigate a cybersecurity incident.</a:t>
            </a:r>
          </a:p>
        </p:txBody>
      </p:sp>
    </p:spTree>
    <p:extLst>
      <p:ext uri="{BB962C8B-B14F-4D97-AF65-F5344CB8AC3E}">
        <p14:creationId xmlns:p14="http://schemas.microsoft.com/office/powerpoint/2010/main" val="1666428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0" y="0"/>
            <a:ext cx="12191999" cy="685800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24" name="Google Shape;124;p2"/>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446534" y="597643"/>
            <a:ext cx="3703320" cy="5792922"/>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txBox="1">
            <a:spLocks noGrp="1"/>
          </p:cNvSpPr>
          <p:nvPr>
            <p:ph type="title"/>
          </p:nvPr>
        </p:nvSpPr>
        <p:spPr>
          <a:xfrm>
            <a:off x="771148" y="1037967"/>
            <a:ext cx="3054091" cy="4709131"/>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FFFEFF"/>
              </a:buClr>
              <a:buSzPts val="2800"/>
              <a:buFont typeface="Gill Sans"/>
              <a:buNone/>
            </a:pPr>
            <a:r>
              <a:rPr lang="en-US" sz="2800" b="0" cap="none">
                <a:solidFill>
                  <a:srgbClr val="FFFEFF"/>
                </a:solidFill>
                <a:latin typeface="Gill Sans"/>
                <a:ea typeface="Gill Sans"/>
                <a:cs typeface="Gill Sans"/>
                <a:sym typeface="Gill Sans"/>
              </a:rPr>
              <a:t>THREAT SUMMARY</a:t>
            </a:r>
            <a:endParaRPr/>
          </a:p>
        </p:txBody>
      </p:sp>
      <p:sp>
        <p:nvSpPr>
          <p:cNvPr id="129" name="Google Shape;129;p2"/>
          <p:cNvSpPr txBox="1">
            <a:spLocks noGrp="1"/>
          </p:cNvSpPr>
          <p:nvPr>
            <p:ph type="body" idx="1"/>
          </p:nvPr>
        </p:nvSpPr>
        <p:spPr>
          <a:xfrm>
            <a:off x="4534935" y="597643"/>
            <a:ext cx="6725899" cy="5874178"/>
          </a:xfrm>
          <a:prstGeom prst="rect">
            <a:avLst/>
          </a:prstGeom>
          <a:noFill/>
          <a:ln>
            <a:noFill/>
          </a:ln>
        </p:spPr>
        <p:txBody>
          <a:bodyPr spcFirstLastPara="1" wrap="square" lIns="91425" tIns="45700" rIns="91425" bIns="45700" anchor="ctr" anchorCtr="0">
            <a:normAutofit lnSpcReduction="10000"/>
          </a:bodyPr>
          <a:lstStyle/>
          <a:p>
            <a:pPr marL="0" lvl="0" indent="-93472" algn="l" rtl="0">
              <a:lnSpc>
                <a:spcPct val="100000"/>
              </a:lnSpc>
              <a:spcBef>
                <a:spcPts val="0"/>
              </a:spcBef>
              <a:spcAft>
                <a:spcPts val="0"/>
              </a:spcAft>
              <a:buSzPts val="1472"/>
              <a:buFont typeface="Noto Sans Symbols"/>
              <a:buChar char="◼"/>
            </a:pPr>
            <a:r>
              <a:rPr lang="en-US" b="1" dirty="0"/>
              <a:t>Summary of Situation: </a:t>
            </a:r>
            <a:r>
              <a:rPr lang="en-US" dirty="0"/>
              <a:t>A new healthcare legislation was announced this morning that negatively impacts millions of patients around the world, and masses are outraged. Soon after the announcement, three different hospitals in our partner network were hit with ransomware attacks that shut down their entire operations. The FBI believes that this is not the last in the string of hits. All hospitals should be prepared for a potential attack. The hospitals have disclosed that each incident started with a user in the technology department opening an email attachment resource.</a:t>
            </a:r>
            <a:endParaRPr dirty="0"/>
          </a:p>
          <a:p>
            <a:pPr marL="0" lvl="0" indent="-93472" algn="l" rtl="0">
              <a:spcBef>
                <a:spcPts val="920"/>
              </a:spcBef>
              <a:spcAft>
                <a:spcPts val="0"/>
              </a:spcAft>
              <a:buSzPts val="1472"/>
              <a:buChar char="◼"/>
            </a:pPr>
            <a:r>
              <a:rPr lang="en-US" b="1" dirty="0"/>
              <a:t>Asset: </a:t>
            </a:r>
            <a:r>
              <a:rPr lang="en-US" dirty="0"/>
              <a:t>Control Systems, Patient Records, The Hospital Servers, Personal </a:t>
            </a:r>
            <a:r>
              <a:rPr lang="en-US"/>
              <a:t>Documents, and </a:t>
            </a:r>
            <a:r>
              <a:rPr lang="en-US" dirty="0"/>
              <a:t>files of Hospital log management systems.</a:t>
            </a:r>
          </a:p>
          <a:p>
            <a:pPr marL="0" lvl="0" indent="-93472" algn="l" rtl="0">
              <a:spcBef>
                <a:spcPts val="920"/>
              </a:spcBef>
              <a:spcAft>
                <a:spcPts val="0"/>
              </a:spcAft>
              <a:buSzPts val="1472"/>
              <a:buChar char="◼"/>
            </a:pPr>
            <a:r>
              <a:rPr lang="en-US" b="1" dirty="0"/>
              <a:t>Impact: </a:t>
            </a:r>
            <a:r>
              <a:rPr lang="en-US" dirty="0"/>
              <a:t>Availability</a:t>
            </a:r>
          </a:p>
          <a:p>
            <a:pPr marL="0" lvl="0" indent="-93472" algn="l" rtl="0">
              <a:lnSpc>
                <a:spcPct val="100000"/>
              </a:lnSpc>
              <a:spcBef>
                <a:spcPts val="920"/>
              </a:spcBef>
              <a:spcAft>
                <a:spcPts val="0"/>
              </a:spcAft>
              <a:buSzPts val="1472"/>
              <a:buFont typeface="Noto Sans Symbols"/>
              <a:buChar char="◼"/>
            </a:pPr>
            <a:r>
              <a:rPr lang="en-US" b="1" dirty="0"/>
              <a:t>Threat Actor: </a:t>
            </a:r>
            <a:r>
              <a:rPr lang="en-US" dirty="0"/>
              <a:t>FIN4 Group and Internal threat actors which are also involved in this threat by clicking on the phishing link intentionally or unintentionally post reviewing the attack situation</a:t>
            </a:r>
          </a:p>
          <a:p>
            <a:pPr marL="0" lvl="0" indent="-93472" algn="l" rtl="0">
              <a:lnSpc>
                <a:spcPct val="100000"/>
              </a:lnSpc>
              <a:spcBef>
                <a:spcPts val="920"/>
              </a:spcBef>
              <a:spcAft>
                <a:spcPts val="0"/>
              </a:spcAft>
              <a:buSzPts val="1472"/>
              <a:buFont typeface="Noto Sans Symbols"/>
              <a:buChar char="◼"/>
            </a:pPr>
            <a:r>
              <a:rPr lang="en-US" b="1" dirty="0"/>
              <a:t>Threat Actor Motivation: </a:t>
            </a:r>
            <a:r>
              <a:rPr lang="en-US" dirty="0"/>
              <a:t>FIN4 is a financially-motivated threat group that has targeted confidential information related to the public financial market, particularly regarding healthcare and pharmaceutical companies, since at least 2013.</a:t>
            </a:r>
          </a:p>
          <a:p>
            <a:pPr marL="0" lvl="0" indent="-93472" algn="l" rtl="0">
              <a:lnSpc>
                <a:spcPct val="100000"/>
              </a:lnSpc>
              <a:spcBef>
                <a:spcPts val="920"/>
              </a:spcBef>
              <a:spcAft>
                <a:spcPts val="0"/>
              </a:spcAft>
              <a:buSzPts val="1472"/>
              <a:buFont typeface="Noto Sans Symbols"/>
              <a:buChar char="◼"/>
            </a:pPr>
            <a:r>
              <a:rPr lang="en-US" b="1" dirty="0"/>
              <a:t>Common Threat Actor Techniques: </a:t>
            </a:r>
            <a:r>
              <a:rPr lang="en-US" dirty="0"/>
              <a:t>FIN4 is unique in that they do not infect victims with typical persistent malware, but rather they focus on capturing credentials authorized to access email and other non-public correspondence.</a:t>
            </a:r>
            <a:endParaRPr dirty="0"/>
          </a:p>
          <a:p>
            <a:pPr marL="0" lvl="0" indent="-93472" algn="l" rtl="0">
              <a:spcBef>
                <a:spcPts val="920"/>
              </a:spcBef>
              <a:spcAft>
                <a:spcPts val="0"/>
              </a:spcAft>
              <a:buSzPts val="1472"/>
              <a:buChar char="◼"/>
            </a:pPr>
            <a:r>
              <a:rPr lang="en-US" i="1" dirty="0"/>
              <a:t>Hint: Carefully check the ransom note for additional clues.</a:t>
            </a:r>
            <a:endParaRPr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3"/>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38" name="Google Shape;138;p3"/>
          <p:cNvSpPr txBox="1">
            <a:spLocks noGrp="1"/>
          </p:cNvSpPr>
          <p:nvPr>
            <p:ph type="title"/>
          </p:nvPr>
        </p:nvSpPr>
        <p:spPr>
          <a:xfrm>
            <a:off x="581193" y="702156"/>
            <a:ext cx="4076153" cy="5156642"/>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b="0" cap="none" dirty="0">
                <a:solidFill>
                  <a:schemeClr val="dk2"/>
                </a:solidFill>
                <a:latin typeface="Gill Sans"/>
                <a:ea typeface="Gill Sans"/>
                <a:cs typeface="Gill Sans"/>
                <a:sym typeface="Gill Sans"/>
              </a:rPr>
              <a:t>VULNERABILITY SCANNING TARGETS</a:t>
            </a:r>
            <a:endParaRPr dirty="0"/>
          </a:p>
        </p:txBody>
      </p:sp>
      <p:sp>
        <p:nvSpPr>
          <p:cNvPr id="139" name="Google Shape;139;p3"/>
          <p:cNvSpPr/>
          <p:nvPr/>
        </p:nvSpPr>
        <p:spPr>
          <a:xfrm>
            <a:off x="446533" y="457199"/>
            <a:ext cx="4210812" cy="94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4776743" y="457201"/>
            <a:ext cx="6834067" cy="94996"/>
          </a:xfrm>
          <a:prstGeom prst="rect">
            <a:avLst/>
          </a:prstGeom>
          <a:solidFill>
            <a:srgbClr val="3C4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txBox="1">
            <a:spLocks noGrp="1"/>
          </p:cNvSpPr>
          <p:nvPr>
            <p:ph type="body" idx="1"/>
          </p:nvPr>
        </p:nvSpPr>
        <p:spPr>
          <a:xfrm>
            <a:off x="4776743" y="702157"/>
            <a:ext cx="6484091" cy="1348586"/>
          </a:xfrm>
          <a:prstGeom prst="rect">
            <a:avLst/>
          </a:prstGeom>
          <a:noFill/>
          <a:ln>
            <a:noFill/>
          </a:ln>
        </p:spPr>
        <p:txBody>
          <a:bodyPr spcFirstLastPara="1" wrap="square" lIns="91425" tIns="45700" rIns="91425" bIns="45700" anchor="ctr" anchorCtr="0">
            <a:normAutofit/>
          </a:bodyPr>
          <a:lstStyle/>
          <a:p>
            <a:pPr marL="0" lvl="0" indent="-93472" algn="l" rtl="0">
              <a:lnSpc>
                <a:spcPct val="100000"/>
              </a:lnSpc>
              <a:spcBef>
                <a:spcPts val="0"/>
              </a:spcBef>
              <a:spcAft>
                <a:spcPts val="0"/>
              </a:spcAft>
              <a:buSzPts val="1472"/>
              <a:buFont typeface="Noto Sans Symbols"/>
              <a:buChar char="◼"/>
            </a:pPr>
            <a:r>
              <a:rPr lang="en-US" b="1" dirty="0"/>
              <a:t>Summary of scan targets:</a:t>
            </a:r>
            <a:endParaRPr dirty="0"/>
          </a:p>
          <a:p>
            <a:pPr marL="457200" lvl="1" indent="-70104" algn="l" rtl="0">
              <a:spcBef>
                <a:spcPts val="840"/>
              </a:spcBef>
              <a:spcAft>
                <a:spcPts val="0"/>
              </a:spcAft>
              <a:buSzPts val="1104"/>
              <a:buFont typeface="Noto Sans Symbols"/>
              <a:buChar char="◼"/>
            </a:pPr>
            <a:r>
              <a:rPr lang="en-US" dirty="0"/>
              <a:t>Number of devices scanned: 1</a:t>
            </a:r>
            <a:endParaRPr dirty="0"/>
          </a:p>
          <a:p>
            <a:pPr marL="457200" lvl="1" indent="-70104" algn="l" rtl="0">
              <a:spcBef>
                <a:spcPts val="840"/>
              </a:spcBef>
              <a:spcAft>
                <a:spcPts val="0"/>
              </a:spcAft>
              <a:buSzPts val="1104"/>
              <a:buFont typeface="Noto Sans Symbols"/>
              <a:buChar char="◼"/>
            </a:pPr>
            <a:r>
              <a:rPr lang="en-US" dirty="0"/>
              <a:t>Device type: Microsoft Windows 10 Pro – Version: 10.0.18363 Build 18363</a:t>
            </a:r>
          </a:p>
          <a:p>
            <a:pPr marL="457200" lvl="1" indent="-70104" algn="l" rtl="0">
              <a:spcBef>
                <a:spcPts val="840"/>
              </a:spcBef>
              <a:spcAft>
                <a:spcPts val="0"/>
              </a:spcAft>
              <a:buSzPts val="1104"/>
              <a:buFont typeface="Noto Sans Symbols"/>
              <a:buChar char="◼"/>
            </a:pPr>
            <a:r>
              <a:rPr lang="en-US" dirty="0"/>
              <a:t>Primary purpose of device: Windows system that may contain centralized log files and backups.</a:t>
            </a:r>
          </a:p>
        </p:txBody>
      </p:sp>
      <p:pic>
        <p:nvPicPr>
          <p:cNvPr id="3" name="Picture 2">
            <a:extLst>
              <a:ext uri="{FF2B5EF4-FFF2-40B4-BE49-F238E27FC236}">
                <a16:creationId xmlns:a16="http://schemas.microsoft.com/office/drawing/2014/main" id="{29940AE7-C86F-26E7-292E-05DD96218067}"/>
              </a:ext>
            </a:extLst>
          </p:cNvPr>
          <p:cNvPicPr>
            <a:picLocks noChangeAspect="1"/>
          </p:cNvPicPr>
          <p:nvPr/>
        </p:nvPicPr>
        <p:blipFill>
          <a:blip r:embed="rId3"/>
          <a:stretch>
            <a:fillRect/>
          </a:stretch>
        </p:blipFill>
        <p:spPr>
          <a:xfrm>
            <a:off x="802769" y="4300194"/>
            <a:ext cx="2990850" cy="923925"/>
          </a:xfrm>
          <a:prstGeom prst="rect">
            <a:avLst/>
          </a:prstGeom>
        </p:spPr>
      </p:pic>
      <p:pic>
        <p:nvPicPr>
          <p:cNvPr id="5" name="Picture 4">
            <a:extLst>
              <a:ext uri="{FF2B5EF4-FFF2-40B4-BE49-F238E27FC236}">
                <a16:creationId xmlns:a16="http://schemas.microsoft.com/office/drawing/2014/main" id="{593C602A-20FB-4BBF-5A70-17C15D58E243}"/>
              </a:ext>
            </a:extLst>
          </p:cNvPr>
          <p:cNvPicPr>
            <a:picLocks noChangeAspect="1"/>
          </p:cNvPicPr>
          <p:nvPr/>
        </p:nvPicPr>
        <p:blipFill>
          <a:blip r:embed="rId4"/>
          <a:stretch>
            <a:fillRect/>
          </a:stretch>
        </p:blipFill>
        <p:spPr>
          <a:xfrm>
            <a:off x="5241061" y="2260760"/>
            <a:ext cx="5602172" cy="2039434"/>
          </a:xfrm>
          <a:prstGeom prst="rect">
            <a:avLst/>
          </a:prstGeom>
        </p:spPr>
      </p:pic>
      <p:pic>
        <p:nvPicPr>
          <p:cNvPr id="7" name="Picture 6">
            <a:extLst>
              <a:ext uri="{FF2B5EF4-FFF2-40B4-BE49-F238E27FC236}">
                <a16:creationId xmlns:a16="http://schemas.microsoft.com/office/drawing/2014/main" id="{B3BFA6F2-B5B4-B08E-9A12-2297C8A10A77}"/>
              </a:ext>
            </a:extLst>
          </p:cNvPr>
          <p:cNvPicPr>
            <a:picLocks noChangeAspect="1"/>
          </p:cNvPicPr>
          <p:nvPr/>
        </p:nvPicPr>
        <p:blipFill>
          <a:blip r:embed="rId5"/>
          <a:stretch>
            <a:fillRect/>
          </a:stretch>
        </p:blipFill>
        <p:spPr>
          <a:xfrm>
            <a:off x="5241061" y="4447615"/>
            <a:ext cx="5602172" cy="22629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4"/>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88777"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50" name="Google Shape;150;p4"/>
          <p:cNvSpPr txBox="1">
            <a:spLocks noGrp="1"/>
          </p:cNvSpPr>
          <p:nvPr>
            <p:ph type="title"/>
          </p:nvPr>
        </p:nvSpPr>
        <p:spPr>
          <a:xfrm>
            <a:off x="581193" y="702156"/>
            <a:ext cx="4076153" cy="1499506"/>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b="0" cap="none" dirty="0">
                <a:solidFill>
                  <a:schemeClr val="dk2"/>
                </a:solidFill>
                <a:latin typeface="Gill Sans"/>
                <a:ea typeface="Gill Sans"/>
                <a:cs typeface="Gill Sans"/>
                <a:sym typeface="Gill Sans"/>
              </a:rPr>
              <a:t>VULNERABILITY SCAN RESULTS</a:t>
            </a:r>
            <a:endParaRPr dirty="0"/>
          </a:p>
        </p:txBody>
      </p:sp>
      <p:sp>
        <p:nvSpPr>
          <p:cNvPr id="151" name="Google Shape;151;p4"/>
          <p:cNvSpPr/>
          <p:nvPr/>
        </p:nvSpPr>
        <p:spPr>
          <a:xfrm>
            <a:off x="446533" y="457199"/>
            <a:ext cx="4210812" cy="94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4776743" y="457201"/>
            <a:ext cx="6834067" cy="94996"/>
          </a:xfrm>
          <a:prstGeom prst="rect">
            <a:avLst/>
          </a:prstGeom>
          <a:solidFill>
            <a:srgbClr val="3C4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txBox="1">
            <a:spLocks noGrp="1"/>
          </p:cNvSpPr>
          <p:nvPr>
            <p:ph type="body" idx="1"/>
          </p:nvPr>
        </p:nvSpPr>
        <p:spPr>
          <a:xfrm>
            <a:off x="4776743" y="702157"/>
            <a:ext cx="6484091" cy="1606038"/>
          </a:xfrm>
          <a:prstGeom prst="rect">
            <a:avLst/>
          </a:prstGeom>
          <a:noFill/>
          <a:ln>
            <a:noFill/>
          </a:ln>
        </p:spPr>
        <p:txBody>
          <a:bodyPr spcFirstLastPara="1" wrap="square" lIns="91425" tIns="45700" rIns="91425" bIns="45700" anchor="ctr" anchorCtr="0">
            <a:normAutofit/>
          </a:bodyPr>
          <a:lstStyle/>
          <a:p>
            <a:pPr marL="0" lvl="0" indent="-93472" algn="l" rtl="0">
              <a:lnSpc>
                <a:spcPct val="100000"/>
              </a:lnSpc>
              <a:spcBef>
                <a:spcPts val="0"/>
              </a:spcBef>
              <a:spcAft>
                <a:spcPts val="0"/>
              </a:spcAft>
              <a:buSzPts val="1472"/>
              <a:buFont typeface="Noto Sans Symbols"/>
              <a:buChar char="◼"/>
            </a:pPr>
            <a:r>
              <a:rPr lang="en-US" b="1" dirty="0"/>
              <a:t>Summary of findings:</a:t>
            </a:r>
            <a:endParaRPr dirty="0"/>
          </a:p>
          <a:p>
            <a:pPr marL="457200" lvl="1" indent="-70104" algn="l" rtl="0">
              <a:spcBef>
                <a:spcPts val="840"/>
              </a:spcBef>
              <a:spcAft>
                <a:spcPts val="0"/>
              </a:spcAft>
              <a:buSzPts val="1104"/>
              <a:buFont typeface="Noto Sans Symbols"/>
              <a:buChar char="◼"/>
            </a:pPr>
            <a:r>
              <a:rPr lang="en-US" dirty="0"/>
              <a:t>Total number of actionable findings: 3</a:t>
            </a:r>
            <a:endParaRPr dirty="0"/>
          </a:p>
          <a:p>
            <a:pPr marL="914400" lvl="2" indent="-58419" algn="l" rtl="0">
              <a:spcBef>
                <a:spcPts val="800"/>
              </a:spcBef>
              <a:spcAft>
                <a:spcPts val="0"/>
              </a:spcAft>
              <a:buSzPts val="920"/>
              <a:buFont typeface="Noto Sans Symbols"/>
              <a:buChar char="◼"/>
            </a:pPr>
            <a:r>
              <a:rPr lang="en-US" dirty="0"/>
              <a:t>Critical: 0</a:t>
            </a:r>
            <a:endParaRPr dirty="0"/>
          </a:p>
          <a:p>
            <a:pPr marL="914400" lvl="2" indent="-58419" algn="l" rtl="0">
              <a:spcBef>
                <a:spcPts val="800"/>
              </a:spcBef>
              <a:spcAft>
                <a:spcPts val="0"/>
              </a:spcAft>
              <a:buSzPts val="920"/>
              <a:buFont typeface="Noto Sans Symbols"/>
              <a:buChar char="◼"/>
            </a:pPr>
            <a:r>
              <a:rPr lang="en-US" dirty="0"/>
              <a:t>High: 0</a:t>
            </a:r>
            <a:endParaRPr dirty="0"/>
          </a:p>
          <a:p>
            <a:pPr marL="914400" lvl="2" indent="-58419" algn="l" rtl="0">
              <a:spcBef>
                <a:spcPts val="800"/>
              </a:spcBef>
              <a:spcAft>
                <a:spcPts val="0"/>
              </a:spcAft>
              <a:buSzPts val="920"/>
              <a:buFont typeface="Noto Sans Symbols"/>
              <a:buChar char="◼"/>
            </a:pPr>
            <a:r>
              <a:rPr lang="en-US" dirty="0"/>
              <a:t>Medium: 2</a:t>
            </a:r>
            <a:endParaRPr dirty="0"/>
          </a:p>
          <a:p>
            <a:pPr marL="914400" lvl="2" indent="-58419" algn="l" rtl="0">
              <a:spcBef>
                <a:spcPts val="800"/>
              </a:spcBef>
              <a:spcAft>
                <a:spcPts val="0"/>
              </a:spcAft>
              <a:buSzPts val="920"/>
              <a:buFont typeface="Noto Sans Symbols"/>
              <a:buChar char="◼"/>
            </a:pPr>
            <a:r>
              <a:rPr lang="en-US" dirty="0"/>
              <a:t>Low: 1</a:t>
            </a:r>
            <a:endParaRPr dirty="0"/>
          </a:p>
        </p:txBody>
      </p:sp>
      <p:pic>
        <p:nvPicPr>
          <p:cNvPr id="3" name="Picture 2">
            <a:extLst>
              <a:ext uri="{FF2B5EF4-FFF2-40B4-BE49-F238E27FC236}">
                <a16:creationId xmlns:a16="http://schemas.microsoft.com/office/drawing/2014/main" id="{81F5403B-A60D-368D-E0A7-80C5E8547578}"/>
              </a:ext>
            </a:extLst>
          </p:cNvPr>
          <p:cNvPicPr>
            <a:picLocks noChangeAspect="1"/>
          </p:cNvPicPr>
          <p:nvPr/>
        </p:nvPicPr>
        <p:blipFill>
          <a:blip r:embed="rId3"/>
          <a:stretch>
            <a:fillRect/>
          </a:stretch>
        </p:blipFill>
        <p:spPr>
          <a:xfrm>
            <a:off x="5186236" y="2826198"/>
            <a:ext cx="7005764" cy="3258624"/>
          </a:xfrm>
          <a:prstGeom prst="rect">
            <a:avLst/>
          </a:prstGeom>
        </p:spPr>
      </p:pic>
      <p:pic>
        <p:nvPicPr>
          <p:cNvPr id="5" name="Picture 4">
            <a:extLst>
              <a:ext uri="{FF2B5EF4-FFF2-40B4-BE49-F238E27FC236}">
                <a16:creationId xmlns:a16="http://schemas.microsoft.com/office/drawing/2014/main" id="{84DCC710-B1F3-4A12-FC21-941629D45B3A}"/>
              </a:ext>
            </a:extLst>
          </p:cNvPr>
          <p:cNvPicPr>
            <a:picLocks noChangeAspect="1"/>
          </p:cNvPicPr>
          <p:nvPr/>
        </p:nvPicPr>
        <p:blipFill rotWithShape="1">
          <a:blip r:embed="rId4"/>
          <a:srcRect l="14532" r="29695"/>
          <a:stretch/>
        </p:blipFill>
        <p:spPr>
          <a:xfrm>
            <a:off x="340050" y="2848325"/>
            <a:ext cx="4594914" cy="325647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4"/>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88777"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50" name="Google Shape;150;p4"/>
          <p:cNvSpPr txBox="1">
            <a:spLocks noGrp="1"/>
          </p:cNvSpPr>
          <p:nvPr>
            <p:ph type="title"/>
          </p:nvPr>
        </p:nvSpPr>
        <p:spPr>
          <a:xfrm>
            <a:off x="581193" y="702156"/>
            <a:ext cx="4076153" cy="1499506"/>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b="0" cap="none" dirty="0">
                <a:solidFill>
                  <a:schemeClr val="dk2"/>
                </a:solidFill>
                <a:latin typeface="Gill Sans"/>
                <a:ea typeface="Gill Sans"/>
                <a:cs typeface="Gill Sans"/>
                <a:sym typeface="Gill Sans"/>
              </a:rPr>
              <a:t>VULNERABILITY SCAN RESULTS</a:t>
            </a:r>
            <a:endParaRPr dirty="0"/>
          </a:p>
        </p:txBody>
      </p:sp>
      <p:sp>
        <p:nvSpPr>
          <p:cNvPr id="151" name="Google Shape;151;p4"/>
          <p:cNvSpPr/>
          <p:nvPr/>
        </p:nvSpPr>
        <p:spPr>
          <a:xfrm>
            <a:off x="446533" y="457199"/>
            <a:ext cx="4210812" cy="94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a:extLst>
              <a:ext uri="{FF2B5EF4-FFF2-40B4-BE49-F238E27FC236}">
                <a16:creationId xmlns:a16="http://schemas.microsoft.com/office/drawing/2014/main" id="{B5F38D9A-77EB-D7E0-BC7F-FD2A0CBA1E97}"/>
              </a:ext>
            </a:extLst>
          </p:cNvPr>
          <p:cNvPicPr>
            <a:picLocks noChangeAspect="1"/>
          </p:cNvPicPr>
          <p:nvPr/>
        </p:nvPicPr>
        <p:blipFill>
          <a:blip r:embed="rId3"/>
          <a:stretch>
            <a:fillRect/>
          </a:stretch>
        </p:blipFill>
        <p:spPr>
          <a:xfrm>
            <a:off x="932156" y="1924248"/>
            <a:ext cx="9978501" cy="4476552"/>
          </a:xfrm>
          <a:prstGeom prst="rect">
            <a:avLst/>
          </a:prstGeom>
        </p:spPr>
      </p:pic>
    </p:spTree>
    <p:extLst>
      <p:ext uri="{BB962C8B-B14F-4D97-AF65-F5344CB8AC3E}">
        <p14:creationId xmlns:p14="http://schemas.microsoft.com/office/powerpoint/2010/main" val="3632249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4"/>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88777"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50" name="Google Shape;150;p4"/>
          <p:cNvSpPr txBox="1">
            <a:spLocks noGrp="1"/>
          </p:cNvSpPr>
          <p:nvPr>
            <p:ph type="title"/>
          </p:nvPr>
        </p:nvSpPr>
        <p:spPr>
          <a:xfrm>
            <a:off x="581193" y="702156"/>
            <a:ext cx="4076153" cy="1499506"/>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b="0" cap="none" dirty="0">
                <a:solidFill>
                  <a:schemeClr val="dk2"/>
                </a:solidFill>
                <a:latin typeface="Gill Sans"/>
                <a:ea typeface="Gill Sans"/>
                <a:cs typeface="Gill Sans"/>
                <a:sym typeface="Gill Sans"/>
              </a:rPr>
              <a:t>VULNERABILITY SCAN RESULTS</a:t>
            </a:r>
            <a:endParaRPr dirty="0"/>
          </a:p>
        </p:txBody>
      </p:sp>
      <p:sp>
        <p:nvSpPr>
          <p:cNvPr id="151" name="Google Shape;151;p4"/>
          <p:cNvSpPr/>
          <p:nvPr/>
        </p:nvSpPr>
        <p:spPr>
          <a:xfrm>
            <a:off x="446533" y="457199"/>
            <a:ext cx="4210812" cy="94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29B12098-FB02-B393-8B9F-0553FF9AB3EC}"/>
              </a:ext>
            </a:extLst>
          </p:cNvPr>
          <p:cNvPicPr>
            <a:picLocks noChangeAspect="1"/>
          </p:cNvPicPr>
          <p:nvPr/>
        </p:nvPicPr>
        <p:blipFill rotWithShape="1">
          <a:blip r:embed="rId3"/>
          <a:srcRect l="14830" r="7819" b="23337"/>
          <a:stretch/>
        </p:blipFill>
        <p:spPr>
          <a:xfrm>
            <a:off x="15270" y="2201662"/>
            <a:ext cx="7519386" cy="3109263"/>
          </a:xfrm>
          <a:prstGeom prst="rect">
            <a:avLst/>
          </a:prstGeom>
        </p:spPr>
      </p:pic>
      <p:pic>
        <p:nvPicPr>
          <p:cNvPr id="5" name="Picture 4">
            <a:extLst>
              <a:ext uri="{FF2B5EF4-FFF2-40B4-BE49-F238E27FC236}">
                <a16:creationId xmlns:a16="http://schemas.microsoft.com/office/drawing/2014/main" id="{28114932-413A-4F6B-BC05-70E4F70946EB}"/>
              </a:ext>
            </a:extLst>
          </p:cNvPr>
          <p:cNvPicPr>
            <a:picLocks noChangeAspect="1"/>
          </p:cNvPicPr>
          <p:nvPr/>
        </p:nvPicPr>
        <p:blipFill rotWithShape="1">
          <a:blip r:embed="rId4"/>
          <a:srcRect r="35428"/>
          <a:stretch/>
        </p:blipFill>
        <p:spPr>
          <a:xfrm>
            <a:off x="7540101" y="2201662"/>
            <a:ext cx="4740676" cy="3200430"/>
          </a:xfrm>
          <a:prstGeom prst="rect">
            <a:avLst/>
          </a:prstGeom>
        </p:spPr>
      </p:pic>
    </p:spTree>
    <p:extLst>
      <p:ext uri="{BB962C8B-B14F-4D97-AF65-F5344CB8AC3E}">
        <p14:creationId xmlns:p14="http://schemas.microsoft.com/office/powerpoint/2010/main" val="2135616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4"/>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88777"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50" name="Google Shape;150;p4"/>
          <p:cNvSpPr txBox="1">
            <a:spLocks noGrp="1"/>
          </p:cNvSpPr>
          <p:nvPr>
            <p:ph type="title"/>
          </p:nvPr>
        </p:nvSpPr>
        <p:spPr>
          <a:xfrm>
            <a:off x="581193" y="702156"/>
            <a:ext cx="4076153" cy="1499506"/>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b="0" cap="none" dirty="0">
                <a:solidFill>
                  <a:schemeClr val="dk2"/>
                </a:solidFill>
                <a:latin typeface="Gill Sans"/>
                <a:ea typeface="Gill Sans"/>
                <a:cs typeface="Gill Sans"/>
                <a:sym typeface="Gill Sans"/>
              </a:rPr>
              <a:t>VULNERABILITY SCAN RESULTS</a:t>
            </a:r>
            <a:endParaRPr dirty="0"/>
          </a:p>
        </p:txBody>
      </p:sp>
      <p:sp>
        <p:nvSpPr>
          <p:cNvPr id="151" name="Google Shape;151;p4"/>
          <p:cNvSpPr/>
          <p:nvPr/>
        </p:nvSpPr>
        <p:spPr>
          <a:xfrm>
            <a:off x="446533" y="457199"/>
            <a:ext cx="4210812" cy="94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9F7E16E7-599F-8AB0-260A-E2A0CD32BB74}"/>
              </a:ext>
            </a:extLst>
          </p:cNvPr>
          <p:cNvPicPr>
            <a:picLocks noChangeAspect="1"/>
          </p:cNvPicPr>
          <p:nvPr/>
        </p:nvPicPr>
        <p:blipFill>
          <a:blip r:embed="rId3"/>
          <a:stretch>
            <a:fillRect/>
          </a:stretch>
        </p:blipFill>
        <p:spPr>
          <a:xfrm>
            <a:off x="2228429" y="1615790"/>
            <a:ext cx="7793614" cy="2522037"/>
          </a:xfrm>
          <a:prstGeom prst="rect">
            <a:avLst/>
          </a:prstGeom>
        </p:spPr>
      </p:pic>
      <p:pic>
        <p:nvPicPr>
          <p:cNvPr id="5" name="Picture 4">
            <a:extLst>
              <a:ext uri="{FF2B5EF4-FFF2-40B4-BE49-F238E27FC236}">
                <a16:creationId xmlns:a16="http://schemas.microsoft.com/office/drawing/2014/main" id="{5ABB169E-8479-DAB4-0583-89CC2C862E01}"/>
              </a:ext>
            </a:extLst>
          </p:cNvPr>
          <p:cNvPicPr>
            <a:picLocks noChangeAspect="1"/>
          </p:cNvPicPr>
          <p:nvPr/>
        </p:nvPicPr>
        <p:blipFill>
          <a:blip r:embed="rId4"/>
          <a:stretch>
            <a:fillRect/>
          </a:stretch>
        </p:blipFill>
        <p:spPr>
          <a:xfrm>
            <a:off x="2228429" y="4137827"/>
            <a:ext cx="7852086" cy="2474193"/>
          </a:xfrm>
          <a:prstGeom prst="rect">
            <a:avLst/>
          </a:prstGeom>
        </p:spPr>
      </p:pic>
    </p:spTree>
    <p:extLst>
      <p:ext uri="{BB962C8B-B14F-4D97-AF65-F5344CB8AC3E}">
        <p14:creationId xmlns:p14="http://schemas.microsoft.com/office/powerpoint/2010/main" val="3985215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5"/>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62" name="Google Shape;162;p5"/>
          <p:cNvSpPr txBox="1">
            <a:spLocks noGrp="1"/>
          </p:cNvSpPr>
          <p:nvPr>
            <p:ph type="title"/>
          </p:nvPr>
        </p:nvSpPr>
        <p:spPr>
          <a:xfrm>
            <a:off x="581193" y="702156"/>
            <a:ext cx="4076153" cy="5156642"/>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b="0" cap="none" dirty="0">
                <a:solidFill>
                  <a:schemeClr val="dk2"/>
                </a:solidFill>
                <a:latin typeface="Gill Sans"/>
                <a:ea typeface="Gill Sans"/>
                <a:cs typeface="Gill Sans"/>
                <a:sym typeface="Gill Sans"/>
              </a:rPr>
              <a:t>REMEDIATION RECOMMENDATION</a:t>
            </a:r>
            <a:endParaRPr dirty="0"/>
          </a:p>
        </p:txBody>
      </p:sp>
      <p:sp>
        <p:nvSpPr>
          <p:cNvPr id="163" name="Google Shape;163;p5"/>
          <p:cNvSpPr/>
          <p:nvPr/>
        </p:nvSpPr>
        <p:spPr>
          <a:xfrm>
            <a:off x="446533" y="457199"/>
            <a:ext cx="4210812" cy="94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4776743" y="457201"/>
            <a:ext cx="6834067" cy="94996"/>
          </a:xfrm>
          <a:prstGeom prst="rect">
            <a:avLst/>
          </a:prstGeom>
          <a:solidFill>
            <a:srgbClr val="3C4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txBox="1">
            <a:spLocks noGrp="1"/>
          </p:cNvSpPr>
          <p:nvPr>
            <p:ph type="body" idx="1"/>
          </p:nvPr>
        </p:nvSpPr>
        <p:spPr>
          <a:xfrm>
            <a:off x="4776743" y="702157"/>
            <a:ext cx="6484091" cy="335384"/>
          </a:xfrm>
          <a:prstGeom prst="rect">
            <a:avLst/>
          </a:prstGeom>
          <a:noFill/>
          <a:ln>
            <a:noFill/>
          </a:ln>
        </p:spPr>
        <p:txBody>
          <a:bodyPr spcFirstLastPara="1" wrap="square" lIns="91425" tIns="45700" rIns="91425" bIns="45700" anchor="ctr" anchorCtr="0">
            <a:normAutofit/>
          </a:bodyPr>
          <a:lstStyle/>
          <a:p>
            <a:pPr marL="0" lvl="0" indent="-93472" algn="l" rtl="0">
              <a:lnSpc>
                <a:spcPct val="100000"/>
              </a:lnSpc>
              <a:spcBef>
                <a:spcPts val="0"/>
              </a:spcBef>
              <a:spcAft>
                <a:spcPts val="0"/>
              </a:spcAft>
              <a:buSzPts val="1472"/>
              <a:buFont typeface="Noto Sans Symbols"/>
              <a:buChar char="◼"/>
            </a:pPr>
            <a:r>
              <a:rPr lang="en-US"/>
              <a:t>Fix within 7 days</a:t>
            </a:r>
            <a:endParaRPr/>
          </a:p>
        </p:txBody>
      </p:sp>
      <p:graphicFrame>
        <p:nvGraphicFramePr>
          <p:cNvPr id="166" name="Google Shape;166;p5"/>
          <p:cNvGraphicFramePr/>
          <p:nvPr>
            <p:extLst>
              <p:ext uri="{D42A27DB-BD31-4B8C-83A1-F6EECF244321}">
                <p14:modId xmlns:p14="http://schemas.microsoft.com/office/powerpoint/2010/main" val="4189223789"/>
              </p:ext>
            </p:extLst>
          </p:nvPr>
        </p:nvGraphicFramePr>
        <p:xfrm>
          <a:off x="4856314" y="1187501"/>
          <a:ext cx="6484125" cy="2441774"/>
        </p:xfrm>
        <a:graphic>
          <a:graphicData uri="http://schemas.openxmlformats.org/drawingml/2006/table">
            <a:tbl>
              <a:tblPr firstRow="1" bandRow="1">
                <a:noFill/>
              </a:tblPr>
              <a:tblGrid>
                <a:gridCol w="2161375">
                  <a:extLst>
                    <a:ext uri="{9D8B030D-6E8A-4147-A177-3AD203B41FA5}">
                      <a16:colId xmlns:a16="http://schemas.microsoft.com/office/drawing/2014/main" val="20000"/>
                    </a:ext>
                  </a:extLst>
                </a:gridCol>
                <a:gridCol w="2161375">
                  <a:extLst>
                    <a:ext uri="{9D8B030D-6E8A-4147-A177-3AD203B41FA5}">
                      <a16:colId xmlns:a16="http://schemas.microsoft.com/office/drawing/2014/main" val="20001"/>
                    </a:ext>
                  </a:extLst>
                </a:gridCol>
                <a:gridCol w="2161375">
                  <a:extLst>
                    <a:ext uri="{9D8B030D-6E8A-4147-A177-3AD203B41FA5}">
                      <a16:colId xmlns:a16="http://schemas.microsoft.com/office/drawing/2014/main" val="20002"/>
                    </a:ext>
                  </a:extLst>
                </a:gridCol>
              </a:tblGrid>
              <a:tr h="338634">
                <a:tc>
                  <a:txBody>
                    <a:bodyPr/>
                    <a:lstStyle/>
                    <a:p>
                      <a:pPr marL="0" marR="0" lvl="0" indent="0" algn="l" rtl="0">
                        <a:spcBef>
                          <a:spcPts val="0"/>
                        </a:spcBef>
                        <a:spcAft>
                          <a:spcPts val="0"/>
                        </a:spcAft>
                        <a:buNone/>
                      </a:pPr>
                      <a:r>
                        <a:rPr lang="en-US" sz="1200" u="none" strike="noStrike" cap="none"/>
                        <a:t>Finding</a:t>
                      </a:r>
                      <a:endParaRPr sz="1400"/>
                    </a:p>
                  </a:txBody>
                  <a:tcPr marL="91450" marR="91450" marT="45725" marB="45725"/>
                </a:tc>
                <a:tc>
                  <a:txBody>
                    <a:bodyPr/>
                    <a:lstStyle/>
                    <a:p>
                      <a:pPr marL="0" marR="0" lvl="0" indent="0" algn="l" rtl="0">
                        <a:spcBef>
                          <a:spcPts val="0"/>
                        </a:spcBef>
                        <a:spcAft>
                          <a:spcPts val="0"/>
                        </a:spcAft>
                        <a:buNone/>
                      </a:pPr>
                      <a:r>
                        <a:rPr lang="en-US" sz="1200"/>
                        <a:t>Severity Rating</a:t>
                      </a:r>
                      <a:endParaRPr sz="1400"/>
                    </a:p>
                  </a:txBody>
                  <a:tcPr marL="91450" marR="91450" marT="45725" marB="45725"/>
                </a:tc>
                <a:tc>
                  <a:txBody>
                    <a:bodyPr/>
                    <a:lstStyle/>
                    <a:p>
                      <a:pPr marL="0" marR="0" lvl="0" indent="0" algn="l" rtl="0">
                        <a:spcBef>
                          <a:spcPts val="0"/>
                        </a:spcBef>
                        <a:spcAft>
                          <a:spcPts val="0"/>
                        </a:spcAft>
                        <a:buNone/>
                      </a:pPr>
                      <a:r>
                        <a:rPr lang="en-US" sz="1200"/>
                        <a:t>Recommended Fix</a:t>
                      </a:r>
                      <a:endParaRPr sz="1400"/>
                    </a:p>
                  </a:txBody>
                  <a:tcPr marL="91450" marR="91450" marT="45725" marB="45725"/>
                </a:tc>
                <a:extLst>
                  <a:ext uri="{0D108BD9-81ED-4DB2-BD59-A6C34878D82A}">
                    <a16:rowId xmlns:a16="http://schemas.microsoft.com/office/drawing/2014/main" val="10000"/>
                  </a:ext>
                </a:extLst>
              </a:tr>
              <a:tr h="862806">
                <a:tc>
                  <a:txBody>
                    <a:bodyPr/>
                    <a:lstStyle/>
                    <a:p>
                      <a:pPr marL="0" marR="0" lvl="0" indent="0" algn="l" rtl="0">
                        <a:spcBef>
                          <a:spcPts val="0"/>
                        </a:spcBef>
                        <a:spcAft>
                          <a:spcPts val="0"/>
                        </a:spcAft>
                        <a:buNone/>
                      </a:pPr>
                      <a:r>
                        <a:rPr lang="en-US" sz="1400" dirty="0"/>
                        <a:t>DNS Server Spoofed Request Amplification DDoS</a:t>
                      </a:r>
                      <a:endParaRPr sz="1400" dirty="0"/>
                    </a:p>
                  </a:txBody>
                  <a:tcPr marL="91450" marR="91450" marT="45725" marB="45725"/>
                </a:tc>
                <a:tc>
                  <a:txBody>
                    <a:bodyPr/>
                    <a:lstStyle/>
                    <a:p>
                      <a:pPr marL="0" marR="0" lvl="0" indent="0" algn="l" rtl="0">
                        <a:spcBef>
                          <a:spcPts val="0"/>
                        </a:spcBef>
                        <a:spcAft>
                          <a:spcPts val="0"/>
                        </a:spcAft>
                        <a:buNone/>
                      </a:pPr>
                      <a:r>
                        <a:rPr lang="en-US" sz="1400" dirty="0"/>
                        <a:t>Medium</a:t>
                      </a:r>
                      <a:endParaRPr sz="1400" dirty="0"/>
                    </a:p>
                  </a:txBody>
                  <a:tcPr marL="91450" marR="91450" marT="45725" marB="45725"/>
                </a:tc>
                <a:tc>
                  <a:txBody>
                    <a:bodyPr/>
                    <a:lstStyle/>
                    <a:p>
                      <a:pPr marL="0" marR="0" lvl="0" indent="0" algn="l" rtl="0">
                        <a:spcBef>
                          <a:spcPts val="0"/>
                        </a:spcBef>
                        <a:spcAft>
                          <a:spcPts val="0"/>
                        </a:spcAft>
                        <a:buNone/>
                      </a:pPr>
                      <a:r>
                        <a:rPr lang="en-US" sz="1400" dirty="0"/>
                        <a:t>Restrict access to our DNS server from public network or reconfigure it to reject such queries.</a:t>
                      </a:r>
                      <a:endParaRPr sz="1400" dirty="0"/>
                    </a:p>
                  </a:txBody>
                  <a:tcPr marL="91450" marR="91450" marT="45725" marB="45725"/>
                </a:tc>
                <a:extLst>
                  <a:ext uri="{0D108BD9-81ED-4DB2-BD59-A6C34878D82A}">
                    <a16:rowId xmlns:a16="http://schemas.microsoft.com/office/drawing/2014/main" val="10001"/>
                  </a:ext>
                </a:extLst>
              </a:tr>
              <a:tr h="1057631">
                <a:tc>
                  <a:txBody>
                    <a:bodyPr/>
                    <a:lstStyle/>
                    <a:p>
                      <a:pPr marL="0" marR="0" lvl="0" indent="0" algn="l" rtl="0">
                        <a:spcBef>
                          <a:spcPts val="0"/>
                        </a:spcBef>
                        <a:spcAft>
                          <a:spcPts val="0"/>
                        </a:spcAft>
                        <a:buNone/>
                      </a:pPr>
                      <a:r>
                        <a:rPr lang="en-US" sz="1400" dirty="0"/>
                        <a:t>DNS Server Recursive Query Cache Poisoning Weakness</a:t>
                      </a:r>
                      <a:endParaRPr sz="1400" dirty="0"/>
                    </a:p>
                  </a:txBody>
                  <a:tcPr marL="91450" marR="91450" marT="45725" marB="45725"/>
                </a:tc>
                <a:tc>
                  <a:txBody>
                    <a:bodyPr/>
                    <a:lstStyle/>
                    <a:p>
                      <a:pPr marL="0" marR="0" lvl="0" indent="0" algn="l" rtl="0">
                        <a:spcBef>
                          <a:spcPts val="0"/>
                        </a:spcBef>
                        <a:spcAft>
                          <a:spcPts val="0"/>
                        </a:spcAft>
                        <a:buNone/>
                      </a:pPr>
                      <a:r>
                        <a:rPr lang="en-US" sz="1400" dirty="0"/>
                        <a:t>Medium</a:t>
                      </a:r>
                      <a:endParaRPr sz="1400" dirty="0"/>
                    </a:p>
                  </a:txBody>
                  <a:tcPr marL="91450" marR="91450" marT="45725" marB="45725"/>
                </a:tc>
                <a:tc>
                  <a:txBody>
                    <a:bodyPr/>
                    <a:lstStyle/>
                    <a:p>
                      <a:pPr marL="0" marR="0" lvl="0" indent="0" algn="l" rtl="0">
                        <a:spcBef>
                          <a:spcPts val="0"/>
                        </a:spcBef>
                        <a:spcAft>
                          <a:spcPts val="0"/>
                        </a:spcAft>
                        <a:buNone/>
                      </a:pPr>
                      <a:r>
                        <a:rPr lang="en-US" sz="1400" dirty="0"/>
                        <a:t>Restrict recursive queries to the hosts that should use this nameserver (such as those of the LAN connected to it).</a:t>
                      </a:r>
                      <a:endParaRPr sz="1400" dirty="0"/>
                    </a:p>
                  </a:txBody>
                  <a:tcPr marL="91450" marR="91450" marT="45725" marB="45725"/>
                </a:tc>
                <a:extLst>
                  <a:ext uri="{0D108BD9-81ED-4DB2-BD59-A6C34878D82A}">
                    <a16:rowId xmlns:a16="http://schemas.microsoft.com/office/drawing/2014/main" val="2275580525"/>
                  </a:ext>
                </a:extLst>
              </a:tr>
            </a:tbl>
          </a:graphicData>
        </a:graphic>
      </p:graphicFrame>
      <p:sp>
        <p:nvSpPr>
          <p:cNvPr id="167" name="Google Shape;167;p5"/>
          <p:cNvSpPr txBox="1"/>
          <p:nvPr/>
        </p:nvSpPr>
        <p:spPr>
          <a:xfrm>
            <a:off x="4776740" y="3779235"/>
            <a:ext cx="6484091" cy="335384"/>
          </a:xfrm>
          <a:prstGeom prst="rect">
            <a:avLst/>
          </a:prstGeom>
          <a:noFill/>
          <a:ln>
            <a:noFill/>
          </a:ln>
        </p:spPr>
        <p:txBody>
          <a:bodyPr spcFirstLastPara="1" wrap="square" lIns="91425" tIns="45700" rIns="91425" bIns="45700" anchor="ctr" anchorCtr="0">
            <a:normAutofit/>
          </a:bodyPr>
          <a:lstStyle/>
          <a:p>
            <a:pPr marL="0" marR="0" lvl="0" indent="-93472" algn="l" rtl="0">
              <a:lnSpc>
                <a:spcPct val="100000"/>
              </a:lnSpc>
              <a:spcBef>
                <a:spcPts val="0"/>
              </a:spcBef>
              <a:spcAft>
                <a:spcPts val="0"/>
              </a:spcAft>
              <a:buClr>
                <a:schemeClr val="accent1"/>
              </a:buClr>
              <a:buSzPts val="1472"/>
              <a:buFont typeface="Noto Sans Symbols"/>
              <a:buChar char="◼"/>
            </a:pPr>
            <a:r>
              <a:rPr lang="en-US" sz="1600" b="0" i="0" u="none" strike="noStrike" cap="none" dirty="0">
                <a:solidFill>
                  <a:srgbClr val="3F3F3F"/>
                </a:solidFill>
                <a:latin typeface="Gill Sans"/>
                <a:ea typeface="Gill Sans"/>
                <a:cs typeface="Gill Sans"/>
                <a:sym typeface="Gill Sans"/>
              </a:rPr>
              <a:t>Fix within 30 days </a:t>
            </a:r>
            <a:endParaRPr dirty="0"/>
          </a:p>
        </p:txBody>
      </p:sp>
      <p:graphicFrame>
        <p:nvGraphicFramePr>
          <p:cNvPr id="168" name="Google Shape;168;p5"/>
          <p:cNvGraphicFramePr/>
          <p:nvPr>
            <p:extLst>
              <p:ext uri="{D42A27DB-BD31-4B8C-83A1-F6EECF244321}">
                <p14:modId xmlns:p14="http://schemas.microsoft.com/office/powerpoint/2010/main" val="3491176590"/>
              </p:ext>
            </p:extLst>
          </p:nvPr>
        </p:nvGraphicFramePr>
        <p:xfrm>
          <a:off x="4857237" y="5968297"/>
          <a:ext cx="6484125" cy="274330"/>
        </p:xfrm>
        <a:graphic>
          <a:graphicData uri="http://schemas.openxmlformats.org/drawingml/2006/table">
            <a:tbl>
              <a:tblPr firstRow="1" bandRow="1">
                <a:noFill/>
              </a:tblPr>
              <a:tblGrid>
                <a:gridCol w="2161375">
                  <a:extLst>
                    <a:ext uri="{9D8B030D-6E8A-4147-A177-3AD203B41FA5}">
                      <a16:colId xmlns:a16="http://schemas.microsoft.com/office/drawing/2014/main" val="20000"/>
                    </a:ext>
                  </a:extLst>
                </a:gridCol>
                <a:gridCol w="2161375">
                  <a:extLst>
                    <a:ext uri="{9D8B030D-6E8A-4147-A177-3AD203B41FA5}">
                      <a16:colId xmlns:a16="http://schemas.microsoft.com/office/drawing/2014/main" val="20001"/>
                    </a:ext>
                  </a:extLst>
                </a:gridCol>
                <a:gridCol w="2161375">
                  <a:extLst>
                    <a:ext uri="{9D8B030D-6E8A-4147-A177-3AD203B41FA5}">
                      <a16:colId xmlns:a16="http://schemas.microsoft.com/office/drawing/2014/main" val="20002"/>
                    </a:ext>
                  </a:extLst>
                </a:gridCol>
              </a:tblGrid>
              <a:tr h="0">
                <a:tc>
                  <a:txBody>
                    <a:bodyPr/>
                    <a:lstStyle/>
                    <a:p>
                      <a:pPr marL="0" marR="0" lvl="0" indent="0" algn="l" rtl="0">
                        <a:spcBef>
                          <a:spcPts val="0"/>
                        </a:spcBef>
                        <a:spcAft>
                          <a:spcPts val="0"/>
                        </a:spcAft>
                        <a:buNone/>
                      </a:pPr>
                      <a:r>
                        <a:rPr lang="en-US" sz="1200" dirty="0"/>
                        <a:t>Finding</a:t>
                      </a:r>
                      <a:endParaRPr sz="1400" dirty="0"/>
                    </a:p>
                  </a:txBody>
                  <a:tcPr marL="91450" marR="91450" marT="45725" marB="45725"/>
                </a:tc>
                <a:tc>
                  <a:txBody>
                    <a:bodyPr/>
                    <a:lstStyle/>
                    <a:p>
                      <a:pPr marL="0" marR="0" lvl="0" indent="0" algn="l" rtl="0">
                        <a:spcBef>
                          <a:spcPts val="0"/>
                        </a:spcBef>
                        <a:spcAft>
                          <a:spcPts val="0"/>
                        </a:spcAft>
                        <a:buNone/>
                      </a:pPr>
                      <a:r>
                        <a:rPr lang="en-US" sz="1200" dirty="0"/>
                        <a:t>Severity Rating</a:t>
                      </a:r>
                      <a:endParaRPr sz="1400" dirty="0"/>
                    </a:p>
                  </a:txBody>
                  <a:tcPr marL="91450" marR="91450" marT="45725" marB="45725"/>
                </a:tc>
                <a:tc>
                  <a:txBody>
                    <a:bodyPr/>
                    <a:lstStyle/>
                    <a:p>
                      <a:pPr marL="0" marR="0" lvl="0" indent="0" algn="l" rtl="0">
                        <a:spcBef>
                          <a:spcPts val="0"/>
                        </a:spcBef>
                        <a:spcAft>
                          <a:spcPts val="0"/>
                        </a:spcAft>
                        <a:buNone/>
                      </a:pPr>
                      <a:r>
                        <a:rPr lang="en-US" sz="1200" dirty="0"/>
                        <a:t>Recommended Fix</a:t>
                      </a:r>
                      <a:endParaRPr sz="1400" dirty="0"/>
                    </a:p>
                  </a:txBody>
                  <a:tcPr marL="91450" marR="91450" marT="45725" marB="45725"/>
                </a:tc>
                <a:extLst>
                  <a:ext uri="{0D108BD9-81ED-4DB2-BD59-A6C34878D82A}">
                    <a16:rowId xmlns:a16="http://schemas.microsoft.com/office/drawing/2014/main" val="10000"/>
                  </a:ext>
                </a:extLst>
              </a:tr>
            </a:tbl>
          </a:graphicData>
        </a:graphic>
      </p:graphicFrame>
      <p:sp>
        <p:nvSpPr>
          <p:cNvPr id="169" name="Google Shape;169;p5"/>
          <p:cNvSpPr txBox="1"/>
          <p:nvPr/>
        </p:nvSpPr>
        <p:spPr>
          <a:xfrm>
            <a:off x="4776740" y="5566200"/>
            <a:ext cx="6484091" cy="335384"/>
          </a:xfrm>
          <a:prstGeom prst="rect">
            <a:avLst/>
          </a:prstGeom>
          <a:noFill/>
          <a:ln>
            <a:noFill/>
          </a:ln>
        </p:spPr>
        <p:txBody>
          <a:bodyPr spcFirstLastPara="1" wrap="square" lIns="91425" tIns="45700" rIns="91425" bIns="45700" anchor="ctr" anchorCtr="0">
            <a:normAutofit/>
          </a:bodyPr>
          <a:lstStyle/>
          <a:p>
            <a:pPr marL="0" marR="0" lvl="0" indent="-93472" algn="l" rtl="0">
              <a:lnSpc>
                <a:spcPct val="100000"/>
              </a:lnSpc>
              <a:spcBef>
                <a:spcPts val="0"/>
              </a:spcBef>
              <a:spcAft>
                <a:spcPts val="0"/>
              </a:spcAft>
              <a:buClr>
                <a:schemeClr val="accent1"/>
              </a:buClr>
              <a:buSzPts val="1472"/>
              <a:buFont typeface="Noto Sans Symbols"/>
              <a:buChar char="◼"/>
            </a:pPr>
            <a:r>
              <a:rPr lang="en-US" sz="1600" b="0" i="0" u="none" strike="noStrike" cap="none" dirty="0">
                <a:solidFill>
                  <a:srgbClr val="3F3F3F"/>
                </a:solidFill>
                <a:latin typeface="Gill Sans"/>
                <a:ea typeface="Gill Sans"/>
                <a:cs typeface="Gill Sans"/>
                <a:sym typeface="Gill Sans"/>
              </a:rPr>
              <a:t>Fix within 60 days </a:t>
            </a:r>
            <a:endParaRPr dirty="0"/>
          </a:p>
        </p:txBody>
      </p:sp>
      <p:graphicFrame>
        <p:nvGraphicFramePr>
          <p:cNvPr id="170" name="Google Shape;170;p5"/>
          <p:cNvGraphicFramePr/>
          <p:nvPr>
            <p:extLst>
              <p:ext uri="{D42A27DB-BD31-4B8C-83A1-F6EECF244321}">
                <p14:modId xmlns:p14="http://schemas.microsoft.com/office/powerpoint/2010/main" val="3523609057"/>
              </p:ext>
            </p:extLst>
          </p:nvPr>
        </p:nvGraphicFramePr>
        <p:xfrm>
          <a:off x="4856313" y="4198051"/>
          <a:ext cx="6484125" cy="1315740"/>
        </p:xfrm>
        <a:graphic>
          <a:graphicData uri="http://schemas.openxmlformats.org/drawingml/2006/table">
            <a:tbl>
              <a:tblPr firstRow="1" bandRow="1">
                <a:noFill/>
              </a:tblPr>
              <a:tblGrid>
                <a:gridCol w="2161375">
                  <a:extLst>
                    <a:ext uri="{9D8B030D-6E8A-4147-A177-3AD203B41FA5}">
                      <a16:colId xmlns:a16="http://schemas.microsoft.com/office/drawing/2014/main" val="20000"/>
                    </a:ext>
                  </a:extLst>
                </a:gridCol>
                <a:gridCol w="2161375">
                  <a:extLst>
                    <a:ext uri="{9D8B030D-6E8A-4147-A177-3AD203B41FA5}">
                      <a16:colId xmlns:a16="http://schemas.microsoft.com/office/drawing/2014/main" val="20001"/>
                    </a:ext>
                  </a:extLst>
                </a:gridCol>
                <a:gridCol w="2161375">
                  <a:extLst>
                    <a:ext uri="{9D8B030D-6E8A-4147-A177-3AD203B41FA5}">
                      <a16:colId xmlns:a16="http://schemas.microsoft.com/office/drawing/2014/main" val="20002"/>
                    </a:ext>
                  </a:extLst>
                </a:gridCol>
              </a:tblGrid>
              <a:tr h="370850">
                <a:tc>
                  <a:txBody>
                    <a:bodyPr/>
                    <a:lstStyle/>
                    <a:p>
                      <a:pPr marL="0" marR="0" lvl="0" indent="0" algn="l" rtl="0">
                        <a:spcBef>
                          <a:spcPts val="0"/>
                        </a:spcBef>
                        <a:spcAft>
                          <a:spcPts val="0"/>
                        </a:spcAft>
                        <a:buNone/>
                      </a:pPr>
                      <a:r>
                        <a:rPr lang="en-US" sz="1200"/>
                        <a:t>Finding</a:t>
                      </a:r>
                      <a:endParaRPr sz="1400"/>
                    </a:p>
                  </a:txBody>
                  <a:tcPr marL="91450" marR="91450" marT="45725" marB="45725"/>
                </a:tc>
                <a:tc>
                  <a:txBody>
                    <a:bodyPr/>
                    <a:lstStyle/>
                    <a:p>
                      <a:pPr marL="0" marR="0" lvl="0" indent="0" algn="l" rtl="0">
                        <a:spcBef>
                          <a:spcPts val="0"/>
                        </a:spcBef>
                        <a:spcAft>
                          <a:spcPts val="0"/>
                        </a:spcAft>
                        <a:buNone/>
                      </a:pPr>
                      <a:r>
                        <a:rPr lang="en-US" sz="1200"/>
                        <a:t>Severity Rating</a:t>
                      </a:r>
                      <a:endParaRPr sz="1400"/>
                    </a:p>
                  </a:txBody>
                  <a:tcPr marL="91450" marR="91450" marT="45725" marB="45725"/>
                </a:tc>
                <a:tc>
                  <a:txBody>
                    <a:bodyPr/>
                    <a:lstStyle/>
                    <a:p>
                      <a:pPr marL="0" marR="0" lvl="0" indent="0" algn="l" rtl="0">
                        <a:spcBef>
                          <a:spcPts val="0"/>
                        </a:spcBef>
                        <a:spcAft>
                          <a:spcPts val="0"/>
                        </a:spcAft>
                        <a:buNone/>
                      </a:pPr>
                      <a:r>
                        <a:rPr lang="en-US" sz="1200"/>
                        <a:t>Recommended Fix</a:t>
                      </a:r>
                      <a:endParaRPr sz="14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400" dirty="0"/>
                        <a:t>DHCP Server Detection</a:t>
                      </a:r>
                      <a:endParaRPr sz="1400" dirty="0"/>
                    </a:p>
                  </a:txBody>
                  <a:tcPr marL="91450" marR="91450" marT="45725" marB="45725"/>
                </a:tc>
                <a:tc>
                  <a:txBody>
                    <a:bodyPr/>
                    <a:lstStyle/>
                    <a:p>
                      <a:pPr marL="0" marR="0" lvl="0" indent="0" algn="l" rtl="0">
                        <a:spcBef>
                          <a:spcPts val="0"/>
                        </a:spcBef>
                        <a:spcAft>
                          <a:spcPts val="0"/>
                        </a:spcAft>
                        <a:buNone/>
                      </a:pPr>
                      <a:r>
                        <a:rPr lang="en-US" sz="1400" dirty="0"/>
                        <a:t>Low</a:t>
                      </a:r>
                      <a:endParaRPr sz="1400" dirty="0"/>
                    </a:p>
                  </a:txBody>
                  <a:tcPr marL="91450" marR="91450" marT="45725" marB="45725"/>
                </a:tc>
                <a:tc>
                  <a:txBody>
                    <a:bodyPr/>
                    <a:lstStyle/>
                    <a:p>
                      <a:pPr marL="0" marR="0" lvl="0" indent="0" algn="l" rtl="0">
                        <a:spcBef>
                          <a:spcPts val="0"/>
                        </a:spcBef>
                        <a:spcAft>
                          <a:spcPts val="0"/>
                        </a:spcAft>
                        <a:buNone/>
                      </a:pPr>
                      <a:r>
                        <a:rPr lang="en-US" sz="1400" dirty="0"/>
                        <a:t>Apply filtering to keep this information off the network and remove any options that are not in use.</a:t>
                      </a:r>
                      <a:endParaRPr sz="1400" dirty="0"/>
                    </a:p>
                  </a:txBody>
                  <a:tcPr marL="91450" marR="91450" marT="45725" marB="45725"/>
                </a:tc>
                <a:extLst>
                  <a:ext uri="{0D108BD9-81ED-4DB2-BD59-A6C34878D82A}">
                    <a16:rowId xmlns:a16="http://schemas.microsoft.com/office/drawing/2014/main" val="10001"/>
                  </a:ext>
                </a:extLst>
              </a:tr>
            </a:tbl>
          </a:graphicData>
        </a:graphic>
      </p:graphicFrame>
      <p:sp>
        <p:nvSpPr>
          <p:cNvPr id="171" name="Google Shape;171;p5"/>
          <p:cNvSpPr txBox="1"/>
          <p:nvPr/>
        </p:nvSpPr>
        <p:spPr>
          <a:xfrm>
            <a:off x="581200" y="4190975"/>
            <a:ext cx="2684400" cy="159726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Gill Sans"/>
                <a:ea typeface="Gill Sans"/>
                <a:cs typeface="Gill Sans"/>
                <a:sym typeface="Gill Sans"/>
              </a:rPr>
              <a:t>We can fix both medium vulnerabilities in the first week and then fix the low vulnerability within thirty days.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6"/>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80" name="Google Shape;180;p6"/>
          <p:cNvSpPr txBox="1">
            <a:spLocks noGrp="1"/>
          </p:cNvSpPr>
          <p:nvPr>
            <p:ph type="title"/>
          </p:nvPr>
        </p:nvSpPr>
        <p:spPr>
          <a:xfrm>
            <a:off x="581193" y="702156"/>
            <a:ext cx="4076153" cy="5156642"/>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b="0" cap="none" dirty="0">
                <a:solidFill>
                  <a:schemeClr val="dk2"/>
                </a:solidFill>
                <a:latin typeface="Gill Sans"/>
                <a:ea typeface="Gill Sans"/>
                <a:cs typeface="Gill Sans"/>
                <a:sym typeface="Gill Sans"/>
              </a:rPr>
              <a:t>PASSWORD PENETRATION TEST OUTCOME</a:t>
            </a:r>
            <a:endParaRPr dirty="0"/>
          </a:p>
        </p:txBody>
      </p:sp>
      <p:sp>
        <p:nvSpPr>
          <p:cNvPr id="181" name="Google Shape;181;p6"/>
          <p:cNvSpPr/>
          <p:nvPr/>
        </p:nvSpPr>
        <p:spPr>
          <a:xfrm>
            <a:off x="446533" y="457199"/>
            <a:ext cx="4210812" cy="94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p:nvPr/>
        </p:nvSpPr>
        <p:spPr>
          <a:xfrm>
            <a:off x="4776743" y="457201"/>
            <a:ext cx="6834067" cy="94996"/>
          </a:xfrm>
          <a:prstGeom prst="rect">
            <a:avLst/>
          </a:prstGeom>
          <a:solidFill>
            <a:srgbClr val="3C4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6"/>
          <p:cNvSpPr txBox="1">
            <a:spLocks noGrp="1"/>
          </p:cNvSpPr>
          <p:nvPr>
            <p:ph type="body" idx="1"/>
          </p:nvPr>
        </p:nvSpPr>
        <p:spPr>
          <a:xfrm>
            <a:off x="4776743" y="702156"/>
            <a:ext cx="6484091" cy="6155844"/>
          </a:xfrm>
          <a:prstGeom prst="rect">
            <a:avLst/>
          </a:prstGeom>
          <a:noFill/>
          <a:ln>
            <a:noFill/>
          </a:ln>
        </p:spPr>
        <p:txBody>
          <a:bodyPr spcFirstLastPara="1" wrap="square" lIns="91425" tIns="45700" rIns="91425" bIns="45700" anchor="ctr" anchorCtr="0">
            <a:normAutofit lnSpcReduction="10000"/>
          </a:bodyPr>
          <a:lstStyle/>
          <a:p>
            <a:pPr marL="0" lvl="0" indent="-93472" algn="l" rtl="0">
              <a:lnSpc>
                <a:spcPct val="100000"/>
              </a:lnSpc>
              <a:spcBef>
                <a:spcPts val="0"/>
              </a:spcBef>
              <a:spcAft>
                <a:spcPts val="0"/>
              </a:spcAft>
              <a:buSzPts val="1472"/>
              <a:buFont typeface="Noto Sans Symbols"/>
              <a:buChar char="◼"/>
            </a:pPr>
            <a:r>
              <a:rPr lang="en-US" b="1" dirty="0"/>
              <a:t>Methodology: </a:t>
            </a:r>
            <a:r>
              <a:rPr lang="en-US" dirty="0"/>
              <a:t>Dictionary password attack using the </a:t>
            </a:r>
            <a:r>
              <a:rPr lang="en-US" dirty="0" err="1"/>
              <a:t>HashCat</a:t>
            </a:r>
            <a:r>
              <a:rPr lang="en-US" dirty="0"/>
              <a:t> tool.</a:t>
            </a:r>
            <a:endParaRPr dirty="0"/>
          </a:p>
          <a:p>
            <a:pPr marL="0" lvl="0" indent="-93472" algn="l" rtl="0">
              <a:lnSpc>
                <a:spcPct val="100000"/>
              </a:lnSpc>
              <a:spcBef>
                <a:spcPts val="920"/>
              </a:spcBef>
              <a:spcAft>
                <a:spcPts val="0"/>
              </a:spcAft>
              <a:buSzPts val="1472"/>
              <a:buFont typeface="Noto Sans Symbols"/>
              <a:buChar char="◼"/>
            </a:pPr>
            <a:r>
              <a:rPr lang="en-US" b="1" dirty="0"/>
              <a:t>Number of passwords tested: </a:t>
            </a:r>
            <a:r>
              <a:rPr lang="en-US" dirty="0"/>
              <a:t>40</a:t>
            </a:r>
            <a:endParaRPr dirty="0"/>
          </a:p>
          <a:p>
            <a:pPr marL="0" lvl="0" indent="-93472" algn="l" rtl="0">
              <a:lnSpc>
                <a:spcPct val="100000"/>
              </a:lnSpc>
              <a:spcBef>
                <a:spcPts val="920"/>
              </a:spcBef>
              <a:spcAft>
                <a:spcPts val="0"/>
              </a:spcAft>
              <a:buSzPts val="1472"/>
              <a:buFont typeface="Noto Sans Symbols"/>
              <a:buChar char="◼"/>
            </a:pPr>
            <a:r>
              <a:rPr lang="en-US" b="1" dirty="0"/>
              <a:t>Number of passwords cracked: </a:t>
            </a:r>
            <a:r>
              <a:rPr lang="en-US" dirty="0"/>
              <a:t>39</a:t>
            </a:r>
          </a:p>
          <a:p>
            <a:pPr marL="0" lvl="0" indent="-93472" algn="l" rtl="0">
              <a:lnSpc>
                <a:spcPct val="100000"/>
              </a:lnSpc>
              <a:spcBef>
                <a:spcPts val="920"/>
              </a:spcBef>
              <a:spcAft>
                <a:spcPts val="0"/>
              </a:spcAft>
              <a:buSzPts val="1472"/>
              <a:buFont typeface="Noto Sans Symbols"/>
              <a:buChar char="◼"/>
            </a:pPr>
            <a:r>
              <a:rPr lang="en-US" b="1" dirty="0"/>
              <a:t>Command:</a:t>
            </a:r>
          </a:p>
          <a:p>
            <a:pPr marL="0" lvl="0" indent="0" algn="l" rtl="0">
              <a:lnSpc>
                <a:spcPct val="100000"/>
              </a:lnSpc>
              <a:spcBef>
                <a:spcPts val="920"/>
              </a:spcBef>
              <a:spcAft>
                <a:spcPts val="0"/>
              </a:spcAft>
              <a:buSzPts val="1472"/>
            </a:pPr>
            <a:r>
              <a:rPr lang="en-US" dirty="0" err="1"/>
              <a:t>hashcat</a:t>
            </a:r>
            <a:r>
              <a:rPr lang="en-US" dirty="0"/>
              <a:t> -m 0 -a 0 --show hashes.txt realhuman_phill.txt</a:t>
            </a:r>
          </a:p>
          <a:p>
            <a:pPr marL="0" lvl="0" indent="0" algn="l" rtl="0">
              <a:lnSpc>
                <a:spcPct val="100000"/>
              </a:lnSpc>
              <a:spcBef>
                <a:spcPts val="920"/>
              </a:spcBef>
              <a:spcAft>
                <a:spcPts val="0"/>
              </a:spcAft>
              <a:buSzPts val="1472"/>
            </a:pPr>
            <a:r>
              <a:rPr lang="en-US" b="1" dirty="0"/>
              <a:t>Evidence of weak passwords: </a:t>
            </a:r>
          </a:p>
          <a:p>
            <a:pPr marL="0" lvl="0" indent="0" algn="l" rtl="0">
              <a:lnSpc>
                <a:spcPct val="100000"/>
              </a:lnSpc>
              <a:spcBef>
                <a:spcPts val="920"/>
              </a:spcBef>
              <a:spcAft>
                <a:spcPts val="0"/>
              </a:spcAft>
              <a:buSzPts val="1472"/>
            </a:pPr>
            <a:endParaRPr lang="en-US" dirty="0"/>
          </a:p>
          <a:p>
            <a:pPr marL="0" lvl="0" indent="0" algn="l" rtl="0">
              <a:lnSpc>
                <a:spcPct val="100000"/>
              </a:lnSpc>
              <a:spcBef>
                <a:spcPts val="920"/>
              </a:spcBef>
              <a:spcAft>
                <a:spcPts val="0"/>
              </a:spcAft>
              <a:buSzPts val="1472"/>
            </a:pPr>
            <a:endParaRPr lang="en-US" dirty="0"/>
          </a:p>
          <a:p>
            <a:pPr marL="0" lvl="0" indent="0" algn="l" rtl="0">
              <a:lnSpc>
                <a:spcPct val="100000"/>
              </a:lnSpc>
              <a:spcBef>
                <a:spcPts val="920"/>
              </a:spcBef>
              <a:spcAft>
                <a:spcPts val="0"/>
              </a:spcAft>
              <a:buSzPts val="1472"/>
            </a:pPr>
            <a:endParaRPr lang="en-US" dirty="0"/>
          </a:p>
          <a:p>
            <a:pPr marL="0" lvl="0" indent="0" algn="l" rtl="0">
              <a:lnSpc>
                <a:spcPct val="100000"/>
              </a:lnSpc>
              <a:spcBef>
                <a:spcPts val="920"/>
              </a:spcBef>
              <a:spcAft>
                <a:spcPts val="0"/>
              </a:spcAft>
              <a:buSzPts val="1472"/>
            </a:pPr>
            <a:endParaRPr lang="en-US" dirty="0"/>
          </a:p>
          <a:p>
            <a:pPr marL="0" lvl="0" indent="0" algn="l" rtl="0">
              <a:lnSpc>
                <a:spcPct val="100000"/>
              </a:lnSpc>
              <a:spcBef>
                <a:spcPts val="920"/>
              </a:spcBef>
              <a:spcAft>
                <a:spcPts val="0"/>
              </a:spcAft>
              <a:buSzPts val="1472"/>
            </a:pPr>
            <a:endParaRPr lang="en-US" dirty="0"/>
          </a:p>
          <a:p>
            <a:pPr marL="0" lvl="0" indent="0" algn="l" rtl="0">
              <a:lnSpc>
                <a:spcPct val="100000"/>
              </a:lnSpc>
              <a:spcBef>
                <a:spcPts val="920"/>
              </a:spcBef>
              <a:spcAft>
                <a:spcPts val="0"/>
              </a:spcAft>
              <a:buSzPts val="1472"/>
            </a:pPr>
            <a:endParaRPr lang="en-US" dirty="0"/>
          </a:p>
          <a:p>
            <a:pPr marL="0" lvl="0" indent="0" algn="l" rtl="0">
              <a:lnSpc>
                <a:spcPct val="100000"/>
              </a:lnSpc>
              <a:spcBef>
                <a:spcPts val="920"/>
              </a:spcBef>
              <a:spcAft>
                <a:spcPts val="0"/>
              </a:spcAft>
              <a:buSzPts val="1472"/>
            </a:pPr>
            <a:endParaRPr lang="en-US" dirty="0"/>
          </a:p>
          <a:p>
            <a:pPr marL="0" lvl="0" indent="0" algn="l" rtl="0">
              <a:lnSpc>
                <a:spcPct val="100000"/>
              </a:lnSpc>
              <a:spcBef>
                <a:spcPts val="920"/>
              </a:spcBef>
              <a:spcAft>
                <a:spcPts val="0"/>
              </a:spcAft>
              <a:buSzPts val="1472"/>
              <a:buNone/>
            </a:pPr>
            <a:endParaRPr lang="en-US" dirty="0"/>
          </a:p>
          <a:p>
            <a:pPr marL="0" lvl="0" indent="0" algn="l" rtl="0">
              <a:lnSpc>
                <a:spcPct val="100000"/>
              </a:lnSpc>
              <a:spcBef>
                <a:spcPts val="920"/>
              </a:spcBef>
              <a:spcAft>
                <a:spcPts val="0"/>
              </a:spcAft>
              <a:buSzPts val="1472"/>
              <a:buNone/>
            </a:pPr>
            <a:endParaRPr dirty="0"/>
          </a:p>
          <a:p>
            <a:pPr marL="0" lvl="0" indent="-93472" algn="l" rtl="0">
              <a:lnSpc>
                <a:spcPct val="100000"/>
              </a:lnSpc>
              <a:spcBef>
                <a:spcPts val="920"/>
              </a:spcBef>
              <a:spcAft>
                <a:spcPts val="0"/>
              </a:spcAft>
              <a:buSzPts val="1472"/>
              <a:buFont typeface="Noto Sans Symbols"/>
              <a:buChar char="◼"/>
            </a:pPr>
            <a:r>
              <a:rPr lang="en-US" b="1" dirty="0"/>
              <a:t>Recommended steps to improve passwords security: </a:t>
            </a:r>
          </a:p>
          <a:p>
            <a:pPr marL="0" lvl="0" indent="-93472" algn="l" rtl="0">
              <a:lnSpc>
                <a:spcPct val="100000"/>
              </a:lnSpc>
              <a:spcBef>
                <a:spcPts val="920"/>
              </a:spcBef>
              <a:spcAft>
                <a:spcPts val="0"/>
              </a:spcAft>
              <a:buSzPts val="1472"/>
              <a:buFont typeface="Noto Sans Symbols"/>
              <a:buChar char="◼"/>
            </a:pPr>
            <a:r>
              <a:rPr lang="en-US" dirty="0"/>
              <a:t> Long - at least 12 characters - Complex - Use numbers and special symbols - Passphrases are better - Not anything about you</a:t>
            </a:r>
          </a:p>
        </p:txBody>
      </p:sp>
      <p:pic>
        <p:nvPicPr>
          <p:cNvPr id="4" name="Picture 3">
            <a:extLst>
              <a:ext uri="{FF2B5EF4-FFF2-40B4-BE49-F238E27FC236}">
                <a16:creationId xmlns:a16="http://schemas.microsoft.com/office/drawing/2014/main" id="{436A6ECB-04D6-0FB5-9E34-1B99F7A47A50}"/>
              </a:ext>
            </a:extLst>
          </p:cNvPr>
          <p:cNvPicPr>
            <a:picLocks noChangeAspect="1"/>
          </p:cNvPicPr>
          <p:nvPr/>
        </p:nvPicPr>
        <p:blipFill>
          <a:blip r:embed="rId3"/>
          <a:stretch>
            <a:fillRect/>
          </a:stretch>
        </p:blipFill>
        <p:spPr>
          <a:xfrm>
            <a:off x="5832703" y="2806826"/>
            <a:ext cx="3782352" cy="294340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2DD3A52FE99E247ACB975011FA4A77E" ma:contentTypeVersion="7" ma:contentTypeDescription="Create a new document." ma:contentTypeScope="" ma:versionID="8436c7f9a71a01d0fd472f366a7ccf08">
  <xsd:schema xmlns:xsd="http://www.w3.org/2001/XMLSchema" xmlns:xs="http://www.w3.org/2001/XMLSchema" xmlns:p="http://schemas.microsoft.com/office/2006/metadata/properties" xmlns:ns3="d2ffa989-bc33-4c6b-9666-bf42e6fd6ad8" xmlns:ns4="0df4983b-e421-4de2-b8f2-f112f047d0e3" targetNamespace="http://schemas.microsoft.com/office/2006/metadata/properties" ma:root="true" ma:fieldsID="35b75849d8705ce6b15189fbf9e0520f" ns3:_="" ns4:_="">
    <xsd:import namespace="d2ffa989-bc33-4c6b-9666-bf42e6fd6ad8"/>
    <xsd:import namespace="0df4983b-e421-4de2-b8f2-f112f047d0e3"/>
    <xsd:element name="properties">
      <xsd:complexType>
        <xsd:sequence>
          <xsd:element name="documentManagement">
            <xsd:complexType>
              <xsd:all>
                <xsd:element ref="ns3:SharedWithUsers" minOccurs="0"/>
                <xsd:element ref="ns3:SharingHintHash" minOccurs="0"/>
                <xsd:element ref="ns3:SharedWithDetails" minOccurs="0"/>
                <xsd:element ref="ns4:MediaServiceMetadata" minOccurs="0"/>
                <xsd:element ref="ns4:MediaServiceFastMetadata"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ffa989-bc33-4c6b-9666-bf42e6fd6ad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df4983b-e421-4de2-b8f2-f112f047d0e3"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98CC3C-A3F5-42E4-B9B0-0A00E90501D6}">
  <ds:schemaRefs>
    <ds:schemaRef ds:uri="http://schemas.microsoft.com/sharepoint/v3/contenttype/forms"/>
  </ds:schemaRefs>
</ds:datastoreItem>
</file>

<file path=customXml/itemProps2.xml><?xml version="1.0" encoding="utf-8"?>
<ds:datastoreItem xmlns:ds="http://schemas.openxmlformats.org/officeDocument/2006/customXml" ds:itemID="{311A87D1-D5D8-421F-93F2-8BB3928ECEF9}">
  <ds:schemaRefs>
    <ds:schemaRef ds:uri="http://www.w3.org/XML/1998/namespace"/>
    <ds:schemaRef ds:uri="http://schemas.microsoft.com/office/2006/documentManagement/types"/>
    <ds:schemaRef ds:uri="http://schemas.microsoft.com/office/infopath/2007/PartnerControls"/>
    <ds:schemaRef ds:uri="http://purl.org/dc/elements/1.1/"/>
    <ds:schemaRef ds:uri="0df4983b-e421-4de2-b8f2-f112f047d0e3"/>
    <ds:schemaRef ds:uri="http://schemas.microsoft.com/office/2006/metadata/properties"/>
    <ds:schemaRef ds:uri="http://schemas.openxmlformats.org/package/2006/metadata/core-properties"/>
    <ds:schemaRef ds:uri="d2ffa989-bc33-4c6b-9666-bf42e6fd6ad8"/>
    <ds:schemaRef ds:uri="http://purl.org/dc/dcmitype/"/>
    <ds:schemaRef ds:uri="http://purl.org/dc/terms/"/>
  </ds:schemaRefs>
</ds:datastoreItem>
</file>

<file path=customXml/itemProps3.xml><?xml version="1.0" encoding="utf-8"?>
<ds:datastoreItem xmlns:ds="http://schemas.openxmlformats.org/officeDocument/2006/customXml" ds:itemID="{A81744C0-CC85-4AC6-9B91-B4B5BB96E8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ffa989-bc33-4c6b-9666-bf42e6fd6ad8"/>
    <ds:schemaRef ds:uri="0df4983b-e421-4de2-b8f2-f112f047d0e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294</TotalTime>
  <Words>1364</Words>
  <Application>Microsoft Office PowerPoint</Application>
  <PresentationFormat>Widescreen</PresentationFormat>
  <Paragraphs>131</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Gill Sans</vt:lpstr>
      <vt:lpstr>Noto Sans Symbols</vt:lpstr>
      <vt:lpstr>Times New Roman</vt:lpstr>
      <vt:lpstr>Office Theme</vt:lpstr>
      <vt:lpstr>FINAL PROJECT TEMPLATE</vt:lpstr>
      <vt:lpstr>THREAT SUMMARY</vt:lpstr>
      <vt:lpstr>VULNERABILITY SCANNING TARGETS</vt:lpstr>
      <vt:lpstr>VULNERABILITY SCAN RESULTS</vt:lpstr>
      <vt:lpstr>VULNERABILITY SCAN RESULTS</vt:lpstr>
      <vt:lpstr>VULNERABILITY SCAN RESULTS</vt:lpstr>
      <vt:lpstr>VULNERABILITY SCAN RESULTS</vt:lpstr>
      <vt:lpstr>REMEDIATION RECOMMENDATION</vt:lpstr>
      <vt:lpstr>PASSWORD PENETRATION TEST OUTCOME</vt:lpstr>
      <vt:lpstr>INCIDENT RESPONSE PRELIMINARY ASSESSMENT</vt:lpstr>
      <vt:lpstr>INCIDENT RESPONSE PRELIMINARY ASSESSMENT</vt:lpstr>
      <vt:lpstr>INCIDENT RESPONSE RECOMMENDED ACTION</vt:lpstr>
      <vt:lpstr>INCIDENT RESPONSE RECOMMENDED ACTION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Mohamed Abdelgawad</dc:creator>
  <cp:lastModifiedBy>Mohamed Abdelgawad</cp:lastModifiedBy>
  <cp:revision>53</cp:revision>
  <dcterms:created xsi:type="dcterms:W3CDTF">2022-11-23T18:46:03Z</dcterms:created>
  <dcterms:modified xsi:type="dcterms:W3CDTF">2022-11-24T15:48:08Z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0x01010002DD3A52FE99E247ACB975011FA4A77E</vt:lpwstr>
  </property>
</Properties>
</file>