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0" r:id="rId3"/>
    <p:sldId id="259" r:id="rId4"/>
    <p:sldId id="256" r:id="rId5"/>
    <p:sldId id="257" r:id="rId6"/>
    <p:sldId id="264" r:id="rId7"/>
    <p:sldId id="265" r:id="rId8"/>
    <p:sldId id="266" r:id="rId9"/>
    <p:sldId id="267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5" autoAdjust="0"/>
    <p:restoredTop sz="94660"/>
  </p:normalViewPr>
  <p:slideViewPr>
    <p:cSldViewPr snapToGrid="0">
      <p:cViewPr>
        <p:scale>
          <a:sx n="85" d="100"/>
          <a:sy n="85" d="100"/>
        </p:scale>
        <p:origin x="33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A9011-B15E-4112-AD74-8B2240C300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D91776-29C8-4BD4-8B51-ECD5ADDCF3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7C3ABD-FC8D-4D4B-94F3-0E132E83D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7D660-AB39-4336-A8B2-DD9F4E159929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83B68D-C5A0-4BF0-BEE0-19A106DB1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ABB18F-EA11-423A-A9A4-48BA6EE4A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0C8BC-9C4D-4BE0-8EE1-C8F38B1D6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315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4CCCB-9F1B-46AE-A3F8-01841486D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5C9A72-6D02-49CD-A7DD-DD409E0C32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02D05D-4417-40A0-AE33-88F41D012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7D660-AB39-4336-A8B2-DD9F4E159929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004B53-D50B-4186-ADCC-BE98E71D5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947B7D-F796-4060-98D5-80635C860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0C8BC-9C4D-4BE0-8EE1-C8F38B1D6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287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912A92-B2CC-4C13-B146-969FCC9A3F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844FF1-F688-4E41-AA3E-2F771BAEF4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344C5-6644-435E-8495-499CD7152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7D660-AB39-4336-A8B2-DD9F4E159929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9DF478-4272-4C68-B0FA-79E888A05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4C8A3A-02C2-4287-A864-91F567AEA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0C8BC-9C4D-4BE0-8EE1-C8F38B1D6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612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19C45-43CF-4029-9414-43260ACEF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20297-DF62-4134-867A-2EF0C5877F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BEA0A5-2A47-4052-893F-FC6C7B00D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7D660-AB39-4336-A8B2-DD9F4E159929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75F994-3462-4EB6-9430-88BB8EB95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BBEBB4-45F3-4306-9718-DBB448A6D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0C8BC-9C4D-4BE0-8EE1-C8F38B1D6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226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21CF0-B603-45F8-8C6C-6682568FA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148096-02C1-4C45-887E-6AE4937C19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C9E910-CCC7-4FA5-9AC5-2DB1BEE23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7D660-AB39-4336-A8B2-DD9F4E159929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065D1E-728A-479A-BCE0-09D88A426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8E1AE7-799A-40B9-B922-5F20E9957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0C8BC-9C4D-4BE0-8EE1-C8F38B1D6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004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55D2C-00CD-4E76-976C-6AD5BE0D6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D2E6F3-7FF2-417A-87F3-2841140670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76FC0E-D008-4B5B-8DE7-DECEE34BB7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AC8394-1010-4F5E-A975-E254A7015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7D660-AB39-4336-A8B2-DD9F4E159929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F2EC50-FA41-4BC1-8744-509C611F7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E14802-9D34-4B54-ABEF-06BFAD339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0C8BC-9C4D-4BE0-8EE1-C8F38B1D6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079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64575-3257-47E7-865D-6EF35E9FD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D9F1CB-0D67-4EE8-9D39-A049F5449C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757748-8CD6-4D23-A9FD-6EB64DB861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74FF8B-2A13-498E-8D78-715397D5D3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D7EC05-9E4F-45CA-841B-BBAA8F1D4D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3E162C-8349-4F2C-8F2E-5AE999A38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7D660-AB39-4336-A8B2-DD9F4E159929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8E380D-2B91-41A8-B65C-5DA58E42D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19FC87-33A7-4CA5-BAC7-2BA0B976C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0C8BC-9C4D-4BE0-8EE1-C8F38B1D6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913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C6BEE-EE98-4190-8DE2-1341F30E0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EE125D-BA8D-4926-84A9-684B52B0C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7D660-AB39-4336-A8B2-DD9F4E159929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7059F6-63DF-4359-92F4-0753C914B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6DE478-7947-4521-B0B5-E08B1F7F3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0C8BC-9C4D-4BE0-8EE1-C8F38B1D6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964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C907EA-F8CE-4AD7-B4E8-EE2F13AEB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7D660-AB39-4336-A8B2-DD9F4E159929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FD54DF-C998-4692-84D9-7DD824BE6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6FB902-3625-4686-B6B5-F21E3DC96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0C8BC-9C4D-4BE0-8EE1-C8F38B1D6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9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46BE5-3F7F-4071-8082-3F75D53B4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E1AA93-456E-4908-8155-99C136B63B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E0E0DC-67F2-4B78-80D1-5E2B7E4C2B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8D6091-5F0C-4447-8AB6-607A51096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7D660-AB39-4336-A8B2-DD9F4E159929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B268B6-BE90-4BB7-BA06-3FA43B008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2C2EF0-0A34-4722-A815-7C6638D7E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0C8BC-9C4D-4BE0-8EE1-C8F38B1D6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159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47EF3-0BF5-4778-A863-03A257B3E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D6830D-D86A-4333-BB42-E6DEBB9AAC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099DA5-D9A5-48AB-991B-3C8BB3B283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77C054-3081-4188-984F-273F4703B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7D660-AB39-4336-A8B2-DD9F4E159929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73A094-8767-479B-B84A-813705649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F9E244-43BB-4E0B-AA49-F5E816BAE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0C8BC-9C4D-4BE0-8EE1-C8F38B1D6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514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9F043F-3B6C-44AF-8BF1-31CF127D2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40F622-FD65-45F9-8DA0-A134FE255D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9BA2D5-1A2E-4A1C-8DA3-A1BEA855C3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37D660-AB39-4336-A8B2-DD9F4E159929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F0A044-9897-4E32-A78A-EE394E4CF5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25B626-D925-4D47-94ED-C017093939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0C8BC-9C4D-4BE0-8EE1-C8F38B1D6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035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svg"/><Relationship Id="rId18" Type="http://schemas.openxmlformats.org/officeDocument/2006/relationships/image" Target="../media/image22.svg"/><Relationship Id="rId3" Type="http://schemas.openxmlformats.org/officeDocument/2006/relationships/image" Target="../media/image7.svg"/><Relationship Id="rId21" Type="http://schemas.openxmlformats.org/officeDocument/2006/relationships/image" Target="../media/image25.png"/><Relationship Id="rId7" Type="http://schemas.openxmlformats.org/officeDocument/2006/relationships/image" Target="../media/image11.svg"/><Relationship Id="rId12" Type="http://schemas.openxmlformats.org/officeDocument/2006/relationships/image" Target="../media/image16.png"/><Relationship Id="rId17" Type="http://schemas.openxmlformats.org/officeDocument/2006/relationships/image" Target="../media/image21.svg"/><Relationship Id="rId2" Type="http://schemas.openxmlformats.org/officeDocument/2006/relationships/image" Target="../media/image6.png"/><Relationship Id="rId16" Type="http://schemas.openxmlformats.org/officeDocument/2006/relationships/image" Target="../media/image20.png"/><Relationship Id="rId20" Type="http://schemas.openxmlformats.org/officeDocument/2006/relationships/image" Target="../media/image24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15.svg"/><Relationship Id="rId5" Type="http://schemas.openxmlformats.org/officeDocument/2006/relationships/image" Target="../media/image9.svg"/><Relationship Id="rId15" Type="http://schemas.openxmlformats.org/officeDocument/2006/relationships/image" Target="../media/image19.svg"/><Relationship Id="rId10" Type="http://schemas.openxmlformats.org/officeDocument/2006/relationships/image" Target="../media/image14.png"/><Relationship Id="rId19" Type="http://schemas.openxmlformats.org/officeDocument/2006/relationships/image" Target="../media/image23.png"/><Relationship Id="rId4" Type="http://schemas.openxmlformats.org/officeDocument/2006/relationships/image" Target="../media/image8.png"/><Relationship Id="rId9" Type="http://schemas.openxmlformats.org/officeDocument/2006/relationships/image" Target="../media/image13.svg"/><Relationship Id="rId14" Type="http://schemas.openxmlformats.org/officeDocument/2006/relationships/image" Target="../media/image18.png"/><Relationship Id="rId22" Type="http://schemas.openxmlformats.org/officeDocument/2006/relationships/image" Target="../media/image26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7.svg"/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12" Type="http://schemas.openxmlformats.org/officeDocument/2006/relationships/image" Target="../media/image1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24.svg"/><Relationship Id="rId5" Type="http://schemas.openxmlformats.org/officeDocument/2006/relationships/image" Target="../media/image11.svg"/><Relationship Id="rId10" Type="http://schemas.openxmlformats.org/officeDocument/2006/relationships/image" Target="../media/image23.png"/><Relationship Id="rId4" Type="http://schemas.openxmlformats.org/officeDocument/2006/relationships/image" Target="../media/image10.png"/><Relationship Id="rId9" Type="http://schemas.openxmlformats.org/officeDocument/2006/relationships/image" Target="../media/image15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FE358057-9810-49E3-BFD4-A4A4999CAF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550949C-F599-4B8B-933A-DC36FC28C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2133600" y="685800"/>
            <a:ext cx="10058400" cy="54864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87CE9E-1C82-46B7-9D2A-AE8160AFC668}"/>
              </a:ext>
            </a:extLst>
          </p:cNvPr>
          <p:cNvSpPr/>
          <p:nvPr/>
        </p:nvSpPr>
        <p:spPr>
          <a:xfrm>
            <a:off x="5933722" y="685797"/>
            <a:ext cx="5713502" cy="282416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000" b="1" kern="1200" cap="none" spc="0" dirty="0" err="1">
                <a:ln w="22225">
                  <a:solidFill>
                    <a:schemeClr val="accent2">
                      <a:lumMod val="75000"/>
                    </a:schemeClr>
                  </a:solidFill>
                  <a:prstDash val="solid"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Firehawk</a:t>
            </a:r>
            <a:r>
              <a:rPr lang="en-US" sz="5000" b="1" kern="1200" cap="none" spc="0" dirty="0">
                <a:ln w="22225">
                  <a:solidFill>
                    <a:schemeClr val="accent2">
                      <a:lumMod val="75000"/>
                    </a:schemeClr>
                  </a:solidFill>
                  <a:prstDash val="solid"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Consulting</a:t>
            </a:r>
          </a:p>
        </p:txBody>
      </p:sp>
      <p:sp>
        <p:nvSpPr>
          <p:cNvPr id="17" name="Graphic 14">
            <a:extLst>
              <a:ext uri="{FF2B5EF4-FFF2-40B4-BE49-F238E27FC236}">
                <a16:creationId xmlns:a16="http://schemas.microsoft.com/office/drawing/2014/main" id="{0EED4863-2C36-4368-8EC1-8981F71E1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7507" y="3422160"/>
            <a:ext cx="2743200" cy="2746621"/>
          </a:xfrm>
          <a:custGeom>
            <a:avLst/>
            <a:gdLst>
              <a:gd name="connsiteX0" fmla="*/ 2616327 w 2616326"/>
              <a:gd name="connsiteY0" fmla="*/ 634841 h 2618803"/>
              <a:gd name="connsiteX1" fmla="*/ 2616327 w 2616326"/>
              <a:gd name="connsiteY1" fmla="*/ 0 h 2618803"/>
              <a:gd name="connsiteX2" fmla="*/ 0 w 2616326"/>
              <a:gd name="connsiteY2" fmla="*/ 0 h 2618803"/>
              <a:gd name="connsiteX3" fmla="*/ 0 w 2616326"/>
              <a:gd name="connsiteY3" fmla="*/ 2618804 h 2618803"/>
              <a:gd name="connsiteX4" fmla="*/ 634270 w 2616326"/>
              <a:gd name="connsiteY4" fmla="*/ 2618804 h 2618803"/>
              <a:gd name="connsiteX5" fmla="*/ 2616327 w 2616326"/>
              <a:gd name="connsiteY5" fmla="*/ 634841 h 2618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16326" h="2618803">
                <a:moveTo>
                  <a:pt x="2616327" y="634841"/>
                </a:moveTo>
                <a:lnTo>
                  <a:pt x="2616327" y="0"/>
                </a:lnTo>
                <a:lnTo>
                  <a:pt x="0" y="0"/>
                </a:lnTo>
                <a:lnTo>
                  <a:pt x="0" y="2618804"/>
                </a:lnTo>
                <a:lnTo>
                  <a:pt x="634270" y="2618804"/>
                </a:lnTo>
                <a:cubicBezTo>
                  <a:pt x="634270" y="1523143"/>
                  <a:pt x="1521619" y="634841"/>
                  <a:pt x="2616327" y="634841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8" name="Content Placeholder 7" descr="Fire">
            <a:extLst>
              <a:ext uri="{FF2B5EF4-FFF2-40B4-BE49-F238E27FC236}">
                <a16:creationId xmlns:a16="http://schemas.microsoft.com/office/drawing/2014/main" id="{DF7C9929-2BC2-40E7-94B6-F322AAB792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36672" y="447739"/>
            <a:ext cx="5072883" cy="5072883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6EBCA50A-5298-4A7E-A04A-6668F03E16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77289" y="685797"/>
            <a:ext cx="118872" cy="15504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Graphic 14">
            <a:extLst>
              <a:ext uri="{FF2B5EF4-FFF2-40B4-BE49-F238E27FC236}">
                <a16:creationId xmlns:a16="http://schemas.microsoft.com/office/drawing/2014/main" id="{2929DB54-1BF0-4191-88B1-ADEBA6E9A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7507" y="3425580"/>
            <a:ext cx="2743200" cy="2746621"/>
          </a:xfrm>
          <a:custGeom>
            <a:avLst/>
            <a:gdLst>
              <a:gd name="connsiteX0" fmla="*/ 2616327 w 2616326"/>
              <a:gd name="connsiteY0" fmla="*/ 634841 h 2618803"/>
              <a:gd name="connsiteX1" fmla="*/ 2616327 w 2616326"/>
              <a:gd name="connsiteY1" fmla="*/ 0 h 2618803"/>
              <a:gd name="connsiteX2" fmla="*/ 0 w 2616326"/>
              <a:gd name="connsiteY2" fmla="*/ 0 h 2618803"/>
              <a:gd name="connsiteX3" fmla="*/ 0 w 2616326"/>
              <a:gd name="connsiteY3" fmla="*/ 2618804 h 2618803"/>
              <a:gd name="connsiteX4" fmla="*/ 634270 w 2616326"/>
              <a:gd name="connsiteY4" fmla="*/ 2618804 h 2618803"/>
              <a:gd name="connsiteX5" fmla="*/ 2616327 w 2616326"/>
              <a:gd name="connsiteY5" fmla="*/ 634841 h 2618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16326" h="2618803">
                <a:moveTo>
                  <a:pt x="2616327" y="634841"/>
                </a:moveTo>
                <a:lnTo>
                  <a:pt x="2616327" y="0"/>
                </a:lnTo>
                <a:lnTo>
                  <a:pt x="0" y="0"/>
                </a:lnTo>
                <a:lnTo>
                  <a:pt x="0" y="2618804"/>
                </a:lnTo>
                <a:lnTo>
                  <a:pt x="634270" y="2618804"/>
                </a:lnTo>
                <a:cubicBezTo>
                  <a:pt x="634270" y="1523143"/>
                  <a:pt x="1521619" y="634841"/>
                  <a:pt x="2616327" y="634841"/>
                </a:cubicBezTo>
                <a:close/>
              </a:path>
            </a:pathLst>
          </a:custGeom>
          <a:solidFill>
            <a:schemeClr val="accent2">
              <a:alpha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7BBE06B-52A9-428B-BA9D-8838EE1BF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73128" y="6172201"/>
            <a:ext cx="118872" cy="685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77DB28-D9BA-409E-B990-F609595BC947}"/>
              </a:ext>
            </a:extLst>
          </p:cNvPr>
          <p:cNvSpPr txBox="1"/>
          <p:nvPr/>
        </p:nvSpPr>
        <p:spPr>
          <a:xfrm>
            <a:off x="5931322" y="1753126"/>
            <a:ext cx="5558587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 following report was prepared on behalf of </a:t>
            </a:r>
            <a:r>
              <a:rPr lang="en-US" sz="2000" dirty="0" err="1"/>
              <a:t>SwiftTech</a:t>
            </a:r>
            <a:r>
              <a:rPr lang="en-US" sz="2000" dirty="0"/>
              <a:t>.</a:t>
            </a:r>
          </a:p>
          <a:p>
            <a:endParaRPr lang="en-US" sz="2000" dirty="0"/>
          </a:p>
          <a:p>
            <a:r>
              <a:rPr lang="en-US" sz="2000" dirty="0"/>
              <a:t>Thank you for giving </a:t>
            </a:r>
            <a:r>
              <a:rPr lang="en-US" sz="2000" dirty="0" err="1"/>
              <a:t>Firehawk</a:t>
            </a:r>
            <a:r>
              <a:rPr lang="en-US" sz="2000" dirty="0"/>
              <a:t> Consulting the opportunity to review your security posture in anticipation of performing a SOC II security assessment.  </a:t>
            </a:r>
          </a:p>
          <a:p>
            <a:endParaRPr lang="en-US" sz="2000" dirty="0"/>
          </a:p>
          <a:p>
            <a:r>
              <a:rPr lang="en-US" sz="2000" dirty="0"/>
              <a:t>We hope you find the notes below as you begin your journey.  Please do not hesitate to contact us if you have further questions.</a:t>
            </a:r>
          </a:p>
          <a:p>
            <a:endParaRPr lang="en-US" sz="20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9FD6CC9F-CCA8-4D68-9958-3476916CC21B}"/>
              </a:ext>
            </a:extLst>
          </p:cNvPr>
          <p:cNvSpPr txBox="1">
            <a:spLocks/>
          </p:cNvSpPr>
          <p:nvPr/>
        </p:nvSpPr>
        <p:spPr>
          <a:xfrm>
            <a:off x="6190593" y="5768552"/>
            <a:ext cx="6618051" cy="13557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i="1" dirty="0" err="1">
                <a:solidFill>
                  <a:schemeClr val="accent3">
                    <a:lumMod val="50000"/>
                  </a:schemeClr>
                </a:solidFill>
                <a:latin typeface="Eras Bold ITC" panose="020B0907030504020204" pitchFamily="34" charset="0"/>
              </a:rPr>
              <a:t>SwiftTech</a:t>
            </a:r>
            <a:endParaRPr lang="en-US" sz="2800" i="1" dirty="0">
              <a:solidFill>
                <a:schemeClr val="accent3">
                  <a:lumMod val="50000"/>
                </a:schemeClr>
              </a:solidFill>
              <a:latin typeface="Eras Bold ITC" panose="020B0907030504020204" pitchFamily="34" charset="0"/>
            </a:endParaRPr>
          </a:p>
        </p:txBody>
      </p:sp>
      <p:pic>
        <p:nvPicPr>
          <p:cNvPr id="24" name="Graphic 23" descr="Rabbit">
            <a:extLst>
              <a:ext uri="{FF2B5EF4-FFF2-40B4-BE49-F238E27FC236}">
                <a16:creationId xmlns:a16="http://schemas.microsoft.com/office/drawing/2014/main" id="{4C999368-5389-4B7E-9CC3-5F5EAE6C87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56486" y="5544561"/>
            <a:ext cx="764749" cy="76474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326A288-13D3-4703-9CE7-0F6C15C45B48}"/>
              </a:ext>
            </a:extLst>
          </p:cNvPr>
          <p:cNvSpPr txBox="1"/>
          <p:nvPr/>
        </p:nvSpPr>
        <p:spPr>
          <a:xfrm>
            <a:off x="8196825" y="5265683"/>
            <a:ext cx="1034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For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646141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F4D0B-1FCB-4168-B9BB-7179B7C34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Governance Mechanisms for End-User Management Controls (6.)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CBFF04-BF91-4BFE-9730-8E33F6F868CD}"/>
              </a:ext>
            </a:extLst>
          </p:cNvPr>
          <p:cNvSpPr txBox="1"/>
          <p:nvPr/>
        </p:nvSpPr>
        <p:spPr>
          <a:xfrm>
            <a:off x="996381" y="2156723"/>
            <a:ext cx="106259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</a:t>
            </a:r>
          </a:p>
          <a:p>
            <a:r>
              <a:rPr lang="en-US" dirty="0"/>
              <a:t>2.</a:t>
            </a:r>
          </a:p>
          <a:p>
            <a:r>
              <a:rPr lang="en-US" dirty="0"/>
              <a:t>3.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F8DEDB7-4B11-4F63-A1A7-AC6CA25B097A}"/>
              </a:ext>
            </a:extLst>
          </p:cNvPr>
          <p:cNvSpPr txBox="1">
            <a:spLocks/>
          </p:cNvSpPr>
          <p:nvPr/>
        </p:nvSpPr>
        <p:spPr>
          <a:xfrm>
            <a:off x="10028116" y="316297"/>
            <a:ext cx="2515842" cy="13557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i="1" dirty="0" err="1">
                <a:solidFill>
                  <a:schemeClr val="accent3">
                    <a:lumMod val="50000"/>
                  </a:schemeClr>
                </a:solidFill>
                <a:latin typeface="Eras Bold ITC" panose="020B0907030504020204" pitchFamily="34" charset="0"/>
              </a:rPr>
              <a:t>SwiftTech</a:t>
            </a:r>
            <a:endParaRPr lang="en-US" sz="2800" i="1" dirty="0">
              <a:solidFill>
                <a:schemeClr val="accent3">
                  <a:lumMod val="50000"/>
                </a:schemeClr>
              </a:solidFill>
              <a:latin typeface="Eras Bold ITC" panose="020B0907030504020204" pitchFamily="34" charset="0"/>
            </a:endParaRPr>
          </a:p>
        </p:txBody>
      </p:sp>
      <p:pic>
        <p:nvPicPr>
          <p:cNvPr id="6" name="Graphic 5" descr="Rabbit">
            <a:extLst>
              <a:ext uri="{FF2B5EF4-FFF2-40B4-BE49-F238E27FC236}">
                <a16:creationId xmlns:a16="http://schemas.microsoft.com/office/drawing/2014/main" id="{351C62C8-4686-433C-8B81-A0C795024F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86037" y="-132573"/>
            <a:ext cx="764749" cy="76474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531930C-8DF5-49B9-BC9B-2C2E769E1E78}"/>
              </a:ext>
            </a:extLst>
          </p:cNvPr>
          <p:cNvSpPr/>
          <p:nvPr/>
        </p:nvSpPr>
        <p:spPr>
          <a:xfrm>
            <a:off x="0" y="6636412"/>
            <a:ext cx="12192000" cy="22158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957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787CE9E-1C82-46B7-9D2A-AE8160AFC668}"/>
              </a:ext>
            </a:extLst>
          </p:cNvPr>
          <p:cNvSpPr/>
          <p:nvPr/>
        </p:nvSpPr>
        <p:spPr>
          <a:xfrm>
            <a:off x="1293003" y="162382"/>
            <a:ext cx="5713502" cy="282416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000" b="1" kern="1200" cap="none" spc="0" dirty="0" err="1">
                <a:ln w="22225">
                  <a:solidFill>
                    <a:schemeClr val="accent2">
                      <a:lumMod val="75000"/>
                    </a:schemeClr>
                  </a:solidFill>
                  <a:prstDash val="solid"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Firehawk</a:t>
            </a:r>
            <a:r>
              <a:rPr lang="en-US" sz="5000" b="1" kern="1200" cap="none" spc="0" dirty="0">
                <a:ln w="22225">
                  <a:solidFill>
                    <a:schemeClr val="accent2">
                      <a:lumMod val="75000"/>
                    </a:schemeClr>
                  </a:solidFill>
                  <a:prstDash val="solid"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Consulting</a:t>
            </a:r>
          </a:p>
        </p:txBody>
      </p:sp>
      <p:pic>
        <p:nvPicPr>
          <p:cNvPr id="8" name="Content Placeholder 7" descr="Fire">
            <a:extLst>
              <a:ext uri="{FF2B5EF4-FFF2-40B4-BE49-F238E27FC236}">
                <a16:creationId xmlns:a16="http://schemas.microsoft.com/office/drawing/2014/main" id="{DF7C9929-2BC2-40E7-94B6-F322AAB792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1084" y="0"/>
            <a:ext cx="1161919" cy="116191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B77DB28-D9BA-409E-B990-F609595BC947}"/>
              </a:ext>
            </a:extLst>
          </p:cNvPr>
          <p:cNvSpPr txBox="1"/>
          <p:nvPr/>
        </p:nvSpPr>
        <p:spPr>
          <a:xfrm>
            <a:off x="287982" y="927013"/>
            <a:ext cx="11422644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After review, </a:t>
            </a:r>
            <a:r>
              <a:rPr lang="en-US" dirty="0" err="1"/>
              <a:t>Firehawk</a:t>
            </a:r>
            <a:r>
              <a:rPr lang="en-US" dirty="0"/>
              <a:t> has noted the following areas of concern.  You may wish to consider updating policy and security controls based on your current business goals, risk management posture, and compliance considerations.</a:t>
            </a:r>
          </a:p>
          <a:p>
            <a:endParaRPr lang="en-US" dirty="0"/>
          </a:p>
          <a:p>
            <a:r>
              <a:rPr lang="en-US" b="1" dirty="0"/>
              <a:t>Controls</a:t>
            </a:r>
          </a:p>
          <a:p>
            <a:r>
              <a:rPr lang="en-US" dirty="0"/>
              <a:t>Data Storage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VPC3 File storage supports only AES-128 encryption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Databases in production environment are unencrypted</a:t>
            </a:r>
          </a:p>
          <a:p>
            <a:r>
              <a:rPr lang="en-US" dirty="0"/>
              <a:t>End User 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Internal Network users require a 7-character password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Passwords never expire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VPN access does not require MFA</a:t>
            </a:r>
          </a:p>
          <a:p>
            <a:r>
              <a:rPr lang="en-US" dirty="0"/>
              <a:t>Network Controls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TLS v1.1 is used between the cloud production environment and </a:t>
            </a:r>
            <a:r>
              <a:rPr lang="en-US" dirty="0" err="1"/>
              <a:t>SwiftTech’s</a:t>
            </a:r>
            <a:r>
              <a:rPr lang="en-US" dirty="0"/>
              <a:t> physical location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Application development Tiers are not logically segmented from Business Application servers</a:t>
            </a:r>
          </a:p>
          <a:p>
            <a:r>
              <a:rPr lang="en-US" dirty="0"/>
              <a:t>Patching and Vulnerability 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Development Tier servers are unpatched and contain multiple vulnerabilities</a:t>
            </a:r>
          </a:p>
          <a:p>
            <a:r>
              <a:rPr lang="en-US" dirty="0"/>
              <a:t>Secure Software Development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Application code is not scanned for vulnerabilities before being published into production environment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AutoNum type="arabicParenR" startAt="2"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84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4">
            <a:extLst>
              <a:ext uri="{FF2B5EF4-FFF2-40B4-BE49-F238E27FC236}">
                <a16:creationId xmlns:a16="http://schemas.microsoft.com/office/drawing/2014/main" id="{6FC11E2E-9797-4FEA-90FD-894E32A20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448626"/>
            <a:ext cx="6738450" cy="1409374"/>
          </a:xfrm>
          <a:custGeom>
            <a:avLst/>
            <a:gdLst>
              <a:gd name="connsiteX0" fmla="*/ 0 w 6738450"/>
              <a:gd name="connsiteY0" fmla="*/ 0 h 1409374"/>
              <a:gd name="connsiteX1" fmla="*/ 6738450 w 6738450"/>
              <a:gd name="connsiteY1" fmla="*/ 0 h 1409374"/>
              <a:gd name="connsiteX2" fmla="*/ 6085725 w 6738450"/>
              <a:gd name="connsiteY2" fmla="*/ 1409374 h 1409374"/>
              <a:gd name="connsiteX3" fmla="*/ 1524000 w 6738450"/>
              <a:gd name="connsiteY3" fmla="*/ 1409374 h 1409374"/>
              <a:gd name="connsiteX4" fmla="*/ 1200418 w 6738450"/>
              <a:gd name="connsiteY4" fmla="*/ 1409374 h 1409374"/>
              <a:gd name="connsiteX5" fmla="*/ 0 w 6738450"/>
              <a:gd name="connsiteY5" fmla="*/ 1409374 h 1409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38450" h="1409374">
                <a:moveTo>
                  <a:pt x="0" y="0"/>
                </a:moveTo>
                <a:lnTo>
                  <a:pt x="6738450" y="0"/>
                </a:lnTo>
                <a:lnTo>
                  <a:pt x="6085725" y="1409374"/>
                </a:lnTo>
                <a:lnTo>
                  <a:pt x="1524000" y="1409374"/>
                </a:lnTo>
                <a:lnTo>
                  <a:pt x="1200418" y="1409374"/>
                </a:lnTo>
                <a:lnTo>
                  <a:pt x="0" y="1409374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2" name="Freeform 33">
            <a:extLst>
              <a:ext uri="{FF2B5EF4-FFF2-40B4-BE49-F238E27FC236}">
                <a16:creationId xmlns:a16="http://schemas.microsoft.com/office/drawing/2014/main" id="{F8828EFD-56F8-4B00-9A0D-B623CC07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02096" y="3608996"/>
            <a:ext cx="4522796" cy="3249004"/>
          </a:xfrm>
          <a:custGeom>
            <a:avLst/>
            <a:gdLst>
              <a:gd name="connsiteX0" fmla="*/ 3018081 w 4522796"/>
              <a:gd name="connsiteY0" fmla="*/ 0 h 3249004"/>
              <a:gd name="connsiteX1" fmla="*/ 0 w 4522796"/>
              <a:gd name="connsiteY1" fmla="*/ 0 h 3249004"/>
              <a:gd name="connsiteX2" fmla="*/ 0 w 4522796"/>
              <a:gd name="connsiteY2" fmla="*/ 3249004 h 3249004"/>
              <a:gd name="connsiteX3" fmla="*/ 4522796 w 4522796"/>
              <a:gd name="connsiteY3" fmla="*/ 3249004 h 3249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2796" h="3249004">
                <a:moveTo>
                  <a:pt x="3018081" y="0"/>
                </a:moveTo>
                <a:lnTo>
                  <a:pt x="0" y="0"/>
                </a:lnTo>
                <a:lnTo>
                  <a:pt x="0" y="3249004"/>
                </a:lnTo>
                <a:lnTo>
                  <a:pt x="4522796" y="324900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3A8290-E24E-4BA5-B35E-6199C82435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011117"/>
            <a:ext cx="6618051" cy="1355750"/>
          </a:xfrm>
        </p:spPr>
        <p:txBody>
          <a:bodyPr>
            <a:normAutofit/>
          </a:bodyPr>
          <a:lstStyle/>
          <a:p>
            <a:pPr algn="l"/>
            <a:r>
              <a:rPr lang="en-US" sz="5400" i="1" dirty="0" err="1">
                <a:solidFill>
                  <a:schemeClr val="accent3">
                    <a:lumMod val="50000"/>
                  </a:schemeClr>
                </a:solidFill>
                <a:latin typeface="Eras Bold ITC" panose="020B0907030504020204" pitchFamily="34" charset="0"/>
              </a:rPr>
              <a:t>SwiftTech</a:t>
            </a:r>
            <a:endParaRPr lang="en-US" sz="5400" i="1" dirty="0">
              <a:solidFill>
                <a:schemeClr val="accent3">
                  <a:lumMod val="50000"/>
                </a:schemeClr>
              </a:solidFill>
              <a:latin typeface="Eras Bold ITC" panose="020B0907030504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BDB276-6658-4705-9E90-8C8ACA6C65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73823"/>
            <a:ext cx="6618051" cy="911117"/>
          </a:xfrm>
        </p:spPr>
        <p:txBody>
          <a:bodyPr>
            <a:normAutofit/>
          </a:bodyPr>
          <a:lstStyle/>
          <a:p>
            <a:pPr algn="l"/>
            <a:r>
              <a:rPr lang="en-US" sz="2000" i="1" dirty="0">
                <a:latin typeface="Eras Bold ITC" panose="020B0907030504020204" pitchFamily="34" charset="0"/>
              </a:rPr>
              <a:t>Speed, Flexibility, Success</a:t>
            </a:r>
          </a:p>
        </p:txBody>
      </p:sp>
      <p:sp>
        <p:nvSpPr>
          <p:cNvPr id="14" name="Freeform 24">
            <a:extLst>
              <a:ext uri="{FF2B5EF4-FFF2-40B4-BE49-F238E27FC236}">
                <a16:creationId xmlns:a16="http://schemas.microsoft.com/office/drawing/2014/main" id="{3D4697C8-4A0D-4493-B526-7CC15E0EE5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920618" cy="2896258"/>
          </a:xfrm>
          <a:custGeom>
            <a:avLst/>
            <a:gdLst>
              <a:gd name="connsiteX0" fmla="*/ 0 w 5920618"/>
              <a:gd name="connsiteY0" fmla="*/ 0 h 2896258"/>
              <a:gd name="connsiteX1" fmla="*/ 3191370 w 5920618"/>
              <a:gd name="connsiteY1" fmla="*/ 0 h 2896258"/>
              <a:gd name="connsiteX2" fmla="*/ 3346315 w 5920618"/>
              <a:gd name="connsiteY2" fmla="*/ 0 h 2896258"/>
              <a:gd name="connsiteX3" fmla="*/ 5920618 w 5920618"/>
              <a:gd name="connsiteY3" fmla="*/ 0 h 2896258"/>
              <a:gd name="connsiteX4" fmla="*/ 4583705 w 5920618"/>
              <a:gd name="connsiteY4" fmla="*/ 2896258 h 2896258"/>
              <a:gd name="connsiteX5" fmla="*/ 3346315 w 5920618"/>
              <a:gd name="connsiteY5" fmla="*/ 2896258 h 2896258"/>
              <a:gd name="connsiteX6" fmla="*/ 1854457 w 5920618"/>
              <a:gd name="connsiteY6" fmla="*/ 2896258 h 2896258"/>
              <a:gd name="connsiteX7" fmla="*/ 0 w 5920618"/>
              <a:gd name="connsiteY7" fmla="*/ 2896258 h 2896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0618" h="2896258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8" y="0"/>
                </a:lnTo>
                <a:lnTo>
                  <a:pt x="4583705" y="2896258"/>
                </a:lnTo>
                <a:lnTo>
                  <a:pt x="3346315" y="2896258"/>
                </a:lnTo>
                <a:lnTo>
                  <a:pt x="1854457" y="2896258"/>
                </a:lnTo>
                <a:lnTo>
                  <a:pt x="0" y="289625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phic 4" descr="Rabbit">
            <a:extLst>
              <a:ext uri="{FF2B5EF4-FFF2-40B4-BE49-F238E27FC236}">
                <a16:creationId xmlns:a16="http://schemas.microsoft.com/office/drawing/2014/main" id="{A2FB2AB9-08A1-4AAE-9B27-A5A65BFBA5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37328" y="743512"/>
            <a:ext cx="2523533" cy="2523533"/>
          </a:xfrm>
          <a:prstGeom prst="rect">
            <a:avLst/>
          </a:prstGeom>
        </p:spPr>
      </p:pic>
      <p:sp>
        <p:nvSpPr>
          <p:cNvPr id="16" name="Freeform 15">
            <a:extLst>
              <a:ext uri="{FF2B5EF4-FFF2-40B4-BE49-F238E27FC236}">
                <a16:creationId xmlns:a16="http://schemas.microsoft.com/office/drawing/2014/main" id="{A085B63A-2D2F-4B09-9BFB-E2080686C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0" y="5448626"/>
            <a:ext cx="5925190" cy="1409374"/>
          </a:xfrm>
          <a:custGeom>
            <a:avLst/>
            <a:gdLst>
              <a:gd name="connsiteX0" fmla="*/ 652725 w 5925190"/>
              <a:gd name="connsiteY0" fmla="*/ 0 h 1409374"/>
              <a:gd name="connsiteX1" fmla="*/ 5925190 w 5925190"/>
              <a:gd name="connsiteY1" fmla="*/ 0 h 1409374"/>
              <a:gd name="connsiteX2" fmla="*/ 5925190 w 5925190"/>
              <a:gd name="connsiteY2" fmla="*/ 1409374 h 1409374"/>
              <a:gd name="connsiteX3" fmla="*/ 0 w 5925190"/>
              <a:gd name="connsiteY3" fmla="*/ 1409374 h 1409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1409374">
                <a:moveTo>
                  <a:pt x="652725" y="0"/>
                </a:moveTo>
                <a:lnTo>
                  <a:pt x="5925190" y="0"/>
                </a:lnTo>
                <a:lnTo>
                  <a:pt x="5925190" y="1409374"/>
                </a:lnTo>
                <a:lnTo>
                  <a:pt x="0" y="1409374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829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 descr="Cloud">
            <a:extLst>
              <a:ext uri="{FF2B5EF4-FFF2-40B4-BE49-F238E27FC236}">
                <a16:creationId xmlns:a16="http://schemas.microsoft.com/office/drawing/2014/main" id="{905D4C2C-4314-4712-B2F6-64009D8BC8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381168" y="-1628572"/>
            <a:ext cx="7881403" cy="8286152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8284DE5B-4AF4-4D86-9158-A81293F2A2B3}"/>
              </a:ext>
            </a:extLst>
          </p:cNvPr>
          <p:cNvGrpSpPr/>
          <p:nvPr/>
        </p:nvGrpSpPr>
        <p:grpSpPr>
          <a:xfrm>
            <a:off x="2027176" y="1258001"/>
            <a:ext cx="2180034" cy="2795361"/>
            <a:chOff x="1202532" y="1892017"/>
            <a:chExt cx="2180034" cy="2795361"/>
          </a:xfrm>
        </p:grpSpPr>
        <p:pic>
          <p:nvPicPr>
            <p:cNvPr id="13" name="Graphic 12" descr="Web design">
              <a:extLst>
                <a:ext uri="{FF2B5EF4-FFF2-40B4-BE49-F238E27FC236}">
                  <a16:creationId xmlns:a16="http://schemas.microsoft.com/office/drawing/2014/main" id="{1DC16B76-518D-4BC4-8A9B-91F92985F63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468166" y="2076683"/>
              <a:ext cx="914400" cy="914400"/>
            </a:xfrm>
            <a:prstGeom prst="rect">
              <a:avLst/>
            </a:prstGeom>
          </p:spPr>
        </p:pic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87FFCBD1-5B8C-4348-B2FC-423A6FA8163F}"/>
                </a:ext>
              </a:extLst>
            </p:cNvPr>
            <p:cNvGrpSpPr/>
            <p:nvPr/>
          </p:nvGrpSpPr>
          <p:grpSpPr>
            <a:xfrm>
              <a:off x="1202532" y="1892017"/>
              <a:ext cx="2130026" cy="2795361"/>
              <a:chOff x="1202532" y="1892017"/>
              <a:chExt cx="2130026" cy="2795361"/>
            </a:xfrm>
          </p:grpSpPr>
          <p:pic>
            <p:nvPicPr>
              <p:cNvPr id="10" name="Graphic 9" descr="Web design">
                <a:extLst>
                  <a:ext uri="{FF2B5EF4-FFF2-40B4-BE49-F238E27FC236}">
                    <a16:creationId xmlns:a16="http://schemas.microsoft.com/office/drawing/2014/main" id="{8A1D6B6C-D4BB-4DC2-B618-A9E2DE516C3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202532" y="2076683"/>
                <a:ext cx="914400" cy="914400"/>
              </a:xfrm>
              <a:prstGeom prst="rect">
                <a:avLst/>
              </a:prstGeom>
            </p:spPr>
          </p:pic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D8123CB-A3EF-40AB-B261-5D0E6059B9EA}"/>
                  </a:ext>
                </a:extLst>
              </p:cNvPr>
              <p:cNvSpPr txBox="1"/>
              <p:nvPr/>
            </p:nvSpPr>
            <p:spPr>
              <a:xfrm>
                <a:off x="1678780" y="1892017"/>
                <a:ext cx="14787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Web Servers</a:t>
                </a:r>
              </a:p>
            </p:txBody>
          </p:sp>
          <p:pic>
            <p:nvPicPr>
              <p:cNvPr id="15" name="Graphic 14" descr="Database">
                <a:extLst>
                  <a:ext uri="{FF2B5EF4-FFF2-40B4-BE49-F238E27FC236}">
                    <a16:creationId xmlns:a16="http://schemas.microsoft.com/office/drawing/2014/main" id="{B4BF3714-68FF-4F1D-83E6-B0DC62DE89B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1202532" y="3695463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6" name="Graphic 15" descr="Database">
                <a:extLst>
                  <a:ext uri="{FF2B5EF4-FFF2-40B4-BE49-F238E27FC236}">
                    <a16:creationId xmlns:a16="http://schemas.microsoft.com/office/drawing/2014/main" id="{87BBAC8A-C064-4EDA-8227-0EF66C4972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2418158" y="3695463"/>
                <a:ext cx="914400" cy="914400"/>
              </a:xfrm>
              <a:prstGeom prst="rect">
                <a:avLst/>
              </a:prstGeom>
            </p:spPr>
          </p:pic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980939E-ADC9-494E-A808-77E57E1B616F}"/>
                  </a:ext>
                </a:extLst>
              </p:cNvPr>
              <p:cNvSpPr txBox="1"/>
              <p:nvPr/>
            </p:nvSpPr>
            <p:spPr>
              <a:xfrm>
                <a:off x="1428750" y="3429000"/>
                <a:ext cx="18002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Database Servers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798A93E-412E-466C-9733-5D4459C4E49D}"/>
                  </a:ext>
                </a:extLst>
              </p:cNvPr>
              <p:cNvSpPr txBox="1"/>
              <p:nvPr/>
            </p:nvSpPr>
            <p:spPr>
              <a:xfrm>
                <a:off x="2051446" y="2699266"/>
                <a:ext cx="5548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HA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C16C062-7388-43C9-BA88-E3C341A5AC06}"/>
                  </a:ext>
                </a:extLst>
              </p:cNvPr>
              <p:cNvSpPr txBox="1"/>
              <p:nvPr/>
            </p:nvSpPr>
            <p:spPr>
              <a:xfrm>
                <a:off x="1990129" y="4318046"/>
                <a:ext cx="5548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HA</a:t>
                </a:r>
              </a:p>
            </p:txBody>
          </p:sp>
        </p:grpSp>
      </p:grp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C69B24B-8159-4B78-9E46-2D52DF33735C}"/>
              </a:ext>
            </a:extLst>
          </p:cNvPr>
          <p:cNvCxnSpPr/>
          <p:nvPr/>
        </p:nvCxnSpPr>
        <p:spPr>
          <a:xfrm>
            <a:off x="1649286" y="1899867"/>
            <a:ext cx="0" cy="2649694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D08FC8F-745D-4CDB-931C-83B7A4A4816D}"/>
              </a:ext>
            </a:extLst>
          </p:cNvPr>
          <p:cNvCxnSpPr>
            <a:cxnSpLocks/>
          </p:cNvCxnSpPr>
          <p:nvPr/>
        </p:nvCxnSpPr>
        <p:spPr>
          <a:xfrm>
            <a:off x="4340653" y="1283310"/>
            <a:ext cx="7890" cy="3316739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33AC8DE-2782-4F5D-972D-1E978AD95D87}"/>
              </a:ext>
            </a:extLst>
          </p:cNvPr>
          <p:cNvSpPr txBox="1"/>
          <p:nvPr/>
        </p:nvSpPr>
        <p:spPr>
          <a:xfrm>
            <a:off x="2754596" y="576762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VPC1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D6B8D21-280C-41CC-A9DD-AA4903CB210D}"/>
              </a:ext>
            </a:extLst>
          </p:cNvPr>
          <p:cNvSpPr txBox="1"/>
          <p:nvPr/>
        </p:nvSpPr>
        <p:spPr>
          <a:xfrm>
            <a:off x="4714906" y="1529169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VPC2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089868CC-379D-4932-8422-AF031317C01F}"/>
              </a:ext>
            </a:extLst>
          </p:cNvPr>
          <p:cNvGrpSpPr/>
          <p:nvPr/>
        </p:nvGrpSpPr>
        <p:grpSpPr>
          <a:xfrm>
            <a:off x="2756040" y="5838478"/>
            <a:ext cx="584002" cy="557718"/>
            <a:chOff x="2800188" y="5238112"/>
            <a:chExt cx="584002" cy="557718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BA27ED20-52A1-4D0A-BE7A-6CBA13193DA9}"/>
                </a:ext>
              </a:extLst>
            </p:cNvPr>
            <p:cNvSpPr/>
            <p:nvPr/>
          </p:nvSpPr>
          <p:spPr>
            <a:xfrm>
              <a:off x="2800188" y="5238112"/>
              <a:ext cx="584002" cy="55771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453A6E48-AF31-44C7-B281-8B29271FF17C}"/>
                </a:ext>
              </a:extLst>
            </p:cNvPr>
            <p:cNvCxnSpPr/>
            <p:nvPr/>
          </p:nvCxnSpPr>
          <p:spPr>
            <a:xfrm>
              <a:off x="3161121" y="5521164"/>
              <a:ext cx="223069" cy="0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254FAD14-1F13-463E-A2E7-AB532F2EA27F}"/>
                </a:ext>
              </a:extLst>
            </p:cNvPr>
            <p:cNvCxnSpPr>
              <a:cxnSpLocks/>
            </p:cNvCxnSpPr>
            <p:nvPr/>
          </p:nvCxnSpPr>
          <p:spPr>
            <a:xfrm>
              <a:off x="3100675" y="5572788"/>
              <a:ext cx="0" cy="223042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463AABB6-324C-4492-B203-BD3A9D758EE7}"/>
                </a:ext>
              </a:extLst>
            </p:cNvPr>
            <p:cNvCxnSpPr>
              <a:cxnSpLocks/>
              <a:endCxn id="28" idx="2"/>
            </p:cNvCxnSpPr>
            <p:nvPr/>
          </p:nvCxnSpPr>
          <p:spPr>
            <a:xfrm flipH="1">
              <a:off x="2800188" y="5516971"/>
              <a:ext cx="240192" cy="1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D7A475AC-0D7A-4278-96B6-B7C3B1A374E0}"/>
                </a:ext>
              </a:extLst>
            </p:cNvPr>
            <p:cNvCxnSpPr>
              <a:cxnSpLocks/>
              <a:endCxn id="28" idx="0"/>
            </p:cNvCxnSpPr>
            <p:nvPr/>
          </p:nvCxnSpPr>
          <p:spPr>
            <a:xfrm flipH="1" flipV="1">
              <a:off x="3092189" y="5238112"/>
              <a:ext cx="8486" cy="221645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5" name="Graphic 44" descr="Computer">
            <a:extLst>
              <a:ext uri="{FF2B5EF4-FFF2-40B4-BE49-F238E27FC236}">
                <a16:creationId xmlns:a16="http://schemas.microsoft.com/office/drawing/2014/main" id="{D94ECE80-DDBA-4F4A-8B98-C5C97DCA33A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643467" y="1977381"/>
            <a:ext cx="1117813" cy="1117813"/>
          </a:xfrm>
          <a:prstGeom prst="rect">
            <a:avLst/>
          </a:prstGeom>
        </p:spPr>
      </p:pic>
      <p:pic>
        <p:nvPicPr>
          <p:cNvPr id="47" name="Graphic 46" descr="Gears">
            <a:extLst>
              <a:ext uri="{FF2B5EF4-FFF2-40B4-BE49-F238E27FC236}">
                <a16:creationId xmlns:a16="http://schemas.microsoft.com/office/drawing/2014/main" id="{83503A61-0642-4E20-894A-743E187C1FF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788649" y="2249916"/>
            <a:ext cx="413724" cy="413724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612C0445-C8D9-4BB1-A02D-13117CAFC058}"/>
              </a:ext>
            </a:extLst>
          </p:cNvPr>
          <p:cNvSpPr txBox="1"/>
          <p:nvPr/>
        </p:nvSpPr>
        <p:spPr>
          <a:xfrm>
            <a:off x="4340653" y="2872316"/>
            <a:ext cx="1973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Log Management and Monitoring</a:t>
            </a:r>
          </a:p>
        </p:txBody>
      </p:sp>
      <p:pic>
        <p:nvPicPr>
          <p:cNvPr id="49" name="Graphic 48" descr="Computer">
            <a:extLst>
              <a:ext uri="{FF2B5EF4-FFF2-40B4-BE49-F238E27FC236}">
                <a16:creationId xmlns:a16="http://schemas.microsoft.com/office/drawing/2014/main" id="{2572D656-AA46-489C-BDCB-2083261592E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13359" y="2502540"/>
            <a:ext cx="1117813" cy="1117813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D69809E9-3D2D-4782-850F-B7901C8252B0}"/>
              </a:ext>
            </a:extLst>
          </p:cNvPr>
          <p:cNvSpPr txBox="1"/>
          <p:nvPr/>
        </p:nvSpPr>
        <p:spPr>
          <a:xfrm>
            <a:off x="640776" y="2294308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VPC3</a:t>
            </a:r>
          </a:p>
        </p:txBody>
      </p:sp>
      <p:pic>
        <p:nvPicPr>
          <p:cNvPr id="52" name="Graphic 51" descr="Open folder">
            <a:extLst>
              <a:ext uri="{FF2B5EF4-FFF2-40B4-BE49-F238E27FC236}">
                <a16:creationId xmlns:a16="http://schemas.microsoft.com/office/drawing/2014/main" id="{04AC3577-B30C-4676-9409-40F72C708D5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91698" y="2810451"/>
            <a:ext cx="385030" cy="385030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D502BA9F-644F-4D8A-9F15-C94CE54EADEA}"/>
              </a:ext>
            </a:extLst>
          </p:cNvPr>
          <p:cNvSpPr txBox="1"/>
          <p:nvPr/>
        </p:nvSpPr>
        <p:spPr>
          <a:xfrm>
            <a:off x="382305" y="3397832"/>
            <a:ext cx="1973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File Storage</a:t>
            </a:r>
          </a:p>
        </p:txBody>
      </p:sp>
      <p:pic>
        <p:nvPicPr>
          <p:cNvPr id="55" name="Graphic 54" descr="Flowchart">
            <a:extLst>
              <a:ext uri="{FF2B5EF4-FFF2-40B4-BE49-F238E27FC236}">
                <a16:creationId xmlns:a16="http://schemas.microsoft.com/office/drawing/2014/main" id="{A48411A9-4A58-4804-B163-217B73F9A07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442163" y="5176969"/>
            <a:ext cx="1593594" cy="1593594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D7976999-DED7-44B4-8D7E-16A18E74D1DE}"/>
              </a:ext>
            </a:extLst>
          </p:cNvPr>
          <p:cNvSpPr txBox="1"/>
          <p:nvPr/>
        </p:nvSpPr>
        <p:spPr>
          <a:xfrm>
            <a:off x="9741025" y="569955"/>
            <a:ext cx="2065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VPN Users</a:t>
            </a: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065998AA-4F74-4A0A-9B45-8F41F68816E7}"/>
              </a:ext>
            </a:extLst>
          </p:cNvPr>
          <p:cNvGrpSpPr/>
          <p:nvPr/>
        </p:nvGrpSpPr>
        <p:grpSpPr>
          <a:xfrm>
            <a:off x="6823285" y="5821262"/>
            <a:ext cx="584002" cy="574934"/>
            <a:chOff x="7553257" y="5438334"/>
            <a:chExt cx="584002" cy="574934"/>
          </a:xfrm>
        </p:grpSpPr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5668DE22-43DA-47F5-8097-594A2D96CD3D}"/>
                </a:ext>
              </a:extLst>
            </p:cNvPr>
            <p:cNvSpPr/>
            <p:nvPr/>
          </p:nvSpPr>
          <p:spPr>
            <a:xfrm>
              <a:off x="7553257" y="5455550"/>
              <a:ext cx="584002" cy="55771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445E19CF-DAD8-45EF-898D-B5A2D50AECD7}"/>
                </a:ext>
              </a:extLst>
            </p:cNvPr>
            <p:cNvCxnSpPr>
              <a:cxnSpLocks/>
            </p:cNvCxnSpPr>
            <p:nvPr/>
          </p:nvCxnSpPr>
          <p:spPr>
            <a:xfrm>
              <a:off x="7630425" y="5856412"/>
              <a:ext cx="436446" cy="0"/>
            </a:xfrm>
            <a:prstGeom prst="straightConnector1">
              <a:avLst/>
            </a:prstGeom>
            <a:ln w="38100">
              <a:solidFill>
                <a:schemeClr val="bg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8" name="Graphic 57" descr="Fire">
              <a:extLst>
                <a:ext uri="{FF2B5EF4-FFF2-40B4-BE49-F238E27FC236}">
                  <a16:creationId xmlns:a16="http://schemas.microsoft.com/office/drawing/2014/main" id="{16D3BF0D-99CF-4A18-A5A0-324C7C334D69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7644713" y="5438334"/>
              <a:ext cx="395335" cy="395335"/>
            </a:xfrm>
            <a:prstGeom prst="rect">
              <a:avLst/>
            </a:prstGeom>
          </p:spPr>
        </p:pic>
      </p:grp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51BC5001-5EEE-4572-AC63-F96F7FBC2DD4}"/>
              </a:ext>
            </a:extLst>
          </p:cNvPr>
          <p:cNvCxnSpPr>
            <a:cxnSpLocks/>
          </p:cNvCxnSpPr>
          <p:nvPr/>
        </p:nvCxnSpPr>
        <p:spPr>
          <a:xfrm>
            <a:off x="3463020" y="6117337"/>
            <a:ext cx="3240478" cy="0"/>
          </a:xfrm>
          <a:prstGeom prst="straightConnector1">
            <a:avLst/>
          </a:prstGeom>
          <a:ln w="28575"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51D3CFD5-BA45-402A-92CF-160BCE9BC8CE}"/>
              </a:ext>
            </a:extLst>
          </p:cNvPr>
          <p:cNvCxnSpPr>
            <a:cxnSpLocks/>
          </p:cNvCxnSpPr>
          <p:nvPr/>
        </p:nvCxnSpPr>
        <p:spPr>
          <a:xfrm flipV="1">
            <a:off x="3046680" y="4704431"/>
            <a:ext cx="0" cy="1015298"/>
          </a:xfrm>
          <a:prstGeom prst="straightConnector1">
            <a:avLst/>
          </a:prstGeom>
          <a:ln w="28575"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" name="Group 76">
            <a:extLst>
              <a:ext uri="{FF2B5EF4-FFF2-40B4-BE49-F238E27FC236}">
                <a16:creationId xmlns:a16="http://schemas.microsoft.com/office/drawing/2014/main" id="{7766AB35-D202-479F-8F39-78A72FFAC203}"/>
              </a:ext>
            </a:extLst>
          </p:cNvPr>
          <p:cNvGrpSpPr/>
          <p:nvPr/>
        </p:nvGrpSpPr>
        <p:grpSpPr>
          <a:xfrm>
            <a:off x="7180332" y="1554074"/>
            <a:ext cx="584002" cy="574934"/>
            <a:chOff x="7553257" y="5438334"/>
            <a:chExt cx="584002" cy="574934"/>
          </a:xfrm>
        </p:grpSpPr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FF15C6D7-5A92-469D-953A-A5298A20EC66}"/>
                </a:ext>
              </a:extLst>
            </p:cNvPr>
            <p:cNvSpPr/>
            <p:nvPr/>
          </p:nvSpPr>
          <p:spPr>
            <a:xfrm>
              <a:off x="7553257" y="5455550"/>
              <a:ext cx="584002" cy="55771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EB1C5326-A199-46D8-B207-8903827058BB}"/>
                </a:ext>
              </a:extLst>
            </p:cNvPr>
            <p:cNvCxnSpPr>
              <a:cxnSpLocks/>
            </p:cNvCxnSpPr>
            <p:nvPr/>
          </p:nvCxnSpPr>
          <p:spPr>
            <a:xfrm>
              <a:off x="7630425" y="5856412"/>
              <a:ext cx="436446" cy="0"/>
            </a:xfrm>
            <a:prstGeom prst="straightConnector1">
              <a:avLst/>
            </a:prstGeom>
            <a:ln w="38100">
              <a:solidFill>
                <a:schemeClr val="bg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0" name="Graphic 79" descr="Fire">
              <a:extLst>
                <a:ext uri="{FF2B5EF4-FFF2-40B4-BE49-F238E27FC236}">
                  <a16:creationId xmlns:a16="http://schemas.microsoft.com/office/drawing/2014/main" id="{9F8F4F6B-2092-4433-BBE2-AEC705813716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7644713" y="5438334"/>
              <a:ext cx="395335" cy="395335"/>
            </a:xfrm>
            <a:prstGeom prst="rect">
              <a:avLst/>
            </a:prstGeom>
          </p:spPr>
        </p:pic>
      </p:grpSp>
      <p:pic>
        <p:nvPicPr>
          <p:cNvPr id="81" name="Graphic 80" descr="Cloud">
            <a:extLst>
              <a:ext uri="{FF2B5EF4-FFF2-40B4-BE49-F238E27FC236}">
                <a16:creationId xmlns:a16="http://schemas.microsoft.com/office/drawing/2014/main" id="{89AA368E-8C02-43B3-B44B-B489AC0E0FDC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8281242" y="245949"/>
            <a:ext cx="1758707" cy="1758707"/>
          </a:xfrm>
          <a:prstGeom prst="rect">
            <a:avLst/>
          </a:prstGeom>
        </p:spPr>
      </p:pic>
      <p:sp>
        <p:nvSpPr>
          <p:cNvPr id="82" name="TextBox 81">
            <a:extLst>
              <a:ext uri="{FF2B5EF4-FFF2-40B4-BE49-F238E27FC236}">
                <a16:creationId xmlns:a16="http://schemas.microsoft.com/office/drawing/2014/main" id="{A1B5EE37-6A79-48A7-BBFC-A71FEBE4F121}"/>
              </a:ext>
            </a:extLst>
          </p:cNvPr>
          <p:cNvSpPr txBox="1"/>
          <p:nvPr/>
        </p:nvSpPr>
        <p:spPr>
          <a:xfrm>
            <a:off x="8191167" y="1539508"/>
            <a:ext cx="1973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Internet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290A0D8D-A00E-4269-BC58-1E2C6C9B9AD7}"/>
              </a:ext>
            </a:extLst>
          </p:cNvPr>
          <p:cNvCxnSpPr>
            <a:cxnSpLocks/>
          </p:cNvCxnSpPr>
          <p:nvPr/>
        </p:nvCxnSpPr>
        <p:spPr>
          <a:xfrm flipV="1">
            <a:off x="7803847" y="1393673"/>
            <a:ext cx="428648" cy="160401"/>
          </a:xfrm>
          <a:prstGeom prst="straightConnector1">
            <a:avLst/>
          </a:prstGeom>
          <a:ln w="28575"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5" name="Group 84">
            <a:extLst>
              <a:ext uri="{FF2B5EF4-FFF2-40B4-BE49-F238E27FC236}">
                <a16:creationId xmlns:a16="http://schemas.microsoft.com/office/drawing/2014/main" id="{9CCA6B41-8985-4EFA-ACAD-6C6CBD09C711}"/>
              </a:ext>
            </a:extLst>
          </p:cNvPr>
          <p:cNvGrpSpPr/>
          <p:nvPr/>
        </p:nvGrpSpPr>
        <p:grpSpPr>
          <a:xfrm>
            <a:off x="8616756" y="5848480"/>
            <a:ext cx="584002" cy="557718"/>
            <a:chOff x="2800188" y="5238112"/>
            <a:chExt cx="584002" cy="557718"/>
          </a:xfrm>
        </p:grpSpPr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A4D5C57C-2327-4442-BA4A-784B8F7B6F80}"/>
                </a:ext>
              </a:extLst>
            </p:cNvPr>
            <p:cNvSpPr/>
            <p:nvPr/>
          </p:nvSpPr>
          <p:spPr>
            <a:xfrm>
              <a:off x="2800188" y="5238112"/>
              <a:ext cx="584002" cy="55771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9E8892E3-C958-4801-AC97-7239417ECB13}"/>
                </a:ext>
              </a:extLst>
            </p:cNvPr>
            <p:cNvCxnSpPr/>
            <p:nvPr/>
          </p:nvCxnSpPr>
          <p:spPr>
            <a:xfrm>
              <a:off x="3161121" y="5521164"/>
              <a:ext cx="223069" cy="0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06E075AD-EEE8-44AD-922F-0254CD3136A0}"/>
                </a:ext>
              </a:extLst>
            </p:cNvPr>
            <p:cNvCxnSpPr>
              <a:cxnSpLocks/>
            </p:cNvCxnSpPr>
            <p:nvPr/>
          </p:nvCxnSpPr>
          <p:spPr>
            <a:xfrm>
              <a:off x="3100675" y="5572788"/>
              <a:ext cx="0" cy="223042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9056C410-6E9D-4E63-89BB-83A707989CCC}"/>
                </a:ext>
              </a:extLst>
            </p:cNvPr>
            <p:cNvCxnSpPr>
              <a:cxnSpLocks/>
              <a:endCxn id="86" idx="2"/>
            </p:cNvCxnSpPr>
            <p:nvPr/>
          </p:nvCxnSpPr>
          <p:spPr>
            <a:xfrm flipH="1">
              <a:off x="2800188" y="5516971"/>
              <a:ext cx="240192" cy="1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C59782F7-9E3B-4197-BA51-8D8D021BAC6C}"/>
                </a:ext>
              </a:extLst>
            </p:cNvPr>
            <p:cNvCxnSpPr>
              <a:cxnSpLocks/>
              <a:endCxn id="86" idx="0"/>
            </p:cNvCxnSpPr>
            <p:nvPr/>
          </p:nvCxnSpPr>
          <p:spPr>
            <a:xfrm flipH="1" flipV="1">
              <a:off x="3092189" y="5238112"/>
              <a:ext cx="8486" cy="221645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D60FD89F-E3B8-44E5-9302-31BA819C076C}"/>
              </a:ext>
            </a:extLst>
          </p:cNvPr>
          <p:cNvCxnSpPr>
            <a:cxnSpLocks/>
          </p:cNvCxnSpPr>
          <p:nvPr/>
        </p:nvCxnSpPr>
        <p:spPr>
          <a:xfrm>
            <a:off x="9431972" y="6117337"/>
            <a:ext cx="696627" cy="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" name="Group 91">
            <a:extLst>
              <a:ext uri="{FF2B5EF4-FFF2-40B4-BE49-F238E27FC236}">
                <a16:creationId xmlns:a16="http://schemas.microsoft.com/office/drawing/2014/main" id="{B7D7A1FF-1F5F-49C9-B8B9-D039D8FA3F30}"/>
              </a:ext>
            </a:extLst>
          </p:cNvPr>
          <p:cNvGrpSpPr/>
          <p:nvPr/>
        </p:nvGrpSpPr>
        <p:grpSpPr>
          <a:xfrm>
            <a:off x="8232495" y="2616657"/>
            <a:ext cx="584002" cy="557718"/>
            <a:chOff x="2800188" y="5238112"/>
            <a:chExt cx="584002" cy="557718"/>
          </a:xfrm>
        </p:grpSpPr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FD1DCE9A-0A2F-43C4-940A-EE91B04BED16}"/>
                </a:ext>
              </a:extLst>
            </p:cNvPr>
            <p:cNvSpPr/>
            <p:nvPr/>
          </p:nvSpPr>
          <p:spPr>
            <a:xfrm>
              <a:off x="2800188" y="5238112"/>
              <a:ext cx="584002" cy="55771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0EFDDA39-41C3-4101-BA58-2AF10AB4C5BC}"/>
                </a:ext>
              </a:extLst>
            </p:cNvPr>
            <p:cNvCxnSpPr/>
            <p:nvPr/>
          </p:nvCxnSpPr>
          <p:spPr>
            <a:xfrm>
              <a:off x="3161121" y="5521164"/>
              <a:ext cx="223069" cy="0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A3226880-1DF2-438F-88A5-812E2EB87CE5}"/>
                </a:ext>
              </a:extLst>
            </p:cNvPr>
            <p:cNvCxnSpPr>
              <a:cxnSpLocks/>
            </p:cNvCxnSpPr>
            <p:nvPr/>
          </p:nvCxnSpPr>
          <p:spPr>
            <a:xfrm>
              <a:off x="3100675" y="5572788"/>
              <a:ext cx="0" cy="223042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997894BD-17C9-4357-B39E-952723D53785}"/>
                </a:ext>
              </a:extLst>
            </p:cNvPr>
            <p:cNvCxnSpPr>
              <a:cxnSpLocks/>
              <a:endCxn id="93" idx="2"/>
            </p:cNvCxnSpPr>
            <p:nvPr/>
          </p:nvCxnSpPr>
          <p:spPr>
            <a:xfrm flipH="1">
              <a:off x="2800188" y="5516971"/>
              <a:ext cx="240192" cy="1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5E01967B-B41E-4427-8700-D8E1574BE161}"/>
                </a:ext>
              </a:extLst>
            </p:cNvPr>
            <p:cNvCxnSpPr>
              <a:cxnSpLocks/>
              <a:endCxn id="93" idx="0"/>
            </p:cNvCxnSpPr>
            <p:nvPr/>
          </p:nvCxnSpPr>
          <p:spPr>
            <a:xfrm flipH="1" flipV="1">
              <a:off x="3092189" y="5238112"/>
              <a:ext cx="8486" cy="221645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2A586155-923E-47B1-BA03-762E52C952E1}"/>
              </a:ext>
            </a:extLst>
          </p:cNvPr>
          <p:cNvCxnSpPr>
            <a:cxnSpLocks/>
          </p:cNvCxnSpPr>
          <p:nvPr/>
        </p:nvCxnSpPr>
        <p:spPr>
          <a:xfrm>
            <a:off x="7568502" y="2181523"/>
            <a:ext cx="583817" cy="471474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4" name="Graphic 103" descr="Internet">
            <a:extLst>
              <a:ext uri="{FF2B5EF4-FFF2-40B4-BE49-F238E27FC236}">
                <a16:creationId xmlns:a16="http://schemas.microsoft.com/office/drawing/2014/main" id="{05F11656-2285-4554-8C86-7A516E2387CD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9741024" y="109199"/>
            <a:ext cx="605714" cy="605714"/>
          </a:xfrm>
          <a:prstGeom prst="rect">
            <a:avLst/>
          </a:prstGeom>
        </p:spPr>
      </p:pic>
      <p:pic>
        <p:nvPicPr>
          <p:cNvPr id="105" name="Graphic 104" descr="Internet">
            <a:extLst>
              <a:ext uri="{FF2B5EF4-FFF2-40B4-BE49-F238E27FC236}">
                <a16:creationId xmlns:a16="http://schemas.microsoft.com/office/drawing/2014/main" id="{C2190AA6-A6C8-4100-B0B0-E2E8680389F5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10470915" y="105166"/>
            <a:ext cx="605714" cy="605714"/>
          </a:xfrm>
          <a:prstGeom prst="rect">
            <a:avLst/>
          </a:prstGeom>
        </p:spPr>
      </p:pic>
      <p:pic>
        <p:nvPicPr>
          <p:cNvPr id="106" name="Graphic 105" descr="Internet">
            <a:extLst>
              <a:ext uri="{FF2B5EF4-FFF2-40B4-BE49-F238E27FC236}">
                <a16:creationId xmlns:a16="http://schemas.microsoft.com/office/drawing/2014/main" id="{FA4BE57D-4A9D-44E1-886D-79D02A1C628D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11200806" y="105166"/>
            <a:ext cx="605714" cy="605714"/>
          </a:xfrm>
          <a:prstGeom prst="rect">
            <a:avLst/>
          </a:prstGeom>
        </p:spPr>
      </p:pic>
      <p:sp>
        <p:nvSpPr>
          <p:cNvPr id="107" name="TextBox 106">
            <a:extLst>
              <a:ext uri="{FF2B5EF4-FFF2-40B4-BE49-F238E27FC236}">
                <a16:creationId xmlns:a16="http://schemas.microsoft.com/office/drawing/2014/main" id="{A2C559FA-F0DD-45BD-877C-ECB0CA072561}"/>
              </a:ext>
            </a:extLst>
          </p:cNvPr>
          <p:cNvSpPr txBox="1"/>
          <p:nvPr/>
        </p:nvSpPr>
        <p:spPr>
          <a:xfrm>
            <a:off x="10172683" y="6488668"/>
            <a:ext cx="2167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Internal Users</a:t>
            </a:r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045C7A63-B554-4ABB-B754-0C9E4F3079BE}"/>
              </a:ext>
            </a:extLst>
          </p:cNvPr>
          <p:cNvCxnSpPr>
            <a:cxnSpLocks/>
            <a:endCxn id="56" idx="2"/>
          </p:cNvCxnSpPr>
          <p:nvPr/>
        </p:nvCxnSpPr>
        <p:spPr>
          <a:xfrm flipV="1">
            <a:off x="9867758" y="939287"/>
            <a:ext cx="906015" cy="127410"/>
          </a:xfrm>
          <a:prstGeom prst="straightConnector1">
            <a:avLst/>
          </a:prstGeom>
          <a:ln w="28575"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1876BEA3-2EF1-4F57-93B4-FC51C3259069}"/>
              </a:ext>
            </a:extLst>
          </p:cNvPr>
          <p:cNvGrpSpPr/>
          <p:nvPr/>
        </p:nvGrpSpPr>
        <p:grpSpPr>
          <a:xfrm>
            <a:off x="7540553" y="3427647"/>
            <a:ext cx="955966" cy="955966"/>
            <a:chOff x="7438957" y="3904600"/>
            <a:chExt cx="955966" cy="955966"/>
          </a:xfrm>
        </p:grpSpPr>
        <p:pic>
          <p:nvPicPr>
            <p:cNvPr id="111" name="Graphic 110" descr="Web design">
              <a:extLst>
                <a:ext uri="{FF2B5EF4-FFF2-40B4-BE49-F238E27FC236}">
                  <a16:creationId xmlns:a16="http://schemas.microsoft.com/office/drawing/2014/main" id="{0B8BA72B-385C-4ECC-9251-882401D16AD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545135" y="4113970"/>
              <a:ext cx="410191" cy="410191"/>
            </a:xfrm>
            <a:prstGeom prst="rect">
              <a:avLst/>
            </a:prstGeom>
          </p:spPr>
        </p:pic>
        <p:pic>
          <p:nvPicPr>
            <p:cNvPr id="120" name="Graphic 119" descr="Computer">
              <a:extLst>
                <a:ext uri="{FF2B5EF4-FFF2-40B4-BE49-F238E27FC236}">
                  <a16:creationId xmlns:a16="http://schemas.microsoft.com/office/drawing/2014/main" id="{10B40233-3305-4D81-A536-1B8F9F63237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438957" y="3904600"/>
              <a:ext cx="955966" cy="955966"/>
            </a:xfrm>
            <a:prstGeom prst="rect">
              <a:avLst/>
            </a:prstGeom>
          </p:spPr>
        </p:pic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8DB11471-AEA8-4E39-8B29-D64F138951B8}"/>
              </a:ext>
            </a:extLst>
          </p:cNvPr>
          <p:cNvGrpSpPr/>
          <p:nvPr/>
        </p:nvGrpSpPr>
        <p:grpSpPr>
          <a:xfrm>
            <a:off x="8560396" y="3427647"/>
            <a:ext cx="955966" cy="955966"/>
            <a:chOff x="8615305" y="4170310"/>
            <a:chExt cx="955966" cy="955966"/>
          </a:xfrm>
        </p:grpSpPr>
        <p:pic>
          <p:nvPicPr>
            <p:cNvPr id="115" name="Graphic 114" descr="Database">
              <a:extLst>
                <a:ext uri="{FF2B5EF4-FFF2-40B4-BE49-F238E27FC236}">
                  <a16:creationId xmlns:a16="http://schemas.microsoft.com/office/drawing/2014/main" id="{DA55F74D-45FE-4F8A-A2D2-45E9F4275D5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757806" y="4409551"/>
              <a:ext cx="356415" cy="356415"/>
            </a:xfrm>
            <a:prstGeom prst="rect">
              <a:avLst/>
            </a:prstGeom>
          </p:spPr>
        </p:pic>
        <p:pic>
          <p:nvPicPr>
            <p:cNvPr id="121" name="Graphic 120" descr="Computer">
              <a:extLst>
                <a:ext uri="{FF2B5EF4-FFF2-40B4-BE49-F238E27FC236}">
                  <a16:creationId xmlns:a16="http://schemas.microsoft.com/office/drawing/2014/main" id="{EB827E79-559A-41E9-92BB-45B30F276B1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615305" y="4170310"/>
              <a:ext cx="955966" cy="955966"/>
            </a:xfrm>
            <a:prstGeom prst="rect">
              <a:avLst/>
            </a:prstGeom>
          </p:spPr>
        </p:pic>
      </p:grpSp>
      <p:pic>
        <p:nvPicPr>
          <p:cNvPr id="123" name="Graphic 122" descr="Computer">
            <a:extLst>
              <a:ext uri="{FF2B5EF4-FFF2-40B4-BE49-F238E27FC236}">
                <a16:creationId xmlns:a16="http://schemas.microsoft.com/office/drawing/2014/main" id="{A80FF365-D056-4C5E-934C-9A77514019F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023140" y="2204257"/>
            <a:ext cx="955966" cy="955966"/>
          </a:xfrm>
          <a:prstGeom prst="rect">
            <a:avLst/>
          </a:prstGeom>
        </p:spPr>
      </p:pic>
      <p:grpSp>
        <p:nvGrpSpPr>
          <p:cNvPr id="133" name="Group 132">
            <a:extLst>
              <a:ext uri="{FF2B5EF4-FFF2-40B4-BE49-F238E27FC236}">
                <a16:creationId xmlns:a16="http://schemas.microsoft.com/office/drawing/2014/main" id="{4A30F9CF-51DB-4686-B2A9-33DB41BA6874}"/>
              </a:ext>
            </a:extLst>
          </p:cNvPr>
          <p:cNvGrpSpPr/>
          <p:nvPr/>
        </p:nvGrpSpPr>
        <p:grpSpPr>
          <a:xfrm>
            <a:off x="7540553" y="4377350"/>
            <a:ext cx="955966" cy="955966"/>
            <a:chOff x="7438957" y="3904600"/>
            <a:chExt cx="955966" cy="955966"/>
          </a:xfrm>
        </p:grpSpPr>
        <p:pic>
          <p:nvPicPr>
            <p:cNvPr id="134" name="Graphic 133" descr="Web design">
              <a:extLst>
                <a:ext uri="{FF2B5EF4-FFF2-40B4-BE49-F238E27FC236}">
                  <a16:creationId xmlns:a16="http://schemas.microsoft.com/office/drawing/2014/main" id="{93F6C419-5EE0-4EF8-9AB0-5A024720753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545135" y="4113970"/>
              <a:ext cx="410191" cy="410191"/>
            </a:xfrm>
            <a:prstGeom prst="rect">
              <a:avLst/>
            </a:prstGeom>
          </p:spPr>
        </p:pic>
        <p:pic>
          <p:nvPicPr>
            <p:cNvPr id="135" name="Graphic 134" descr="Computer">
              <a:extLst>
                <a:ext uri="{FF2B5EF4-FFF2-40B4-BE49-F238E27FC236}">
                  <a16:creationId xmlns:a16="http://schemas.microsoft.com/office/drawing/2014/main" id="{361EDD4C-15AC-452B-B132-4722A8B3E47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438957" y="3904600"/>
              <a:ext cx="955966" cy="955966"/>
            </a:xfrm>
            <a:prstGeom prst="rect">
              <a:avLst/>
            </a:prstGeom>
          </p:spPr>
        </p:pic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8B3C5F3C-D623-4F88-84B4-C33B11CDB46D}"/>
              </a:ext>
            </a:extLst>
          </p:cNvPr>
          <p:cNvGrpSpPr/>
          <p:nvPr/>
        </p:nvGrpSpPr>
        <p:grpSpPr>
          <a:xfrm>
            <a:off x="8560396" y="4377350"/>
            <a:ext cx="955966" cy="955966"/>
            <a:chOff x="8615305" y="4170310"/>
            <a:chExt cx="955966" cy="955966"/>
          </a:xfrm>
        </p:grpSpPr>
        <p:pic>
          <p:nvPicPr>
            <p:cNvPr id="137" name="Graphic 136" descr="Database">
              <a:extLst>
                <a:ext uri="{FF2B5EF4-FFF2-40B4-BE49-F238E27FC236}">
                  <a16:creationId xmlns:a16="http://schemas.microsoft.com/office/drawing/2014/main" id="{B551756C-0B44-4C27-8B67-55004D339EF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757806" y="4409551"/>
              <a:ext cx="356415" cy="356415"/>
            </a:xfrm>
            <a:prstGeom prst="rect">
              <a:avLst/>
            </a:prstGeom>
          </p:spPr>
        </p:pic>
        <p:pic>
          <p:nvPicPr>
            <p:cNvPr id="138" name="Graphic 137" descr="Computer">
              <a:extLst>
                <a:ext uri="{FF2B5EF4-FFF2-40B4-BE49-F238E27FC236}">
                  <a16:creationId xmlns:a16="http://schemas.microsoft.com/office/drawing/2014/main" id="{ACF00415-7929-403D-9ADA-07829E7505C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615305" y="4170310"/>
              <a:ext cx="955966" cy="955966"/>
            </a:xfrm>
            <a:prstGeom prst="rect">
              <a:avLst/>
            </a:prstGeom>
          </p:spPr>
        </p:pic>
      </p:grp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138F727C-4140-4B21-9CE5-9A59C2CBA45B}"/>
              </a:ext>
            </a:extLst>
          </p:cNvPr>
          <p:cNvCxnSpPr>
            <a:cxnSpLocks/>
          </p:cNvCxnSpPr>
          <p:nvPr/>
        </p:nvCxnSpPr>
        <p:spPr>
          <a:xfrm flipV="1">
            <a:off x="7118317" y="2065250"/>
            <a:ext cx="0" cy="3637982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DB620F96-C7FD-480F-A42E-6AFDD39F0EC6}"/>
              </a:ext>
            </a:extLst>
          </p:cNvPr>
          <p:cNvCxnSpPr>
            <a:cxnSpLocks/>
          </p:cNvCxnSpPr>
          <p:nvPr/>
        </p:nvCxnSpPr>
        <p:spPr>
          <a:xfrm flipV="1">
            <a:off x="8546861" y="3222039"/>
            <a:ext cx="1" cy="209418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Box 153">
            <a:extLst>
              <a:ext uri="{FF2B5EF4-FFF2-40B4-BE49-F238E27FC236}">
                <a16:creationId xmlns:a16="http://schemas.microsoft.com/office/drawing/2014/main" id="{C34144AE-5ED5-40D3-976E-A0E77DC7A463}"/>
              </a:ext>
            </a:extLst>
          </p:cNvPr>
          <p:cNvSpPr txBox="1"/>
          <p:nvPr/>
        </p:nvSpPr>
        <p:spPr>
          <a:xfrm>
            <a:off x="7522025" y="4170330"/>
            <a:ext cx="1973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Test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AF71B9C5-FB9C-44BC-9EBB-55587D0BB911}"/>
              </a:ext>
            </a:extLst>
          </p:cNvPr>
          <p:cNvSpPr txBox="1"/>
          <p:nvPr/>
        </p:nvSpPr>
        <p:spPr>
          <a:xfrm>
            <a:off x="7560032" y="5101475"/>
            <a:ext cx="1973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Dev</a:t>
            </a:r>
          </a:p>
        </p:txBody>
      </p:sp>
      <p:pic>
        <p:nvPicPr>
          <p:cNvPr id="156" name="Graphic 155" descr="Open folder">
            <a:extLst>
              <a:ext uri="{FF2B5EF4-FFF2-40B4-BE49-F238E27FC236}">
                <a16:creationId xmlns:a16="http://schemas.microsoft.com/office/drawing/2014/main" id="{6E977B24-63C5-4357-8BA1-9A36D31E9CB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166377" y="2424574"/>
            <a:ext cx="385030" cy="385030"/>
          </a:xfrm>
          <a:prstGeom prst="rect">
            <a:avLst/>
          </a:prstGeom>
        </p:spPr>
      </p:pic>
      <p:grpSp>
        <p:nvGrpSpPr>
          <p:cNvPr id="158" name="Group 157">
            <a:extLst>
              <a:ext uri="{FF2B5EF4-FFF2-40B4-BE49-F238E27FC236}">
                <a16:creationId xmlns:a16="http://schemas.microsoft.com/office/drawing/2014/main" id="{06420D6D-2CBD-4C62-9B20-C63567868FA5}"/>
              </a:ext>
            </a:extLst>
          </p:cNvPr>
          <p:cNvGrpSpPr/>
          <p:nvPr/>
        </p:nvGrpSpPr>
        <p:grpSpPr>
          <a:xfrm>
            <a:off x="11079791" y="2204257"/>
            <a:ext cx="955966" cy="955966"/>
            <a:chOff x="11079791" y="3427647"/>
            <a:chExt cx="955966" cy="955966"/>
          </a:xfrm>
        </p:grpSpPr>
        <p:pic>
          <p:nvPicPr>
            <p:cNvPr id="122" name="Graphic 121" descr="Computer">
              <a:extLst>
                <a:ext uri="{FF2B5EF4-FFF2-40B4-BE49-F238E27FC236}">
                  <a16:creationId xmlns:a16="http://schemas.microsoft.com/office/drawing/2014/main" id="{6DABABFC-FEA2-4EF8-AE1B-7C1F1A94C0C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1079791" y="3427647"/>
              <a:ext cx="955966" cy="955966"/>
            </a:xfrm>
            <a:prstGeom prst="rect">
              <a:avLst/>
            </a:prstGeom>
          </p:spPr>
        </p:pic>
        <p:pic>
          <p:nvPicPr>
            <p:cNvPr id="157" name="Graphic 156" descr="Gears">
              <a:extLst>
                <a:ext uri="{FF2B5EF4-FFF2-40B4-BE49-F238E27FC236}">
                  <a16:creationId xmlns:a16="http://schemas.microsoft.com/office/drawing/2014/main" id="{795C2CA2-58F6-4A60-B048-264398E21B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1215634" y="3681284"/>
              <a:ext cx="356237" cy="356237"/>
            </a:xfrm>
            <a:prstGeom prst="rect">
              <a:avLst/>
            </a:prstGeom>
          </p:spPr>
        </p:pic>
      </p:grp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716FD513-6196-4DE3-A0E0-422C94067E53}"/>
              </a:ext>
            </a:extLst>
          </p:cNvPr>
          <p:cNvGrpSpPr/>
          <p:nvPr/>
        </p:nvGrpSpPr>
        <p:grpSpPr>
          <a:xfrm>
            <a:off x="10045284" y="2973241"/>
            <a:ext cx="955966" cy="955966"/>
            <a:chOff x="11079791" y="3427647"/>
            <a:chExt cx="955966" cy="955966"/>
          </a:xfrm>
        </p:grpSpPr>
        <p:pic>
          <p:nvPicPr>
            <p:cNvPr id="160" name="Graphic 159" descr="Computer">
              <a:extLst>
                <a:ext uri="{FF2B5EF4-FFF2-40B4-BE49-F238E27FC236}">
                  <a16:creationId xmlns:a16="http://schemas.microsoft.com/office/drawing/2014/main" id="{BE529E6D-92E1-42DA-8359-56CC5340C0E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1079791" y="3427647"/>
              <a:ext cx="955966" cy="955966"/>
            </a:xfrm>
            <a:prstGeom prst="rect">
              <a:avLst/>
            </a:prstGeom>
          </p:spPr>
        </p:pic>
        <p:pic>
          <p:nvPicPr>
            <p:cNvPr id="161" name="Graphic 160" descr="Gears">
              <a:extLst>
                <a:ext uri="{FF2B5EF4-FFF2-40B4-BE49-F238E27FC236}">
                  <a16:creationId xmlns:a16="http://schemas.microsoft.com/office/drawing/2014/main" id="{173B6CB9-9E63-40AF-827A-C7C6BE03264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1215634" y="3681284"/>
              <a:ext cx="356237" cy="356237"/>
            </a:xfrm>
            <a:prstGeom prst="rect">
              <a:avLst/>
            </a:prstGeom>
          </p:spPr>
        </p:pic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89906CDB-7FBE-4C7D-8EB5-42E4F516F33B}"/>
              </a:ext>
            </a:extLst>
          </p:cNvPr>
          <p:cNvGrpSpPr/>
          <p:nvPr/>
        </p:nvGrpSpPr>
        <p:grpSpPr>
          <a:xfrm>
            <a:off x="11114949" y="2979995"/>
            <a:ext cx="955966" cy="955966"/>
            <a:chOff x="11079791" y="3427647"/>
            <a:chExt cx="955966" cy="955966"/>
          </a:xfrm>
        </p:grpSpPr>
        <p:pic>
          <p:nvPicPr>
            <p:cNvPr id="163" name="Graphic 162" descr="Computer">
              <a:extLst>
                <a:ext uri="{FF2B5EF4-FFF2-40B4-BE49-F238E27FC236}">
                  <a16:creationId xmlns:a16="http://schemas.microsoft.com/office/drawing/2014/main" id="{22C58BA9-23D7-4918-BB01-C61756EF3E2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1079791" y="3427647"/>
              <a:ext cx="955966" cy="955966"/>
            </a:xfrm>
            <a:prstGeom prst="rect">
              <a:avLst/>
            </a:prstGeom>
          </p:spPr>
        </p:pic>
        <p:pic>
          <p:nvPicPr>
            <p:cNvPr id="164" name="Graphic 163" descr="Gears">
              <a:extLst>
                <a:ext uri="{FF2B5EF4-FFF2-40B4-BE49-F238E27FC236}">
                  <a16:creationId xmlns:a16="http://schemas.microsoft.com/office/drawing/2014/main" id="{790AEA34-02FC-4D26-85E2-08FBA50C591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1215634" y="3681284"/>
              <a:ext cx="356237" cy="356237"/>
            </a:xfrm>
            <a:prstGeom prst="rect">
              <a:avLst/>
            </a:prstGeom>
          </p:spPr>
        </p:pic>
      </p:grpSp>
      <p:sp>
        <p:nvSpPr>
          <p:cNvPr id="165" name="TextBox 164">
            <a:extLst>
              <a:ext uri="{FF2B5EF4-FFF2-40B4-BE49-F238E27FC236}">
                <a16:creationId xmlns:a16="http://schemas.microsoft.com/office/drawing/2014/main" id="{374EE87F-64E5-4543-AAF1-467A3ED746F5}"/>
              </a:ext>
            </a:extLst>
          </p:cNvPr>
          <p:cNvSpPr txBox="1"/>
          <p:nvPr/>
        </p:nvSpPr>
        <p:spPr>
          <a:xfrm>
            <a:off x="9861895" y="3743509"/>
            <a:ext cx="2393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Internal Applications</a:t>
            </a:r>
          </a:p>
        </p:txBody>
      </p: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C3A22D3A-3AE9-48F1-8434-431504EF43A3}"/>
              </a:ext>
            </a:extLst>
          </p:cNvPr>
          <p:cNvCxnSpPr>
            <a:cxnSpLocks/>
          </p:cNvCxnSpPr>
          <p:nvPr/>
        </p:nvCxnSpPr>
        <p:spPr>
          <a:xfrm>
            <a:off x="7864488" y="1949409"/>
            <a:ext cx="4256042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02617BE4-E150-434B-AA8F-21F3B0F4C14F}"/>
              </a:ext>
            </a:extLst>
          </p:cNvPr>
          <p:cNvCxnSpPr>
            <a:cxnSpLocks/>
          </p:cNvCxnSpPr>
          <p:nvPr/>
        </p:nvCxnSpPr>
        <p:spPr>
          <a:xfrm flipV="1">
            <a:off x="8898325" y="5529859"/>
            <a:ext cx="1" cy="209418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952F1E3E-345D-472A-AB30-AD4836450805}"/>
              </a:ext>
            </a:extLst>
          </p:cNvPr>
          <p:cNvCxnSpPr>
            <a:cxnSpLocks/>
          </p:cNvCxnSpPr>
          <p:nvPr/>
        </p:nvCxnSpPr>
        <p:spPr>
          <a:xfrm>
            <a:off x="7653037" y="6103481"/>
            <a:ext cx="696627" cy="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TextBox 177">
            <a:extLst>
              <a:ext uri="{FF2B5EF4-FFF2-40B4-BE49-F238E27FC236}">
                <a16:creationId xmlns:a16="http://schemas.microsoft.com/office/drawing/2014/main" id="{E62237E5-4421-4E05-8ECA-AD8D651EC5BB}"/>
              </a:ext>
            </a:extLst>
          </p:cNvPr>
          <p:cNvSpPr txBox="1"/>
          <p:nvPr/>
        </p:nvSpPr>
        <p:spPr>
          <a:xfrm>
            <a:off x="8727038" y="2001657"/>
            <a:ext cx="1973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192.168.1.x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84F0C176-A08C-4F8E-9D66-802F1C61B8E5}"/>
              </a:ext>
            </a:extLst>
          </p:cNvPr>
          <p:cNvSpPr txBox="1"/>
          <p:nvPr/>
        </p:nvSpPr>
        <p:spPr>
          <a:xfrm>
            <a:off x="237799" y="5751739"/>
            <a:ext cx="1973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Network Diagram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885A424D-0AC5-470C-806D-155D82848B75}"/>
              </a:ext>
            </a:extLst>
          </p:cNvPr>
          <p:cNvSpPr txBox="1"/>
          <p:nvPr/>
        </p:nvSpPr>
        <p:spPr>
          <a:xfrm>
            <a:off x="187553" y="6097111"/>
            <a:ext cx="1973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Revision:  xx/xx/xx</a:t>
            </a:r>
          </a:p>
          <a:p>
            <a:pPr algn="ctr"/>
            <a:r>
              <a:rPr lang="en-US" dirty="0"/>
              <a:t>Confidential</a:t>
            </a:r>
          </a:p>
        </p:txBody>
      </p:sp>
      <p:grpSp>
        <p:nvGrpSpPr>
          <p:cNvPr id="181" name="Group 180">
            <a:extLst>
              <a:ext uri="{FF2B5EF4-FFF2-40B4-BE49-F238E27FC236}">
                <a16:creationId xmlns:a16="http://schemas.microsoft.com/office/drawing/2014/main" id="{B65E9440-5673-4B45-ACA5-360DB9DB448F}"/>
              </a:ext>
            </a:extLst>
          </p:cNvPr>
          <p:cNvGrpSpPr/>
          <p:nvPr/>
        </p:nvGrpSpPr>
        <p:grpSpPr>
          <a:xfrm>
            <a:off x="10014314" y="4158414"/>
            <a:ext cx="955966" cy="955966"/>
            <a:chOff x="8615305" y="4170310"/>
            <a:chExt cx="955966" cy="955966"/>
          </a:xfrm>
        </p:grpSpPr>
        <p:pic>
          <p:nvPicPr>
            <p:cNvPr id="182" name="Graphic 181" descr="Database">
              <a:extLst>
                <a:ext uri="{FF2B5EF4-FFF2-40B4-BE49-F238E27FC236}">
                  <a16:creationId xmlns:a16="http://schemas.microsoft.com/office/drawing/2014/main" id="{1C0C7E31-678D-4503-8684-A8244C0886E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757806" y="4409551"/>
              <a:ext cx="356415" cy="356415"/>
            </a:xfrm>
            <a:prstGeom prst="rect">
              <a:avLst/>
            </a:prstGeom>
          </p:spPr>
        </p:pic>
        <p:pic>
          <p:nvPicPr>
            <p:cNvPr id="183" name="Graphic 182" descr="Computer">
              <a:extLst>
                <a:ext uri="{FF2B5EF4-FFF2-40B4-BE49-F238E27FC236}">
                  <a16:creationId xmlns:a16="http://schemas.microsoft.com/office/drawing/2014/main" id="{4079D073-18DA-41AE-A526-C6D4E14B41C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615305" y="4170310"/>
              <a:ext cx="955966" cy="955966"/>
            </a:xfrm>
            <a:prstGeom prst="rect">
              <a:avLst/>
            </a:prstGeom>
          </p:spPr>
        </p:pic>
      </p:grpSp>
      <p:sp>
        <p:nvSpPr>
          <p:cNvPr id="184" name="TextBox 183">
            <a:extLst>
              <a:ext uri="{FF2B5EF4-FFF2-40B4-BE49-F238E27FC236}">
                <a16:creationId xmlns:a16="http://schemas.microsoft.com/office/drawing/2014/main" id="{45301CF2-9AAE-43C8-A016-48A7DADA7C84}"/>
              </a:ext>
            </a:extLst>
          </p:cNvPr>
          <p:cNvSpPr txBox="1"/>
          <p:nvPr/>
        </p:nvSpPr>
        <p:spPr>
          <a:xfrm>
            <a:off x="9877324" y="4993311"/>
            <a:ext cx="2393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Backup and Analytics</a:t>
            </a:r>
          </a:p>
        </p:txBody>
      </p:sp>
      <p:grpSp>
        <p:nvGrpSpPr>
          <p:cNvPr id="185" name="Group 184">
            <a:extLst>
              <a:ext uri="{FF2B5EF4-FFF2-40B4-BE49-F238E27FC236}">
                <a16:creationId xmlns:a16="http://schemas.microsoft.com/office/drawing/2014/main" id="{9DAD8CE7-3533-461A-B744-C8A73D8145AE}"/>
              </a:ext>
            </a:extLst>
          </p:cNvPr>
          <p:cNvGrpSpPr/>
          <p:nvPr/>
        </p:nvGrpSpPr>
        <p:grpSpPr>
          <a:xfrm>
            <a:off x="11073906" y="4185110"/>
            <a:ext cx="955966" cy="955966"/>
            <a:chOff x="8615305" y="4170310"/>
            <a:chExt cx="955966" cy="955966"/>
          </a:xfrm>
        </p:grpSpPr>
        <p:pic>
          <p:nvPicPr>
            <p:cNvPr id="186" name="Graphic 185" descr="Database">
              <a:extLst>
                <a:ext uri="{FF2B5EF4-FFF2-40B4-BE49-F238E27FC236}">
                  <a16:creationId xmlns:a16="http://schemas.microsoft.com/office/drawing/2014/main" id="{2B58AE9A-6488-43ED-8941-C41182A0495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757806" y="4409551"/>
              <a:ext cx="356415" cy="356415"/>
            </a:xfrm>
            <a:prstGeom prst="rect">
              <a:avLst/>
            </a:prstGeom>
          </p:spPr>
        </p:pic>
        <p:pic>
          <p:nvPicPr>
            <p:cNvPr id="187" name="Graphic 186" descr="Computer">
              <a:extLst>
                <a:ext uri="{FF2B5EF4-FFF2-40B4-BE49-F238E27FC236}">
                  <a16:creationId xmlns:a16="http://schemas.microsoft.com/office/drawing/2014/main" id="{CAC31469-53C8-4E97-821F-A3214ACC9A5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615305" y="4170310"/>
              <a:ext cx="955966" cy="95596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32278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E1444514-939B-45BB-8586-11B5D9868686}"/>
              </a:ext>
            </a:extLst>
          </p:cNvPr>
          <p:cNvGrpSpPr/>
          <p:nvPr/>
        </p:nvGrpSpPr>
        <p:grpSpPr>
          <a:xfrm>
            <a:off x="3553278" y="633639"/>
            <a:ext cx="2180034" cy="2795361"/>
            <a:chOff x="1202532" y="1892017"/>
            <a:chExt cx="2180034" cy="2795361"/>
          </a:xfrm>
        </p:grpSpPr>
        <p:pic>
          <p:nvPicPr>
            <p:cNvPr id="5" name="Graphic 4" descr="Web design">
              <a:extLst>
                <a:ext uri="{FF2B5EF4-FFF2-40B4-BE49-F238E27FC236}">
                  <a16:creationId xmlns:a16="http://schemas.microsoft.com/office/drawing/2014/main" id="{4E430332-DC2C-4C06-BA26-5D5041357CF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468166" y="2076683"/>
              <a:ext cx="914400" cy="914400"/>
            </a:xfrm>
            <a:prstGeom prst="rect">
              <a:avLst/>
            </a:prstGeom>
          </p:spPr>
        </p:pic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12B96C58-923A-4488-935F-C4F68FF43455}"/>
                </a:ext>
              </a:extLst>
            </p:cNvPr>
            <p:cNvGrpSpPr/>
            <p:nvPr/>
          </p:nvGrpSpPr>
          <p:grpSpPr>
            <a:xfrm>
              <a:off x="1202532" y="1892017"/>
              <a:ext cx="2130026" cy="2795361"/>
              <a:chOff x="1202532" y="1892017"/>
              <a:chExt cx="2130026" cy="2795361"/>
            </a:xfrm>
          </p:grpSpPr>
          <p:pic>
            <p:nvPicPr>
              <p:cNvPr id="7" name="Graphic 6" descr="Web design">
                <a:extLst>
                  <a:ext uri="{FF2B5EF4-FFF2-40B4-BE49-F238E27FC236}">
                    <a16:creationId xmlns:a16="http://schemas.microsoft.com/office/drawing/2014/main" id="{2010DFD7-A544-486B-AB4B-1C0B598FEA3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202532" y="2076683"/>
                <a:ext cx="914400" cy="914400"/>
              </a:xfrm>
              <a:prstGeom prst="rect">
                <a:avLst/>
              </a:prstGeom>
            </p:spPr>
          </p:pic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7AC3B2A-D141-45D2-B6B1-2C7BC410C42E}"/>
                  </a:ext>
                </a:extLst>
              </p:cNvPr>
              <p:cNvSpPr txBox="1"/>
              <p:nvPr/>
            </p:nvSpPr>
            <p:spPr>
              <a:xfrm>
                <a:off x="1678780" y="1892017"/>
                <a:ext cx="14787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Web Servers</a:t>
                </a:r>
              </a:p>
            </p:txBody>
          </p:sp>
          <p:pic>
            <p:nvPicPr>
              <p:cNvPr id="9" name="Graphic 8" descr="Database">
                <a:extLst>
                  <a:ext uri="{FF2B5EF4-FFF2-40B4-BE49-F238E27FC236}">
                    <a16:creationId xmlns:a16="http://schemas.microsoft.com/office/drawing/2014/main" id="{D790C93E-C048-4D14-B62F-6B065FD33DD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202532" y="3695463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0" name="Graphic 9" descr="Database">
                <a:extLst>
                  <a:ext uri="{FF2B5EF4-FFF2-40B4-BE49-F238E27FC236}">
                    <a16:creationId xmlns:a16="http://schemas.microsoft.com/office/drawing/2014/main" id="{9DF4C3F4-14C7-496C-8CA0-3E0C531767E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418158" y="3695463"/>
                <a:ext cx="914400" cy="914400"/>
              </a:xfrm>
              <a:prstGeom prst="rect">
                <a:avLst/>
              </a:prstGeom>
            </p:spPr>
          </p:pic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BA3AFAB-67D8-49BC-8D0C-8A51F158951E}"/>
                  </a:ext>
                </a:extLst>
              </p:cNvPr>
              <p:cNvSpPr txBox="1"/>
              <p:nvPr/>
            </p:nvSpPr>
            <p:spPr>
              <a:xfrm>
                <a:off x="1428750" y="3429000"/>
                <a:ext cx="18002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Database Servers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0AF2E8B-24D3-472B-8DE0-24A01EE9BF31}"/>
                  </a:ext>
                </a:extLst>
              </p:cNvPr>
              <p:cNvSpPr txBox="1"/>
              <p:nvPr/>
            </p:nvSpPr>
            <p:spPr>
              <a:xfrm>
                <a:off x="2051446" y="2699266"/>
                <a:ext cx="5548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HA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782F4A4-C623-4CC5-921F-3135060A69EB}"/>
                  </a:ext>
                </a:extLst>
              </p:cNvPr>
              <p:cNvSpPr txBox="1"/>
              <p:nvPr/>
            </p:nvSpPr>
            <p:spPr>
              <a:xfrm>
                <a:off x="1990129" y="4318046"/>
                <a:ext cx="5548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HA</a:t>
                </a:r>
              </a:p>
            </p:txBody>
          </p:sp>
        </p:grp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84E483B7-C792-4F07-AA82-5F0B2631E056}"/>
              </a:ext>
            </a:extLst>
          </p:cNvPr>
          <p:cNvSpPr txBox="1"/>
          <p:nvPr/>
        </p:nvSpPr>
        <p:spPr>
          <a:xfrm>
            <a:off x="231695" y="292562"/>
            <a:ext cx="314773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Inputs</a:t>
            </a:r>
          </a:p>
          <a:p>
            <a:r>
              <a:rPr lang="en-US" dirty="0"/>
              <a:t>Company Registration</a:t>
            </a:r>
          </a:p>
          <a:p>
            <a:r>
              <a:rPr lang="en-US" dirty="0"/>
              <a:t>  Company Name</a:t>
            </a:r>
          </a:p>
          <a:p>
            <a:r>
              <a:rPr lang="en-US" dirty="0"/>
              <a:t>  Company Contact Info</a:t>
            </a:r>
          </a:p>
          <a:p>
            <a:r>
              <a:rPr lang="en-US" dirty="0"/>
              <a:t>User Registration</a:t>
            </a:r>
          </a:p>
          <a:p>
            <a:r>
              <a:rPr lang="en-US" dirty="0"/>
              <a:t>  User Information (Private)</a:t>
            </a:r>
          </a:p>
          <a:p>
            <a:r>
              <a:rPr lang="en-US" dirty="0"/>
              <a:t>  Role Assignment</a:t>
            </a:r>
          </a:p>
          <a:p>
            <a:r>
              <a:rPr lang="en-US" dirty="0"/>
              <a:t>Data Input</a:t>
            </a:r>
          </a:p>
          <a:p>
            <a:r>
              <a:rPr lang="en-US" dirty="0"/>
              <a:t>  Project Details (Secret)</a:t>
            </a:r>
          </a:p>
          <a:p>
            <a:r>
              <a:rPr lang="en-US" dirty="0"/>
              <a:t>  Project Timelines</a:t>
            </a:r>
          </a:p>
          <a:p>
            <a:r>
              <a:rPr lang="en-US" dirty="0"/>
              <a:t>  Related Documentation</a:t>
            </a:r>
          </a:p>
          <a:p>
            <a:r>
              <a:rPr lang="en-US" dirty="0"/>
              <a:t>  </a:t>
            </a:r>
          </a:p>
          <a:p>
            <a:r>
              <a:rPr lang="en-US" dirty="0"/>
              <a:t> 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D09952A-9767-4E63-8CAA-940063D27D78}"/>
              </a:ext>
            </a:extLst>
          </p:cNvPr>
          <p:cNvSpPr txBox="1"/>
          <p:nvPr/>
        </p:nvSpPr>
        <p:spPr>
          <a:xfrm>
            <a:off x="231695" y="5751739"/>
            <a:ext cx="2023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Data Flow Diagram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96F67DB-DE9F-4774-B582-AAF33631D727}"/>
              </a:ext>
            </a:extLst>
          </p:cNvPr>
          <p:cNvSpPr txBox="1"/>
          <p:nvPr/>
        </p:nvSpPr>
        <p:spPr>
          <a:xfrm>
            <a:off x="187553" y="6097111"/>
            <a:ext cx="1973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Revision:  xx/xx/xx</a:t>
            </a:r>
          </a:p>
          <a:p>
            <a:pPr algn="ctr"/>
            <a:r>
              <a:rPr lang="en-US" dirty="0"/>
              <a:t>Confidential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30389E1-CD0C-4C79-A970-DD2DC8B69C3C}"/>
              </a:ext>
            </a:extLst>
          </p:cNvPr>
          <p:cNvSpPr txBox="1"/>
          <p:nvPr/>
        </p:nvSpPr>
        <p:spPr>
          <a:xfrm>
            <a:off x="3666413" y="292562"/>
            <a:ext cx="2241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Multi-tenant Service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307AFA5-2020-4B69-90D1-FF13EF44EA30}"/>
              </a:ext>
            </a:extLst>
          </p:cNvPr>
          <p:cNvCxnSpPr/>
          <p:nvPr/>
        </p:nvCxnSpPr>
        <p:spPr>
          <a:xfrm>
            <a:off x="6055969" y="195492"/>
            <a:ext cx="0" cy="4231465"/>
          </a:xfrm>
          <a:prstGeom prst="line">
            <a:avLst/>
          </a:prstGeom>
          <a:ln w="28575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CC65747-FF06-4CBB-8696-A31B5FFE2F75}"/>
              </a:ext>
            </a:extLst>
          </p:cNvPr>
          <p:cNvCxnSpPr/>
          <p:nvPr/>
        </p:nvCxnSpPr>
        <p:spPr>
          <a:xfrm>
            <a:off x="3357266" y="195492"/>
            <a:ext cx="0" cy="4231465"/>
          </a:xfrm>
          <a:prstGeom prst="line">
            <a:avLst/>
          </a:prstGeom>
          <a:ln w="28575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3DFD9B48-FAE7-4276-A178-A1D0FC955E6C}"/>
              </a:ext>
            </a:extLst>
          </p:cNvPr>
          <p:cNvSpPr/>
          <p:nvPr/>
        </p:nvSpPr>
        <p:spPr>
          <a:xfrm>
            <a:off x="2174544" y="3595982"/>
            <a:ext cx="2303830" cy="722865"/>
          </a:xfrm>
          <a:prstGeom prst="rightArrow">
            <a:avLst/>
          </a:prstGeom>
          <a:solidFill>
            <a:schemeClr val="bg1"/>
          </a:solidFill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5F24306-C649-4EC7-85E8-1B298CE55BCC}"/>
              </a:ext>
            </a:extLst>
          </p:cNvPr>
          <p:cNvCxnSpPr/>
          <p:nvPr/>
        </p:nvCxnSpPr>
        <p:spPr>
          <a:xfrm>
            <a:off x="6889439" y="195491"/>
            <a:ext cx="0" cy="4231465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1C8146B-DA17-4465-A40A-AD9B41F04D56}"/>
              </a:ext>
            </a:extLst>
          </p:cNvPr>
          <p:cNvGrpSpPr/>
          <p:nvPr/>
        </p:nvGrpSpPr>
        <p:grpSpPr>
          <a:xfrm>
            <a:off x="7059678" y="2170622"/>
            <a:ext cx="2393165" cy="1116343"/>
            <a:chOff x="7216232" y="628974"/>
            <a:chExt cx="2393165" cy="1116343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43CBB769-A64F-451C-9020-1EB2D8F06A02}"/>
                </a:ext>
              </a:extLst>
            </p:cNvPr>
            <p:cNvGrpSpPr/>
            <p:nvPr/>
          </p:nvGrpSpPr>
          <p:grpSpPr>
            <a:xfrm>
              <a:off x="7331967" y="762655"/>
              <a:ext cx="955966" cy="955966"/>
              <a:chOff x="8615305" y="4170310"/>
              <a:chExt cx="955966" cy="955966"/>
            </a:xfrm>
          </p:grpSpPr>
          <p:pic>
            <p:nvPicPr>
              <p:cNvPr id="24" name="Graphic 23" descr="Database">
                <a:extLst>
                  <a:ext uri="{FF2B5EF4-FFF2-40B4-BE49-F238E27FC236}">
                    <a16:creationId xmlns:a16="http://schemas.microsoft.com/office/drawing/2014/main" id="{5B4E8BA4-1EE8-4F70-B759-9115316E3D1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8757806" y="4409551"/>
                <a:ext cx="356415" cy="356415"/>
              </a:xfrm>
              <a:prstGeom prst="rect">
                <a:avLst/>
              </a:prstGeom>
            </p:spPr>
          </p:pic>
          <p:pic>
            <p:nvPicPr>
              <p:cNvPr id="25" name="Graphic 24" descr="Computer">
                <a:extLst>
                  <a:ext uri="{FF2B5EF4-FFF2-40B4-BE49-F238E27FC236}">
                    <a16:creationId xmlns:a16="http://schemas.microsoft.com/office/drawing/2014/main" id="{6CCED36A-8CB2-4698-A451-539B44E61C7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8615305" y="4170310"/>
                <a:ext cx="955966" cy="955966"/>
              </a:xfrm>
              <a:prstGeom prst="rect">
                <a:avLst/>
              </a:prstGeom>
            </p:spPr>
          </p:pic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9B85C18-3184-435F-92CA-E33CCEF66B50}"/>
                </a:ext>
              </a:extLst>
            </p:cNvPr>
            <p:cNvSpPr txBox="1"/>
            <p:nvPr/>
          </p:nvSpPr>
          <p:spPr>
            <a:xfrm>
              <a:off x="7216232" y="628974"/>
              <a:ext cx="23931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Backup and Analytics</a:t>
              </a:r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10726C22-E43D-41F3-8551-41F441BA13A1}"/>
                </a:ext>
              </a:extLst>
            </p:cNvPr>
            <p:cNvGrpSpPr/>
            <p:nvPr/>
          </p:nvGrpSpPr>
          <p:grpSpPr>
            <a:xfrm>
              <a:off x="8391559" y="789351"/>
              <a:ext cx="955966" cy="955966"/>
              <a:chOff x="8615305" y="4170310"/>
              <a:chExt cx="955966" cy="955966"/>
            </a:xfrm>
          </p:grpSpPr>
          <p:pic>
            <p:nvPicPr>
              <p:cNvPr id="28" name="Graphic 27" descr="Database">
                <a:extLst>
                  <a:ext uri="{FF2B5EF4-FFF2-40B4-BE49-F238E27FC236}">
                    <a16:creationId xmlns:a16="http://schemas.microsoft.com/office/drawing/2014/main" id="{400314D0-1A45-421B-B10D-6DB31142F21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8757806" y="4409551"/>
                <a:ext cx="356415" cy="356415"/>
              </a:xfrm>
              <a:prstGeom prst="rect">
                <a:avLst/>
              </a:prstGeom>
            </p:spPr>
          </p:pic>
          <p:pic>
            <p:nvPicPr>
              <p:cNvPr id="29" name="Graphic 28" descr="Computer">
                <a:extLst>
                  <a:ext uri="{FF2B5EF4-FFF2-40B4-BE49-F238E27FC236}">
                    <a16:creationId xmlns:a16="http://schemas.microsoft.com/office/drawing/2014/main" id="{0F2C05A0-D3B2-426A-93A4-5FFE33FE82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8615305" y="4170310"/>
                <a:ext cx="955966" cy="955966"/>
              </a:xfrm>
              <a:prstGeom prst="rect">
                <a:avLst/>
              </a:prstGeom>
            </p:spPr>
          </p:pic>
        </p:grp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F654CB42-DA9C-4D0D-94AD-29E99F8C4321}"/>
              </a:ext>
            </a:extLst>
          </p:cNvPr>
          <p:cNvSpPr txBox="1"/>
          <p:nvPr/>
        </p:nvSpPr>
        <p:spPr>
          <a:xfrm>
            <a:off x="7282737" y="292562"/>
            <a:ext cx="2241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Internal Processing</a:t>
            </a:r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A5FAF8C4-6A00-4211-AEFB-4AEF30568E71}"/>
              </a:ext>
            </a:extLst>
          </p:cNvPr>
          <p:cNvSpPr/>
          <p:nvPr/>
        </p:nvSpPr>
        <p:spPr>
          <a:xfrm>
            <a:off x="5741321" y="2417773"/>
            <a:ext cx="1322140" cy="766861"/>
          </a:xfrm>
          <a:prstGeom prst="rightArrow">
            <a:avLst/>
          </a:prstGeom>
          <a:solidFill>
            <a:schemeClr val="bg1"/>
          </a:solidFill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</a:t>
            </a:r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F66CCFBB-6AC4-4F46-980A-6162E2553F0B}"/>
              </a:ext>
            </a:extLst>
          </p:cNvPr>
          <p:cNvSpPr/>
          <p:nvPr/>
        </p:nvSpPr>
        <p:spPr>
          <a:xfrm flipH="1">
            <a:off x="5707714" y="965844"/>
            <a:ext cx="1322141" cy="766861"/>
          </a:xfrm>
          <a:prstGeom prst="rightArrow">
            <a:avLst/>
          </a:prstGeom>
          <a:solidFill>
            <a:schemeClr val="bg1"/>
          </a:solidFill>
          <a:ln w="28575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Code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491C8A55-4585-4913-927F-A151E30A77DD}"/>
              </a:ext>
            </a:extLst>
          </p:cNvPr>
          <p:cNvGrpSpPr/>
          <p:nvPr/>
        </p:nvGrpSpPr>
        <p:grpSpPr>
          <a:xfrm>
            <a:off x="7289675" y="744795"/>
            <a:ext cx="955966" cy="955966"/>
            <a:chOff x="7438957" y="3904600"/>
            <a:chExt cx="955966" cy="955966"/>
          </a:xfrm>
        </p:grpSpPr>
        <p:pic>
          <p:nvPicPr>
            <p:cNvPr id="38" name="Graphic 37" descr="Web design">
              <a:extLst>
                <a:ext uri="{FF2B5EF4-FFF2-40B4-BE49-F238E27FC236}">
                  <a16:creationId xmlns:a16="http://schemas.microsoft.com/office/drawing/2014/main" id="{5837725C-B0F2-4ED8-AA03-30AC1D49593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545135" y="4113970"/>
              <a:ext cx="410191" cy="410191"/>
            </a:xfrm>
            <a:prstGeom prst="rect">
              <a:avLst/>
            </a:prstGeom>
          </p:spPr>
        </p:pic>
        <p:pic>
          <p:nvPicPr>
            <p:cNvPr id="39" name="Graphic 38" descr="Computer">
              <a:extLst>
                <a:ext uri="{FF2B5EF4-FFF2-40B4-BE49-F238E27FC236}">
                  <a16:creationId xmlns:a16="http://schemas.microsoft.com/office/drawing/2014/main" id="{0C1E06DF-8FF4-4529-8CC1-DD4576D2F43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438957" y="3904600"/>
              <a:ext cx="955966" cy="955966"/>
            </a:xfrm>
            <a:prstGeom prst="rect">
              <a:avLst/>
            </a:prstGeom>
          </p:spPr>
        </p:pic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A9153610-6311-4CBF-831C-9B14664495EC}"/>
              </a:ext>
            </a:extLst>
          </p:cNvPr>
          <p:cNvGrpSpPr/>
          <p:nvPr/>
        </p:nvGrpSpPr>
        <p:grpSpPr>
          <a:xfrm>
            <a:off x="8309518" y="744795"/>
            <a:ext cx="955966" cy="955966"/>
            <a:chOff x="8615305" y="4170310"/>
            <a:chExt cx="955966" cy="955966"/>
          </a:xfrm>
        </p:grpSpPr>
        <p:pic>
          <p:nvPicPr>
            <p:cNvPr id="41" name="Graphic 40" descr="Database">
              <a:extLst>
                <a:ext uri="{FF2B5EF4-FFF2-40B4-BE49-F238E27FC236}">
                  <a16:creationId xmlns:a16="http://schemas.microsoft.com/office/drawing/2014/main" id="{4247646F-2342-43B5-A89A-0730DEB3060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757806" y="4409551"/>
              <a:ext cx="356415" cy="356415"/>
            </a:xfrm>
            <a:prstGeom prst="rect">
              <a:avLst/>
            </a:prstGeom>
          </p:spPr>
        </p:pic>
        <p:pic>
          <p:nvPicPr>
            <p:cNvPr id="42" name="Graphic 41" descr="Computer">
              <a:extLst>
                <a:ext uri="{FF2B5EF4-FFF2-40B4-BE49-F238E27FC236}">
                  <a16:creationId xmlns:a16="http://schemas.microsoft.com/office/drawing/2014/main" id="{70B4ABA8-127D-41A3-BF0E-115744FBA8D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615305" y="4170310"/>
              <a:ext cx="955966" cy="955966"/>
            </a:xfrm>
            <a:prstGeom prst="rect">
              <a:avLst/>
            </a:prstGeom>
          </p:spPr>
        </p:pic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B9CD8E73-6EA5-49D5-9605-F469E1F659F3}"/>
              </a:ext>
            </a:extLst>
          </p:cNvPr>
          <p:cNvSpPr txBox="1"/>
          <p:nvPr/>
        </p:nvSpPr>
        <p:spPr>
          <a:xfrm>
            <a:off x="7302862" y="1475562"/>
            <a:ext cx="1973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Test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CE0348D-0B6D-49CA-BB44-9EDB0B5B9137}"/>
              </a:ext>
            </a:extLst>
          </p:cNvPr>
          <p:cNvCxnSpPr/>
          <p:nvPr/>
        </p:nvCxnSpPr>
        <p:spPr>
          <a:xfrm>
            <a:off x="9554770" y="188570"/>
            <a:ext cx="0" cy="4231465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Graphic 44" descr="Computer">
            <a:extLst>
              <a:ext uri="{FF2B5EF4-FFF2-40B4-BE49-F238E27FC236}">
                <a16:creationId xmlns:a16="http://schemas.microsoft.com/office/drawing/2014/main" id="{DFA337DA-D79C-479D-A29D-0941556B59E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861676" y="2626276"/>
            <a:ext cx="955966" cy="955966"/>
          </a:xfrm>
          <a:prstGeom prst="rect">
            <a:avLst/>
          </a:prstGeom>
        </p:spPr>
      </p:pic>
      <p:grpSp>
        <p:nvGrpSpPr>
          <p:cNvPr id="46" name="Group 45">
            <a:extLst>
              <a:ext uri="{FF2B5EF4-FFF2-40B4-BE49-F238E27FC236}">
                <a16:creationId xmlns:a16="http://schemas.microsoft.com/office/drawing/2014/main" id="{694745DF-819A-4070-BF36-54233B045636}"/>
              </a:ext>
            </a:extLst>
          </p:cNvPr>
          <p:cNvGrpSpPr/>
          <p:nvPr/>
        </p:nvGrpSpPr>
        <p:grpSpPr>
          <a:xfrm>
            <a:off x="10918327" y="2626276"/>
            <a:ext cx="955966" cy="955966"/>
            <a:chOff x="11079791" y="3427647"/>
            <a:chExt cx="955966" cy="955966"/>
          </a:xfrm>
        </p:grpSpPr>
        <p:pic>
          <p:nvPicPr>
            <p:cNvPr id="47" name="Graphic 46" descr="Computer">
              <a:extLst>
                <a:ext uri="{FF2B5EF4-FFF2-40B4-BE49-F238E27FC236}">
                  <a16:creationId xmlns:a16="http://schemas.microsoft.com/office/drawing/2014/main" id="{3473E802-1472-4D0A-BBF2-2BE93C9D512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1079791" y="3427647"/>
              <a:ext cx="955966" cy="955966"/>
            </a:xfrm>
            <a:prstGeom prst="rect">
              <a:avLst/>
            </a:prstGeom>
          </p:spPr>
        </p:pic>
        <p:pic>
          <p:nvPicPr>
            <p:cNvPr id="48" name="Graphic 47" descr="Gears">
              <a:extLst>
                <a:ext uri="{FF2B5EF4-FFF2-40B4-BE49-F238E27FC236}">
                  <a16:creationId xmlns:a16="http://schemas.microsoft.com/office/drawing/2014/main" id="{31FD6A74-AEBF-4E00-B1B5-8F68149302D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1215634" y="3681284"/>
              <a:ext cx="356237" cy="356237"/>
            </a:xfrm>
            <a:prstGeom prst="rect">
              <a:avLst/>
            </a:prstGeom>
          </p:spPr>
        </p:pic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244ADB6E-D434-4372-982F-698088B9518B}"/>
              </a:ext>
            </a:extLst>
          </p:cNvPr>
          <p:cNvGrpSpPr/>
          <p:nvPr/>
        </p:nvGrpSpPr>
        <p:grpSpPr>
          <a:xfrm>
            <a:off x="9883820" y="3395260"/>
            <a:ext cx="955966" cy="955966"/>
            <a:chOff x="11079791" y="3427647"/>
            <a:chExt cx="955966" cy="955966"/>
          </a:xfrm>
        </p:grpSpPr>
        <p:pic>
          <p:nvPicPr>
            <p:cNvPr id="50" name="Graphic 49" descr="Computer">
              <a:extLst>
                <a:ext uri="{FF2B5EF4-FFF2-40B4-BE49-F238E27FC236}">
                  <a16:creationId xmlns:a16="http://schemas.microsoft.com/office/drawing/2014/main" id="{7298A807-8B0E-4EF1-83CA-2DCECEF1594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1079791" y="3427647"/>
              <a:ext cx="955966" cy="955966"/>
            </a:xfrm>
            <a:prstGeom prst="rect">
              <a:avLst/>
            </a:prstGeom>
          </p:spPr>
        </p:pic>
        <p:pic>
          <p:nvPicPr>
            <p:cNvPr id="51" name="Graphic 50" descr="Gears">
              <a:extLst>
                <a:ext uri="{FF2B5EF4-FFF2-40B4-BE49-F238E27FC236}">
                  <a16:creationId xmlns:a16="http://schemas.microsoft.com/office/drawing/2014/main" id="{D8245777-7FB1-48D8-A5F7-69903CFEC45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1215634" y="3681284"/>
              <a:ext cx="356237" cy="356237"/>
            </a:xfrm>
            <a:prstGeom prst="rect">
              <a:avLst/>
            </a:prstGeom>
          </p:spPr>
        </p:pic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D9325C46-EBE4-40B0-81EC-512989EB4FFD}"/>
              </a:ext>
            </a:extLst>
          </p:cNvPr>
          <p:cNvGrpSpPr/>
          <p:nvPr/>
        </p:nvGrpSpPr>
        <p:grpSpPr>
          <a:xfrm>
            <a:off x="10953485" y="3402014"/>
            <a:ext cx="955966" cy="955966"/>
            <a:chOff x="11079791" y="3427647"/>
            <a:chExt cx="955966" cy="955966"/>
          </a:xfrm>
        </p:grpSpPr>
        <p:pic>
          <p:nvPicPr>
            <p:cNvPr id="53" name="Graphic 52" descr="Computer">
              <a:extLst>
                <a:ext uri="{FF2B5EF4-FFF2-40B4-BE49-F238E27FC236}">
                  <a16:creationId xmlns:a16="http://schemas.microsoft.com/office/drawing/2014/main" id="{C1CA28C6-5C80-4AEF-9BF2-3979B730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1079791" y="3427647"/>
              <a:ext cx="955966" cy="955966"/>
            </a:xfrm>
            <a:prstGeom prst="rect">
              <a:avLst/>
            </a:prstGeom>
          </p:spPr>
        </p:pic>
        <p:pic>
          <p:nvPicPr>
            <p:cNvPr id="54" name="Graphic 53" descr="Gears">
              <a:extLst>
                <a:ext uri="{FF2B5EF4-FFF2-40B4-BE49-F238E27FC236}">
                  <a16:creationId xmlns:a16="http://schemas.microsoft.com/office/drawing/2014/main" id="{6A09CCA1-9EA7-489D-AD2D-A12E7F8B169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1215634" y="3681284"/>
              <a:ext cx="356237" cy="356237"/>
            </a:xfrm>
            <a:prstGeom prst="rect">
              <a:avLst/>
            </a:prstGeom>
          </p:spPr>
        </p:pic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B6F227F1-9B0A-4BAC-9088-58F515FF4627}"/>
              </a:ext>
            </a:extLst>
          </p:cNvPr>
          <p:cNvSpPr txBox="1"/>
          <p:nvPr/>
        </p:nvSpPr>
        <p:spPr>
          <a:xfrm>
            <a:off x="9700431" y="4165528"/>
            <a:ext cx="2393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Internal Applications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FFB3D0B-7CB0-4805-ABCA-27FA1B81A241}"/>
              </a:ext>
            </a:extLst>
          </p:cNvPr>
          <p:cNvSpPr txBox="1"/>
          <p:nvPr/>
        </p:nvSpPr>
        <p:spPr>
          <a:xfrm>
            <a:off x="9584867" y="2161911"/>
            <a:ext cx="25087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Customer Acquisition and Communication</a:t>
            </a:r>
          </a:p>
        </p:txBody>
      </p:sp>
      <p:pic>
        <p:nvPicPr>
          <p:cNvPr id="57" name="Graphic 56" descr="Cloud">
            <a:extLst>
              <a:ext uri="{FF2B5EF4-FFF2-40B4-BE49-F238E27FC236}">
                <a16:creationId xmlns:a16="http://schemas.microsoft.com/office/drawing/2014/main" id="{40E286BC-D6D7-4F99-8C7A-9FF696FFCBA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017659" y="-279319"/>
            <a:ext cx="1758707" cy="1758707"/>
          </a:xfrm>
          <a:prstGeom prst="rect">
            <a:avLst/>
          </a:prstGeom>
        </p:spPr>
      </p:pic>
      <p:sp>
        <p:nvSpPr>
          <p:cNvPr id="58" name="Arrow: Right 57">
            <a:extLst>
              <a:ext uri="{FF2B5EF4-FFF2-40B4-BE49-F238E27FC236}">
                <a16:creationId xmlns:a16="http://schemas.microsoft.com/office/drawing/2014/main" id="{32404927-D91A-4EA3-96B5-335126F22CEF}"/>
              </a:ext>
            </a:extLst>
          </p:cNvPr>
          <p:cNvSpPr/>
          <p:nvPr/>
        </p:nvSpPr>
        <p:spPr>
          <a:xfrm rot="16200000">
            <a:off x="10375932" y="1242123"/>
            <a:ext cx="1016168" cy="766861"/>
          </a:xfrm>
          <a:prstGeom prst="rightArrow">
            <a:avLst/>
          </a:prstGeom>
          <a:solidFill>
            <a:schemeClr val="bg1"/>
          </a:solidFill>
          <a:ln w="28575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</a:t>
            </a:r>
          </a:p>
        </p:txBody>
      </p:sp>
      <p:pic>
        <p:nvPicPr>
          <p:cNvPr id="59" name="Graphic 58" descr="Open folder">
            <a:extLst>
              <a:ext uri="{FF2B5EF4-FFF2-40B4-BE49-F238E27FC236}">
                <a16:creationId xmlns:a16="http://schemas.microsoft.com/office/drawing/2014/main" id="{57FE0D05-3747-411E-8F1A-6C5AAB7F0F3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033948" y="2853395"/>
            <a:ext cx="385030" cy="385030"/>
          </a:xfrm>
          <a:prstGeom prst="rect">
            <a:avLst/>
          </a:prstGeom>
        </p:spPr>
      </p:pic>
      <p:pic>
        <p:nvPicPr>
          <p:cNvPr id="61" name="Graphic 60" descr="Gears">
            <a:extLst>
              <a:ext uri="{FF2B5EF4-FFF2-40B4-BE49-F238E27FC236}">
                <a16:creationId xmlns:a16="http://schemas.microsoft.com/office/drawing/2014/main" id="{72079103-99E4-4EE4-848D-3B989E970C0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480148" y="3414405"/>
            <a:ext cx="914400" cy="914400"/>
          </a:xfrm>
          <a:prstGeom prst="rect">
            <a:avLst/>
          </a:prstGeom>
        </p:spPr>
      </p:pic>
      <p:sp>
        <p:nvSpPr>
          <p:cNvPr id="62" name="Arrow: Right 61">
            <a:extLst>
              <a:ext uri="{FF2B5EF4-FFF2-40B4-BE49-F238E27FC236}">
                <a16:creationId xmlns:a16="http://schemas.microsoft.com/office/drawing/2014/main" id="{60895EDB-DB74-4A20-8770-8F2694285D08}"/>
              </a:ext>
            </a:extLst>
          </p:cNvPr>
          <p:cNvSpPr/>
          <p:nvPr/>
        </p:nvSpPr>
        <p:spPr>
          <a:xfrm>
            <a:off x="8420793" y="3521984"/>
            <a:ext cx="1322140" cy="766861"/>
          </a:xfrm>
          <a:prstGeom prst="rightArrow">
            <a:avLst/>
          </a:prstGeom>
          <a:solidFill>
            <a:schemeClr val="bg1"/>
          </a:solidFill>
          <a:ln w="28575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13EFA66-7D5F-41B4-9F49-FC394712FAB7}"/>
              </a:ext>
            </a:extLst>
          </p:cNvPr>
          <p:cNvSpPr txBox="1"/>
          <p:nvPr/>
        </p:nvSpPr>
        <p:spPr>
          <a:xfrm>
            <a:off x="7019616" y="3152577"/>
            <a:ext cx="1973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Processing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811CB7A-06EA-4631-8E51-73D7DA72B866}"/>
              </a:ext>
            </a:extLst>
          </p:cNvPr>
          <p:cNvSpPr txBox="1"/>
          <p:nvPr/>
        </p:nvSpPr>
        <p:spPr>
          <a:xfrm>
            <a:off x="7286715" y="4350194"/>
            <a:ext cx="1973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-De-identification</a:t>
            </a:r>
          </a:p>
          <a:p>
            <a:r>
              <a:rPr lang="en-US" dirty="0"/>
              <a:t>-Analysis</a:t>
            </a:r>
          </a:p>
        </p:txBody>
      </p:sp>
    </p:spTree>
    <p:extLst>
      <p:ext uri="{BB962C8B-B14F-4D97-AF65-F5344CB8AC3E}">
        <p14:creationId xmlns:p14="http://schemas.microsoft.com/office/powerpoint/2010/main" val="21312416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F4D0B-1FCB-4168-B9BB-7179B7C34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Posture (1.)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218DEF6-0865-4BFE-96B0-DA45D18E2775}"/>
              </a:ext>
            </a:extLst>
          </p:cNvPr>
          <p:cNvSpPr txBox="1">
            <a:spLocks/>
          </p:cNvSpPr>
          <p:nvPr/>
        </p:nvSpPr>
        <p:spPr>
          <a:xfrm>
            <a:off x="10028116" y="316297"/>
            <a:ext cx="2515842" cy="13557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i="1" dirty="0" err="1">
                <a:solidFill>
                  <a:schemeClr val="accent3">
                    <a:lumMod val="50000"/>
                  </a:schemeClr>
                </a:solidFill>
                <a:latin typeface="Eras Bold ITC" panose="020B0907030504020204" pitchFamily="34" charset="0"/>
              </a:rPr>
              <a:t>SwiftTech</a:t>
            </a:r>
            <a:endParaRPr lang="en-US" sz="2800" i="1" dirty="0">
              <a:solidFill>
                <a:schemeClr val="accent3">
                  <a:lumMod val="50000"/>
                </a:schemeClr>
              </a:solidFill>
              <a:latin typeface="Eras Bold ITC" panose="020B0907030504020204" pitchFamily="34" charset="0"/>
            </a:endParaRPr>
          </a:p>
        </p:txBody>
      </p:sp>
      <p:pic>
        <p:nvPicPr>
          <p:cNvPr id="6" name="Graphic 5" descr="Rabbit">
            <a:extLst>
              <a:ext uri="{FF2B5EF4-FFF2-40B4-BE49-F238E27FC236}">
                <a16:creationId xmlns:a16="http://schemas.microsoft.com/office/drawing/2014/main" id="{C660F717-6642-4208-894C-60E0BCBAFC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86037" y="52551"/>
            <a:ext cx="764749" cy="76474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4EB1AAE-00E5-4E10-8745-11CB343AA13B}"/>
              </a:ext>
            </a:extLst>
          </p:cNvPr>
          <p:cNvSpPr/>
          <p:nvPr/>
        </p:nvSpPr>
        <p:spPr>
          <a:xfrm>
            <a:off x="0" y="6636412"/>
            <a:ext cx="12192000" cy="22158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4963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F4D0B-1FCB-4168-B9BB-7179B7C34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Relevant Frameworks (2.)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218DEF6-0865-4BFE-96B0-DA45D18E2775}"/>
              </a:ext>
            </a:extLst>
          </p:cNvPr>
          <p:cNvSpPr txBox="1">
            <a:spLocks/>
          </p:cNvSpPr>
          <p:nvPr/>
        </p:nvSpPr>
        <p:spPr>
          <a:xfrm>
            <a:off x="10028116" y="316297"/>
            <a:ext cx="2515842" cy="13557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i="1" dirty="0" err="1">
                <a:solidFill>
                  <a:schemeClr val="accent3">
                    <a:lumMod val="50000"/>
                  </a:schemeClr>
                </a:solidFill>
                <a:latin typeface="Eras Bold ITC" panose="020B0907030504020204" pitchFamily="34" charset="0"/>
              </a:rPr>
              <a:t>SwiftTech</a:t>
            </a:r>
            <a:endParaRPr lang="en-US" sz="2800" i="1" dirty="0">
              <a:solidFill>
                <a:schemeClr val="accent3">
                  <a:lumMod val="50000"/>
                </a:schemeClr>
              </a:solidFill>
              <a:latin typeface="Eras Bold ITC" panose="020B0907030504020204" pitchFamily="34" charset="0"/>
            </a:endParaRPr>
          </a:p>
        </p:txBody>
      </p:sp>
      <p:pic>
        <p:nvPicPr>
          <p:cNvPr id="6" name="Graphic 5" descr="Rabbit">
            <a:extLst>
              <a:ext uri="{FF2B5EF4-FFF2-40B4-BE49-F238E27FC236}">
                <a16:creationId xmlns:a16="http://schemas.microsoft.com/office/drawing/2014/main" id="{C660F717-6642-4208-894C-60E0BCBAFC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86037" y="52551"/>
            <a:ext cx="764749" cy="76474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845568B-D2BF-4F9B-95AA-4A05C6448F7C}"/>
              </a:ext>
            </a:extLst>
          </p:cNvPr>
          <p:cNvSpPr/>
          <p:nvPr/>
        </p:nvSpPr>
        <p:spPr>
          <a:xfrm>
            <a:off x="0" y="6636412"/>
            <a:ext cx="12192000" cy="22158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3754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F4D0B-1FCB-4168-B9BB-7179B7C34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Audit Against Frameworks (3.)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218DEF6-0865-4BFE-96B0-DA45D18E2775}"/>
              </a:ext>
            </a:extLst>
          </p:cNvPr>
          <p:cNvSpPr txBox="1">
            <a:spLocks/>
          </p:cNvSpPr>
          <p:nvPr/>
        </p:nvSpPr>
        <p:spPr>
          <a:xfrm>
            <a:off x="10028116" y="316297"/>
            <a:ext cx="2515842" cy="13557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i="1" dirty="0" err="1">
                <a:solidFill>
                  <a:schemeClr val="accent3">
                    <a:lumMod val="50000"/>
                  </a:schemeClr>
                </a:solidFill>
                <a:latin typeface="Eras Bold ITC" panose="020B0907030504020204" pitchFamily="34" charset="0"/>
              </a:rPr>
              <a:t>SwiftTech</a:t>
            </a:r>
            <a:endParaRPr lang="en-US" sz="2800" i="1" dirty="0">
              <a:solidFill>
                <a:schemeClr val="accent3">
                  <a:lumMod val="50000"/>
                </a:schemeClr>
              </a:solidFill>
              <a:latin typeface="Eras Bold ITC" panose="020B0907030504020204" pitchFamily="34" charset="0"/>
            </a:endParaRPr>
          </a:p>
        </p:txBody>
      </p:sp>
      <p:pic>
        <p:nvPicPr>
          <p:cNvPr id="6" name="Graphic 5" descr="Rabbit">
            <a:extLst>
              <a:ext uri="{FF2B5EF4-FFF2-40B4-BE49-F238E27FC236}">
                <a16:creationId xmlns:a16="http://schemas.microsoft.com/office/drawing/2014/main" id="{C660F717-6642-4208-894C-60E0BCBAFC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86037" y="-132573"/>
            <a:ext cx="764749" cy="76474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292264A-CEBB-4B03-A35B-CAFC8C7E7636}"/>
              </a:ext>
            </a:extLst>
          </p:cNvPr>
          <p:cNvSpPr/>
          <p:nvPr/>
        </p:nvSpPr>
        <p:spPr>
          <a:xfrm>
            <a:off x="0" y="6636412"/>
            <a:ext cx="12192000" cy="22158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7277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F4D0B-1FCB-4168-B9BB-7179B7C34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053358" cy="1325563"/>
          </a:xfrm>
        </p:spPr>
        <p:txBody>
          <a:bodyPr/>
          <a:lstStyle/>
          <a:p>
            <a:r>
              <a:rPr lang="en-US" dirty="0"/>
              <a:t>Audit Against Frameworks (3.) pg2 (if needed)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218DEF6-0865-4BFE-96B0-DA45D18E2775}"/>
              </a:ext>
            </a:extLst>
          </p:cNvPr>
          <p:cNvSpPr txBox="1">
            <a:spLocks/>
          </p:cNvSpPr>
          <p:nvPr/>
        </p:nvSpPr>
        <p:spPr>
          <a:xfrm>
            <a:off x="10028116" y="316297"/>
            <a:ext cx="2515842" cy="13557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i="1" dirty="0" err="1">
                <a:solidFill>
                  <a:schemeClr val="accent3">
                    <a:lumMod val="50000"/>
                  </a:schemeClr>
                </a:solidFill>
                <a:latin typeface="Eras Bold ITC" panose="020B0907030504020204" pitchFamily="34" charset="0"/>
              </a:rPr>
              <a:t>SwiftTech</a:t>
            </a:r>
            <a:endParaRPr lang="en-US" sz="2800" i="1" dirty="0">
              <a:solidFill>
                <a:schemeClr val="accent3">
                  <a:lumMod val="50000"/>
                </a:schemeClr>
              </a:solidFill>
              <a:latin typeface="Eras Bold ITC" panose="020B0907030504020204" pitchFamily="34" charset="0"/>
            </a:endParaRPr>
          </a:p>
        </p:txBody>
      </p:sp>
      <p:pic>
        <p:nvPicPr>
          <p:cNvPr id="6" name="Graphic 5" descr="Rabbit">
            <a:extLst>
              <a:ext uri="{FF2B5EF4-FFF2-40B4-BE49-F238E27FC236}">
                <a16:creationId xmlns:a16="http://schemas.microsoft.com/office/drawing/2014/main" id="{C660F717-6642-4208-894C-60E0BCBAFC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86037" y="-132573"/>
            <a:ext cx="764749" cy="76474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292264A-CEBB-4B03-A35B-CAFC8C7E7636}"/>
              </a:ext>
            </a:extLst>
          </p:cNvPr>
          <p:cNvSpPr/>
          <p:nvPr/>
        </p:nvSpPr>
        <p:spPr>
          <a:xfrm>
            <a:off x="0" y="6636412"/>
            <a:ext cx="12192000" cy="22158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8121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3922</TotalTime>
  <Words>363</Words>
  <Application>Microsoft Office PowerPoint</Application>
  <PresentationFormat>Widescreen</PresentationFormat>
  <Paragraphs>102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Eras Bold ITC</vt:lpstr>
      <vt:lpstr>Helvetica Neue Medium</vt:lpstr>
      <vt:lpstr>Office Theme</vt:lpstr>
      <vt:lpstr>PowerPoint Presentation</vt:lpstr>
      <vt:lpstr>PowerPoint Presentation</vt:lpstr>
      <vt:lpstr>SwiftTech</vt:lpstr>
      <vt:lpstr>PowerPoint Presentation</vt:lpstr>
      <vt:lpstr>PowerPoint Presentation</vt:lpstr>
      <vt:lpstr>Security Posture (1.)</vt:lpstr>
      <vt:lpstr>Relevant Frameworks (2.)</vt:lpstr>
      <vt:lpstr>Audit Against Frameworks (3.)</vt:lpstr>
      <vt:lpstr>Audit Against Frameworks (3.) pg2 (if needed)</vt:lpstr>
      <vt:lpstr>Governance Mechanisms for End-User Management Controls (6.)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SwiftTech</dc:title>
  <dc:creator>Christopher Pike</dc:creator>
  <cp:lastModifiedBy>Christopher Pike</cp:lastModifiedBy>
  <cp:revision>31</cp:revision>
  <dcterms:created xsi:type="dcterms:W3CDTF">2020-04-13T05:32:58Z</dcterms:created>
  <dcterms:modified xsi:type="dcterms:W3CDTF">2020-04-22T21:03:19Z</dcterms:modified>
</cp:coreProperties>
</file>