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57" r:id="rId4"/>
    <p:sldId id="273" r:id="rId5"/>
    <p:sldId id="274" r:id="rId6"/>
    <p:sldId id="275" r:id="rId7"/>
    <p:sldId id="292" r:id="rId8"/>
    <p:sldId id="258" r:id="rId9"/>
    <p:sldId id="259" r:id="rId10"/>
    <p:sldId id="260" r:id="rId11"/>
    <p:sldId id="276" r:id="rId12"/>
    <p:sldId id="261" r:id="rId13"/>
    <p:sldId id="277" r:id="rId14"/>
    <p:sldId id="268" r:id="rId15"/>
    <p:sldId id="281" r:id="rId16"/>
    <p:sldId id="280" r:id="rId17"/>
    <p:sldId id="283" r:id="rId18"/>
    <p:sldId id="284" r:id="rId19"/>
    <p:sldId id="282" r:id="rId20"/>
    <p:sldId id="269" r:id="rId21"/>
    <p:sldId id="285" r:id="rId22"/>
    <p:sldId id="286" r:id="rId23"/>
    <p:sldId id="270" r:id="rId24"/>
    <p:sldId id="287" r:id="rId25"/>
    <p:sldId id="288" r:id="rId26"/>
    <p:sldId id="271" r:id="rId27"/>
    <p:sldId id="290" r:id="rId28"/>
    <p:sldId id="289" r:id="rId29"/>
    <p:sldId id="291" r:id="rId30"/>
    <p:sldId id="293" r:id="rId31"/>
    <p:sldId id="278" r:id="rId32"/>
    <p:sldId id="279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579CD-06A1-4E61-9E54-8A3FF45EEB0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C390B-B56E-441F-B9F5-CAD679A4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6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390B-B56E-441F-B9F5-CAD679A47E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4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8C5A-B26D-451D-BBAC-91690EA95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406F-9A25-4478-8552-564AEA28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Hybrid Recommendation System Considering Visual Information for Predicting Movies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5612"/>
          </a:xfrm>
        </p:spPr>
        <p:txBody>
          <a:bodyPr/>
          <a:lstStyle/>
          <a:p>
            <a:r>
              <a:rPr lang="en-US" dirty="0"/>
              <a:t>FYP Defense Presentation By </a:t>
            </a:r>
            <a:r>
              <a:rPr lang="en-GB" dirty="0">
                <a:solidFill>
                  <a:srgbClr val="0000FF"/>
                </a:solidFill>
              </a:rPr>
              <a:t>BSCS-F23-016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25620"/>
              </p:ext>
            </p:extLst>
          </p:nvPr>
        </p:nvGraphicFramePr>
        <p:xfrm>
          <a:off x="1524000" y="4149725"/>
          <a:ext cx="9144000" cy="74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00FF"/>
                          </a:solidFill>
                        </a:rPr>
                        <a:t>03-134202-035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MUHAMMAD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ABDULLAH JAVED 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03-134202-010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ANNAS BIN KHALIL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297180"/>
            <a:ext cx="4048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Limitations of traditional methods:</a:t>
            </a:r>
          </a:p>
          <a:p>
            <a:pPr marL="1200150" lvl="2" indent="-285750"/>
            <a:r>
              <a:rPr lang="en-GB" sz="2400" dirty="0">
                <a:solidFill>
                  <a:srgbClr val="0000FF"/>
                </a:solidFill>
              </a:rPr>
              <a:t>Scalability issues</a:t>
            </a:r>
          </a:p>
          <a:p>
            <a:pPr marL="1200150" lvl="2" indent="-285750"/>
            <a:r>
              <a:rPr lang="en-GB" sz="2400" dirty="0">
                <a:solidFill>
                  <a:srgbClr val="0000FF"/>
                </a:solidFill>
              </a:rPr>
              <a:t>Popularity bias</a:t>
            </a:r>
          </a:p>
          <a:p>
            <a:pPr marL="1200150" lvl="2" indent="-285750"/>
            <a:r>
              <a:rPr lang="en-GB" sz="2400" dirty="0">
                <a:solidFill>
                  <a:srgbClr val="0000FF"/>
                </a:solidFill>
              </a:rPr>
              <a:t>Lack of diversity and personalization</a:t>
            </a:r>
          </a:p>
          <a:p>
            <a:pPr marL="1200150" lvl="2" indent="-285750"/>
            <a:r>
              <a:rPr lang="en-GB" sz="2400" dirty="0">
                <a:solidFill>
                  <a:srgbClr val="0000FF"/>
                </a:solidFill>
              </a:rPr>
              <a:t>Insufficient contextual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Develop a hybrid algorithm: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Combines collaborative filtering (ALS)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Uses content-based filtering with CNNs (VGG-16)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 extraction from movie posters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Integrate features with collaborative filtering</a:t>
            </a:r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1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[1/2]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D8DA3D-9BAF-6CD8-51D6-2439899B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185819"/>
              </p:ext>
            </p:extLst>
          </p:nvPr>
        </p:nvGraphicFramePr>
        <p:xfrm>
          <a:off x="838200" y="1825625"/>
          <a:ext cx="10515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128930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93183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82879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583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/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Image Based Recommender System using Transfer Learning 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Uses VGG-16 to extract product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SVD, 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RMSE: 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8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Lightweight Model of VGG-16 for Remote Sensing Image Classification [2]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Remote sensing image features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Remove redundant information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Classify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Accuracy: 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5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Matrix Factorization+ for Movie Recommendation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/>
                        <a:t>Model for movie recommendations using visual features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/>
                        <a:t>Incorporating low-level and high-level visual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SVD++ and 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RMSE: 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2635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[2/2]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D8DA3D-9BAF-6CD8-51D6-2439899B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173132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128930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93183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82879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583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/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 Hybrid Deep Collaborative Filtering Approach for True Recommendations [4]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Proposed different methods. LSTM, TF-IDF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CNN, LSTM,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Rating to determine the movie popularity is not reliable and significant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8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picture is worth a thousand words: Introducing visual similarity into recommendation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probability between items that are similar in terms of visual effect or “styles”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KNN, 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visual information can be considered as a reliable feature in recommending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5361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US" dirty="0"/>
              <a:t>Methodology [1/6] </a:t>
            </a:r>
            <a:r>
              <a:rPr lang="en-US" i="1" dirty="0">
                <a:solidFill>
                  <a:srgbClr val="FF0000"/>
                </a:solidFill>
              </a:rPr>
              <a:t>(CLO-2/PLO-4)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76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Collaborative Filtering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Technique used in recommendation systems to predict user preferences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Based on the assumption that users who agreed in the past will agree in the future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ALS Algorithm</a:t>
            </a:r>
          </a:p>
          <a:p>
            <a:pPr lvl="1"/>
            <a:r>
              <a:rPr lang="en-US" dirty="0"/>
              <a:t>Goal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Factorize the user-item interaction matrix 𝑅 into two lower-dimensional matrices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User matrix 𝑈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(users' latent factors)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Item matrix 𝑀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(items' latent factors)</a:t>
            </a:r>
          </a:p>
          <a:p>
            <a:pPr lvl="1"/>
            <a:r>
              <a:rPr lang="en-US" dirty="0"/>
              <a:t>Equation</a:t>
            </a:r>
          </a:p>
          <a:p>
            <a:pPr lvl="2"/>
            <a:endParaRPr lang="en-US" dirty="0"/>
          </a:p>
          <a:p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2CF-0719-A754-7DA4-8C7F1AD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401" y="5724965"/>
            <a:ext cx="1296572" cy="32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r>
              <a:rPr lang="en-US" dirty="0"/>
              <a:t>Methodology [2/6] </a:t>
            </a:r>
            <a:r>
              <a:rPr lang="en-US" i="1" dirty="0">
                <a:solidFill>
                  <a:srgbClr val="FF0000"/>
                </a:solidFill>
              </a:rPr>
              <a:t>(CLO-2/PLO-4)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ALS Process: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Start with random matrices 𝑈 and 𝑀</a:t>
            </a:r>
          </a:p>
          <a:p>
            <a:pPr lvl="1"/>
            <a:r>
              <a:rPr lang="en-US" dirty="0"/>
              <a:t>Alternating Optimization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Fix 𝑀, solve for 𝑈 (minimize squared error + regularization)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Fix 𝑈, solve for 𝑀 (minimize squared error + regularization)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Iterate until convergence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03A1B-D438-1330-1B78-135B062C1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9"/>
          <a:stretch/>
        </p:blipFill>
        <p:spPr bwMode="auto">
          <a:xfrm>
            <a:off x="8456500" y="2396457"/>
            <a:ext cx="1911389" cy="3209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E5E26-BC1C-9137-180C-B097E7BF2A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3"/>
          <a:stretch/>
        </p:blipFill>
        <p:spPr bwMode="auto">
          <a:xfrm>
            <a:off x="10367888" y="2396457"/>
            <a:ext cx="985912" cy="3209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7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US" dirty="0"/>
              <a:t>Methodology [3/6] </a:t>
            </a:r>
            <a:r>
              <a:rPr lang="en-US" i="1" dirty="0">
                <a:solidFill>
                  <a:srgbClr val="FF0000"/>
                </a:solidFill>
              </a:rPr>
              <a:t>(CLO-2/PLO-4)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en-GB" dirty="0"/>
              <a:t>Image Poster Feature Extraction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VGG-16 is a pioneering convolutional neural network (CNN</a:t>
            </a:r>
            <a:r>
              <a:rPr lang="en-GB">
                <a:solidFill>
                  <a:srgbClr val="0000FF"/>
                </a:solidFill>
              </a:rPr>
              <a:t>) architecture</a:t>
            </a:r>
            <a:endParaRPr lang="en-GB" dirty="0">
              <a:solidFill>
                <a:srgbClr val="0000FF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</a:rPr>
              <a:t>VGG-16 applies convolutional filters to movie posters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Extracts high-level visual features such as textures, edges, and patterns</a:t>
            </a:r>
          </a:p>
          <a:p>
            <a:endParaRPr lang="en-US" sz="1800" b="1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9BFA5-A9E1-5AC1-2B79-3A1F19D98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60" y="2055654"/>
            <a:ext cx="3914140" cy="389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r>
              <a:rPr lang="en-US" dirty="0"/>
              <a:t>Methodology [4/6] </a:t>
            </a:r>
            <a:r>
              <a:rPr lang="en-US" i="1" dirty="0">
                <a:solidFill>
                  <a:srgbClr val="FF0000"/>
                </a:solidFill>
              </a:rPr>
              <a:t>(CLO-2/PLO-4)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VGG-16 Architecture</a:t>
            </a:r>
            <a:endParaRPr lang="en-US" sz="1800" b="1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E0997A-7EEE-FAFD-7853-EB73F2867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53" y="2518116"/>
            <a:ext cx="9332694" cy="40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3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r>
              <a:rPr lang="en-US" dirty="0"/>
              <a:t>Methodology [5/6] </a:t>
            </a:r>
            <a:r>
              <a:rPr lang="en-US" i="1" dirty="0">
                <a:solidFill>
                  <a:srgbClr val="FF0000"/>
                </a:solidFill>
              </a:rPr>
              <a:t>(CLO-2/PLO-4)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/>
            <a:r>
              <a:rPr lang="en-GB" dirty="0"/>
              <a:t>Combining ALS Results with Poster Features</a:t>
            </a:r>
          </a:p>
          <a:p>
            <a:pPr lvl="1"/>
            <a:r>
              <a:rPr lang="en-GB" b="0" i="0" dirty="0">
                <a:solidFill>
                  <a:srgbClr val="0000FF"/>
                </a:solidFill>
                <a:effectLst/>
                <a:latin typeface="Söhne"/>
              </a:rPr>
              <a:t>Merge based on </a:t>
            </a:r>
            <a:r>
              <a:rPr lang="en-GB" b="0" i="0" dirty="0" err="1">
                <a:solidFill>
                  <a:srgbClr val="0000FF"/>
                </a:solidFill>
                <a:effectLst/>
                <a:latin typeface="Söhne"/>
              </a:rPr>
              <a:t>MovieId</a:t>
            </a:r>
            <a:endParaRPr lang="en-GB" b="0" i="0" dirty="0">
              <a:solidFill>
                <a:srgbClr val="0000FF"/>
              </a:solidFill>
              <a:effectLst/>
              <a:latin typeface="Söhne"/>
            </a:endParaRPr>
          </a:p>
          <a:p>
            <a:pPr lvl="1"/>
            <a:r>
              <a:rPr lang="en-GB" b="0" i="0" dirty="0">
                <a:solidFill>
                  <a:srgbClr val="0000FF"/>
                </a:solidFill>
                <a:effectLst/>
                <a:latin typeface="Söhne"/>
              </a:rPr>
              <a:t>Bridge the gap between CBF and CF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635E4-742F-C5F9-FA96-896ED3483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568" y="3429000"/>
            <a:ext cx="6146864" cy="28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6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US" dirty="0"/>
              <a:t>Methodology [6/6] </a:t>
            </a:r>
            <a:r>
              <a:rPr lang="en-US" i="1" dirty="0">
                <a:solidFill>
                  <a:srgbClr val="FF0000"/>
                </a:solidFill>
              </a:rPr>
              <a:t>(CLO-2/PLO-4)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en-GB" dirty="0"/>
              <a:t>System Architecture</a:t>
            </a:r>
          </a:p>
          <a:p>
            <a:pPr lvl="1"/>
            <a:r>
              <a:rPr lang="en-GB" b="0" i="0" dirty="0">
                <a:solidFill>
                  <a:srgbClr val="0000FF"/>
                </a:solidFill>
                <a:effectLst/>
                <a:latin typeface="Söhne"/>
              </a:rPr>
              <a:t>Recommendations generated by both components are combined</a:t>
            </a:r>
          </a:p>
          <a:p>
            <a:pPr lvl="1"/>
            <a:r>
              <a:rPr lang="en-GB" dirty="0">
                <a:solidFill>
                  <a:srgbClr val="0000FF"/>
                </a:solidFill>
                <a:latin typeface="Söhne"/>
              </a:rPr>
              <a:t>Ensures that users receive personalized recommendations </a:t>
            </a:r>
          </a:p>
          <a:p>
            <a:pPr lvl="1"/>
            <a:endParaRPr lang="en-GB" dirty="0"/>
          </a:p>
          <a:p>
            <a:endParaRPr lang="en-US" sz="1800" b="1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CA22B-35EE-09DA-34BE-EFFFECA7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371" y="1825625"/>
            <a:ext cx="2623185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01E4-CF76-4715-1EF5-5F2C24E4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 Mapping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01301B-86A2-2251-4679-0F46D709E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443258"/>
              </p:ext>
            </p:extLst>
          </p:nvPr>
        </p:nvGraphicFramePr>
        <p:xfrm>
          <a:off x="924791" y="1892011"/>
          <a:ext cx="10429008" cy="4600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551">
                  <a:extLst>
                    <a:ext uri="{9D8B030D-6E8A-4147-A177-3AD203B41FA5}">
                      <a16:colId xmlns:a16="http://schemas.microsoft.com/office/drawing/2014/main" val="1414600277"/>
                    </a:ext>
                  </a:extLst>
                </a:gridCol>
                <a:gridCol w="3119405">
                  <a:extLst>
                    <a:ext uri="{9D8B030D-6E8A-4147-A177-3AD203B41FA5}">
                      <a16:colId xmlns:a16="http://schemas.microsoft.com/office/drawing/2014/main" val="1395363239"/>
                    </a:ext>
                  </a:extLst>
                </a:gridCol>
                <a:gridCol w="3119405">
                  <a:extLst>
                    <a:ext uri="{9D8B030D-6E8A-4147-A177-3AD203B41FA5}">
                      <a16:colId xmlns:a16="http://schemas.microsoft.com/office/drawing/2014/main" val="513562264"/>
                    </a:ext>
                  </a:extLst>
                </a:gridCol>
                <a:gridCol w="3709647">
                  <a:extLst>
                    <a:ext uri="{9D8B030D-6E8A-4147-A177-3AD203B41FA5}">
                      <a16:colId xmlns:a16="http://schemas.microsoft.com/office/drawing/2014/main" val="2900353962"/>
                    </a:ext>
                  </a:extLst>
                </a:gridCol>
              </a:tblGrid>
              <a:tr h="3773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5B9BD5"/>
                          </a:highlight>
                        </a:rPr>
                        <a:t>CLO</a:t>
                      </a:r>
                      <a:endParaRPr lang="en-US" sz="1100" kern="1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PLO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5B9BD5"/>
                          </a:highlight>
                        </a:rPr>
                        <a:t>Description</a:t>
                      </a:r>
                      <a:endParaRPr lang="en-US" sz="1100" kern="1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Specified Aspects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596387057"/>
                  </a:ext>
                </a:extLst>
              </a:tr>
              <a:tr h="5692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CLO1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D2DEEF"/>
                          </a:highlight>
                        </a:rPr>
                        <a:t>PLO3:Problem Analysis</a:t>
                      </a:r>
                      <a:endParaRPr lang="en-US" sz="1100" kern="100">
                        <a:effectLst/>
                        <a:highlight>
                          <a:srgbClr val="D2DEE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</a:rPr>
                        <a:t>Analyze the given problem to propose a computing-based solution.</a:t>
                      </a:r>
                      <a:endParaRPr lang="en-US" sz="1100" kern="100" dirty="0">
                        <a:effectLst/>
                        <a:highlight>
                          <a:srgbClr val="D2DEE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Analyzing limitations of existing systems and formulating hybrid solutions</a:t>
                      </a: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3319985262"/>
                  </a:ext>
                </a:extLst>
              </a:tr>
              <a:tr h="786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CLO2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EAEFF7"/>
                          </a:highlight>
                        </a:rPr>
                        <a:t>PLO4:Design and Development of Solutions</a:t>
                      </a:r>
                      <a:endParaRPr lang="en-US" sz="1100" kern="10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</a:rPr>
                        <a:t>Design and develop computing solutions to complex computing problems.</a:t>
                      </a:r>
                      <a:endParaRPr lang="en-US" sz="1100" kern="100" dirty="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Designing a scalable hybrid recommendation system</a:t>
                      </a: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1096405850"/>
                  </a:ext>
                </a:extLst>
              </a:tr>
              <a:tr h="5692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CLO3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</a:rPr>
                        <a:t>PLO5:Modern Tool Usage</a:t>
                      </a:r>
                      <a:endParaRPr lang="en-US" sz="1100" kern="100" dirty="0">
                        <a:effectLst/>
                        <a:highlight>
                          <a:srgbClr val="D2DEE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</a:rPr>
                        <a:t>Demonstrate the ability to use modern tools to solve the given problem.</a:t>
                      </a:r>
                      <a:endParaRPr lang="en-US" sz="1100" kern="100" dirty="0">
                        <a:effectLst/>
                        <a:highlight>
                          <a:srgbClr val="D2DEE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State-of-the-art tools like ALS, Python, VGG-16, Google </a:t>
                      </a:r>
                      <a:r>
                        <a:rPr lang="en-US" sz="1100" kern="100" dirty="0" err="1">
                          <a:effectLst/>
                          <a:highlight>
                            <a:srgbClr val="D2DEE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Colab</a:t>
                      </a: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Flask</a:t>
                      </a: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4151319833"/>
                  </a:ext>
                </a:extLst>
              </a:tr>
              <a:tr h="5692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CLO4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</a:rPr>
                        <a:t>PLO6:Individual and Team Work</a:t>
                      </a:r>
                      <a:endParaRPr lang="en-US" sz="1100" kern="100" dirty="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</a:rPr>
                        <a:t>Demonstrate the ability to work effectively as an individual and a team member.</a:t>
                      </a:r>
                      <a:endParaRPr lang="en-US" sz="1100" kern="100" dirty="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Individual: Personal Reports, 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Reflection Journal, Individual Presentation</a:t>
                      </a:r>
                      <a:endParaRPr lang="en-US" sz="1100" kern="100" dirty="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Team Work: </a:t>
                      </a: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Report Collaboration, Project Management</a:t>
                      </a:r>
                      <a:endParaRPr lang="en-US" sz="1100" kern="100" dirty="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1188056806"/>
                  </a:ext>
                </a:extLst>
              </a:tr>
              <a:tr h="786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CLO5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</a:rPr>
                        <a:t>PLO10:Life Long Learning</a:t>
                      </a:r>
                      <a:endParaRPr lang="en-US" sz="1100" kern="100" dirty="0">
                        <a:effectLst/>
                        <a:highlight>
                          <a:srgbClr val="D2DEE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</a:rPr>
                        <a:t>Understand the significance of broader aspects of innovation, potential legal implications, and development.</a:t>
                      </a:r>
                      <a:endParaRPr lang="en-US" sz="1100" kern="100" dirty="0">
                        <a:effectLst/>
                        <a:highlight>
                          <a:srgbClr val="D2DEE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Innovation: Novel Hybrid Algorithm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Legal Implications: Data Privacy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D2DEEF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Development: Applied Advanced Machine Learning Algorithms</a:t>
                      </a: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457111075"/>
                  </a:ext>
                </a:extLst>
              </a:tr>
              <a:tr h="941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highlight>
                            <a:srgbClr val="5B9BD5"/>
                          </a:highlight>
                        </a:rPr>
                        <a:t>CLO6</a:t>
                      </a:r>
                      <a:endParaRPr lang="en-US" sz="1100" kern="1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</a:rPr>
                        <a:t>PLO7:Communication</a:t>
                      </a:r>
                      <a:endParaRPr lang="en-US" sz="1100" kern="100" dirty="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</a:rPr>
                        <a:t>Demonstrate effective skills in verbal and written communication during presentations, discussions, and reports.</a:t>
                      </a:r>
                      <a:endParaRPr lang="en-US" sz="1100" kern="100" dirty="0">
                        <a:effectLst/>
                        <a:highlight>
                          <a:srgbClr val="EAEFF7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Written: Produced Detailed Reports that accurately describe objectives, methodology and results.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>
                          <a:effectLst/>
                          <a:highlight>
                            <a:srgbClr val="EAEFF7"/>
                          </a:highlight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Discussion: Team Meetings with Supervisor, Conveying Ideas effectively</a:t>
                      </a:r>
                    </a:p>
                  </a:txBody>
                  <a:tcPr marL="8890" marR="8890" marT="8890" marB="8890" anchor="b"/>
                </a:tc>
                <a:extLst>
                  <a:ext uri="{0D108BD9-81ED-4DB2-BD59-A6C34878D82A}">
                    <a16:rowId xmlns:a16="http://schemas.microsoft.com/office/drawing/2014/main" val="268775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67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Experiments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7511" cy="4351338"/>
          </a:xfrm>
        </p:spPr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Movielens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Kaggle (Movie Posters)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Replace movie poster names with </a:t>
            </a:r>
            <a:r>
              <a:rPr lang="en-US" dirty="0" err="1">
                <a:solidFill>
                  <a:srgbClr val="0000FF"/>
                </a:solidFill>
              </a:rPr>
              <a:t>movieId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Remove low rated movie records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Remove duplicate posters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CF0A1458-F0EE-93E7-0C11-7A5637B1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20" y="1995707"/>
            <a:ext cx="4765600" cy="143329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7FEFDB-F5EF-BB3E-6D92-AE87D0707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89831"/>
              </p:ext>
            </p:extLst>
          </p:nvPr>
        </p:nvGraphicFramePr>
        <p:xfrm>
          <a:off x="7129219" y="4153546"/>
          <a:ext cx="4765599" cy="1084881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88031">
                  <a:extLst>
                    <a:ext uri="{9D8B030D-6E8A-4147-A177-3AD203B41FA5}">
                      <a16:colId xmlns:a16="http://schemas.microsoft.com/office/drawing/2014/main" val="1187337785"/>
                    </a:ext>
                  </a:extLst>
                </a:gridCol>
                <a:gridCol w="1588784">
                  <a:extLst>
                    <a:ext uri="{9D8B030D-6E8A-4147-A177-3AD203B41FA5}">
                      <a16:colId xmlns:a16="http://schemas.microsoft.com/office/drawing/2014/main" val="2323922734"/>
                    </a:ext>
                  </a:extLst>
                </a:gridCol>
                <a:gridCol w="1588784">
                  <a:extLst>
                    <a:ext uri="{9D8B030D-6E8A-4147-A177-3AD203B41FA5}">
                      <a16:colId xmlns:a16="http://schemas.microsoft.com/office/drawing/2014/main" val="2261337697"/>
                    </a:ext>
                  </a:extLst>
                </a:gridCol>
              </a:tblGrid>
              <a:tr h="5505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MLP-1M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MLP-20M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126873"/>
                  </a:ext>
                </a:extLst>
              </a:tr>
              <a:tr h="5342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Posters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3816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26,940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44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Experiments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Hybridization Experiments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Approaches Explored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Manual selection and sorting based on cosine similarity scores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GB" dirty="0">
                <a:solidFill>
                  <a:srgbClr val="0000FF"/>
                </a:solidFill>
              </a:rPr>
              <a:t>Linear regression on combined collaborative filtering and content-based features</a:t>
            </a:r>
          </a:p>
          <a:p>
            <a:pPr lvl="1"/>
            <a:r>
              <a:rPr lang="en-GB" dirty="0"/>
              <a:t>Manual Selection Method</a:t>
            </a:r>
          </a:p>
          <a:p>
            <a:pPr marL="1200150" lvl="2" indent="-285750"/>
            <a:r>
              <a:rPr lang="en-GB" dirty="0">
                <a:solidFill>
                  <a:srgbClr val="0000FF"/>
                </a:solidFill>
              </a:rPr>
              <a:t>Combining movie poster features based on movie ID</a:t>
            </a:r>
          </a:p>
          <a:p>
            <a:pPr marL="1200150" lvl="2" indent="-285750"/>
            <a:r>
              <a:rPr lang="en-GB" dirty="0">
                <a:solidFill>
                  <a:srgbClr val="0000FF"/>
                </a:solidFill>
              </a:rPr>
              <a:t>Sorting recommendations based on cosine similarity</a:t>
            </a:r>
          </a:p>
          <a:p>
            <a:pPr lvl="1"/>
            <a:r>
              <a:rPr lang="en-GB" dirty="0"/>
              <a:t>Linear Regression Approach</a:t>
            </a:r>
          </a:p>
          <a:p>
            <a:pPr marL="1200150" lvl="2" indent="-285750"/>
            <a:r>
              <a:rPr lang="en-GB" dirty="0">
                <a:solidFill>
                  <a:srgbClr val="0000FF"/>
                </a:solidFill>
              </a:rPr>
              <a:t>Creating a predictive model to learn the relationship between collaborative filtering scores and content-based features</a:t>
            </a:r>
            <a:endParaRPr lang="en-GB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60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Experiments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Hybridization Experiments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Evaluation Results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Manual sorting based on cosine similarity yielded the best results in terms of recommendation accuracy and user satisfaction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Linear regression approach showed potential but yielded lower performance compared to manual sorting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1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8CFCA4-407E-BDE0-F18D-D0712B65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  <a:p>
            <a:pPr lvl="1"/>
            <a:r>
              <a:rPr lang="en-GB" dirty="0"/>
              <a:t>Root Mean Squared Error (RMSE)</a:t>
            </a:r>
            <a:endParaRPr lang="en-US" dirty="0"/>
          </a:p>
          <a:p>
            <a:pPr lvl="2"/>
            <a:r>
              <a:rPr lang="en-GB" dirty="0">
                <a:solidFill>
                  <a:srgbClr val="0000FF"/>
                </a:solidFill>
              </a:rPr>
              <a:t>Average magnitude of the errors between predicted and actual ratings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Mean Absolute Error (MAE)</a:t>
            </a:r>
            <a:endParaRPr lang="en-US" dirty="0"/>
          </a:p>
          <a:p>
            <a:pPr lvl="2"/>
            <a:r>
              <a:rPr lang="en-GB" dirty="0">
                <a:solidFill>
                  <a:srgbClr val="0000FF"/>
                </a:solidFill>
              </a:rPr>
              <a:t>Average absolute difference between predicted and actual ratings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Mean Absolute Percentage Error (MAPE)</a:t>
            </a:r>
            <a:endParaRPr lang="en-US" dirty="0"/>
          </a:p>
          <a:p>
            <a:pPr lvl="2"/>
            <a:r>
              <a:rPr lang="en-GB" dirty="0">
                <a:solidFill>
                  <a:srgbClr val="0000FF"/>
                </a:solidFill>
              </a:rPr>
              <a:t>Percentage difference between predicted and actual ratings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Mean Squared Error (MSE)</a:t>
            </a:r>
            <a:endParaRPr lang="en-US" dirty="0"/>
          </a:p>
          <a:p>
            <a:pPr lvl="2"/>
            <a:r>
              <a:rPr lang="en-GB" dirty="0">
                <a:solidFill>
                  <a:srgbClr val="0000FF"/>
                </a:solidFill>
              </a:rPr>
              <a:t>Average squared difference between predicted and actual ratings</a:t>
            </a:r>
          </a:p>
        </p:txBody>
      </p:sp>
    </p:spTree>
    <p:extLst>
      <p:ext uri="{BB962C8B-B14F-4D97-AF65-F5344CB8AC3E}">
        <p14:creationId xmlns:p14="http://schemas.microsoft.com/office/powerpoint/2010/main" val="276210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E027-613D-F786-C8CD-22949808E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280240"/>
              </p:ext>
            </p:extLst>
          </p:nvPr>
        </p:nvGraphicFramePr>
        <p:xfrm>
          <a:off x="1643575" y="1690688"/>
          <a:ext cx="8904850" cy="4698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2414">
                  <a:extLst>
                    <a:ext uri="{9D8B030D-6E8A-4147-A177-3AD203B41FA5}">
                      <a16:colId xmlns:a16="http://schemas.microsoft.com/office/drawing/2014/main" val="2620845310"/>
                    </a:ext>
                  </a:extLst>
                </a:gridCol>
                <a:gridCol w="2469458">
                  <a:extLst>
                    <a:ext uri="{9D8B030D-6E8A-4147-A177-3AD203B41FA5}">
                      <a16:colId xmlns:a16="http://schemas.microsoft.com/office/drawing/2014/main" val="2354549771"/>
                    </a:ext>
                  </a:extLst>
                </a:gridCol>
                <a:gridCol w="2226489">
                  <a:extLst>
                    <a:ext uri="{9D8B030D-6E8A-4147-A177-3AD203B41FA5}">
                      <a16:colId xmlns:a16="http://schemas.microsoft.com/office/drawing/2014/main" val="1666945794"/>
                    </a:ext>
                  </a:extLst>
                </a:gridCol>
                <a:gridCol w="2226489">
                  <a:extLst>
                    <a:ext uri="{9D8B030D-6E8A-4147-A177-3AD203B41FA5}">
                      <a16:colId xmlns:a16="http://schemas.microsoft.com/office/drawing/2014/main" val="3925916549"/>
                    </a:ext>
                  </a:extLst>
                </a:gridCol>
              </a:tblGrid>
              <a:tr h="921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ALS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SVD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Hybrid Approach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15420"/>
                  </a:ext>
                </a:extLst>
              </a:tr>
              <a:tr h="921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RMSE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0.8821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0.8773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0.8315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901452"/>
                  </a:ext>
                </a:extLst>
              </a:tr>
              <a:tr h="921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MAE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0.708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0.6888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0.6648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199835"/>
                  </a:ext>
                </a:extLst>
              </a:tr>
              <a:tr h="895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MSE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0.7779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0.7697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0.6914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131847"/>
                  </a:ext>
                </a:extLst>
              </a:tr>
              <a:tr h="921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MAPE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25.7437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26.5834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14.7669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32363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B5364-6926-CD5A-749B-E6E0B8BC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54" y="1690688"/>
            <a:ext cx="7355292" cy="4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150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Impact of Hybridization Techniques</a:t>
            </a:r>
          </a:p>
          <a:p>
            <a:pPr lvl="1"/>
            <a:r>
              <a:rPr lang="en-GB" dirty="0"/>
              <a:t>Improved Accuracy </a:t>
            </a:r>
            <a:r>
              <a:rPr lang="en-GB" dirty="0">
                <a:solidFill>
                  <a:srgbClr val="FF0000"/>
                </a:solidFill>
              </a:rPr>
              <a:t>BUT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Needs large computational power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Very time consuming to generate recommendation</a:t>
            </a:r>
          </a:p>
          <a:p>
            <a:pPr lvl="1"/>
            <a:r>
              <a:rPr lang="en-GB" dirty="0"/>
              <a:t>Techniques to optimize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Prevent re-computation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Lower dataset size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Use Parallel Processing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 </a:t>
            </a:r>
            <a:r>
              <a:rPr lang="en-US" i="1" dirty="0">
                <a:solidFill>
                  <a:srgbClr val="FF0000"/>
                </a:solidFill>
              </a:rPr>
              <a:t>(CLO-3/PLO-5)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Python: </a:t>
            </a:r>
            <a:r>
              <a:rPr lang="en-GB" dirty="0">
                <a:solidFill>
                  <a:srgbClr val="0000FF"/>
                </a:solidFill>
              </a:rPr>
              <a:t>Programming Language</a:t>
            </a:r>
          </a:p>
          <a:p>
            <a:r>
              <a:rPr lang="en-GB" dirty="0"/>
              <a:t>Flask:</a:t>
            </a:r>
            <a:r>
              <a:rPr lang="en-GB" dirty="0">
                <a:solidFill>
                  <a:srgbClr val="0000FF"/>
                </a:solidFill>
              </a:rPr>
              <a:t> Web Framework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Apache Spark</a:t>
            </a:r>
            <a:r>
              <a:rPr lang="en-GB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GB" i="0" dirty="0">
                <a:solidFill>
                  <a:srgbClr val="0000FF"/>
                </a:solidFill>
                <a:effectLst/>
                <a:latin typeface="Söhne"/>
              </a:rPr>
              <a:t>Handling large scale dataset</a:t>
            </a:r>
          </a:p>
          <a:p>
            <a:r>
              <a:rPr lang="en-US" dirty="0"/>
              <a:t>Web Scrapping: </a:t>
            </a:r>
            <a:r>
              <a:rPr lang="en-US" dirty="0">
                <a:solidFill>
                  <a:srgbClr val="0000FF"/>
                </a:solidFill>
              </a:rPr>
              <a:t>Poster Collection</a:t>
            </a:r>
          </a:p>
          <a:p>
            <a:r>
              <a:rPr lang="en-US" dirty="0"/>
              <a:t>PCA: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GB" i="0" dirty="0">
                <a:solidFill>
                  <a:srgbClr val="0000FF"/>
                </a:solidFill>
                <a:effectLst/>
                <a:latin typeface="Söhne"/>
              </a:rPr>
              <a:t>educe the dimensionality of extracted features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Google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Colab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</a:t>
            </a:r>
            <a:r>
              <a:rPr lang="en-US" dirty="0">
                <a:solidFill>
                  <a:srgbClr val="0000FF"/>
                </a:solidFill>
                <a:latin typeface="Söhne"/>
              </a:rPr>
              <a:t>Used for Primary Development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Matplotlib and Seaborn: </a:t>
            </a:r>
            <a:r>
              <a:rPr lang="en-US" dirty="0">
                <a:solidFill>
                  <a:srgbClr val="0000FF"/>
                </a:solidFill>
                <a:latin typeface="Söhne"/>
              </a:rPr>
              <a:t>Used for Visualization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5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FF"/>
                </a:solidFill>
                <a:effectLst/>
                <a:latin typeface="Söhne"/>
              </a:rPr>
              <a:t>The hybrid recommendation system combining CBF and CF proved highly effective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FF"/>
                </a:solidFill>
                <a:effectLst/>
                <a:latin typeface="Söhne"/>
              </a:rPr>
              <a:t>Superior recommendation accuracy, diversity, and personalization were achieved compared to baseline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FF"/>
                </a:solidFill>
                <a:effectLst/>
                <a:latin typeface="Söhne"/>
              </a:rPr>
              <a:t>Evaluation metrics consistently showcased the system's superiority across various criteria, validating its efficacy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784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FF"/>
                </a:solidFill>
                <a:effectLst/>
                <a:latin typeface="Söhne"/>
              </a:rPr>
              <a:t>Increase Movie Poster Dimension and Quantity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Integrate NLP techniques to further add text-similarity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</a:rPr>
              <a:t>Implement parallel processing and distributed computing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</a:rPr>
              <a:t>Iteratively refine and enhance the system based on user feedback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Movie recommendation systems enhance user engagement</a:t>
            </a:r>
          </a:p>
          <a:p>
            <a:r>
              <a:rPr lang="en-GB" dirty="0">
                <a:solidFill>
                  <a:srgbClr val="0000FF"/>
                </a:solidFill>
              </a:rPr>
              <a:t>Current methods face scalability and popularity bias issues</a:t>
            </a:r>
          </a:p>
          <a:p>
            <a:r>
              <a:rPr lang="en-US" dirty="0">
                <a:solidFill>
                  <a:srgbClr val="0000FF"/>
                </a:solidFill>
              </a:rPr>
              <a:t>Hybrid algorithm integrates ALS and CNN</a:t>
            </a:r>
          </a:p>
          <a:p>
            <a:r>
              <a:rPr lang="en-US" dirty="0">
                <a:solidFill>
                  <a:srgbClr val="0000FF"/>
                </a:solidFill>
              </a:rPr>
              <a:t>VGG16 used for image feature extraction</a:t>
            </a:r>
          </a:p>
          <a:p>
            <a:r>
              <a:rPr lang="en-US" dirty="0">
                <a:solidFill>
                  <a:srgbClr val="0000FF"/>
                </a:solidFill>
              </a:rPr>
              <a:t>Improved accuracy and user satisfaction achieved</a:t>
            </a:r>
          </a:p>
          <a:p>
            <a:r>
              <a:rPr lang="en-US" dirty="0">
                <a:solidFill>
                  <a:srgbClr val="0000FF"/>
                </a:solidFill>
              </a:rPr>
              <a:t>Achieved RMSE of 0.8315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29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pic>
        <p:nvPicPr>
          <p:cNvPr id="1026" name="Picture 2" descr="Agile Methodology in Software Development | Credencys Solutions">
            <a:extLst>
              <a:ext uri="{FF2B5EF4-FFF2-40B4-BE49-F238E27FC236}">
                <a16:creationId xmlns:a16="http://schemas.microsoft.com/office/drawing/2014/main" id="{5D70A879-2DAA-DE58-B83B-28CC17F5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71" y="1690688"/>
            <a:ext cx="7355838" cy="411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3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[1] </a:t>
            </a:r>
            <a:r>
              <a:rPr lang="en-US" sz="2400" dirty="0">
                <a:solidFill>
                  <a:srgbClr val="0000FF"/>
                </a:solidFill>
              </a:rPr>
              <a:t>Singh, Nikhil Kumar and Abhimanyu Kumar. “Image Based Recommender System using Transfer Learning.” 2022 2nd International Conference on Emerging Frontiers in Electrical and Electronic Technologies (ICEFEET) (2022): 1-4.  </a:t>
            </a:r>
          </a:p>
          <a:p>
            <a:pPr marL="0" indent="0">
              <a:buNone/>
            </a:pPr>
            <a:r>
              <a:rPr lang="en-US" sz="2400" dirty="0"/>
              <a:t>[2] </a:t>
            </a:r>
            <a:r>
              <a:rPr lang="en-GB" sz="2400" dirty="0">
                <a:solidFill>
                  <a:srgbClr val="0000FF"/>
                </a:solidFill>
              </a:rPr>
              <a:t>Ye, Mu et al. “A Lightweight Model of VGG-16 for Remote Sensing Image Classification.” IEEE Journal of Selected Topics in Applied Earth Observations and Remote Sensing 14 (2021): 6916-6922. </a:t>
            </a:r>
          </a:p>
          <a:p>
            <a:pPr marL="0" indent="0">
              <a:buNone/>
            </a:pPr>
            <a:r>
              <a:rPr lang="en-GB" sz="2400" dirty="0"/>
              <a:t>[3] </a:t>
            </a:r>
            <a:r>
              <a:rPr lang="en-US" sz="2400" dirty="0">
                <a:solidFill>
                  <a:srgbClr val="0000FF"/>
                </a:solidFill>
              </a:rPr>
              <a:t>Zhao, Lili et al. “Matrix Factorization+ for Movie Recommendation.” International Joint Conference on Artificial Intelligence (2016). </a:t>
            </a:r>
          </a:p>
          <a:p>
            <a:pPr marL="0" indent="0">
              <a:buNone/>
            </a:pPr>
            <a:r>
              <a:rPr lang="en-US" sz="2400" dirty="0"/>
              <a:t>[4] </a:t>
            </a:r>
            <a:r>
              <a:rPr lang="en-US" sz="2400" dirty="0">
                <a:solidFill>
                  <a:srgbClr val="0000FF"/>
                </a:solidFill>
              </a:rPr>
              <a:t>Ibrahim, Muhammad &amp; Sarwar, Imran &amp; Sarwar, Nadeem &amp; </a:t>
            </a:r>
            <a:r>
              <a:rPr lang="en-US" sz="2400" dirty="0" err="1">
                <a:solidFill>
                  <a:srgbClr val="0000FF"/>
                </a:solidFill>
              </a:rPr>
              <a:t>Waheed</a:t>
            </a:r>
            <a:r>
              <a:rPr lang="en-US" sz="2400" dirty="0">
                <a:solidFill>
                  <a:srgbClr val="0000FF"/>
                </a:solidFill>
              </a:rPr>
              <a:t>, Haroon &amp; Hasan, Muhammad </a:t>
            </a:r>
            <a:r>
              <a:rPr lang="en-US" sz="2400" dirty="0" err="1">
                <a:solidFill>
                  <a:srgbClr val="0000FF"/>
                </a:solidFill>
              </a:rPr>
              <a:t>Zulkifl</a:t>
            </a:r>
            <a:r>
              <a:rPr lang="en-US" sz="2400" dirty="0">
                <a:solidFill>
                  <a:srgbClr val="0000FF"/>
                </a:solidFill>
              </a:rPr>
              <a:t> &amp; Hussain, Muhammad </a:t>
            </a:r>
            <a:r>
              <a:rPr lang="en-US" sz="2400" dirty="0" err="1">
                <a:solidFill>
                  <a:srgbClr val="0000FF"/>
                </a:solidFill>
              </a:rPr>
              <a:t>Zunnurain</a:t>
            </a:r>
            <a:r>
              <a:rPr lang="en-US" sz="2400" dirty="0">
                <a:solidFill>
                  <a:srgbClr val="0000FF"/>
                </a:solidFill>
              </a:rPr>
              <a:t>. (2022). Improved Hybrid Deep Collaborative Filtering Approach for True Recommendations. Computers, Materials and Continua. 74. 5301-5317. 10.32604/cmc.2023.032856.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4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[5] </a:t>
            </a:r>
            <a:r>
              <a:rPr lang="en-US" sz="2400" dirty="0">
                <a:solidFill>
                  <a:srgbClr val="0000FF"/>
                </a:solidFill>
              </a:rPr>
              <a:t>C. Guo, M. Zhang, Y. Liu and S. Ma, "A picture is worth a thousand words: Introducing visual similarity into recommendation," 2016 Seventh International Conference on Intelligent Control and Information Processing (ICICIP), </a:t>
            </a:r>
            <a:r>
              <a:rPr lang="en-US" sz="2400" dirty="0" err="1">
                <a:solidFill>
                  <a:srgbClr val="0000FF"/>
                </a:solidFill>
              </a:rPr>
              <a:t>Siem</a:t>
            </a:r>
            <a:r>
              <a:rPr lang="en-US" sz="2400" dirty="0">
                <a:solidFill>
                  <a:srgbClr val="0000FF"/>
                </a:solidFill>
              </a:rPr>
              <a:t> Reap, Cambodia, 2016, pp. 153-160, </a:t>
            </a:r>
            <a:r>
              <a:rPr lang="en-US" sz="2400" dirty="0" err="1">
                <a:solidFill>
                  <a:srgbClr val="0000FF"/>
                </a:solidFill>
              </a:rPr>
              <a:t>doi</a:t>
            </a:r>
            <a:r>
              <a:rPr lang="en-US" sz="2400" dirty="0">
                <a:solidFill>
                  <a:srgbClr val="0000FF"/>
                </a:solidFill>
              </a:rPr>
              <a:t>: 10.1109/ICICIP.2016.7885893. 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65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3162459"/>
            <a:ext cx="9144000" cy="1579404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Hybrid Recommendation System Considering Visual Information for Predicting Movies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600" y="4833938"/>
            <a:ext cx="9144000" cy="45561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FYP Defense Presentation By </a:t>
            </a:r>
            <a:r>
              <a:rPr lang="en-GB" dirty="0">
                <a:solidFill>
                  <a:srgbClr val="0000FF"/>
                </a:solidFill>
              </a:rPr>
              <a:t>BSCS-F23-016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297180"/>
            <a:ext cx="4048125" cy="1143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254500" y="571500"/>
            <a:ext cx="6388100" cy="10383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Thanks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54500" y="1622583"/>
            <a:ext cx="6388100" cy="1412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Please feel free to:</a:t>
            </a:r>
          </a:p>
          <a:p>
            <a:pPr lvl="1" algn="l"/>
            <a:r>
              <a:rPr lang="en-US" dirty="0"/>
              <a:t>Ask any further details</a:t>
            </a:r>
          </a:p>
          <a:p>
            <a:pPr lvl="1" algn="l"/>
            <a:r>
              <a:rPr lang="en-US" dirty="0"/>
              <a:t>Advise any improvements</a:t>
            </a:r>
          </a:p>
          <a:p>
            <a:pPr algn="l"/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7FA4BD-37AD-CD03-1FD8-F03C40F5B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48713"/>
              </p:ext>
            </p:extLst>
          </p:nvPr>
        </p:nvGraphicFramePr>
        <p:xfrm>
          <a:off x="1498600" y="5544820"/>
          <a:ext cx="9144000" cy="74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00FF"/>
                          </a:solidFill>
                        </a:rPr>
                        <a:t>03-134202-035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MUHAMMAD ABDULLAH JAVED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03-134202-010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ANNAS BIN KHALIL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55966" cy="1325563"/>
          </a:xfrm>
        </p:spPr>
        <p:txBody>
          <a:bodyPr/>
          <a:lstStyle/>
          <a:p>
            <a:r>
              <a:rPr lang="en-US" dirty="0"/>
              <a:t>What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(CLO-1/PLO-3)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Develop a hybrid recommendation system</a:t>
            </a:r>
          </a:p>
          <a:p>
            <a:r>
              <a:rPr lang="en-GB" dirty="0">
                <a:solidFill>
                  <a:srgbClr val="0000FF"/>
                </a:solidFill>
              </a:rPr>
              <a:t>Integrate collaborative and content-based filtering</a:t>
            </a:r>
          </a:p>
          <a:p>
            <a:r>
              <a:rPr lang="en-GB" dirty="0">
                <a:solidFill>
                  <a:srgbClr val="0000FF"/>
                </a:solidFill>
              </a:rPr>
              <a:t>Enhance recommendation accuracy and diversity</a:t>
            </a:r>
          </a:p>
          <a:p>
            <a:r>
              <a:rPr lang="en-GB" dirty="0">
                <a:solidFill>
                  <a:srgbClr val="0000FF"/>
                </a:solidFill>
              </a:rPr>
              <a:t>Provide personalized movie recommendations</a:t>
            </a:r>
          </a:p>
          <a:p>
            <a:r>
              <a:rPr lang="en-GB" dirty="0">
                <a:solidFill>
                  <a:srgbClr val="0000FF"/>
                </a:solidFill>
              </a:rPr>
              <a:t>Improve user satisfaction and platform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9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>
                <a:solidFill>
                  <a:srgbClr val="FF0000"/>
                </a:solidFill>
              </a:rPr>
              <a:t>(CLO-1/PLO-3)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Current systems lack personalization</a:t>
            </a:r>
          </a:p>
          <a:p>
            <a:r>
              <a:rPr lang="en-GB" dirty="0">
                <a:solidFill>
                  <a:srgbClr val="0000FF"/>
                </a:solidFill>
              </a:rPr>
              <a:t>Collaborative filtering ignores item attributes</a:t>
            </a:r>
          </a:p>
          <a:p>
            <a:r>
              <a:rPr lang="en-GB" dirty="0">
                <a:solidFill>
                  <a:srgbClr val="0000FF"/>
                </a:solidFill>
              </a:rPr>
              <a:t>Content-based filtering ignores user preferences</a:t>
            </a:r>
          </a:p>
          <a:p>
            <a:r>
              <a:rPr lang="en-GB" dirty="0">
                <a:solidFill>
                  <a:srgbClr val="0000FF"/>
                </a:solidFill>
              </a:rPr>
              <a:t>Improve accuracy and diversity of recommendations</a:t>
            </a:r>
          </a:p>
          <a:p>
            <a:r>
              <a:rPr lang="en-GB" dirty="0">
                <a:solidFill>
                  <a:srgbClr val="0000FF"/>
                </a:solidFill>
              </a:rPr>
              <a:t>Address scalability and popularity bias issues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8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i="1" dirty="0">
                <a:solidFill>
                  <a:srgbClr val="FF0000"/>
                </a:solidFill>
              </a:rPr>
              <a:t>(CLO-1/PLO-3)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Combine collaborative filtering with content-based filtering</a:t>
            </a:r>
          </a:p>
          <a:p>
            <a:r>
              <a:rPr lang="en-GB" dirty="0">
                <a:solidFill>
                  <a:srgbClr val="0000FF"/>
                </a:solidFill>
              </a:rPr>
              <a:t>Use ALS for matrix factorization</a:t>
            </a:r>
          </a:p>
          <a:p>
            <a:r>
              <a:rPr lang="en-GB" dirty="0">
                <a:solidFill>
                  <a:srgbClr val="0000FF"/>
                </a:solidFill>
              </a:rPr>
              <a:t>Apply VGG16 for image feature extraction</a:t>
            </a:r>
          </a:p>
          <a:p>
            <a:r>
              <a:rPr lang="en-GB" dirty="0">
                <a:solidFill>
                  <a:srgbClr val="0000FF"/>
                </a:solidFill>
              </a:rPr>
              <a:t>Integrate and sort results with cosine similarity</a:t>
            </a:r>
          </a:p>
          <a:p>
            <a:r>
              <a:rPr lang="en-GB" dirty="0">
                <a:solidFill>
                  <a:srgbClr val="0000FF"/>
                </a:solidFill>
              </a:rPr>
              <a:t>Evaluate performance using RMSE, MAE, MAPE, and MSE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05DECC-52AA-75E3-D086-F292BA7413B0}"/>
              </a:ext>
            </a:extLst>
          </p:cNvPr>
          <p:cNvSpPr txBox="1"/>
          <p:nvPr/>
        </p:nvSpPr>
        <p:spPr>
          <a:xfrm>
            <a:off x="1218293" y="2890391"/>
            <a:ext cx="9755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0" i="1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“Words alone can be ambiguous, but images provide the clarity to understand their true context”</a:t>
            </a:r>
            <a:endParaRPr lang="en-US" sz="40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Develop a hybrid movie recommendation system</a:t>
            </a:r>
          </a:p>
          <a:p>
            <a:r>
              <a:rPr lang="en-GB" dirty="0">
                <a:solidFill>
                  <a:srgbClr val="0000FF"/>
                </a:solidFill>
              </a:rPr>
              <a:t>Address scalability issues and popularity bias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GB" dirty="0">
                <a:solidFill>
                  <a:srgbClr val="0000FF"/>
                </a:solidFill>
              </a:rPr>
              <a:t>Incorporate contextual information like movie posters</a:t>
            </a:r>
          </a:p>
          <a:p>
            <a:r>
              <a:rPr lang="en-GB" dirty="0">
                <a:solidFill>
                  <a:srgbClr val="0000FF"/>
                </a:solidFill>
              </a:rPr>
              <a:t>Enhance accuracy beyond user-item interactions</a:t>
            </a:r>
          </a:p>
          <a:p>
            <a:r>
              <a:rPr lang="en-GB" dirty="0">
                <a:solidFill>
                  <a:srgbClr val="0000FF"/>
                </a:solidFill>
              </a:rPr>
              <a:t>Ensure diversity and consider niche preferences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and Beneficiaries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solidFill>
                  <a:srgbClr val="0000FF"/>
                </a:solidFill>
              </a:rPr>
              <a:t>are</a:t>
            </a:r>
            <a:r>
              <a:rPr lang="en-US" dirty="0"/>
              <a:t> the deliverables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Hybrid Algorithm</a:t>
            </a:r>
          </a:p>
          <a:p>
            <a:endParaRPr lang="en-US" dirty="0"/>
          </a:p>
          <a:p>
            <a:r>
              <a:rPr lang="en-US" dirty="0"/>
              <a:t>Following </a:t>
            </a:r>
            <a:r>
              <a:rPr lang="en-US" dirty="0">
                <a:solidFill>
                  <a:srgbClr val="0000FF"/>
                </a:solidFill>
              </a:rPr>
              <a:t>are</a:t>
            </a:r>
            <a:r>
              <a:rPr lang="en-US" dirty="0"/>
              <a:t> the beneficiaries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Movie Enthusiasts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Streaming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56" y="250985"/>
            <a:ext cx="1985264" cy="5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0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1564</Words>
  <Application>Microsoft Office PowerPoint</Application>
  <PresentationFormat>Widescreen</PresentationFormat>
  <Paragraphs>275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Söhne</vt:lpstr>
      <vt:lpstr>Times New Roman</vt:lpstr>
      <vt:lpstr>Office Theme</vt:lpstr>
      <vt:lpstr>A Hybrid Recommendation System Considering Visual Information for Predicting Movies</vt:lpstr>
      <vt:lpstr>CLO Mapping </vt:lpstr>
      <vt:lpstr>Abstract</vt:lpstr>
      <vt:lpstr>What (CLO-1/PLO-3)</vt:lpstr>
      <vt:lpstr>Why (CLO-1/PLO-3)</vt:lpstr>
      <vt:lpstr>How (CLO-1/PLO-3)</vt:lpstr>
      <vt:lpstr>PowerPoint Presentation</vt:lpstr>
      <vt:lpstr>Objectives</vt:lpstr>
      <vt:lpstr>Deliverable and Beneficiaries</vt:lpstr>
      <vt:lpstr>Scope [1/2]</vt:lpstr>
      <vt:lpstr>Scope [2/2]</vt:lpstr>
      <vt:lpstr>Literature Review [1/2]</vt:lpstr>
      <vt:lpstr>Literature Review [2/2]</vt:lpstr>
      <vt:lpstr>Methodology [1/6] (CLO-2/PLO-4)</vt:lpstr>
      <vt:lpstr>Methodology [2/6] (CLO-2/PLO-4)</vt:lpstr>
      <vt:lpstr>Methodology [3/6] (CLO-2/PLO-4)</vt:lpstr>
      <vt:lpstr>Methodology [4/6] (CLO-2/PLO-4)</vt:lpstr>
      <vt:lpstr>Methodology [5/6] (CLO-2/PLO-4)</vt:lpstr>
      <vt:lpstr>Methodology [6/6] (CLO-2/PLO-4)</vt:lpstr>
      <vt:lpstr>Data and Experiments</vt:lpstr>
      <vt:lpstr>Data and Experiments</vt:lpstr>
      <vt:lpstr>Data and Experiments</vt:lpstr>
      <vt:lpstr>Results and Discussion</vt:lpstr>
      <vt:lpstr>Results and Discussion</vt:lpstr>
      <vt:lpstr>Results and Discussion</vt:lpstr>
      <vt:lpstr>Results and Discussion</vt:lpstr>
      <vt:lpstr>Tools &amp; Techniques (CLO-3/PLO-5)</vt:lpstr>
      <vt:lpstr>Conclusion</vt:lpstr>
      <vt:lpstr>Recommendations</vt:lpstr>
      <vt:lpstr>Software Development Model</vt:lpstr>
      <vt:lpstr>References</vt:lpstr>
      <vt:lpstr>References</vt:lpstr>
      <vt:lpstr>A Hybrid Recommendation System Considering Visual Information for Predicting 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Aasim Ali</dc:creator>
  <cp:lastModifiedBy>03-134202-035</cp:lastModifiedBy>
  <cp:revision>125</cp:revision>
  <dcterms:created xsi:type="dcterms:W3CDTF">2018-02-28T13:56:36Z</dcterms:created>
  <dcterms:modified xsi:type="dcterms:W3CDTF">2024-05-21T04:55:33Z</dcterms:modified>
</cp:coreProperties>
</file>