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sldIdLst>
    <p:sldId id="259" r:id="rId2"/>
    <p:sldId id="290" r:id="rId3"/>
    <p:sldId id="309" r:id="rId4"/>
    <p:sldId id="342" r:id="rId5"/>
    <p:sldId id="322" r:id="rId6"/>
    <p:sldId id="324" r:id="rId7"/>
    <p:sldId id="326" r:id="rId8"/>
    <p:sldId id="327" r:id="rId9"/>
    <p:sldId id="328" r:id="rId10"/>
    <p:sldId id="343" r:id="rId11"/>
    <p:sldId id="329" r:id="rId12"/>
    <p:sldId id="344" r:id="rId13"/>
    <p:sldId id="330" r:id="rId14"/>
    <p:sldId id="345" r:id="rId15"/>
    <p:sldId id="346" r:id="rId16"/>
    <p:sldId id="331" r:id="rId17"/>
    <p:sldId id="334" r:id="rId18"/>
    <p:sldId id="335" r:id="rId19"/>
    <p:sldId id="337" r:id="rId20"/>
    <p:sldId id="339" r:id="rId21"/>
    <p:sldId id="336" r:id="rId22"/>
    <p:sldId id="348" r:id="rId23"/>
    <p:sldId id="347" r:id="rId24"/>
    <p:sldId id="340" r:id="rId25"/>
    <p:sldId id="341" r:id="rId26"/>
    <p:sldId id="321" r:id="rId27"/>
    <p:sldId id="294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8594" autoAdjust="0"/>
  </p:normalViewPr>
  <p:slideViewPr>
    <p:cSldViewPr snapToGrid="0">
      <p:cViewPr varScale="1">
        <p:scale>
          <a:sx n="80" d="100"/>
          <a:sy n="80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19511-30A1-470B-BA06-331B345978D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23540-B01B-4BF1-AE59-7070F3E9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50,000:</a:t>
            </a:r>
            <a:r>
              <a:rPr lang="en-US" baseline="0" dirty="0"/>
              <a:t> need, particularly for soldiers</a:t>
            </a:r>
          </a:p>
          <a:p>
            <a:r>
              <a:rPr lang="en-US" baseline="0" dirty="0"/>
              <a:t>Functionality: what can it do? </a:t>
            </a:r>
            <a:r>
              <a:rPr lang="en-US" baseline="0" dirty="0" err="1"/>
              <a:t>DoF</a:t>
            </a:r>
            <a:r>
              <a:rPr lang="en-US" baseline="0" dirty="0"/>
              <a:t>, range, strength, hand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a feel for what I did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8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1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a feel for what I did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1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Using program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Adjusting parameters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Ease of use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9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0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3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21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understand</a:t>
            </a:r>
            <a:r>
              <a:rPr lang="en-US" baseline="0" dirty="0"/>
              <a:t> what went wrong lets compare the output from both programs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And look at correlation to muscle force output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But first lets look at how I made these graphs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</a:t>
            </a:r>
            <a:r>
              <a:rPr lang="en-US" baseline="0" dirty="0"/>
              <a:t> talk about input source process its important to understand 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9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Motor unit spike bars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Blue line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0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Motor unit spike bars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Blue line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Unit number difference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</a:t>
            </a:r>
            <a:r>
              <a:rPr lang="en-US" baseline="0" dirty="0"/>
              <a:t> correlations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Hand sorted -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results</a:t>
            </a:r>
            <a:r>
              <a:rPr lang="en-US" baseline="0" dirty="0"/>
              <a:t> as they relate to the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6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31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8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32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8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900" dirty="0">
                <a:solidFill>
                  <a:schemeClr val="bg1"/>
                </a:solidFill>
              </a:rPr>
              <a:t>Summarize input source process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900" dirty="0">
                <a:solidFill>
                  <a:schemeClr val="bg1"/>
                </a:solidFill>
              </a:rPr>
              <a:t>Explain lab approach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bg1"/>
                </a:solidFill>
              </a:rPr>
              <a:t>What: </a:t>
            </a:r>
            <a:r>
              <a:rPr lang="en-US" sz="900" dirty="0">
                <a:solidFill>
                  <a:schemeClr val="bg1"/>
                </a:solidFill>
              </a:rPr>
              <a:t>Improve understanding of relationship between complex forearm muscle activity and EMG activity to make prosthetic movement more realistic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bg1"/>
                </a:solidFill>
              </a:rPr>
              <a:t>How: </a:t>
            </a:r>
            <a:r>
              <a:rPr lang="en-US" sz="900" dirty="0">
                <a:solidFill>
                  <a:schemeClr val="bg1"/>
                </a:solidFill>
              </a:rPr>
              <a:t>record EMG activity and hand kinematics from healthy human during hand movement, then explore relationships between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Before we can answer questions about relationship b/n muscles, </a:t>
            </a:r>
            <a:r>
              <a:rPr lang="en-US" baseline="0" dirty="0" err="1"/>
              <a:t>emg</a:t>
            </a:r>
            <a:r>
              <a:rPr lang="en-US" baseline="0" dirty="0"/>
              <a:t> activity, and force output we need good data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We’ll talk more about the two programs 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5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Qual</a:t>
            </a:r>
            <a:r>
              <a:rPr lang="en-US" dirty="0"/>
              <a:t>:</a:t>
            </a:r>
            <a:r>
              <a:rPr lang="en-US" baseline="0" dirty="0"/>
              <a:t> proprietary equip, software, data compatibility</a:t>
            </a:r>
            <a:endParaRPr lang="en-US" dirty="0"/>
          </a:p>
          <a:p>
            <a:r>
              <a:rPr lang="en-US" dirty="0"/>
              <a:t>Quant: we’re testing a relationship we know to be true so if program worked well we expect</a:t>
            </a:r>
            <a:r>
              <a:rPr lang="en-US" baseline="0" dirty="0"/>
              <a:t> correlation to be 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</a:t>
            </a:r>
            <a:r>
              <a:rPr lang="en-US" baseline="0" dirty="0"/>
              <a:t> I fit in relative to overall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</a:t>
            </a:r>
            <a:r>
              <a:rPr lang="en-US" baseline="0" dirty="0"/>
              <a:t> at how I did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23540-B01B-4BF1-AE59-7070F3E95D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6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6AF8-46CD-4BA2-AB2A-D50D5B46A2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2A64-4F2D-4321-8387-56E3D658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1704975"/>
            <a:ext cx="8222100" cy="933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PREDICTING MUSCLE FORCE OUTPUT USING EMG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2438610"/>
            <a:ext cx="8222100" cy="432900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8000" dirty="0">
                <a:solidFill>
                  <a:schemeClr val="bg1"/>
                </a:solidFill>
              </a:rPr>
              <a:t>Michael Adams, Tyler Simpson, Dr. Robert Gaunt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</a:rPr>
              <a:t>Rehab Neural Engineering Laboratory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</a:rPr>
              <a:t>University of Pittsburgh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60" y="4055160"/>
            <a:ext cx="3337621" cy="89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0" y="3236181"/>
            <a:ext cx="1796749" cy="18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V="1">
            <a:off x="4454328" y="1431886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8454" y="1155905"/>
            <a:ext cx="17399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EMG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680" y="694240"/>
            <a:ext cx="173993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Motor unit spike data</a:t>
            </a:r>
          </a:p>
        </p:txBody>
      </p:sp>
    </p:spTree>
    <p:extLst>
      <p:ext uri="{BB962C8B-B14F-4D97-AF65-F5344CB8AC3E}">
        <p14:creationId xmlns:p14="http://schemas.microsoft.com/office/powerpoint/2010/main" val="379980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6973155" y="2756713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80481" y="2752641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68419" y="2754677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72403" y="2752641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Extracting Motor Unit Activity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7" t="7514" r="8923" b="10317"/>
          <a:stretch/>
        </p:blipFill>
        <p:spPr>
          <a:xfrm>
            <a:off x="65392" y="2007809"/>
            <a:ext cx="1901168" cy="1489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t="1798" r="1148" b="10083"/>
          <a:stretch/>
        </p:blipFill>
        <p:spPr>
          <a:xfrm>
            <a:off x="3759385" y="2007809"/>
            <a:ext cx="1901168" cy="148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227" y="1228169"/>
            <a:ext cx="15934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Raw EMG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6505" y="1228169"/>
            <a:ext cx="20669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Filtered EMG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75" y="2275587"/>
            <a:ext cx="1434549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Filtering Protocol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42159" y="1872688"/>
            <a:ext cx="1427428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Motor Unit Sorting 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82180" y="797282"/>
            <a:ext cx="155163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Motor Unit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487" r="67239" b="63700"/>
          <a:stretch/>
        </p:blipFill>
        <p:spPr>
          <a:xfrm>
            <a:off x="7443562" y="2275587"/>
            <a:ext cx="1628873" cy="9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3280481" y="2752641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72403" y="2752641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Extracting Motor Unit Activity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7" t="7514" r="8923" b="10317"/>
          <a:stretch/>
        </p:blipFill>
        <p:spPr>
          <a:xfrm>
            <a:off x="65392" y="2007809"/>
            <a:ext cx="1901168" cy="1489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t="1798" r="1148" b="10083"/>
          <a:stretch/>
        </p:blipFill>
        <p:spPr>
          <a:xfrm>
            <a:off x="3759385" y="2007809"/>
            <a:ext cx="1901168" cy="148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227" y="1228169"/>
            <a:ext cx="15934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Raw EMG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6505" y="1228169"/>
            <a:ext cx="20669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Filtered EMG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75" y="2275587"/>
            <a:ext cx="1434549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Filtering Protocol</a:t>
            </a:r>
          </a:p>
        </p:txBody>
      </p:sp>
    </p:spTree>
    <p:extLst>
      <p:ext uri="{BB962C8B-B14F-4D97-AF65-F5344CB8AC3E}">
        <p14:creationId xmlns:p14="http://schemas.microsoft.com/office/powerpoint/2010/main" val="126851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Filtering Protocol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Develop MATLAB code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Import raw EMG data into MATLAB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Filter noise introduced by equipment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Apply accepted filtering protocol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high pass filtering: remove random noise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low pass filtering: remove motion artefacts</a:t>
            </a:r>
            <a:endParaRPr lang="en-US" sz="29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6973155" y="2756713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80481" y="2752641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68419" y="2754677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72403" y="2752641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Extracting Motor Unit Activity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7" t="7514" r="8923" b="10317"/>
          <a:stretch/>
        </p:blipFill>
        <p:spPr>
          <a:xfrm>
            <a:off x="65392" y="2007809"/>
            <a:ext cx="1901168" cy="1489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t="1798" r="1148" b="10083"/>
          <a:stretch/>
        </p:blipFill>
        <p:spPr>
          <a:xfrm>
            <a:off x="3759385" y="2007809"/>
            <a:ext cx="1901168" cy="148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227" y="1228169"/>
            <a:ext cx="15934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Raw EMG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6505" y="1228169"/>
            <a:ext cx="20669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Filtered EMG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75" y="2275587"/>
            <a:ext cx="1434549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Filtering Protocol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42159" y="1872688"/>
            <a:ext cx="1427428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Motor Unit Sorting 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82180" y="797282"/>
            <a:ext cx="155163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Motor Unit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487" r="67239" b="63700"/>
          <a:stretch/>
        </p:blipFill>
        <p:spPr>
          <a:xfrm>
            <a:off x="7443562" y="2275587"/>
            <a:ext cx="1628873" cy="9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6973155" y="2756713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68419" y="2754677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Extracting Motor Unit Activity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t="1798" r="1148" b="10083"/>
          <a:stretch/>
        </p:blipFill>
        <p:spPr>
          <a:xfrm>
            <a:off x="3759385" y="2007809"/>
            <a:ext cx="1901168" cy="1489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76505" y="1228169"/>
            <a:ext cx="20669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Filtered EMG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42159" y="1872688"/>
            <a:ext cx="1427428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Motor Unit Sorting 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82180" y="797282"/>
            <a:ext cx="155163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Motor Unit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487" r="67239" b="63700"/>
          <a:stretch/>
        </p:blipFill>
        <p:spPr>
          <a:xfrm>
            <a:off x="7443562" y="2275587"/>
            <a:ext cx="1628873" cy="9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Motor Unit Sorting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Develop MATLAB code for EMG data export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Evaluate industry standard sorting methods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Offline Sorter – proprietary, neural data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EMGLAB – open source, EMG data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Develop MATLAB code for spike data import and analysis</a:t>
            </a:r>
            <a:endParaRPr lang="en-US" sz="2900" dirty="0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Results: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New filtering protocol developed and implemented successfully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Offline Sorter and EMGLAB are not viable</a:t>
            </a:r>
            <a:endParaRPr lang="en-US" sz="2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Results: Offline Sorter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Qualitative</a:t>
            </a:r>
            <a:endParaRPr lang="en-US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</a:rPr>
              <a:t>	- </a:t>
            </a:r>
            <a:r>
              <a:rPr lang="en-US" sz="3200" dirty="0">
                <a:solidFill>
                  <a:schemeClr val="bg1"/>
                </a:solidFill>
              </a:rPr>
              <a:t>Could not accurately sort EMG data into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         motor units, sorting done mostly by hand</a:t>
            </a:r>
          </a:p>
          <a:p>
            <a:r>
              <a:rPr lang="en-US" sz="3200" dirty="0">
                <a:solidFill>
                  <a:schemeClr val="bg1"/>
                </a:solidFill>
              </a:rPr>
              <a:t> Quantitative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Inconsistent correlations with muscle force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   output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as high as r = 0.7, as low as r = 0.06,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   average around r = 0.2</a:t>
            </a:r>
          </a:p>
        </p:txBody>
      </p:sp>
    </p:spTree>
    <p:extLst>
      <p:ext uri="{BB962C8B-B14F-4D97-AF65-F5344CB8AC3E}">
        <p14:creationId xmlns:p14="http://schemas.microsoft.com/office/powerpoint/2010/main" val="20177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Results: EMGLAB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Qualitative</a:t>
            </a:r>
            <a:endParaRPr lang="en-US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</a:rPr>
              <a:t>	- </a:t>
            </a:r>
            <a:r>
              <a:rPr lang="en-US" sz="3200" dirty="0">
                <a:solidFill>
                  <a:schemeClr val="bg1"/>
                </a:solidFill>
              </a:rPr>
              <a:t>code is no longer maintained, many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   version compatibility issues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- program could not identify motor unit spikes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 Quantitative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Inconsistent correlations (again)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as high as r = 0.7, as low as r = 0.07,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   average around r = 0.3</a:t>
            </a:r>
          </a:p>
        </p:txBody>
      </p:sp>
    </p:spTree>
    <p:extLst>
      <p:ext uri="{BB962C8B-B14F-4D97-AF65-F5344CB8AC3E}">
        <p14:creationId xmlns:p14="http://schemas.microsoft.com/office/powerpoint/2010/main" val="161029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Hand Prosthetics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222100" cy="346064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50,000 new amputees every year in USA</a:t>
            </a:r>
          </a:p>
          <a:p>
            <a:r>
              <a:rPr lang="en-US" sz="3200" dirty="0">
                <a:solidFill>
                  <a:schemeClr val="bg1"/>
                </a:solidFill>
              </a:rPr>
              <a:t> Many challenging design considerations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Functionality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Human-machine interface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Material biocompatibility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Aesthetics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</a:t>
            </a:r>
            <a:r>
              <a:rPr lang="en-US" sz="3200" b="1" dirty="0">
                <a:solidFill>
                  <a:schemeClr val="bg1"/>
                </a:solidFill>
              </a:rPr>
              <a:t>Input 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74" y="3458102"/>
            <a:ext cx="1983026" cy="1269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75" y="2242268"/>
            <a:ext cx="1983026" cy="121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3668" y="4673936"/>
            <a:ext cx="26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http://www.wired.co.uk/article/darpa-creates-feeling-prosthetic-arm</a:t>
            </a:r>
          </a:p>
        </p:txBody>
      </p:sp>
    </p:spTree>
    <p:extLst>
      <p:ext uri="{BB962C8B-B14F-4D97-AF65-F5344CB8AC3E}">
        <p14:creationId xmlns:p14="http://schemas.microsoft.com/office/powerpoint/2010/main" val="46640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160" y="1090323"/>
            <a:ext cx="2949178" cy="1200150"/>
          </a:xfrm>
        </p:spPr>
        <p:txBody>
          <a:bodyPr>
            <a:noAutofit/>
          </a:bodyPr>
          <a:lstStyle/>
          <a:p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Results: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Motor unit correlation to muscle force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24576" y="0"/>
            <a:ext cx="5319423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756" y="-66350"/>
            <a:ext cx="4893062" cy="1806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756" y="1703189"/>
            <a:ext cx="4893062" cy="1772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221" y="3406378"/>
            <a:ext cx="4988132" cy="1741887"/>
          </a:xfrm>
          <a:prstGeom prst="rect">
            <a:avLst/>
          </a:prstGeom>
        </p:spPr>
      </p:pic>
      <p:sp>
        <p:nvSpPr>
          <p:cNvPr id="12" name="Text Box 16"/>
          <p:cNvSpPr txBox="1"/>
          <p:nvPr/>
        </p:nvSpPr>
        <p:spPr>
          <a:xfrm>
            <a:off x="6103286" y="258509"/>
            <a:ext cx="846153" cy="23526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-0.208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 Box 18"/>
          <p:cNvSpPr txBox="1"/>
          <p:nvPr/>
        </p:nvSpPr>
        <p:spPr>
          <a:xfrm>
            <a:off x="6187438" y="2030146"/>
            <a:ext cx="890017" cy="26032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-0.337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Results: Offline Sorter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40" y="1286614"/>
            <a:ext cx="8500440" cy="3460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8" y="1286614"/>
            <a:ext cx="8286662" cy="3062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3139" y="4349364"/>
            <a:ext cx="11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(sec)</a:t>
            </a:r>
          </a:p>
        </p:txBody>
      </p:sp>
    </p:spTree>
    <p:extLst>
      <p:ext uri="{BB962C8B-B14F-4D97-AF65-F5344CB8AC3E}">
        <p14:creationId xmlns:p14="http://schemas.microsoft.com/office/powerpoint/2010/main" val="361897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Results: Muscle Output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40" y="1286614"/>
            <a:ext cx="8500440" cy="3460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0" y="1549334"/>
            <a:ext cx="8395099" cy="29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160" y="1090323"/>
            <a:ext cx="2949178" cy="1200150"/>
          </a:xfrm>
        </p:spPr>
        <p:txBody>
          <a:bodyPr>
            <a:noAutofit/>
          </a:bodyPr>
          <a:lstStyle/>
          <a:p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Results: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Motor unit correlation to muscle force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24576" y="0"/>
            <a:ext cx="5319423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756" y="-66350"/>
            <a:ext cx="4893062" cy="1806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756" y="1703189"/>
            <a:ext cx="4893062" cy="1772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221" y="3406378"/>
            <a:ext cx="4988132" cy="1741887"/>
          </a:xfrm>
          <a:prstGeom prst="rect">
            <a:avLst/>
          </a:prstGeom>
        </p:spPr>
      </p:pic>
      <p:sp>
        <p:nvSpPr>
          <p:cNvPr id="12" name="Text Box 16"/>
          <p:cNvSpPr txBox="1"/>
          <p:nvPr/>
        </p:nvSpPr>
        <p:spPr>
          <a:xfrm>
            <a:off x="6103286" y="258509"/>
            <a:ext cx="846153" cy="23526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-0.208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 Box 18"/>
          <p:cNvSpPr txBox="1"/>
          <p:nvPr/>
        </p:nvSpPr>
        <p:spPr>
          <a:xfrm>
            <a:off x="6187438" y="2030146"/>
            <a:ext cx="890017" cy="26032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-0.337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54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Discovered and filtered a new type of EMG noise induced by equipment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Neither program will work within the context of the main project experimental setup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Cannot yet drive hand prosthetics with accuracy and complexity of a healthy human</a:t>
            </a:r>
          </a:p>
        </p:txBody>
      </p:sp>
    </p:spTree>
    <p:extLst>
      <p:ext uri="{BB962C8B-B14F-4D97-AF65-F5344CB8AC3E}">
        <p14:creationId xmlns:p14="http://schemas.microsoft.com/office/powerpoint/2010/main" val="22582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Future Directions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Develop new sorting methods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several proposed in research publications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Reconsider current experimental setup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implant additional intramuscular electrodes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add surface electrodes</a:t>
            </a:r>
          </a:p>
        </p:txBody>
      </p:sp>
    </p:spTree>
    <p:extLst>
      <p:ext uri="{BB962C8B-B14F-4D97-AF65-F5344CB8AC3E}">
        <p14:creationId xmlns:p14="http://schemas.microsoft.com/office/powerpoint/2010/main" val="19966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222100" cy="346064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Swanson School of Engineering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 Office of the Provost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Sharlene </a:t>
            </a:r>
            <a:r>
              <a:rPr lang="en-US" sz="3200" dirty="0" err="1">
                <a:solidFill>
                  <a:schemeClr val="bg1"/>
                </a:solidFill>
              </a:rPr>
              <a:t>Flescher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Carl Beringer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 Jeff Weiss</a:t>
            </a:r>
          </a:p>
          <a:p>
            <a:endParaRPr lang="en-US" sz="2900" dirty="0">
              <a:solidFill>
                <a:schemeClr val="bg1"/>
              </a:solidFill>
            </a:endParaRPr>
          </a:p>
          <a:p>
            <a:pPr lvl="1"/>
            <a:endParaRPr lang="en-US" sz="29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20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54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Input Source: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Motor Unit</a:t>
            </a:r>
            <a:r>
              <a:rPr lang="en-US" sz="3200" dirty="0">
                <a:solidFill>
                  <a:schemeClr val="bg1"/>
                </a:solidFill>
              </a:rPr>
              <a:t>: motor neuron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and the muscle fibers it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innervates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18" y="1414583"/>
            <a:ext cx="3667762" cy="3204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7475" y="4672746"/>
            <a:ext cx="321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https://kin450-neurophysiology.wikispaces.com</a:t>
            </a:r>
          </a:p>
        </p:txBody>
      </p:sp>
    </p:spTree>
    <p:extLst>
      <p:ext uri="{BB962C8B-B14F-4D97-AF65-F5344CB8AC3E}">
        <p14:creationId xmlns:p14="http://schemas.microsoft.com/office/powerpoint/2010/main" val="19264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Input Source: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Electromyography (EMG)</a:t>
            </a:r>
            <a:r>
              <a:rPr lang="en-US" sz="3200" dirty="0">
                <a:solidFill>
                  <a:schemeClr val="bg1"/>
                </a:solidFill>
              </a:rPr>
              <a:t>: measure voltage 								       changes in muscle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5" y="1864923"/>
            <a:ext cx="4439811" cy="2955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2782" y="4787015"/>
            <a:ext cx="321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http://veritymedical.co.uk/</a:t>
            </a:r>
          </a:p>
        </p:txBody>
      </p:sp>
    </p:spTree>
    <p:extLst>
      <p:ext uri="{BB962C8B-B14F-4D97-AF65-F5344CB8AC3E}">
        <p14:creationId xmlns:p14="http://schemas.microsoft.com/office/powerpoint/2010/main" val="374201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Input Source: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3147" y="2223862"/>
            <a:ext cx="232178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EMG Activity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619" y="1327947"/>
            <a:ext cx="254083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Muscle Activity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839" y="1761401"/>
            <a:ext cx="281818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Hand Movement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3147" y="4342847"/>
            <a:ext cx="232178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EMG Activity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051" y="1530569"/>
            <a:ext cx="216318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CNS </a:t>
            </a:r>
            <a:br>
              <a:rPr lang="en-US" sz="3000" dirty="0"/>
            </a:br>
            <a:r>
              <a:rPr lang="en-US" sz="3000" dirty="0"/>
              <a:t>(Motor Unit)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3619" y="3438982"/>
            <a:ext cx="254083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Muscle Activity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7390" y="3611621"/>
            <a:ext cx="20196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Prosthetic</a:t>
            </a:r>
            <a:br>
              <a:rPr lang="en-US" sz="3000" dirty="0"/>
            </a:br>
            <a:r>
              <a:rPr lang="en-US" sz="3000" dirty="0"/>
              <a:t> Movement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22346" y="1761401"/>
            <a:ext cx="371929" cy="2591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549" y="3611621"/>
            <a:ext cx="216318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CNS </a:t>
            </a:r>
            <a:br>
              <a:rPr lang="en-US" sz="3000" dirty="0"/>
            </a:br>
            <a:r>
              <a:rPr lang="en-US" sz="3000" dirty="0"/>
              <a:t>(Motor Unit)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41039" y="3979641"/>
            <a:ext cx="371929" cy="2591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83636" y="1913411"/>
            <a:ext cx="800" cy="2811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83636" y="4036760"/>
            <a:ext cx="800" cy="2811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70682" y="1748063"/>
            <a:ext cx="396163" cy="3059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562406" y="4094922"/>
            <a:ext cx="1291618" cy="5349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27602" y="2360321"/>
            <a:ext cx="148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Boostani</a:t>
            </a:r>
            <a:r>
              <a:rPr lang="en-US" sz="1200" dirty="0">
                <a:solidFill>
                  <a:schemeClr val="bg1"/>
                </a:solidFill>
              </a:rPr>
              <a:t> et al. 2003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Muceli</a:t>
            </a:r>
            <a:r>
              <a:rPr lang="en-US" sz="1200" dirty="0">
                <a:solidFill>
                  <a:schemeClr val="bg1"/>
                </a:solidFill>
              </a:rPr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288604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Input Source: Challenges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Forearm muscle activity is </a:t>
            </a:r>
            <a:r>
              <a:rPr lang="en-US" sz="3200" b="1" dirty="0">
                <a:solidFill>
                  <a:schemeClr val="bg1"/>
                </a:solidFill>
              </a:rPr>
              <a:t>very</a:t>
            </a:r>
            <a:r>
              <a:rPr lang="en-US" sz="3200" dirty="0">
                <a:solidFill>
                  <a:schemeClr val="bg1"/>
                </a:solidFill>
              </a:rPr>
              <a:t> complex</a:t>
            </a:r>
          </a:p>
          <a:p>
            <a:r>
              <a:rPr lang="en-US" sz="3200" dirty="0">
                <a:solidFill>
                  <a:schemeClr val="bg1"/>
                </a:solidFill>
              </a:rPr>
              <a:t> How best to record EMG?</a:t>
            </a:r>
          </a:p>
          <a:p>
            <a:r>
              <a:rPr lang="en-US" sz="3200" dirty="0">
                <a:solidFill>
                  <a:schemeClr val="bg1"/>
                </a:solidFill>
              </a:rPr>
              <a:t> How best to extract motor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unit activity (spikes) from EMG?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49" y="1886611"/>
            <a:ext cx="2451984" cy="2860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919" y="4681835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http://www.muscleseek.com/muscles-anatomy-muscles-location/forearm</a:t>
            </a:r>
          </a:p>
        </p:txBody>
      </p:sp>
    </p:spTree>
    <p:extLst>
      <p:ext uri="{BB962C8B-B14F-4D97-AF65-F5344CB8AC3E}">
        <p14:creationId xmlns:p14="http://schemas.microsoft.com/office/powerpoint/2010/main" val="16199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Extract useful parts of EMG data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how many motor units are being recorded?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when are they firing?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 Analyze industry standard methods for extracting motor unit activity from EMG signal</a:t>
            </a:r>
            <a:endParaRPr lang="en-US" sz="2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	</a:t>
            </a:r>
            <a:r>
              <a:rPr lang="en-US" sz="2900" dirty="0">
                <a:solidFill>
                  <a:schemeClr val="bg1"/>
                </a:solidFill>
              </a:rPr>
              <a:t>-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dirty="0">
                <a:solidFill>
                  <a:schemeClr val="bg1"/>
                </a:solidFill>
              </a:rPr>
              <a:t>Offline Sorter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</a:rPr>
              <a:t>	- EMGLAB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Success Criteria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7340" y="1286614"/>
            <a:ext cx="8585658" cy="34606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Qualitative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ease of use (automation)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data compatibility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Quantitative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- cross correlation between motor unit spikes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         and muscle force output should be high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         (r &gt;= 0.5)</a:t>
            </a:r>
          </a:p>
        </p:txBody>
      </p:sp>
    </p:spTree>
    <p:extLst>
      <p:ext uri="{BB962C8B-B14F-4D97-AF65-F5344CB8AC3E}">
        <p14:creationId xmlns:p14="http://schemas.microsoft.com/office/powerpoint/2010/main" val="359926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V="1">
            <a:off x="4454328" y="1431886"/>
            <a:ext cx="435860" cy="2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000" y="388205"/>
            <a:ext cx="8778780" cy="7677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0" y="1924294"/>
            <a:ext cx="210702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Record data during movement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8454" y="1155905"/>
            <a:ext cx="17399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EMG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5385" y="3463786"/>
            <a:ext cx="182607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Muscle force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680" y="694240"/>
            <a:ext cx="173993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Motor unit spike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8717" y="2385959"/>
            <a:ext cx="2005054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Correlation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96846" y="1773141"/>
            <a:ext cx="588260" cy="8340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6846" y="2566493"/>
            <a:ext cx="730058" cy="7469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40787" y="1431886"/>
            <a:ext cx="876563" cy="8739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72258" y="3005593"/>
            <a:ext cx="2738358" cy="96602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8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676</Words>
  <Application>Microsoft Office PowerPoint</Application>
  <PresentationFormat>On-screen Show (16:9)</PresentationFormat>
  <Paragraphs>204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PREDICTING MUSCLE FORCE OUTPUT USING EMG ACTIVITY</vt:lpstr>
      <vt:lpstr>Hand Prosthetics</vt:lpstr>
      <vt:lpstr>Input Source: Terminology</vt:lpstr>
      <vt:lpstr>Input Source: Terminology</vt:lpstr>
      <vt:lpstr>Input Source: Overview</vt:lpstr>
      <vt:lpstr>Input Source: Challenges  </vt:lpstr>
      <vt:lpstr>Objective</vt:lpstr>
      <vt:lpstr>Success Criteria </vt:lpstr>
      <vt:lpstr>Methods</vt:lpstr>
      <vt:lpstr>Methods</vt:lpstr>
      <vt:lpstr>Extracting Motor Unit Activity</vt:lpstr>
      <vt:lpstr>Extracting Motor Unit Activity</vt:lpstr>
      <vt:lpstr>Filtering Protocol</vt:lpstr>
      <vt:lpstr>Extracting Motor Unit Activity</vt:lpstr>
      <vt:lpstr>Extracting Motor Unit Activity</vt:lpstr>
      <vt:lpstr>Motor Unit Sorting</vt:lpstr>
      <vt:lpstr>Results: Summary</vt:lpstr>
      <vt:lpstr>Results: Offline Sorter</vt:lpstr>
      <vt:lpstr>Results: EMGLAB</vt:lpstr>
      <vt:lpstr>          Results:  Motor unit correlation to muscle force</vt:lpstr>
      <vt:lpstr>Results: Offline Sorter</vt:lpstr>
      <vt:lpstr>Results: Muscle Output</vt:lpstr>
      <vt:lpstr>          Results:  Motor unit correlation to muscle force</vt:lpstr>
      <vt:lpstr>Discussion</vt:lpstr>
      <vt:lpstr>Future Directions</vt:lpstr>
      <vt:lpstr>Acknowledgements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Adams</dc:creator>
  <cp:lastModifiedBy>Michael Adams</cp:lastModifiedBy>
  <cp:revision>100</cp:revision>
  <dcterms:created xsi:type="dcterms:W3CDTF">2016-04-07T21:25:15Z</dcterms:created>
  <dcterms:modified xsi:type="dcterms:W3CDTF">2016-12-01T21:22:36Z</dcterms:modified>
</cp:coreProperties>
</file>