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1" r:id="rId9"/>
    <p:sldId id="264" r:id="rId10"/>
    <p:sldId id="262" r:id="rId11"/>
    <p:sldId id="266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38:5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38:5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40:0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40:1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9B98-6254-4BDF-999B-CEC232AC26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2CC55-549F-4CEE-AC34-EAD555AE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2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1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9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media" Target="../media/media1.mkv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archive.org/web/20131225210855/http:/people.sc.fsu.edu/~jburkardt/html/bezier_interpolation.html" TargetMode="Externa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CA311-C014-8471-817C-751FB4694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8" r="9125" b="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A05B-EAB9-44C0-BB40-784E65D1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0025" y="2760769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Keyframe</a:t>
            </a:r>
            <a:br>
              <a:rPr lang="en-US" dirty="0"/>
            </a:br>
            <a:r>
              <a:rPr lang="en-US" dirty="0"/>
              <a:t>Animations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Interpolation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29ED8-43CA-4B7B-AE01-606DF71D4FBE}"/>
              </a:ext>
            </a:extLst>
          </p:cNvPr>
          <p:cNvSpPr txBox="1"/>
          <p:nvPr/>
        </p:nvSpPr>
        <p:spPr>
          <a:xfrm>
            <a:off x="469699" y="885374"/>
            <a:ext cx="11252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Ease-in / Ease-out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Ease-In: The animation starts slowly.</a:t>
            </a:r>
          </a:p>
          <a:p>
            <a:r>
              <a:rPr lang="en-US" sz="2400" dirty="0">
                <a:latin typeface="Corbel" panose="020B0503020204020204" pitchFamily="34" charset="0"/>
              </a:rPr>
              <a:t>Ease Out: The animation ends slowly.</a:t>
            </a:r>
          </a:p>
          <a:p>
            <a:r>
              <a:rPr lang="en-US" sz="2400" dirty="0">
                <a:latin typeface="Corbel" panose="020B0503020204020204" pitchFamily="34" charset="0"/>
              </a:rPr>
              <a:t>Ease In Out: The animation starts slowly and ends slowly.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latin typeface="Corbel" panose="020B0503020204020204" pitchFamily="34" charset="0"/>
              </a:rPr>
              <a:t>Different easing functions: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AEEFC-1A1D-4EAB-9010-1E1F3F73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5"/>
          <a:stretch/>
        </p:blipFill>
        <p:spPr>
          <a:xfrm>
            <a:off x="1651518" y="3669015"/>
            <a:ext cx="6947378" cy="1449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4BC420-A440-4F6D-B705-B76484624751}"/>
              </a:ext>
            </a:extLst>
          </p:cNvPr>
          <p:cNvSpPr txBox="1"/>
          <p:nvPr/>
        </p:nvSpPr>
        <p:spPr>
          <a:xfrm>
            <a:off x="572335" y="5674551"/>
            <a:ext cx="10894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rbel" panose="020B0503020204020204" pitchFamily="34" charset="0"/>
              </a:rPr>
              <a:t>A way to approach this is to interpolate the time itself then use this interpolated time to interpolate the transitioning states.  </a:t>
            </a:r>
          </a:p>
          <a:p>
            <a:r>
              <a:rPr lang="en-US" b="1" dirty="0">
                <a:latin typeface="Corbel" panose="020B0503020204020204" pitchFamily="34" charset="0"/>
              </a:rPr>
              <a:t>This way easing methods can be combined with different other interpolation methods.</a:t>
            </a:r>
            <a:endParaRPr lang="en-US" sz="1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5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Interpolation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29ED8-43CA-4B7B-AE01-606DF71D4FBE}"/>
              </a:ext>
            </a:extLst>
          </p:cNvPr>
          <p:cNvSpPr txBox="1"/>
          <p:nvPr/>
        </p:nvSpPr>
        <p:spPr>
          <a:xfrm>
            <a:off x="469699" y="1413063"/>
            <a:ext cx="1125260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Rotation interpolation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The to calculate the orientation from one state to another two interpolation methods can be used: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1- </a:t>
            </a:r>
            <a:r>
              <a:rPr lang="en-US" sz="2000" b="1" dirty="0">
                <a:latin typeface="Corbel" panose="020B0503020204020204" pitchFamily="34" charset="0"/>
              </a:rPr>
              <a:t>Euler Angles interpolation:</a:t>
            </a:r>
          </a:p>
          <a:p>
            <a:r>
              <a:rPr lang="en-US" sz="2000" dirty="0">
                <a:latin typeface="Corbel" panose="020B0503020204020204" pitchFamily="34" charset="0"/>
              </a:rPr>
              <a:t>This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method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applies the full range of motion to the specified by the keyframe angles.</a:t>
            </a:r>
          </a:p>
          <a:p>
            <a:r>
              <a:rPr lang="en-US" sz="2000" dirty="0">
                <a:latin typeface="Corbel" panose="020B0503020204020204" pitchFamily="34" charset="0"/>
              </a:rPr>
              <a:t>But this method have problem which is </a:t>
            </a:r>
            <a:r>
              <a:rPr lang="en-US" sz="2000" b="1" dirty="0">
                <a:latin typeface="Corbel" panose="020B0503020204020204" pitchFamily="34" charset="0"/>
              </a:rPr>
              <a:t>gimbal lock (</a:t>
            </a:r>
            <a:r>
              <a:rPr lang="en-US" dirty="0"/>
              <a:t>when rotating around multiple axes at the same time</a:t>
            </a:r>
            <a:r>
              <a:rPr lang="en-US" sz="2000" b="1" dirty="0">
                <a:latin typeface="Corbel" panose="020B0503020204020204" pitchFamily="34" charset="0"/>
              </a:rPr>
              <a:t>). </a:t>
            </a:r>
            <a:r>
              <a:rPr lang="en-US" sz="2000" dirty="0">
                <a:latin typeface="Corbel" panose="020B0503020204020204" pitchFamily="34" charset="0"/>
              </a:rPr>
              <a:t>So, it’s preferred to use the second method.</a:t>
            </a:r>
          </a:p>
          <a:p>
            <a:endParaRPr lang="en-US" sz="2000" b="0" i="0" dirty="0">
              <a:solidFill>
                <a:srgbClr val="232629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2- </a:t>
            </a:r>
            <a:r>
              <a:rPr lang="en-US" sz="2000" b="0" i="0" dirty="0">
                <a:effectLst/>
                <a:latin typeface="Corbel" panose="020B0503020204020204" pitchFamily="34" charset="0"/>
              </a:rPr>
              <a:t> </a:t>
            </a:r>
            <a:r>
              <a:rPr lang="en-US" sz="2000" b="1" i="0" dirty="0">
                <a:effectLst/>
                <a:latin typeface="Corbel" panose="020B0503020204020204" pitchFamily="34" charset="0"/>
              </a:rPr>
              <a:t>Quaternion interpolation: </a:t>
            </a:r>
            <a:r>
              <a:rPr lang="en-US" sz="2000" i="0" dirty="0">
                <a:effectLst/>
                <a:latin typeface="Corbel" panose="020B0503020204020204" pitchFamily="34" charset="0"/>
              </a:rPr>
              <a:t>rotates </a:t>
            </a:r>
            <a:r>
              <a:rPr lang="en-US" sz="2000" b="0" i="0" dirty="0">
                <a:effectLst/>
                <a:latin typeface="Corbel" panose="020B0503020204020204" pitchFamily="34" charset="0"/>
              </a:rPr>
              <a:t>the object across the shortest distance to a particular orientation from a keyframe to another. </a:t>
            </a:r>
            <a:endParaRPr lang="en-US" sz="2000" b="1" dirty="0"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 </a:t>
            </a:r>
            <a:endParaRPr 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709A-5487-46C8-B6BF-4CB8C623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705113"/>
            <a:ext cx="3700328" cy="5197498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F5195-256C-42C0-9478-DD4C48989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152"/>
              </p:ext>
            </p:extLst>
          </p:nvPr>
        </p:nvGraphicFramePr>
        <p:xfrm>
          <a:off x="5286933" y="662940"/>
          <a:ext cx="6672263" cy="5532120"/>
        </p:xfrm>
        <a:graphic>
          <a:graphicData uri="http://schemas.openxmlformats.org/drawingml/2006/table">
            <a:tbl>
              <a:tblPr/>
              <a:tblGrid>
                <a:gridCol w="6672263">
                  <a:extLst>
                    <a:ext uri="{9D8B030D-6E8A-4147-A177-3AD203B41FA5}">
                      <a16:colId xmlns:a16="http://schemas.microsoft.com/office/drawing/2014/main" val="2621958115"/>
                    </a:ext>
                  </a:extLst>
                </a:gridCol>
              </a:tblGrid>
              <a:tr h="482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Corbel" panose="020B0503020204020204" pitchFamily="34" charset="0"/>
                        </a:rPr>
                        <a:t>Keyframe animation of an object is having a beginning state and will be changing over time.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Corbel" panose="020B0503020204020204" pitchFamily="34" charset="0"/>
                        </a:rPr>
                        <a:t>(This state can consist of a specific position, color, orientation, scale, or any other property of the object) till reaching the final state of the object.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Corbel" panose="020B0503020204020204" pitchFamily="34" charset="0"/>
                        </a:rPr>
                        <a:t>The purpose of the animation system is to use these discrete keyframes that is distributed over a period time to generate (interpolate) the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intermediate states between each keyframe. This process is called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inbetweening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6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28A2-599F-4255-95B6-757C2774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996" y="640079"/>
            <a:ext cx="3357004" cy="2695903"/>
          </a:xfrm>
        </p:spPr>
        <p:txBody>
          <a:bodyPr/>
          <a:lstStyle/>
          <a:p>
            <a:r>
              <a:rPr lang="en-US" dirty="0"/>
              <a:t>Basic keyframe Animation</a:t>
            </a:r>
          </a:p>
        </p:txBody>
      </p:sp>
      <p:pic>
        <p:nvPicPr>
          <p:cNvPr id="5" name="2022-05-01 10-31-21">
            <a:hlinkClick r:id="" action="ppaction://media"/>
            <a:extLst>
              <a:ext uri="{FF2B5EF4-FFF2-40B4-BE49-F238E27FC236}">
                <a16:creationId xmlns:a16="http://schemas.microsoft.com/office/drawing/2014/main" id="{F18D2BC1-3D26-41FB-B12F-0021E7FE6D2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51" end="216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6722" y="825759"/>
            <a:ext cx="76390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Keyframe Animation System</a:t>
            </a:r>
          </a:p>
        </p:txBody>
      </p:sp>
      <p:pic>
        <p:nvPicPr>
          <p:cNvPr id="4" name="Graphic 3" descr="Key with solid fill">
            <a:extLst>
              <a:ext uri="{FF2B5EF4-FFF2-40B4-BE49-F238E27FC236}">
                <a16:creationId xmlns:a16="http://schemas.microsoft.com/office/drawing/2014/main" id="{C0701D1A-D159-49FB-9CFA-FD447515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286" y="911797"/>
            <a:ext cx="1382235" cy="1382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B1D07E-85C0-4FBE-BDD0-AE09D26B3F5E}"/>
              </a:ext>
            </a:extLst>
          </p:cNvPr>
          <p:cNvSpPr txBox="1"/>
          <p:nvPr/>
        </p:nvSpPr>
        <p:spPr>
          <a:xfrm>
            <a:off x="498035" y="1310528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1- Keyframe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5D3E5-2E11-4F78-8B20-C584A7F48ED5}"/>
              </a:ext>
            </a:extLst>
          </p:cNvPr>
          <p:cNvSpPr txBox="1"/>
          <p:nvPr/>
        </p:nvSpPr>
        <p:spPr>
          <a:xfrm>
            <a:off x="811763" y="2946844"/>
            <a:ext cx="9806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The animation keyframe holds the state of a specific property of an object at a specific timestamp.</a:t>
            </a:r>
          </a:p>
          <a:p>
            <a:endParaRPr lang="en-US" altLang="en-US" sz="2400" dirty="0"/>
          </a:p>
          <a:p>
            <a:r>
              <a:rPr lang="en-US" altLang="en-US" sz="2400" dirty="0"/>
              <a:t>Keyframe property can be a float, multidimensional array, quaternion or Boolean value.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04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Keyframe Animation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9BAC-1F42-45AB-9493-5DF8C30FD44C}"/>
              </a:ext>
            </a:extLst>
          </p:cNvPr>
          <p:cNvSpPr txBox="1"/>
          <p:nvPr/>
        </p:nvSpPr>
        <p:spPr>
          <a:xfrm>
            <a:off x="508051" y="1333984"/>
            <a:ext cx="436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2- Animation Player</a:t>
            </a:r>
          </a:p>
          <a:p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640E8-653F-437D-BD76-627A99E6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45" y="1297742"/>
            <a:ext cx="3292125" cy="57917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FF5F1D9-69CB-4A05-BEBA-A630D4E98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22" y="1817914"/>
            <a:ext cx="3222172" cy="322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EC7A0-BBDC-4D77-B534-78A18E91B69E}"/>
              </a:ext>
            </a:extLst>
          </p:cNvPr>
          <p:cNvSpPr txBox="1"/>
          <p:nvPr/>
        </p:nvSpPr>
        <p:spPr>
          <a:xfrm>
            <a:off x="647328" y="2225824"/>
            <a:ext cx="489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B1B1B"/>
                </a:solidFill>
                <a:effectLst/>
                <a:latin typeface="Inter"/>
              </a:rPr>
              <a:t>This is responsible for providing playback</a:t>
            </a:r>
          </a:p>
          <a:p>
            <a:r>
              <a:rPr lang="en-US" sz="2000" b="0" i="0" dirty="0">
                <a:solidFill>
                  <a:srgbClr val="1B1B1B"/>
                </a:solidFill>
                <a:effectLst/>
                <a:latin typeface="Inter"/>
              </a:rPr>
              <a:t>Controls for an animations.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17280-9C7E-4F9A-A9ED-11ACF584EE84}"/>
              </a:ext>
            </a:extLst>
          </p:cNvPr>
          <p:cNvSpPr txBox="1"/>
          <p:nvPr/>
        </p:nvSpPr>
        <p:spPr>
          <a:xfrm>
            <a:off x="647328" y="3075057"/>
            <a:ext cx="7059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B1B1B"/>
                </a:solidFill>
                <a:effectLst/>
                <a:latin typeface="Inter"/>
              </a:rPr>
              <a:t>The Animation player should have the following functionalities:</a:t>
            </a:r>
          </a:p>
          <a:p>
            <a:endParaRPr lang="en-US" sz="2000" dirty="0">
              <a:solidFill>
                <a:srgbClr val="1B1B1B"/>
              </a:solidFill>
              <a:latin typeface="Inter"/>
            </a:endParaRPr>
          </a:p>
          <a:p>
            <a:r>
              <a:rPr lang="en-US" sz="2000" dirty="0">
                <a:solidFill>
                  <a:srgbClr val="1B1B1B"/>
                </a:solidFill>
                <a:latin typeface="Inter"/>
              </a:rPr>
              <a:t>1- Play, pause, stop, rewind, speed up/slow down, finish, play in reverse or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 Text"/>
              </a:rPr>
              <a:t>loop </a:t>
            </a:r>
            <a:r>
              <a:rPr lang="en-US" sz="2000" dirty="0">
                <a:solidFill>
                  <a:srgbClr val="1B1B1B"/>
                </a:solidFill>
                <a:latin typeface="Inter"/>
              </a:rPr>
              <a:t>the animation.</a:t>
            </a:r>
          </a:p>
          <a:p>
            <a:endParaRPr lang="en-US" sz="2000" b="0" i="0" dirty="0">
              <a:solidFill>
                <a:srgbClr val="1B1B1B"/>
              </a:solidFill>
              <a:effectLst/>
              <a:latin typeface="Inter"/>
            </a:endParaRPr>
          </a:p>
          <a:p>
            <a:r>
              <a:rPr lang="en-US" sz="2000" b="0" i="0" dirty="0">
                <a:solidFill>
                  <a:srgbClr val="1B1B1B"/>
                </a:solidFill>
                <a:effectLst/>
                <a:latin typeface="Inter"/>
              </a:rPr>
              <a:t>2- Add/remove Animatable objects.</a:t>
            </a:r>
          </a:p>
          <a:p>
            <a:endParaRPr lang="en-US" sz="2000" dirty="0">
              <a:solidFill>
                <a:srgbClr val="1B1B1B"/>
              </a:solidFill>
              <a:latin typeface="Inter"/>
            </a:endParaRPr>
          </a:p>
          <a:p>
            <a:r>
              <a:rPr lang="en-US" sz="2000" dirty="0">
                <a:solidFill>
                  <a:srgbClr val="1B1B1B"/>
                </a:solidFill>
                <a:latin typeface="Inter"/>
              </a:rPr>
              <a:t>3- Handles how the animation is being rendered.</a:t>
            </a:r>
            <a:endParaRPr lang="en-US" sz="2000" b="0" i="0" dirty="0">
              <a:solidFill>
                <a:srgbClr val="1B1B1B"/>
              </a:solidFill>
              <a:effectLst/>
              <a:latin typeface="Inter"/>
            </a:endParaRPr>
          </a:p>
          <a:p>
            <a:endParaRPr lang="en-US" sz="2000" b="0" i="0" dirty="0">
              <a:solidFill>
                <a:srgbClr val="1B1B1B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154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Keyframe Animation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9BAC-1F42-45AB-9493-5DF8C30FD44C}"/>
              </a:ext>
            </a:extLst>
          </p:cNvPr>
          <p:cNvSpPr txBox="1"/>
          <p:nvPr/>
        </p:nvSpPr>
        <p:spPr>
          <a:xfrm>
            <a:off x="508051" y="1333984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3-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F8CB-19E3-4E4B-B174-AE8A465B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33" y="1110002"/>
            <a:ext cx="5569063" cy="1982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29ED8-43CA-4B7B-AE01-606DF71D4FBE}"/>
              </a:ext>
            </a:extLst>
          </p:cNvPr>
          <p:cNvSpPr txBox="1"/>
          <p:nvPr/>
        </p:nvSpPr>
        <p:spPr>
          <a:xfrm>
            <a:off x="821095" y="3765892"/>
            <a:ext cx="1030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timeline holds all the changes of the object state over the time (</a:t>
            </a:r>
            <a:r>
              <a:rPr lang="en-US" sz="2400" b="1" dirty="0">
                <a:latin typeface="Corbel" panose="020B0503020204020204" pitchFamily="34" charset="0"/>
              </a:rPr>
              <a:t>keyframes</a:t>
            </a:r>
            <a:r>
              <a:rPr lang="en-US" sz="2400" dirty="0">
                <a:latin typeface="Corbel" panose="020B0503020204020204" pitchFamily="34" charset="0"/>
              </a:rPr>
              <a:t>). As well as </a:t>
            </a:r>
            <a:r>
              <a:rPr lang="en-US" sz="2400" b="1" dirty="0">
                <a:latin typeface="Corbel" panose="020B0503020204020204" pitchFamily="34" charset="0"/>
              </a:rPr>
              <a:t>interpolating</a:t>
            </a:r>
            <a:r>
              <a:rPr lang="en-US" sz="2400" dirty="0">
                <a:latin typeface="Corbel" panose="020B0503020204020204" pitchFamily="34" charset="0"/>
              </a:rPr>
              <a:t> the state of the object between these keyframes using different interpolation methods.</a:t>
            </a:r>
          </a:p>
        </p:txBody>
      </p:sp>
    </p:spTree>
    <p:extLst>
      <p:ext uri="{BB962C8B-B14F-4D97-AF65-F5344CB8AC3E}">
        <p14:creationId xmlns:p14="http://schemas.microsoft.com/office/powerpoint/2010/main" val="377108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Keyframe Animation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9BAC-1F42-45AB-9493-5DF8C30FD44C}"/>
              </a:ext>
            </a:extLst>
          </p:cNvPr>
          <p:cNvSpPr txBox="1"/>
          <p:nvPr/>
        </p:nvSpPr>
        <p:spPr>
          <a:xfrm>
            <a:off x="508051" y="1333984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3-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F8CB-19E3-4E4B-B174-AE8A465B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83" y="1131966"/>
            <a:ext cx="5569063" cy="198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812DA-24B6-410B-B6E5-22103976C20F}"/>
              </a:ext>
            </a:extLst>
          </p:cNvPr>
          <p:cNvSpPr txBox="1"/>
          <p:nvPr/>
        </p:nvSpPr>
        <p:spPr>
          <a:xfrm>
            <a:off x="626569" y="3429000"/>
            <a:ext cx="106274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timeline holds all the keyframes for a singe (or multiple) properties of the object.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timeline uses different interpolation methods depending on the </a:t>
            </a:r>
            <a:r>
              <a:rPr lang="en-US" sz="2400" b="1" dirty="0">
                <a:latin typeface="Corbel" panose="020B0503020204020204" pitchFamily="34" charset="0"/>
              </a:rPr>
              <a:t>property</a:t>
            </a:r>
            <a:r>
              <a:rPr lang="en-US" sz="2400" dirty="0">
                <a:latin typeface="Corbel" panose="020B0503020204020204" pitchFamily="34" charset="0"/>
              </a:rPr>
              <a:t> that is being interpolated.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properties can be :</a:t>
            </a:r>
          </a:p>
          <a:p>
            <a:r>
              <a:rPr lang="en-US" sz="2400" dirty="0">
                <a:latin typeface="Corbel" panose="020B0503020204020204" pitchFamily="34" charset="0"/>
              </a:rPr>
              <a:t>Position, color, scale, opacity, orientation, deformation, etc.…</a:t>
            </a:r>
          </a:p>
        </p:txBody>
      </p:sp>
    </p:spTree>
    <p:extLst>
      <p:ext uri="{BB962C8B-B14F-4D97-AF65-F5344CB8AC3E}">
        <p14:creationId xmlns:p14="http://schemas.microsoft.com/office/powerpoint/2010/main" val="252128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95E9-8459-466A-B00B-7EEE42E3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01491" cy="5197498"/>
          </a:xfrm>
        </p:spPr>
        <p:txBody>
          <a:bodyPr/>
          <a:lstStyle/>
          <a:p>
            <a:r>
              <a:rPr lang="en-US" dirty="0"/>
              <a:t>Interpolation Methods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ED76E27-2FF4-4DEB-8167-C55D78859B38}"/>
              </a:ext>
            </a:extLst>
          </p:cNvPr>
          <p:cNvSpPr txBox="1">
            <a:spLocks/>
          </p:cNvSpPr>
          <p:nvPr/>
        </p:nvSpPr>
        <p:spPr>
          <a:xfrm>
            <a:off x="3538073" y="168093"/>
            <a:ext cx="6166422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1- Linear Interpolation 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4CB4B7E-9F05-4247-A3FB-D61CAC9E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15" y="168094"/>
            <a:ext cx="2496208" cy="1326974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CC2596-895C-4FF7-A811-EBD613628EB4}"/>
              </a:ext>
            </a:extLst>
          </p:cNvPr>
          <p:cNvSpPr txBox="1">
            <a:spLocks/>
          </p:cNvSpPr>
          <p:nvPr/>
        </p:nvSpPr>
        <p:spPr>
          <a:xfrm>
            <a:off x="3843902" y="1818386"/>
            <a:ext cx="6166421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2- Non-linear interpolation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BFCEB191-CF93-45D3-B0DA-86576151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53" y="1943893"/>
            <a:ext cx="2666090" cy="1310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2FAA4-4FFF-480B-A3E0-336B23619CEA}"/>
              </a:ext>
            </a:extLst>
          </p:cNvPr>
          <p:cNvSpPr txBox="1"/>
          <p:nvPr/>
        </p:nvSpPr>
        <p:spPr>
          <a:xfrm>
            <a:off x="5241852" y="660555"/>
            <a:ext cx="416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type creates a uniform change between keyframes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558CA-8134-418A-BF0C-63B5442A31AC}"/>
              </a:ext>
            </a:extLst>
          </p:cNvPr>
          <p:cNvSpPr txBox="1"/>
          <p:nvPr/>
        </p:nvSpPr>
        <p:spPr>
          <a:xfrm>
            <a:off x="5143384" y="2275737"/>
            <a:ext cx="416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type creates a smooth non-uniform change between keyframes.</a:t>
            </a:r>
          </a:p>
          <a:p>
            <a:r>
              <a:rPr lang="en-US" dirty="0"/>
              <a:t>i.e.: Bezier, splines, easing interpolation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1469749-5802-4C31-A4B1-94D84AFA62BD}"/>
              </a:ext>
            </a:extLst>
          </p:cNvPr>
          <p:cNvSpPr txBox="1">
            <a:spLocks/>
          </p:cNvSpPr>
          <p:nvPr/>
        </p:nvSpPr>
        <p:spPr>
          <a:xfrm>
            <a:off x="4242622" y="3893275"/>
            <a:ext cx="6166421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3- Hold or constant interpolation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00D01-F5B5-435A-860B-4E9203559600}"/>
              </a:ext>
            </a:extLst>
          </p:cNvPr>
          <p:cNvSpPr txBox="1"/>
          <p:nvPr/>
        </p:nvSpPr>
        <p:spPr>
          <a:xfrm>
            <a:off x="5241851" y="4515656"/>
            <a:ext cx="6166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change of the next keyframe occurs suddenly and the transition stated are basically the state of the last keyframe.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A5CF9F-87B5-4712-A19E-45753A3E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44" y="5438986"/>
            <a:ext cx="569263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63678-CCF4-4BE7-8509-37C0FF134636}"/>
              </a:ext>
            </a:extLst>
          </p:cNvPr>
          <p:cNvSpPr txBox="1"/>
          <p:nvPr/>
        </p:nvSpPr>
        <p:spPr>
          <a:xfrm>
            <a:off x="4123344" y="194777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Interpolation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29ED8-43CA-4B7B-AE01-606DF71D4FBE}"/>
              </a:ext>
            </a:extLst>
          </p:cNvPr>
          <p:cNvSpPr txBox="1"/>
          <p:nvPr/>
        </p:nvSpPr>
        <p:spPr>
          <a:xfrm>
            <a:off x="469699" y="1283950"/>
            <a:ext cx="11252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Forced Bezier Curve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For any four points in series start, end points coincide with Bezier endpoints, and two internal points on curve can be used to define two control points of Bezier curve.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C99B2-DCD4-4E77-B4A9-7D0AAE23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45" y="3295023"/>
            <a:ext cx="3126950" cy="27358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1A4EE7-7FCA-4535-9B14-F1B0C66EC2B8}"/>
                  </a:ext>
                </a:extLst>
              </p14:cNvPr>
              <p14:cNvContentPartPr/>
              <p14:nvPr/>
            </p14:nvContentPartPr>
            <p14:xfrm>
              <a:off x="6038820" y="293344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1A4EE7-7FCA-4535-9B14-F1B0C66EC2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9820" y="29248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02E480-2FF4-4415-A2B8-B86378D26B41}"/>
                  </a:ext>
                </a:extLst>
              </p14:cNvPr>
              <p14:cNvContentPartPr/>
              <p14:nvPr/>
            </p14:nvContentPartPr>
            <p14:xfrm>
              <a:off x="6200820" y="274300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02E480-2FF4-4415-A2B8-B86378D26B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1820" y="2734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C5C1D3-55BF-4A30-AE94-12D06F7F5B8B}"/>
                  </a:ext>
                </a:extLst>
              </p14:cNvPr>
              <p14:cNvContentPartPr/>
              <p14:nvPr/>
            </p14:nvContentPartPr>
            <p14:xfrm>
              <a:off x="9439020" y="503872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C5C1D3-55BF-4A30-AE94-12D06F7F5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0020" y="50297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1401E4-CF70-4F2F-8401-FF9AD260A258}"/>
                  </a:ext>
                </a:extLst>
              </p14:cNvPr>
              <p14:cNvContentPartPr/>
              <p14:nvPr/>
            </p14:nvContentPartPr>
            <p14:xfrm>
              <a:off x="10106100" y="505744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1401E4-CF70-4F2F-8401-FF9AD260A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7100" y="50484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9B7EB19-3439-4904-AB8B-32784003E6FF}"/>
              </a:ext>
            </a:extLst>
          </p:cNvPr>
          <p:cNvSpPr txBox="1"/>
          <p:nvPr/>
        </p:nvSpPr>
        <p:spPr>
          <a:xfrm>
            <a:off x="469699" y="305966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8"/>
              </a:rPr>
              <a:t>As mentioned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6131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DE3257"/>
      </a:accent1>
      <a:accent2>
        <a:srgbClr val="CC208E"/>
      </a:accent2>
      <a:accent3>
        <a:srgbClr val="D532DE"/>
      </a:accent3>
      <a:accent4>
        <a:srgbClr val="7B20CC"/>
      </a:accent4>
      <a:accent5>
        <a:srgbClr val="4532DE"/>
      </a:accent5>
      <a:accent6>
        <a:srgbClr val="2054CC"/>
      </a:accent6>
      <a:hlink>
        <a:srgbClr val="7454C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B8EFB3320E64F9DEF0B7BE8C9221F" ma:contentTypeVersion="9" ma:contentTypeDescription="Create a new document." ma:contentTypeScope="" ma:versionID="1b49bb0fff2d7f5be13b00071e810570">
  <xsd:schema xmlns:xsd="http://www.w3.org/2001/XMLSchema" xmlns:xs="http://www.w3.org/2001/XMLSchema" xmlns:p="http://schemas.microsoft.com/office/2006/metadata/properties" xmlns:ns3="45d258fd-e10c-45e3-875c-cec9e4249be0" xmlns:ns4="2e7a0886-26a9-4172-a457-96d5fd102ddb" targetNamespace="http://schemas.microsoft.com/office/2006/metadata/properties" ma:root="true" ma:fieldsID="d088811e5cf5180e748e19d2f335a512" ns3:_="" ns4:_="">
    <xsd:import namespace="45d258fd-e10c-45e3-875c-cec9e4249be0"/>
    <xsd:import namespace="2e7a0886-26a9-4172-a457-96d5fd102d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258fd-e10c-45e3-875c-cec9e4249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a0886-26a9-4172-a457-96d5fd102dd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ACFD2-7E7E-41F0-9C4B-C3122DC77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258fd-e10c-45e3-875c-cec9e4249be0"/>
    <ds:schemaRef ds:uri="2e7a0886-26a9-4172-a457-96d5fd102d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033FC1-4755-4A11-8348-4483A18759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F4FEA-6454-4B7E-816A-5EC944653C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5d258fd-e10c-45e3-875c-cec9e4249be0"/>
    <ds:schemaRef ds:uri="2e7a0886-26a9-4172-a457-96d5fd102dd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564</Words>
  <Application>Microsoft Office PowerPoint</Application>
  <PresentationFormat>Widescreen</PresentationFormat>
  <Paragraphs>67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Calibri</vt:lpstr>
      <vt:lpstr>Corbel</vt:lpstr>
      <vt:lpstr>Google Sans Text</vt:lpstr>
      <vt:lpstr>Inter</vt:lpstr>
      <vt:lpstr>ShojiVTI</vt:lpstr>
      <vt:lpstr>Keyframe Animations</vt:lpstr>
      <vt:lpstr>1. Introduction</vt:lpstr>
      <vt:lpstr>Basic keyframe Animation</vt:lpstr>
      <vt:lpstr>PowerPoint Presentation</vt:lpstr>
      <vt:lpstr>PowerPoint Presentation</vt:lpstr>
      <vt:lpstr>PowerPoint Presentation</vt:lpstr>
      <vt:lpstr>PowerPoint Presentation</vt:lpstr>
      <vt:lpstr>Interpolation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Keyframe Animations</dc:title>
  <dc:creator>محمد ناجى ابراهيم ابوعجور</dc:creator>
  <cp:lastModifiedBy>محمد ناجى ابراهيم ابوعجور</cp:lastModifiedBy>
  <cp:revision>2</cp:revision>
  <dcterms:created xsi:type="dcterms:W3CDTF">2022-05-01T07:49:30Z</dcterms:created>
  <dcterms:modified xsi:type="dcterms:W3CDTF">2022-05-02T14:45:52Z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0x0101000A2B8EFB3320E64F9DEF0B7BE8C9221F</vt:lpwstr>
  </property>
</Properties>
</file>