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4"/>
  </p:sldMasterIdLst>
  <p:notesMasterIdLst>
    <p:notesMasterId r:id="rId27"/>
  </p:notesMasterIdLst>
  <p:handoutMasterIdLst>
    <p:handoutMasterId r:id="rId28"/>
  </p:handoutMasterIdLst>
  <p:sldIdLst>
    <p:sldId id="319" r:id="rId5"/>
    <p:sldId id="307" r:id="rId6"/>
    <p:sldId id="318" r:id="rId7"/>
    <p:sldId id="320" r:id="rId8"/>
    <p:sldId id="321" r:id="rId9"/>
    <p:sldId id="323" r:id="rId10"/>
    <p:sldId id="333" r:id="rId11"/>
    <p:sldId id="334" r:id="rId12"/>
    <p:sldId id="335" r:id="rId13"/>
    <p:sldId id="325" r:id="rId14"/>
    <p:sldId id="340" r:id="rId15"/>
    <p:sldId id="341" r:id="rId16"/>
    <p:sldId id="336" r:id="rId17"/>
    <p:sldId id="337" r:id="rId18"/>
    <p:sldId id="339" r:id="rId19"/>
    <p:sldId id="338" r:id="rId20"/>
    <p:sldId id="326" r:id="rId21"/>
    <p:sldId id="327" r:id="rId22"/>
    <p:sldId id="328" r:id="rId23"/>
    <p:sldId id="330" r:id="rId24"/>
    <p:sldId id="331" r:id="rId25"/>
    <p:sldId id="33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E35"/>
    <a:srgbClr val="D1D8B7"/>
    <a:srgbClr val="000000"/>
    <a:srgbClr val="636A58"/>
    <a:srgbClr val="505A47"/>
    <a:srgbClr val="A09D79"/>
    <a:srgbClr val="AD5C4D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7/15/2025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0E6F205-08B5-92A7-5745-19D7DC05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2F8C12B-1F2A-883B-C75D-6D6D18A8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AFD2F4F-8D0C-3A5E-2552-C59846643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640F8F8-44C0-6FB5-ACF0-FDD073F7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5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51">
            <a:extLst>
              <a:ext uri="{FF2B5EF4-FFF2-40B4-BE49-F238E27FC236}">
                <a16:creationId xmlns:a16="http://schemas.microsoft.com/office/drawing/2014/main" id="{70DFD857-6AEE-5AD4-56E5-888C7D867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D775FCD-5319-6F5E-01A5-DF7B27374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22">
            <a:extLst>
              <a:ext uri="{FF2B5EF4-FFF2-40B4-BE49-F238E27FC236}">
                <a16:creationId xmlns:a16="http://schemas.microsoft.com/office/drawing/2014/main" id="{0EF66E33-9871-B2C7-9FF8-A00127952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3BE45A-ECDE-03A3-64F4-F18E5DB77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95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811689-000A-E023-D873-DDE6865B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7DE41C8-E834-9353-DE80-9A2E4FDEA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30CEDB-013C-DF98-E2C1-1B32C0D3CD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31C3830-0E62-BE70-88D4-3D3376B66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7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A5628FC1-641E-F290-C8E5-F8CAD05B9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58C4126-71A1-93F3-194A-4DFCCFC2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997789-3196-01EE-CCE2-F46AF44D6E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8BF9A17-1939-0241-A750-000D5B76A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18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4DB94BB2-2E9C-92B5-9460-176E28CDC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1D9CEBD-E921-836B-F908-8E11F213C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C2A700D-45CF-F5A9-22C4-7EDB63749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3533CD-5CE4-C8C9-702C-C312BC94240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17807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93CE8C-A95A-A816-5D68-C7ACF8C4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9227F3B-C56E-297C-2D27-6767E661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E7F3EA-6AEC-EAC7-EA0B-936777A1B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DEA294-0F11-6292-43C1-2E6326054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566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58004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546234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686D4D-1161-AF19-C2AE-DC319390A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9996806-0B74-7BEE-1B54-A7A09F254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0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2861A84C-C960-7514-48FE-C8D59D64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CD1BED2-6EB2-EAD5-5102-DB76A9152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44A89A1-FB59-81C4-ADE4-6DAF99F9D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71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AA764C-A3A6-4787-BCF7-672EC4EBC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E29A7B-78AB-3657-F8F4-B47C139E4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98DFA90-3D16-28E3-C918-FD265CC9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C9E32ACD-4301-455E-2F15-9076AB0C3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FBACDC72-D55C-8CB2-7051-FE0F1676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DE7D4B45-D67F-1EF4-A5D3-50B318EED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9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341C5C7-CBDC-1B64-09A2-AC99C0D1A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8B2479E-25D9-361D-F5EC-F28180FC2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A7BA763-8832-7EDC-3733-2253534A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91C0B6-5E8C-012B-6580-1445F3D71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5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8405CECD-6B34-A62A-A66C-5AD7D68F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8D09524A-9DEF-4A08-92D6-292AE78AD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20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9E3E1A-8EEE-6CF2-C7CF-E1883ED4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B4F49B2-E59B-73C9-7650-1A4B78C5EA4C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15F1262-DB28-4177-7D11-86E9A0C5D81D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20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86ABA69-0FD8-3C76-2A74-A0ECE99DB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5EB7611-9DDC-84EA-93F0-F59C6BF6E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1692A0-1CB0-9772-ADCC-670A0D0F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9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F86268-F1B6-38AB-E4C1-5A168CA31CB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08" r:id="rId15"/>
    <p:sldLayoutId id="2147483673" r:id="rId16"/>
    <p:sldLayoutId id="2147483675" r:id="rId17"/>
    <p:sldLayoutId id="2147483651" r:id="rId18"/>
    <p:sldLayoutId id="2147483676" r:id="rId19"/>
    <p:sldLayoutId id="2147483670" r:id="rId20"/>
    <p:sldLayoutId id="2147483678" r:id="rId21"/>
    <p:sldLayoutId id="2147483664" r:id="rId22"/>
    <p:sldLayoutId id="2147483680" r:id="rId23"/>
    <p:sldLayoutId id="2147483681" r:id="rId24"/>
    <p:sldLayoutId id="2147483682" r:id="rId25"/>
    <p:sldLayoutId id="2147483666" r:id="rId26"/>
    <p:sldLayoutId id="2147483654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0B27-636F-63C6-C1E5-24D64366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537327"/>
            <a:ext cx="10360152" cy="1476897"/>
          </a:xfrm>
        </p:spPr>
        <p:txBody>
          <a:bodyPr/>
          <a:lstStyle/>
          <a:p>
            <a:r>
              <a:rPr lang="en-IN" b="1" dirty="0"/>
              <a:t>Attendance by Face recognition  </a:t>
            </a:r>
            <a:br>
              <a:rPr lang="en-IN" b="1" dirty="0"/>
            </a:br>
            <a:r>
              <a:rPr lang="en-IN" b="1" dirty="0"/>
              <a:t>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9F8BE-FB0A-5339-10EF-4E75E155A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2807780"/>
            <a:ext cx="8109772" cy="2644775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	</a:t>
            </a:r>
            <a:r>
              <a:rPr lang="en-IN" sz="2800" dirty="0">
                <a:latin typeface="Autumn" pitchFamily="2" charset="0"/>
              </a:rPr>
              <a:t>Students</a:t>
            </a:r>
          </a:p>
          <a:p>
            <a:pPr marL="1028700" lvl="1" indent="-342900"/>
            <a:r>
              <a:rPr lang="en-IN" dirty="0"/>
              <a:t>K sohan sunny 23011MB513</a:t>
            </a:r>
          </a:p>
          <a:p>
            <a:pPr marL="1028700" lvl="1" indent="-342900"/>
            <a:r>
              <a:rPr lang="en-IN" dirty="0"/>
              <a:t> M Akhil reddy 23011MB501</a:t>
            </a:r>
          </a:p>
          <a:p>
            <a:pPr marL="1028700" lvl="1" indent="-342900"/>
            <a:r>
              <a:rPr lang="en-IN" dirty="0"/>
              <a:t> J Ram Kishore Yadav 22011M2106</a:t>
            </a:r>
          </a:p>
          <a:p>
            <a:pPr lvl="1" indent="0">
              <a:buNone/>
            </a:pPr>
            <a:r>
              <a:rPr lang="en-IN" sz="2800" dirty="0">
                <a:latin typeface="Autumn" pitchFamily="2" charset="0"/>
              </a:rPr>
              <a:t>  Mentor</a:t>
            </a:r>
            <a:r>
              <a:rPr lang="en-IN" dirty="0">
                <a:latin typeface="Autumn" pitchFamily="2" charset="0"/>
              </a:rPr>
              <a:t> </a:t>
            </a:r>
            <a:r>
              <a:rPr lang="en-IN" dirty="0"/>
              <a:t>:- </a:t>
            </a:r>
            <a:br>
              <a:rPr lang="en-IN" dirty="0"/>
            </a:br>
            <a:r>
              <a:rPr lang="en-IN" dirty="0"/>
              <a:t>     Dr. K Suresh babu</a:t>
            </a:r>
          </a:p>
          <a:p>
            <a:pPr lvl="1" indent="0">
              <a:buNone/>
            </a:pPr>
            <a:endParaRPr lang="en-IN" dirty="0"/>
          </a:p>
          <a:p>
            <a:pPr marL="1028700" lvl="1" indent="-342900"/>
            <a:endParaRPr lang="en-IN" dirty="0"/>
          </a:p>
          <a:p>
            <a:pPr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4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C15B-D87D-8E26-2EED-2BE27798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55" y="135082"/>
            <a:ext cx="10086680" cy="1366887"/>
          </a:xfrm>
        </p:spPr>
        <p:txBody>
          <a:bodyPr/>
          <a:lstStyle/>
          <a:p>
            <a:r>
              <a:rPr lang="en-IN" dirty="0">
                <a:latin typeface="Autumn" pitchFamily="2" charset="0"/>
              </a:rPr>
              <a:t>System Architecture / Code Structure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6C2007-3F2D-1EB2-11CA-2ECCFAB8430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804371" y="2157948"/>
            <a:ext cx="818204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 and encode known images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folder).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Start webcam and scan for faces in real-time.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detected faces with known encodings.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matched, record attendance with date, time,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cap="none" dirty="0">
                <a:latin typeface="Arial" panose="020B0604020202020204" pitchFamily="34" charset="0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status (Present/Late).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5: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 results 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attendance.csv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cap="non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68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F3A0D7-473A-A467-02B9-2742067D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089" y="1330002"/>
            <a:ext cx="4897822" cy="5527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C4E9CE-C966-BF58-A5CB-A7DCD4CF6F5F}"/>
              </a:ext>
            </a:extLst>
          </p:cNvPr>
          <p:cNvSpPr txBox="1"/>
          <p:nvPr/>
        </p:nvSpPr>
        <p:spPr>
          <a:xfrm>
            <a:off x="4067504" y="420413"/>
            <a:ext cx="7325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83635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2E5A0-AB08-77CF-A074-9FEB72D3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34" y="1018986"/>
            <a:ext cx="4783417" cy="5772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7BD41-1977-29FC-C08A-57C39165F206}"/>
              </a:ext>
            </a:extLst>
          </p:cNvPr>
          <p:cNvSpPr txBox="1"/>
          <p:nvPr/>
        </p:nvSpPr>
        <p:spPr>
          <a:xfrm>
            <a:off x="3402418" y="0"/>
            <a:ext cx="7783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94341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62F59B-EAA0-B4FF-579A-99A78FDAF1A9}"/>
              </a:ext>
            </a:extLst>
          </p:cNvPr>
          <p:cNvSpPr txBox="1"/>
          <p:nvPr/>
        </p:nvSpPr>
        <p:spPr>
          <a:xfrm>
            <a:off x="996778" y="164788"/>
            <a:ext cx="9514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 of Project: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80B52-DA6D-1253-13B2-ADF847EB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92" y="1653806"/>
            <a:ext cx="3259631" cy="2592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59F315-BEB1-4CE8-4413-9AC03B119C0D}"/>
              </a:ext>
            </a:extLst>
          </p:cNvPr>
          <p:cNvSpPr txBox="1"/>
          <p:nvPr/>
        </p:nvSpPr>
        <p:spPr>
          <a:xfrm>
            <a:off x="1318055" y="1192141"/>
            <a:ext cx="393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1) Known Single Student 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EA81F5-D493-98E9-D929-75F773EB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712" y="4949947"/>
            <a:ext cx="4782217" cy="1324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1A9551-C954-B7E4-016E-16EFC13069A2}"/>
              </a:ext>
            </a:extLst>
          </p:cNvPr>
          <p:cNvSpPr txBox="1"/>
          <p:nvPr/>
        </p:nvSpPr>
        <p:spPr>
          <a:xfrm>
            <a:off x="2446639" y="2572756"/>
            <a:ext cx="3649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Detecting face in web cam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6CCFC-C285-E3C3-4A08-506112D3F012}"/>
              </a:ext>
            </a:extLst>
          </p:cNvPr>
          <p:cNvSpPr txBox="1"/>
          <p:nvPr/>
        </p:nvSpPr>
        <p:spPr>
          <a:xfrm>
            <a:off x="2578443" y="4949947"/>
            <a:ext cx="331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Marking attendance in CSV file</a:t>
            </a:r>
          </a:p>
        </p:txBody>
      </p:sp>
    </p:spTree>
    <p:extLst>
      <p:ext uri="{BB962C8B-B14F-4D97-AF65-F5344CB8AC3E}">
        <p14:creationId xmlns:p14="http://schemas.microsoft.com/office/powerpoint/2010/main" val="144016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4A2A50-6A9C-5CD8-AE9D-4E3C85B80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34" y="1869988"/>
            <a:ext cx="2824766" cy="2291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D69D5-6F8F-739B-4776-4FE7581EE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422" y="4749707"/>
            <a:ext cx="3369499" cy="1541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D4D1C9-68D6-B615-3901-93572B781F6E}"/>
              </a:ext>
            </a:extLst>
          </p:cNvPr>
          <p:cNvSpPr txBox="1"/>
          <p:nvPr/>
        </p:nvSpPr>
        <p:spPr>
          <a:xfrm>
            <a:off x="1392195" y="774358"/>
            <a:ext cx="4588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2) Group of Student Face’s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9109C-573B-B948-AB35-27A9CA82F54E}"/>
              </a:ext>
            </a:extLst>
          </p:cNvPr>
          <p:cNvSpPr txBox="1"/>
          <p:nvPr/>
        </p:nvSpPr>
        <p:spPr>
          <a:xfrm>
            <a:off x="2446639" y="2572756"/>
            <a:ext cx="3649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Detecting face in web cam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7865F-A15A-416C-EFC1-E64E35FB74BA}"/>
              </a:ext>
            </a:extLst>
          </p:cNvPr>
          <p:cNvSpPr txBox="1"/>
          <p:nvPr/>
        </p:nvSpPr>
        <p:spPr>
          <a:xfrm>
            <a:off x="2578443" y="4949947"/>
            <a:ext cx="331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Marking attendance in CSV file</a:t>
            </a:r>
          </a:p>
        </p:txBody>
      </p:sp>
    </p:spTree>
    <p:extLst>
      <p:ext uri="{BB962C8B-B14F-4D97-AF65-F5344CB8AC3E}">
        <p14:creationId xmlns:p14="http://schemas.microsoft.com/office/powerpoint/2010/main" val="424536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C18BFC-9BAC-A538-C6DE-AA44F0A95392}"/>
              </a:ext>
            </a:extLst>
          </p:cNvPr>
          <p:cNvSpPr txBox="1"/>
          <p:nvPr/>
        </p:nvSpPr>
        <p:spPr>
          <a:xfrm>
            <a:off x="2141838" y="790832"/>
            <a:ext cx="307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3)Not on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F8F52-B605-AE56-2C50-FFE09EDED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905" y="1482062"/>
            <a:ext cx="3259631" cy="26087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D9B95-4702-AE2B-D34D-A81A9B73C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05" y="4850427"/>
            <a:ext cx="4286848" cy="1638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640DB-8A62-9402-0746-5D184B76BB8A}"/>
              </a:ext>
            </a:extLst>
          </p:cNvPr>
          <p:cNvSpPr txBox="1"/>
          <p:nvPr/>
        </p:nvSpPr>
        <p:spPr>
          <a:xfrm>
            <a:off x="2446639" y="2572756"/>
            <a:ext cx="3649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Detecting face in web cam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38605-E1D8-5869-F7FB-679BA450E82B}"/>
              </a:ext>
            </a:extLst>
          </p:cNvPr>
          <p:cNvSpPr txBox="1"/>
          <p:nvPr/>
        </p:nvSpPr>
        <p:spPr>
          <a:xfrm>
            <a:off x="2578443" y="4949947"/>
            <a:ext cx="3311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Marking attendance in CSV file as Late.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77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94B0D1-7120-43C7-A311-1DF99CD2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394" y="1802253"/>
            <a:ext cx="3574273" cy="2866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7536A9-B38A-13D9-43C5-F20D5445896C}"/>
              </a:ext>
            </a:extLst>
          </p:cNvPr>
          <p:cNvSpPr txBox="1"/>
          <p:nvPr/>
        </p:nvSpPr>
        <p:spPr>
          <a:xfrm>
            <a:off x="1491049" y="1507524"/>
            <a:ext cx="4217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4) Unknown Face 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8FAD1-914D-223D-E990-B7536809E75E}"/>
              </a:ext>
            </a:extLst>
          </p:cNvPr>
          <p:cNvSpPr txBox="1"/>
          <p:nvPr/>
        </p:nvSpPr>
        <p:spPr>
          <a:xfrm>
            <a:off x="2767914" y="3105834"/>
            <a:ext cx="409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Unknow faces will not be marked.</a:t>
            </a:r>
          </a:p>
        </p:txBody>
      </p:sp>
    </p:spTree>
    <p:extLst>
      <p:ext uri="{BB962C8B-B14F-4D97-AF65-F5344CB8AC3E}">
        <p14:creationId xmlns:p14="http://schemas.microsoft.com/office/powerpoint/2010/main" val="329229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75BE-33CE-0F7A-5549-B1459FEC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757" y="556182"/>
            <a:ext cx="9236486" cy="1074656"/>
          </a:xfrm>
        </p:spPr>
        <p:txBody>
          <a:bodyPr/>
          <a:lstStyle/>
          <a:p>
            <a:r>
              <a:rPr lang="en-IN" dirty="0">
                <a:latin typeface="Autumn" pitchFamily="2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A61239-2BE3-A65A-35B5-152EEFCE181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727374" y="2217992"/>
            <a:ext cx="810914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system </a:t>
            </a:r>
            <a:r>
              <a:rPr lang="en-US" altLang="en-US" cap="none" dirty="0">
                <a:solidFill>
                  <a:srgbClr val="FF0000"/>
                </a:solidFill>
              </a:rPr>
              <a:t>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manual work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improves attendance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accuracy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real-time results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easy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record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Suitable for classrooms, offices, or secure buildings.</a:t>
            </a:r>
          </a:p>
        </p:txBody>
      </p:sp>
    </p:spTree>
    <p:extLst>
      <p:ext uri="{BB962C8B-B14F-4D97-AF65-F5344CB8AC3E}">
        <p14:creationId xmlns:p14="http://schemas.microsoft.com/office/powerpoint/2010/main" val="2643076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3B25-1AB4-4F14-E28B-D368E552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9559"/>
            <a:ext cx="10360152" cy="1668544"/>
          </a:xfrm>
        </p:spPr>
        <p:txBody>
          <a:bodyPr/>
          <a:lstStyle/>
          <a:p>
            <a:r>
              <a:rPr lang="en-IN" b="1" dirty="0">
                <a:latin typeface="Autumn" pitchFamily="2" charset="0"/>
              </a:rPr>
              <a:t>Future Enhancements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DFBAAF-27BE-5E7D-18AA-E78EB6B7E09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201863" y="2994254"/>
            <a:ext cx="86773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 attendance in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(MySQL/PostgreSQL) instead of CSV.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GUI/dashboard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view attendance logs.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 with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email/SMS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notify absentees or parents.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Face detection in low-light or occluded face conditions (e.g., masks).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mobile support 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IoT integration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(Raspberry Pi + camera).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machine learning 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improve accuracy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 recognition over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Attendance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analysis reports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(e.g., weekly, monthly trends).</a:t>
            </a:r>
          </a:p>
        </p:txBody>
      </p:sp>
    </p:spTree>
    <p:extLst>
      <p:ext uri="{BB962C8B-B14F-4D97-AF65-F5344CB8AC3E}">
        <p14:creationId xmlns:p14="http://schemas.microsoft.com/office/powerpoint/2010/main" val="2050737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4A56-CC1E-5E24-9A30-625465C3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8800" dirty="0">
                <a:latin typeface="AcmeFont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804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172" y="1480008"/>
            <a:ext cx="2844669" cy="2394408"/>
          </a:xfrm>
        </p:spPr>
        <p:txBody>
          <a:bodyPr/>
          <a:lstStyle/>
          <a:p>
            <a:r>
              <a:rPr lang="en-US" sz="4800" b="1" dirty="0"/>
              <a:t>INDEX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942222"/>
              </p:ext>
            </p:extLst>
          </p:nvPr>
        </p:nvGraphicFramePr>
        <p:xfrm>
          <a:off x="6680886" y="914400"/>
          <a:ext cx="4509647" cy="5401550"/>
        </p:xfrm>
        <a:graphic>
          <a:graphicData uri="http://schemas.openxmlformats.org/drawingml/2006/table">
            <a:tbl>
              <a:tblPr firstRow="1" bandRow="1"/>
              <a:tblGrid>
                <a:gridCol w="4509647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3624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38883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PROBLEM STATEMENT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44484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EXISTING SYSTEM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3954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n-lt"/>
                          <a:cs typeface="Gill Sans Light" panose="020B0302020104020203" pitchFamily="34" charset="-79"/>
                        </a:rPr>
                        <a:t>PROPOSED SYSTEM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460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n-lt"/>
                          <a:cs typeface="Gill Sans Light" panose="020B0302020104020203" pitchFamily="34" charset="-79"/>
                        </a:rPr>
                        <a:t>SYSTEM ARCHITECTURE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531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n-lt"/>
                          <a:cs typeface="Gill Sans Light" panose="020B0302020104020203" pitchFamily="34" charset="-79"/>
                        </a:rPr>
                        <a:t>SYSTEM REQUIREMENT SPECIFICATION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145866"/>
                  </a:ext>
                </a:extLst>
              </a:tr>
              <a:tr h="4153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n-lt"/>
                          <a:cs typeface="Gill Sans Light" panose="020B0302020104020203" pitchFamily="34" charset="-79"/>
                        </a:rPr>
                        <a:t>SNAPSHOTS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8366691"/>
                  </a:ext>
                </a:extLst>
              </a:tr>
              <a:tr h="494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CONCLUSION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7557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B1AA6-CB1D-B13B-2B15-FF2A2C0A2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28BE4-11A3-E13F-819C-A44D4E52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128127"/>
            <a:ext cx="7316221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84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A52EC-93E9-94A1-D243-6193B75CE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F474E-3DF7-6B98-5E22-15AFFC78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406" y="313441"/>
            <a:ext cx="6081117" cy="62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19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DA49F-0EF1-A345-05FB-1D1641A66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F3291-D681-2090-36EF-DBAFED63C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237679"/>
            <a:ext cx="8068801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9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4BE2BC-00D2-67E7-72D0-94E774B2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626" y="1131217"/>
            <a:ext cx="4204355" cy="1018094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solidFill>
                  <a:schemeClr val="tx1">
                    <a:lumMod val="75000"/>
                  </a:schemeClr>
                </a:solidFill>
                <a:latin typeface="Autumn" pitchFamily="2" charset="0"/>
              </a:rPr>
              <a:t>Introduction</a:t>
            </a:r>
            <a:br>
              <a:rPr lang="en-IN" sz="4800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8AC07-8343-8228-3043-2EAC6895C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5526" y="1753385"/>
            <a:ext cx="10180948" cy="4161083"/>
          </a:xfrm>
        </p:spPr>
        <p:txBody>
          <a:bodyPr>
            <a:normAutofit lnSpcReduction="10000"/>
          </a:bodyPr>
          <a:lstStyle/>
          <a:p>
            <a:pPr algn="l"/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Define what the project does: </a:t>
            </a:r>
            <a:endParaRPr lang="en-US" altLang="en-US" i="1" cap="none" dirty="0">
              <a:latin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cap="none" dirty="0"/>
              <a:t>The Face Recognition Attendance System is an application that automatically marks attendance by recognizing faces through a webcam.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cap="none" dirty="0"/>
              <a:t>It eliminates the need for manual attendance, saving time and reducing human errors.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cap="none" dirty="0"/>
              <a:t>The system uses Python along with OpenCV and the face_recognition library to detect and identify faces in real-time.</a:t>
            </a:r>
          </a:p>
          <a:p>
            <a:pPr algn="l"/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Mention motivation: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cap="none" dirty="0"/>
              <a:t>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educe manual effort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cap="none" dirty="0"/>
              <a:t>Prevent attendance fraud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cap="none" dirty="0"/>
              <a:t>Save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00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2488-3D30-D34F-D4AA-E2852039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325011"/>
            <a:ext cx="10360152" cy="1329179"/>
          </a:xfrm>
        </p:spPr>
        <p:txBody>
          <a:bodyPr/>
          <a:lstStyle/>
          <a:p>
            <a:r>
              <a:rPr lang="en-IN" dirty="0">
                <a:latin typeface="Autumn" pitchFamily="2" charset="0"/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5251B-63C0-09B6-3800-ACEB82FFB832}"/>
              </a:ext>
            </a:extLst>
          </p:cNvPr>
          <p:cNvSpPr txBox="1"/>
          <p:nvPr/>
        </p:nvSpPr>
        <p:spPr>
          <a:xfrm>
            <a:off x="2349738" y="2008674"/>
            <a:ext cx="81447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Manual attendance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time-consuming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especially in large groups.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Prone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human 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such as incorrect entries or missed    students.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way to verify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authentic identity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allows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proxy/fake attendance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Lacks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real-time logging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— no record of exact time of arrival.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Difficult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analyze trends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 generate reports from paper records.</a:t>
            </a:r>
          </a:p>
        </p:txBody>
      </p:sp>
    </p:spTree>
    <p:extLst>
      <p:ext uri="{BB962C8B-B14F-4D97-AF65-F5344CB8AC3E}">
        <p14:creationId xmlns:p14="http://schemas.microsoft.com/office/powerpoint/2010/main" val="367815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D083-9226-238A-EA73-6B85CAD3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480008"/>
          </a:xfrm>
        </p:spPr>
        <p:txBody>
          <a:bodyPr/>
          <a:lstStyle/>
          <a:p>
            <a:r>
              <a:rPr lang="en-IN" dirty="0">
                <a:latin typeface="Autumn" pitchFamily="2" charset="0"/>
              </a:rPr>
              <a:t>Existing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01844D-EC7E-7C57-CD6B-DB886EB8633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932632" y="2831729"/>
            <a:ext cx="89845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Manual Roll Call: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Teachers typically take attendance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 the beginning or 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class.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Paper Register: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Attendance is recorded in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physical register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usually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consisting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10–15 pages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Routine Practice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process is followed daily in most institutions and is entirely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manual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392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611C-38B7-2C5D-78EA-27F745C0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970766"/>
            <a:ext cx="10360152" cy="1194093"/>
          </a:xfrm>
        </p:spPr>
        <p:txBody>
          <a:bodyPr/>
          <a:lstStyle/>
          <a:p>
            <a:r>
              <a:rPr lang="en-IN" dirty="0">
                <a:latin typeface="Autumn" pitchFamily="2" charset="0"/>
              </a:rPr>
              <a:t>Proposed System &amp; 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E071B-BD91-2374-A320-A5753C10E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4431" y="3429000"/>
            <a:ext cx="8109772" cy="264477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rgbClr val="543E35"/>
                </a:solidFill>
              </a:rPr>
              <a:t> </a:t>
            </a:r>
            <a:r>
              <a:rPr lang="en-US" b="1" cap="none" dirty="0">
                <a:solidFill>
                  <a:srgbClr val="FF0000"/>
                </a:solidFill>
              </a:rPr>
              <a:t>Face recognition </a:t>
            </a:r>
            <a:r>
              <a:rPr lang="en-US" cap="none" dirty="0"/>
              <a:t>system using webcam.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rgbClr val="543E35"/>
                </a:solidFill>
              </a:rPr>
              <a:t> </a:t>
            </a:r>
            <a:r>
              <a:rPr lang="en-US" b="1" cap="none" dirty="0">
                <a:solidFill>
                  <a:srgbClr val="FF0000"/>
                </a:solidFill>
              </a:rPr>
              <a:t>Automatically</a:t>
            </a:r>
            <a:r>
              <a:rPr lang="en-US" cap="none" dirty="0"/>
              <a:t> marks attendance in a csv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cap="none" dirty="0"/>
              <a:t> </a:t>
            </a:r>
            <a:r>
              <a:rPr lang="en-US" b="1" cap="none" dirty="0">
                <a:solidFill>
                  <a:srgbClr val="FF0000"/>
                </a:solidFill>
              </a:rPr>
              <a:t>Timestamp</a:t>
            </a:r>
            <a:r>
              <a:rPr lang="en-US" cap="none" dirty="0"/>
              <a:t> included for each entry.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cap="none" dirty="0"/>
              <a:t> Marks students as </a:t>
            </a:r>
            <a:r>
              <a:rPr lang="en-US" b="1" i="1" cap="none" dirty="0">
                <a:solidFill>
                  <a:srgbClr val="FF0000"/>
                </a:solidFill>
              </a:rPr>
              <a:t>present</a:t>
            </a:r>
            <a:r>
              <a:rPr lang="en-US" b="1" cap="none" dirty="0">
                <a:solidFill>
                  <a:srgbClr val="FF0000"/>
                </a:solidFill>
              </a:rPr>
              <a:t> or </a:t>
            </a:r>
            <a:r>
              <a:rPr lang="en-US" b="1" i="1" cap="none" dirty="0">
                <a:solidFill>
                  <a:srgbClr val="FF0000"/>
                </a:solidFill>
              </a:rPr>
              <a:t>late</a:t>
            </a:r>
            <a:r>
              <a:rPr lang="en-US" b="1" cap="none" dirty="0">
                <a:solidFill>
                  <a:srgbClr val="FF0000"/>
                </a:solidFill>
              </a:rPr>
              <a:t> </a:t>
            </a:r>
            <a:r>
              <a:rPr lang="en-US" cap="none" dirty="0"/>
              <a:t>based on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cap="none" dirty="0"/>
              <a:t> </a:t>
            </a:r>
            <a:r>
              <a:rPr lang="en-US" b="1" cap="none" dirty="0">
                <a:solidFill>
                  <a:srgbClr val="FF0000"/>
                </a:solidFill>
              </a:rPr>
              <a:t>No human </a:t>
            </a:r>
            <a:r>
              <a:rPr lang="en-US" cap="none" dirty="0"/>
              <a:t>intervention needed during the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cap="none" dirty="0"/>
              <a:t> </a:t>
            </a:r>
            <a:r>
              <a:rPr lang="en-US" b="1" cap="none" dirty="0">
                <a:solidFill>
                  <a:srgbClr val="FF0000"/>
                </a:solidFill>
              </a:rPr>
              <a:t>User-friendly and scalable </a:t>
            </a:r>
            <a:r>
              <a:rPr lang="en-US" cap="none" dirty="0"/>
              <a:t>for larger environments.</a:t>
            </a:r>
          </a:p>
          <a:p>
            <a:endParaRPr lang="en-IN" cap="none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0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4F65-367D-4AAE-82AE-7FD98859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54" y="311727"/>
            <a:ext cx="10993581" cy="1856648"/>
          </a:xfrm>
        </p:spPr>
        <p:txBody>
          <a:bodyPr/>
          <a:lstStyle/>
          <a:p>
            <a:pPr algn="l"/>
            <a:r>
              <a:rPr lang="en-US" altLang="en-US" sz="4400" b="1" dirty="0">
                <a:solidFill>
                  <a:schemeClr val="tx1">
                    <a:lumMod val="75000"/>
                  </a:schemeClr>
                </a:solidFill>
                <a:latin typeface="Autumn" pitchFamily="2" charset="0"/>
              </a:rPr>
              <a:t>Software Requirements  Specification</a:t>
            </a:r>
            <a:br>
              <a:rPr lang="en-US" altLang="en-US" sz="4400" dirty="0">
                <a:solidFill>
                  <a:schemeClr val="tx1">
                    <a:lumMod val="75000"/>
                  </a:schemeClr>
                </a:solidFill>
                <a:latin typeface="Autumn" pitchFamily="2" charset="0"/>
              </a:rPr>
            </a:br>
            <a:endParaRPr lang="en-IN" sz="4400" dirty="0">
              <a:solidFill>
                <a:schemeClr val="tx1">
                  <a:lumMod val="75000"/>
                </a:schemeClr>
              </a:solidFill>
              <a:latin typeface="Autumn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B7A55-E846-3B0A-8B9A-1614190BF1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7135" y="1839191"/>
            <a:ext cx="10858500" cy="4184650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USED:-</a:t>
            </a:r>
          </a:p>
          <a:p>
            <a:pPr algn="l"/>
            <a:endParaRPr lang="en-IN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="1" cap="none" dirty="0">
                <a:solidFill>
                  <a:schemeClr val="tx1">
                    <a:lumMod val="75000"/>
                  </a:schemeClr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1.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tx1">
                    <a:lumMod val="75000"/>
                  </a:schemeClr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Core language for development.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tx1">
                    <a:lumMod val="75000"/>
                  </a:schemeClr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Simple, readable, and has rich library support</a:t>
            </a:r>
            <a:r>
              <a:rPr lang="en-US" sz="2000" b="1" cap="none" dirty="0">
                <a:solidFill>
                  <a:schemeClr val="tx1">
                    <a:lumMod val="75000"/>
                  </a:schemeClr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.</a:t>
            </a:r>
          </a:p>
          <a:p>
            <a:pPr algn="l"/>
            <a:endParaRPr lang="en-US" sz="2000" b="1" cap="none" dirty="0">
              <a:solidFill>
                <a:schemeClr val="tx1">
                  <a:lumMod val="75000"/>
                </a:schemeClr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algn="l"/>
            <a:endParaRPr lang="en-US" sz="2000" b="1" cap="none" dirty="0">
              <a:solidFill>
                <a:schemeClr val="tx1">
                  <a:lumMod val="75000"/>
                </a:schemeClr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algn="l"/>
            <a:r>
              <a:rPr lang="en-US" sz="2800" b="1" cap="none" dirty="0">
                <a:solidFill>
                  <a:schemeClr val="tx1">
                    <a:lumMod val="75000"/>
                  </a:schemeClr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2. OpenCV (cv2)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tx1">
                    <a:lumMod val="75000"/>
                  </a:schemeClr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Used to access and control the webcam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tx1">
                    <a:lumMod val="75000"/>
                  </a:schemeClr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Performs image capture, resizing, and color conversion (BGR → RGB)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tx1">
                    <a:lumMod val="75000"/>
                  </a:schemeClr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Helps display the webcam feed with face boxes and labels</a:t>
            </a:r>
          </a:p>
        </p:txBody>
      </p:sp>
    </p:spTree>
    <p:extLst>
      <p:ext uri="{BB962C8B-B14F-4D97-AF65-F5344CB8AC3E}">
        <p14:creationId xmlns:p14="http://schemas.microsoft.com/office/powerpoint/2010/main" val="321362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18267-F795-FD7E-ABF2-F071FD0CDD18}"/>
              </a:ext>
            </a:extLst>
          </p:cNvPr>
          <p:cNvSpPr txBox="1"/>
          <p:nvPr/>
        </p:nvSpPr>
        <p:spPr>
          <a:xfrm>
            <a:off x="1319645" y="862446"/>
            <a:ext cx="1125335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</a:t>
            </a:r>
            <a:r>
              <a:rPr lang="en-US" sz="28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3. face_recognition Library</a:t>
            </a:r>
            <a:endParaRPr lang="en-US" sz="20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Detects faces and encodes them into 128-dimensional feature vectors.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Compares faces for recognition.</a:t>
            </a:r>
          </a:p>
          <a:p>
            <a:endParaRPr lang="en-US" sz="20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endParaRPr lang="en-US" sz="20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sz="28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4. NumPy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Handles mathematical operations and face distance calculations.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Helps process image data and face vectors efficiently.</a:t>
            </a:r>
          </a:p>
          <a:p>
            <a:endParaRPr lang="en-US" sz="20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endParaRPr lang="en-US" sz="20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sz="28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5. OS Module</a:t>
            </a:r>
            <a:endParaRPr lang="en-US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Read files from the clp/ image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Extract file names for student names</a:t>
            </a:r>
            <a:endParaRPr lang="en-IN" sz="20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44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CAA6B3-FAF4-34A7-75B1-853235B8B7CF}"/>
              </a:ext>
            </a:extLst>
          </p:cNvPr>
          <p:cNvSpPr txBox="1"/>
          <p:nvPr/>
        </p:nvSpPr>
        <p:spPr>
          <a:xfrm>
            <a:off x="1174173" y="1007917"/>
            <a:ext cx="842702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6. datetime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Gets the current date and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Used to check Present or Late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Logs timestamps for attendance records</a:t>
            </a:r>
          </a:p>
          <a:p>
            <a:endParaRPr lang="en-US" sz="20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endParaRPr lang="en-US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sz="28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7. CSV File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Stores attendance records in a file (attendance.csv)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Each entry has: Name, Date, Time, Status</a:t>
            </a:r>
          </a:p>
          <a:p>
            <a:endParaRPr lang="en-US" sz="20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Hardware Used:-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Web cam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laptop</a:t>
            </a:r>
            <a:endParaRPr lang="en-IN" sz="20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154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IOMP</Template>
  <TotalTime>631</TotalTime>
  <Words>739</Words>
  <Application>Microsoft Office PowerPoint</Application>
  <PresentationFormat>Widescreen</PresentationFormat>
  <Paragraphs>131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AcmeFont</vt:lpstr>
      <vt:lpstr>Agency FB</vt:lpstr>
      <vt:lpstr>Arial</vt:lpstr>
      <vt:lpstr>Arial Unicode MS</vt:lpstr>
      <vt:lpstr>Autumn</vt:lpstr>
      <vt:lpstr>Calibri</vt:lpstr>
      <vt:lpstr>Courier New</vt:lpstr>
      <vt:lpstr>Gill Sans Nova Light</vt:lpstr>
      <vt:lpstr>Sagona Book</vt:lpstr>
      <vt:lpstr>Sans Serif Collection</vt:lpstr>
      <vt:lpstr>Wingdings</vt:lpstr>
      <vt:lpstr>Custom</vt:lpstr>
      <vt:lpstr>Attendance by Face recognition   project</vt:lpstr>
      <vt:lpstr>INDEX</vt:lpstr>
      <vt:lpstr>Introduction </vt:lpstr>
      <vt:lpstr>Problem Statement</vt:lpstr>
      <vt:lpstr>Existing System</vt:lpstr>
      <vt:lpstr>Proposed System &amp; Advantages</vt:lpstr>
      <vt:lpstr>Software Requirements  Specification </vt:lpstr>
      <vt:lpstr>PowerPoint Presentation</vt:lpstr>
      <vt:lpstr>PowerPoint Presentation</vt:lpstr>
      <vt:lpstr>System Architecture / Code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Enhancements </vt:lpstr>
      <vt:lpstr>THANK YOU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mogillaakhil reddy</dc:creator>
  <cp:lastModifiedBy>mogillaakhil reddy</cp:lastModifiedBy>
  <cp:revision>10</cp:revision>
  <dcterms:created xsi:type="dcterms:W3CDTF">2025-05-07T03:38:20Z</dcterms:created>
  <dcterms:modified xsi:type="dcterms:W3CDTF">2025-07-15T07:29:59Z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