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94" r:id="rId5"/>
    <p:sldId id="295" r:id="rId6"/>
    <p:sldId id="299" r:id="rId7"/>
    <p:sldId id="301" r:id="rId8"/>
    <p:sldId id="302" r:id="rId9"/>
    <p:sldId id="304" r:id="rId10"/>
    <p:sldId id="303" r:id="rId11"/>
    <p:sldId id="305" r:id="rId12"/>
    <p:sldId id="306" r:id="rId13"/>
    <p:sldId id="308" r:id="rId14"/>
    <p:sldId id="309" r:id="rId15"/>
    <p:sldId id="283" r:id="rId16"/>
    <p:sldId id="261" r:id="rId17"/>
    <p:sldId id="262" r:id="rId18"/>
    <p:sldId id="282" r:id="rId19"/>
    <p:sldId id="311" r:id="rId20"/>
    <p:sldId id="312" r:id="rId21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横尾 邦行" initials="横尾" lastIdx="0" clrIdx="0">
    <p:extLst>
      <p:ext uri="{19B8F6BF-5375-455C-9EA6-DF929625EA0E}">
        <p15:presenceInfo xmlns:p15="http://schemas.microsoft.com/office/powerpoint/2012/main" userId="横尾 邦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3BA"/>
    <a:srgbClr val="17BBA7"/>
    <a:srgbClr val="21C9A1"/>
    <a:srgbClr val="40E0BA"/>
    <a:srgbClr val="F141AE"/>
    <a:srgbClr val="F13DAC"/>
    <a:srgbClr val="EF29A4"/>
    <a:srgbClr val="F73BEE"/>
    <a:srgbClr val="FF6161"/>
    <a:srgbClr val="C57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72479" autoAdjust="0"/>
  </p:normalViewPr>
  <p:slideViewPr>
    <p:cSldViewPr snapToGrid="0">
      <p:cViewPr varScale="1">
        <p:scale>
          <a:sx n="77" d="100"/>
          <a:sy n="77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20B0BA-140F-4E20-84F8-452F8C48A9DA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BDA8113-EB90-4AC5-B84B-50F7ED1C1FCF}">
      <dgm:prSet phldrT="[テキスト]"/>
      <dgm:spPr/>
      <dgm:t>
        <a:bodyPr/>
        <a:lstStyle/>
        <a:p>
          <a:r>
            <a:rPr kumimoji="1" lang="en-US" altLang="ja-JP" dirty="0"/>
            <a:t>Index Pattern </a:t>
          </a:r>
          <a:endParaRPr kumimoji="1" lang="ja-JP" altLang="en-US" dirty="0"/>
        </a:p>
      </dgm:t>
    </dgm:pt>
    <dgm:pt modelId="{BABD545C-9757-4154-98B9-49962B8017B1}" type="parTrans" cxnId="{20F5F38D-5E25-4CAA-B4A0-A6599AE40EC4}">
      <dgm:prSet/>
      <dgm:spPr/>
      <dgm:t>
        <a:bodyPr/>
        <a:lstStyle/>
        <a:p>
          <a:endParaRPr kumimoji="1" lang="ja-JP" altLang="en-US"/>
        </a:p>
      </dgm:t>
    </dgm:pt>
    <dgm:pt modelId="{64F2C5BB-98E4-4F70-869B-A62A1F5CA7C6}" type="sibTrans" cxnId="{20F5F38D-5E25-4CAA-B4A0-A6599AE40EC4}">
      <dgm:prSet/>
      <dgm:spPr/>
      <dgm:t>
        <a:bodyPr/>
        <a:lstStyle/>
        <a:p>
          <a:endParaRPr kumimoji="1" lang="ja-JP" altLang="en-US"/>
        </a:p>
      </dgm:t>
    </dgm:pt>
    <dgm:pt modelId="{451CFDC0-F9CE-4E5F-BF88-E4CEDE4A6A20}">
      <dgm:prSet phldrT="[テキスト]"/>
      <dgm:spPr/>
      <dgm:t>
        <a:bodyPr/>
        <a:lstStyle/>
        <a:p>
          <a:r>
            <a:rPr kumimoji="1" lang="ja-JP" altLang="en-US" dirty="0"/>
            <a:t>対象となるデータの取得先を定義する</a:t>
          </a:r>
        </a:p>
      </dgm:t>
    </dgm:pt>
    <dgm:pt modelId="{17B105ED-0C4E-4084-9AA0-29AB82731454}" type="parTrans" cxnId="{0E398D74-FA3A-4BAD-98A7-0C507E5C6E2F}">
      <dgm:prSet/>
      <dgm:spPr/>
      <dgm:t>
        <a:bodyPr/>
        <a:lstStyle/>
        <a:p>
          <a:endParaRPr kumimoji="1" lang="ja-JP" altLang="en-US"/>
        </a:p>
      </dgm:t>
    </dgm:pt>
    <dgm:pt modelId="{F79781B2-6ED6-41C5-9420-348D26868101}" type="sibTrans" cxnId="{0E398D74-FA3A-4BAD-98A7-0C507E5C6E2F}">
      <dgm:prSet/>
      <dgm:spPr/>
      <dgm:t>
        <a:bodyPr/>
        <a:lstStyle/>
        <a:p>
          <a:endParaRPr kumimoji="1" lang="ja-JP" altLang="en-US"/>
        </a:p>
      </dgm:t>
    </dgm:pt>
    <dgm:pt modelId="{CC46F378-28BB-4AED-B262-12B61D9E6767}">
      <dgm:prSet phldrT="[テキスト]"/>
      <dgm:spPr/>
      <dgm:t>
        <a:bodyPr/>
        <a:lstStyle/>
        <a:p>
          <a:r>
            <a:rPr kumimoji="1" lang="en-US" altLang="ja-JP" dirty="0"/>
            <a:t>Discover</a:t>
          </a:r>
          <a:r>
            <a:rPr kumimoji="1" lang="ja-JP" altLang="en-US" dirty="0"/>
            <a:t>インターフェース</a:t>
          </a:r>
        </a:p>
      </dgm:t>
    </dgm:pt>
    <dgm:pt modelId="{53F8169E-646A-4D77-8199-F69F3129BC4E}" type="parTrans" cxnId="{FFDBD42E-D1EF-4182-9582-436E550DD5E6}">
      <dgm:prSet/>
      <dgm:spPr/>
      <dgm:t>
        <a:bodyPr/>
        <a:lstStyle/>
        <a:p>
          <a:endParaRPr kumimoji="1" lang="ja-JP" altLang="en-US"/>
        </a:p>
      </dgm:t>
    </dgm:pt>
    <dgm:pt modelId="{E0C92950-54F1-4A5A-9266-0D3736073F64}" type="sibTrans" cxnId="{FFDBD42E-D1EF-4182-9582-436E550DD5E6}">
      <dgm:prSet/>
      <dgm:spPr/>
      <dgm:t>
        <a:bodyPr/>
        <a:lstStyle/>
        <a:p>
          <a:endParaRPr kumimoji="1" lang="ja-JP" altLang="en-US"/>
        </a:p>
      </dgm:t>
    </dgm:pt>
    <dgm:pt modelId="{DB4CE1E3-D086-4BEF-9039-EF455D331FAE}">
      <dgm:prSet phldrT="[テキスト]"/>
      <dgm:spPr/>
      <dgm:t>
        <a:bodyPr/>
        <a:lstStyle/>
        <a:p>
          <a:r>
            <a:rPr kumimoji="1" lang="ja-JP" altLang="en-US" dirty="0"/>
            <a:t>ざっくりデータを探索する</a:t>
          </a:r>
        </a:p>
      </dgm:t>
    </dgm:pt>
    <dgm:pt modelId="{B6E8D9F5-3B34-485F-B280-E6DEC0A05906}" type="parTrans" cxnId="{4D5A6858-00ED-47A3-8BA4-CA9D6672346C}">
      <dgm:prSet/>
      <dgm:spPr/>
      <dgm:t>
        <a:bodyPr/>
        <a:lstStyle/>
        <a:p>
          <a:endParaRPr kumimoji="1" lang="ja-JP" altLang="en-US"/>
        </a:p>
      </dgm:t>
    </dgm:pt>
    <dgm:pt modelId="{24BFB819-8748-4C1A-B7ED-736B7159AAA4}" type="sibTrans" cxnId="{4D5A6858-00ED-47A3-8BA4-CA9D6672346C}">
      <dgm:prSet/>
      <dgm:spPr/>
      <dgm:t>
        <a:bodyPr/>
        <a:lstStyle/>
        <a:p>
          <a:endParaRPr kumimoji="1" lang="ja-JP" altLang="en-US"/>
        </a:p>
      </dgm:t>
    </dgm:pt>
    <dgm:pt modelId="{7EEA1586-49ED-4039-95DA-B2254E467168}">
      <dgm:prSet phldrT="[テキスト]"/>
      <dgm:spPr/>
      <dgm:t>
        <a:bodyPr/>
        <a:lstStyle/>
        <a:p>
          <a:r>
            <a:rPr kumimoji="1" lang="en-US" altLang="ja-JP" dirty="0"/>
            <a:t>Visualize</a:t>
          </a:r>
          <a:endParaRPr kumimoji="1" lang="ja-JP" altLang="en-US" dirty="0"/>
        </a:p>
      </dgm:t>
    </dgm:pt>
    <dgm:pt modelId="{DFAFD40E-4FD6-4548-8AF7-7DDD4FBF2D08}" type="parTrans" cxnId="{536A752F-1602-4B1B-ABFF-3BAFF22548D0}">
      <dgm:prSet/>
      <dgm:spPr/>
      <dgm:t>
        <a:bodyPr/>
        <a:lstStyle/>
        <a:p>
          <a:endParaRPr kumimoji="1" lang="ja-JP" altLang="en-US"/>
        </a:p>
      </dgm:t>
    </dgm:pt>
    <dgm:pt modelId="{EEE60E28-AD7A-45BA-BE21-97B97ECFF248}" type="sibTrans" cxnId="{536A752F-1602-4B1B-ABFF-3BAFF22548D0}">
      <dgm:prSet/>
      <dgm:spPr/>
      <dgm:t>
        <a:bodyPr/>
        <a:lstStyle/>
        <a:p>
          <a:endParaRPr kumimoji="1" lang="ja-JP" altLang="en-US"/>
        </a:p>
      </dgm:t>
    </dgm:pt>
    <dgm:pt modelId="{284D7485-9E43-4E4F-8586-1E48790D3D98}">
      <dgm:prSet phldrT="[テキスト]"/>
      <dgm:spPr/>
      <dgm:t>
        <a:bodyPr/>
        <a:lstStyle/>
        <a:p>
          <a:r>
            <a:rPr kumimoji="1" lang="ja-JP" altLang="en-US" dirty="0"/>
            <a:t>グラフを作成する</a:t>
          </a:r>
        </a:p>
      </dgm:t>
    </dgm:pt>
    <dgm:pt modelId="{508C5C1E-BA95-41C1-BB61-0C2A634537CF}" type="parTrans" cxnId="{E53D8820-930A-4408-ADC4-DB8E3ACEDA9F}">
      <dgm:prSet/>
      <dgm:spPr/>
      <dgm:t>
        <a:bodyPr/>
        <a:lstStyle/>
        <a:p>
          <a:endParaRPr kumimoji="1" lang="ja-JP" altLang="en-US"/>
        </a:p>
      </dgm:t>
    </dgm:pt>
    <dgm:pt modelId="{F39B1E2B-8F4F-4DCF-BA40-8D1694F8C0D3}" type="sibTrans" cxnId="{E53D8820-930A-4408-ADC4-DB8E3ACEDA9F}">
      <dgm:prSet/>
      <dgm:spPr/>
      <dgm:t>
        <a:bodyPr/>
        <a:lstStyle/>
        <a:p>
          <a:endParaRPr kumimoji="1" lang="ja-JP" altLang="en-US"/>
        </a:p>
      </dgm:t>
    </dgm:pt>
    <dgm:pt modelId="{16AE54F8-CB14-4AE7-8A68-F56EE771E3BE}">
      <dgm:prSet phldrT="[テキスト]"/>
      <dgm:spPr/>
      <dgm:t>
        <a:bodyPr/>
        <a:lstStyle/>
        <a:p>
          <a:r>
            <a:rPr kumimoji="1" lang="en-US" altLang="ja-JP" dirty="0"/>
            <a:t>Dashboard</a:t>
          </a:r>
          <a:endParaRPr kumimoji="1" lang="ja-JP" altLang="en-US" dirty="0"/>
        </a:p>
      </dgm:t>
    </dgm:pt>
    <dgm:pt modelId="{7A8EBD4A-EC9A-4D5F-B4F0-135706F4E556}" type="parTrans" cxnId="{B190C030-0EC5-4814-AA3C-D18C0880D69A}">
      <dgm:prSet/>
      <dgm:spPr/>
      <dgm:t>
        <a:bodyPr/>
        <a:lstStyle/>
        <a:p>
          <a:endParaRPr kumimoji="1" lang="ja-JP" altLang="en-US"/>
        </a:p>
      </dgm:t>
    </dgm:pt>
    <dgm:pt modelId="{B55B7B1F-ED9D-4108-B9BB-805F09D45D93}" type="sibTrans" cxnId="{B190C030-0EC5-4814-AA3C-D18C0880D69A}">
      <dgm:prSet/>
      <dgm:spPr/>
      <dgm:t>
        <a:bodyPr/>
        <a:lstStyle/>
        <a:p>
          <a:endParaRPr kumimoji="1" lang="ja-JP" altLang="en-US"/>
        </a:p>
      </dgm:t>
    </dgm:pt>
    <dgm:pt modelId="{34A138A5-E0C7-4CBD-84DD-E93DEB141EC7}">
      <dgm:prSet phldrT="[テキスト]"/>
      <dgm:spPr/>
      <dgm:t>
        <a:bodyPr/>
        <a:lstStyle/>
        <a:p>
          <a:r>
            <a:rPr kumimoji="1" lang="ja-JP" altLang="en-US" dirty="0"/>
            <a:t>複数のグラフを一つの画面に集約する</a:t>
          </a:r>
        </a:p>
      </dgm:t>
    </dgm:pt>
    <dgm:pt modelId="{C650D841-B205-4152-85B7-AC9FA23DB183}" type="parTrans" cxnId="{E50E39E7-1CDE-4004-986C-AA149D93DD48}">
      <dgm:prSet/>
      <dgm:spPr/>
      <dgm:t>
        <a:bodyPr/>
        <a:lstStyle/>
        <a:p>
          <a:endParaRPr kumimoji="1" lang="ja-JP" altLang="en-US"/>
        </a:p>
      </dgm:t>
    </dgm:pt>
    <dgm:pt modelId="{269E69F7-03D9-479B-9835-C73B2CA99C55}" type="sibTrans" cxnId="{E50E39E7-1CDE-4004-986C-AA149D93DD48}">
      <dgm:prSet/>
      <dgm:spPr/>
      <dgm:t>
        <a:bodyPr/>
        <a:lstStyle/>
        <a:p>
          <a:endParaRPr kumimoji="1" lang="ja-JP" altLang="en-US"/>
        </a:p>
      </dgm:t>
    </dgm:pt>
    <dgm:pt modelId="{A723749E-81A5-4C43-9E0F-203424A395AD}" type="pres">
      <dgm:prSet presAssocID="{C820B0BA-140F-4E20-84F8-452F8C48A9DA}" presName="outerComposite" presStyleCnt="0">
        <dgm:presLayoutVars>
          <dgm:chMax val="5"/>
          <dgm:dir/>
          <dgm:resizeHandles val="exact"/>
        </dgm:presLayoutVars>
      </dgm:prSet>
      <dgm:spPr/>
    </dgm:pt>
    <dgm:pt modelId="{F5FB6E90-FB7E-414E-9F78-3C972451E1A4}" type="pres">
      <dgm:prSet presAssocID="{C820B0BA-140F-4E20-84F8-452F8C48A9DA}" presName="dummyMaxCanvas" presStyleCnt="0">
        <dgm:presLayoutVars/>
      </dgm:prSet>
      <dgm:spPr/>
    </dgm:pt>
    <dgm:pt modelId="{67D18ECF-3AB8-40D2-B592-617D80E22A79}" type="pres">
      <dgm:prSet presAssocID="{C820B0BA-140F-4E20-84F8-452F8C48A9DA}" presName="FourNodes_1" presStyleLbl="node1" presStyleIdx="0" presStyleCnt="4">
        <dgm:presLayoutVars>
          <dgm:bulletEnabled val="1"/>
        </dgm:presLayoutVars>
      </dgm:prSet>
      <dgm:spPr/>
    </dgm:pt>
    <dgm:pt modelId="{B042E065-F899-4C6C-BE0A-A8BCFC3C26C2}" type="pres">
      <dgm:prSet presAssocID="{C820B0BA-140F-4E20-84F8-452F8C48A9DA}" presName="FourNodes_2" presStyleLbl="node1" presStyleIdx="1" presStyleCnt="4">
        <dgm:presLayoutVars>
          <dgm:bulletEnabled val="1"/>
        </dgm:presLayoutVars>
      </dgm:prSet>
      <dgm:spPr/>
    </dgm:pt>
    <dgm:pt modelId="{36CB95EC-D83C-4DE3-ADF8-65D5BD690674}" type="pres">
      <dgm:prSet presAssocID="{C820B0BA-140F-4E20-84F8-452F8C48A9DA}" presName="FourNodes_3" presStyleLbl="node1" presStyleIdx="2" presStyleCnt="4">
        <dgm:presLayoutVars>
          <dgm:bulletEnabled val="1"/>
        </dgm:presLayoutVars>
      </dgm:prSet>
      <dgm:spPr/>
    </dgm:pt>
    <dgm:pt modelId="{D1D64DD9-64D8-4263-8E26-21DE85410AC1}" type="pres">
      <dgm:prSet presAssocID="{C820B0BA-140F-4E20-84F8-452F8C48A9DA}" presName="FourNodes_4" presStyleLbl="node1" presStyleIdx="3" presStyleCnt="4">
        <dgm:presLayoutVars>
          <dgm:bulletEnabled val="1"/>
        </dgm:presLayoutVars>
      </dgm:prSet>
      <dgm:spPr/>
    </dgm:pt>
    <dgm:pt modelId="{D65DE025-4E94-45CB-B732-4C70C383E5A9}" type="pres">
      <dgm:prSet presAssocID="{C820B0BA-140F-4E20-84F8-452F8C48A9DA}" presName="FourConn_1-2" presStyleLbl="fgAccFollowNode1" presStyleIdx="0" presStyleCnt="3">
        <dgm:presLayoutVars>
          <dgm:bulletEnabled val="1"/>
        </dgm:presLayoutVars>
      </dgm:prSet>
      <dgm:spPr/>
    </dgm:pt>
    <dgm:pt modelId="{EA81027D-14F1-4F53-A163-EC94F6E949FF}" type="pres">
      <dgm:prSet presAssocID="{C820B0BA-140F-4E20-84F8-452F8C48A9DA}" presName="FourConn_2-3" presStyleLbl="fgAccFollowNode1" presStyleIdx="1" presStyleCnt="3">
        <dgm:presLayoutVars>
          <dgm:bulletEnabled val="1"/>
        </dgm:presLayoutVars>
      </dgm:prSet>
      <dgm:spPr/>
    </dgm:pt>
    <dgm:pt modelId="{CC968BEC-81A1-461E-920C-98BBFB1F26F9}" type="pres">
      <dgm:prSet presAssocID="{C820B0BA-140F-4E20-84F8-452F8C48A9DA}" presName="FourConn_3-4" presStyleLbl="fgAccFollowNode1" presStyleIdx="2" presStyleCnt="3">
        <dgm:presLayoutVars>
          <dgm:bulletEnabled val="1"/>
        </dgm:presLayoutVars>
      </dgm:prSet>
      <dgm:spPr/>
    </dgm:pt>
    <dgm:pt modelId="{B7530EA8-50C4-4831-93FA-032F3411063B}" type="pres">
      <dgm:prSet presAssocID="{C820B0BA-140F-4E20-84F8-452F8C48A9DA}" presName="FourNodes_1_text" presStyleLbl="node1" presStyleIdx="3" presStyleCnt="4">
        <dgm:presLayoutVars>
          <dgm:bulletEnabled val="1"/>
        </dgm:presLayoutVars>
      </dgm:prSet>
      <dgm:spPr/>
    </dgm:pt>
    <dgm:pt modelId="{B0368916-5192-4317-AA4C-23F00628A39B}" type="pres">
      <dgm:prSet presAssocID="{C820B0BA-140F-4E20-84F8-452F8C48A9DA}" presName="FourNodes_2_text" presStyleLbl="node1" presStyleIdx="3" presStyleCnt="4">
        <dgm:presLayoutVars>
          <dgm:bulletEnabled val="1"/>
        </dgm:presLayoutVars>
      </dgm:prSet>
      <dgm:spPr/>
    </dgm:pt>
    <dgm:pt modelId="{AC4F4738-FA25-4D99-A3E8-92143DC3A8AB}" type="pres">
      <dgm:prSet presAssocID="{C820B0BA-140F-4E20-84F8-452F8C48A9DA}" presName="FourNodes_3_text" presStyleLbl="node1" presStyleIdx="3" presStyleCnt="4">
        <dgm:presLayoutVars>
          <dgm:bulletEnabled val="1"/>
        </dgm:presLayoutVars>
      </dgm:prSet>
      <dgm:spPr/>
    </dgm:pt>
    <dgm:pt modelId="{5B2DBF6D-A46B-41F8-93E6-E6F513195F9C}" type="pres">
      <dgm:prSet presAssocID="{C820B0BA-140F-4E20-84F8-452F8C48A9D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4D52B07-801C-4450-9089-002BB5941EC7}" type="presOf" srcId="{EEE60E28-AD7A-45BA-BE21-97B97ECFF248}" destId="{CC968BEC-81A1-461E-920C-98BBFB1F26F9}" srcOrd="0" destOrd="0" presId="urn:microsoft.com/office/officeart/2005/8/layout/vProcess5"/>
    <dgm:cxn modelId="{2101AB08-F4D4-45F7-805F-1D3AADABC666}" type="presOf" srcId="{CC46F378-28BB-4AED-B262-12B61D9E6767}" destId="{B0368916-5192-4317-AA4C-23F00628A39B}" srcOrd="1" destOrd="0" presId="urn:microsoft.com/office/officeart/2005/8/layout/vProcess5"/>
    <dgm:cxn modelId="{EE56210A-C375-495F-95AF-CC717B2CC43B}" type="presOf" srcId="{451CFDC0-F9CE-4E5F-BF88-E4CEDE4A6A20}" destId="{B7530EA8-50C4-4831-93FA-032F3411063B}" srcOrd="1" destOrd="1" presId="urn:microsoft.com/office/officeart/2005/8/layout/vProcess5"/>
    <dgm:cxn modelId="{00F9EA16-D3C4-4FAB-A1CF-AE2EDC29535D}" type="presOf" srcId="{34A138A5-E0C7-4CBD-84DD-E93DEB141EC7}" destId="{5B2DBF6D-A46B-41F8-93E6-E6F513195F9C}" srcOrd="1" destOrd="1" presId="urn:microsoft.com/office/officeart/2005/8/layout/vProcess5"/>
    <dgm:cxn modelId="{E99DB51D-D0C5-4BA2-B1F1-D544C9260736}" type="presOf" srcId="{16AE54F8-CB14-4AE7-8A68-F56EE771E3BE}" destId="{5B2DBF6D-A46B-41F8-93E6-E6F513195F9C}" srcOrd="1" destOrd="0" presId="urn:microsoft.com/office/officeart/2005/8/layout/vProcess5"/>
    <dgm:cxn modelId="{E53D8820-930A-4408-ADC4-DB8E3ACEDA9F}" srcId="{7EEA1586-49ED-4039-95DA-B2254E467168}" destId="{284D7485-9E43-4E4F-8586-1E48790D3D98}" srcOrd="0" destOrd="0" parTransId="{508C5C1E-BA95-41C1-BB61-0C2A634537CF}" sibTransId="{F39B1E2B-8F4F-4DCF-BA40-8D1694F8C0D3}"/>
    <dgm:cxn modelId="{CF956B22-2A2F-43CE-B45A-5432AB2AEE1B}" type="presOf" srcId="{3BDA8113-EB90-4AC5-B84B-50F7ED1C1FCF}" destId="{B7530EA8-50C4-4831-93FA-032F3411063B}" srcOrd="1" destOrd="0" presId="urn:microsoft.com/office/officeart/2005/8/layout/vProcess5"/>
    <dgm:cxn modelId="{FBE8ED29-B06B-498C-9A24-4502163A162B}" type="presOf" srcId="{451CFDC0-F9CE-4E5F-BF88-E4CEDE4A6A20}" destId="{67D18ECF-3AB8-40D2-B592-617D80E22A79}" srcOrd="0" destOrd="1" presId="urn:microsoft.com/office/officeart/2005/8/layout/vProcess5"/>
    <dgm:cxn modelId="{FFDBD42E-D1EF-4182-9582-436E550DD5E6}" srcId="{C820B0BA-140F-4E20-84F8-452F8C48A9DA}" destId="{CC46F378-28BB-4AED-B262-12B61D9E6767}" srcOrd="1" destOrd="0" parTransId="{53F8169E-646A-4D77-8199-F69F3129BC4E}" sibTransId="{E0C92950-54F1-4A5A-9266-0D3736073F64}"/>
    <dgm:cxn modelId="{536A752F-1602-4B1B-ABFF-3BAFF22548D0}" srcId="{C820B0BA-140F-4E20-84F8-452F8C48A9DA}" destId="{7EEA1586-49ED-4039-95DA-B2254E467168}" srcOrd="2" destOrd="0" parTransId="{DFAFD40E-4FD6-4548-8AF7-7DDD4FBF2D08}" sibTransId="{EEE60E28-AD7A-45BA-BE21-97B97ECFF248}"/>
    <dgm:cxn modelId="{B190C030-0EC5-4814-AA3C-D18C0880D69A}" srcId="{C820B0BA-140F-4E20-84F8-452F8C48A9DA}" destId="{16AE54F8-CB14-4AE7-8A68-F56EE771E3BE}" srcOrd="3" destOrd="0" parTransId="{7A8EBD4A-EC9A-4D5F-B4F0-135706F4E556}" sibTransId="{B55B7B1F-ED9D-4108-B9BB-805F09D45D93}"/>
    <dgm:cxn modelId="{67C72D5D-A445-4DE6-B0E8-1BD358247CBB}" type="presOf" srcId="{16AE54F8-CB14-4AE7-8A68-F56EE771E3BE}" destId="{D1D64DD9-64D8-4263-8E26-21DE85410AC1}" srcOrd="0" destOrd="0" presId="urn:microsoft.com/office/officeart/2005/8/layout/vProcess5"/>
    <dgm:cxn modelId="{BF952042-D1F1-4298-BC99-D16A34F1FD90}" type="presOf" srcId="{DB4CE1E3-D086-4BEF-9039-EF455D331FAE}" destId="{B042E065-F899-4C6C-BE0A-A8BCFC3C26C2}" srcOrd="0" destOrd="1" presId="urn:microsoft.com/office/officeart/2005/8/layout/vProcess5"/>
    <dgm:cxn modelId="{24964B42-BD59-4349-9686-E934D9347B10}" type="presOf" srcId="{7EEA1586-49ED-4039-95DA-B2254E467168}" destId="{AC4F4738-FA25-4D99-A3E8-92143DC3A8AB}" srcOrd="1" destOrd="0" presId="urn:microsoft.com/office/officeart/2005/8/layout/vProcess5"/>
    <dgm:cxn modelId="{FBFDBD46-8DB1-4500-8CAD-E31AA97DA0DB}" type="presOf" srcId="{7EEA1586-49ED-4039-95DA-B2254E467168}" destId="{36CB95EC-D83C-4DE3-ADF8-65D5BD690674}" srcOrd="0" destOrd="0" presId="urn:microsoft.com/office/officeart/2005/8/layout/vProcess5"/>
    <dgm:cxn modelId="{A8603C6A-513D-4F0F-8318-BECF8D1C3140}" type="presOf" srcId="{34A138A5-E0C7-4CBD-84DD-E93DEB141EC7}" destId="{D1D64DD9-64D8-4263-8E26-21DE85410AC1}" srcOrd="0" destOrd="1" presId="urn:microsoft.com/office/officeart/2005/8/layout/vProcess5"/>
    <dgm:cxn modelId="{0E398D74-FA3A-4BAD-98A7-0C507E5C6E2F}" srcId="{3BDA8113-EB90-4AC5-B84B-50F7ED1C1FCF}" destId="{451CFDC0-F9CE-4E5F-BF88-E4CEDE4A6A20}" srcOrd="0" destOrd="0" parTransId="{17B105ED-0C4E-4084-9AA0-29AB82731454}" sibTransId="{F79781B2-6ED6-41C5-9420-348D26868101}"/>
    <dgm:cxn modelId="{22329157-55AC-47F6-B625-9CD26B06376B}" type="presOf" srcId="{3BDA8113-EB90-4AC5-B84B-50F7ED1C1FCF}" destId="{67D18ECF-3AB8-40D2-B592-617D80E22A79}" srcOrd="0" destOrd="0" presId="urn:microsoft.com/office/officeart/2005/8/layout/vProcess5"/>
    <dgm:cxn modelId="{4D5A6858-00ED-47A3-8BA4-CA9D6672346C}" srcId="{CC46F378-28BB-4AED-B262-12B61D9E6767}" destId="{DB4CE1E3-D086-4BEF-9039-EF455D331FAE}" srcOrd="0" destOrd="0" parTransId="{B6E8D9F5-3B34-485F-B280-E6DEC0A05906}" sibTransId="{24BFB819-8748-4C1A-B7ED-736B7159AAA4}"/>
    <dgm:cxn modelId="{7C90875A-4EE4-4BEE-87B5-F9CEBF00CFAD}" type="presOf" srcId="{CC46F378-28BB-4AED-B262-12B61D9E6767}" destId="{B042E065-F899-4C6C-BE0A-A8BCFC3C26C2}" srcOrd="0" destOrd="0" presId="urn:microsoft.com/office/officeart/2005/8/layout/vProcess5"/>
    <dgm:cxn modelId="{20F5F38D-5E25-4CAA-B4A0-A6599AE40EC4}" srcId="{C820B0BA-140F-4E20-84F8-452F8C48A9DA}" destId="{3BDA8113-EB90-4AC5-B84B-50F7ED1C1FCF}" srcOrd="0" destOrd="0" parTransId="{BABD545C-9757-4154-98B9-49962B8017B1}" sibTransId="{64F2C5BB-98E4-4F70-869B-A62A1F5CA7C6}"/>
    <dgm:cxn modelId="{FCFE109D-57CA-4A74-BB02-9E006BE7B088}" type="presOf" srcId="{284D7485-9E43-4E4F-8586-1E48790D3D98}" destId="{36CB95EC-D83C-4DE3-ADF8-65D5BD690674}" srcOrd="0" destOrd="1" presId="urn:microsoft.com/office/officeart/2005/8/layout/vProcess5"/>
    <dgm:cxn modelId="{240D1F9E-24D5-43BB-8A09-7CEA025E5BD8}" type="presOf" srcId="{64F2C5BB-98E4-4F70-869B-A62A1F5CA7C6}" destId="{D65DE025-4E94-45CB-B732-4C70C383E5A9}" srcOrd="0" destOrd="0" presId="urn:microsoft.com/office/officeart/2005/8/layout/vProcess5"/>
    <dgm:cxn modelId="{58A30DA1-9CB6-4348-8AC8-71EB6E411F70}" type="presOf" srcId="{C820B0BA-140F-4E20-84F8-452F8C48A9DA}" destId="{A723749E-81A5-4C43-9E0F-203424A395AD}" srcOrd="0" destOrd="0" presId="urn:microsoft.com/office/officeart/2005/8/layout/vProcess5"/>
    <dgm:cxn modelId="{441530B9-A396-482F-B773-7EF898AEA565}" type="presOf" srcId="{DB4CE1E3-D086-4BEF-9039-EF455D331FAE}" destId="{B0368916-5192-4317-AA4C-23F00628A39B}" srcOrd="1" destOrd="1" presId="urn:microsoft.com/office/officeart/2005/8/layout/vProcess5"/>
    <dgm:cxn modelId="{E50E39E7-1CDE-4004-986C-AA149D93DD48}" srcId="{16AE54F8-CB14-4AE7-8A68-F56EE771E3BE}" destId="{34A138A5-E0C7-4CBD-84DD-E93DEB141EC7}" srcOrd="0" destOrd="0" parTransId="{C650D841-B205-4152-85B7-AC9FA23DB183}" sibTransId="{269E69F7-03D9-479B-9835-C73B2CA99C55}"/>
    <dgm:cxn modelId="{79CD9FED-2CE9-41DA-BD2E-F36600236350}" type="presOf" srcId="{284D7485-9E43-4E4F-8586-1E48790D3D98}" destId="{AC4F4738-FA25-4D99-A3E8-92143DC3A8AB}" srcOrd="1" destOrd="1" presId="urn:microsoft.com/office/officeart/2005/8/layout/vProcess5"/>
    <dgm:cxn modelId="{8254C4F3-AEDC-42CA-923C-3339C70033DD}" type="presOf" srcId="{E0C92950-54F1-4A5A-9266-0D3736073F64}" destId="{EA81027D-14F1-4F53-A163-EC94F6E949FF}" srcOrd="0" destOrd="0" presId="urn:microsoft.com/office/officeart/2005/8/layout/vProcess5"/>
    <dgm:cxn modelId="{473B458D-8DEF-490D-B1CE-4E76AA9DBFA1}" type="presParOf" srcId="{A723749E-81A5-4C43-9E0F-203424A395AD}" destId="{F5FB6E90-FB7E-414E-9F78-3C972451E1A4}" srcOrd="0" destOrd="0" presId="urn:microsoft.com/office/officeart/2005/8/layout/vProcess5"/>
    <dgm:cxn modelId="{DFED5327-511B-4F26-B1D3-58CC49CC7D0D}" type="presParOf" srcId="{A723749E-81A5-4C43-9E0F-203424A395AD}" destId="{67D18ECF-3AB8-40D2-B592-617D80E22A79}" srcOrd="1" destOrd="0" presId="urn:microsoft.com/office/officeart/2005/8/layout/vProcess5"/>
    <dgm:cxn modelId="{9C6DED07-3816-4E1D-A65B-65B0B120EDC2}" type="presParOf" srcId="{A723749E-81A5-4C43-9E0F-203424A395AD}" destId="{B042E065-F899-4C6C-BE0A-A8BCFC3C26C2}" srcOrd="2" destOrd="0" presId="urn:microsoft.com/office/officeart/2005/8/layout/vProcess5"/>
    <dgm:cxn modelId="{09B8884C-0E70-4D2F-A8C5-805388A32A44}" type="presParOf" srcId="{A723749E-81A5-4C43-9E0F-203424A395AD}" destId="{36CB95EC-D83C-4DE3-ADF8-65D5BD690674}" srcOrd="3" destOrd="0" presId="urn:microsoft.com/office/officeart/2005/8/layout/vProcess5"/>
    <dgm:cxn modelId="{56775342-A7F6-4E99-B470-1C39382196BD}" type="presParOf" srcId="{A723749E-81A5-4C43-9E0F-203424A395AD}" destId="{D1D64DD9-64D8-4263-8E26-21DE85410AC1}" srcOrd="4" destOrd="0" presId="urn:microsoft.com/office/officeart/2005/8/layout/vProcess5"/>
    <dgm:cxn modelId="{618A47FC-9F3A-4145-80F4-C31788E3ED60}" type="presParOf" srcId="{A723749E-81A5-4C43-9E0F-203424A395AD}" destId="{D65DE025-4E94-45CB-B732-4C70C383E5A9}" srcOrd="5" destOrd="0" presId="urn:microsoft.com/office/officeart/2005/8/layout/vProcess5"/>
    <dgm:cxn modelId="{4EEB2A06-52CD-4580-9B40-C45ABC4ABA26}" type="presParOf" srcId="{A723749E-81A5-4C43-9E0F-203424A395AD}" destId="{EA81027D-14F1-4F53-A163-EC94F6E949FF}" srcOrd="6" destOrd="0" presId="urn:microsoft.com/office/officeart/2005/8/layout/vProcess5"/>
    <dgm:cxn modelId="{746B2A7A-2800-43D6-906B-443FD3D581B0}" type="presParOf" srcId="{A723749E-81A5-4C43-9E0F-203424A395AD}" destId="{CC968BEC-81A1-461E-920C-98BBFB1F26F9}" srcOrd="7" destOrd="0" presId="urn:microsoft.com/office/officeart/2005/8/layout/vProcess5"/>
    <dgm:cxn modelId="{23D2440E-7A44-418C-90AC-499E5A5751EA}" type="presParOf" srcId="{A723749E-81A5-4C43-9E0F-203424A395AD}" destId="{B7530EA8-50C4-4831-93FA-032F3411063B}" srcOrd="8" destOrd="0" presId="urn:microsoft.com/office/officeart/2005/8/layout/vProcess5"/>
    <dgm:cxn modelId="{91D42192-861A-440E-B094-52BF7ABB7A40}" type="presParOf" srcId="{A723749E-81A5-4C43-9E0F-203424A395AD}" destId="{B0368916-5192-4317-AA4C-23F00628A39B}" srcOrd="9" destOrd="0" presId="urn:microsoft.com/office/officeart/2005/8/layout/vProcess5"/>
    <dgm:cxn modelId="{2E206D19-777D-44A8-9821-975158CD5F7E}" type="presParOf" srcId="{A723749E-81A5-4C43-9E0F-203424A395AD}" destId="{AC4F4738-FA25-4D99-A3E8-92143DC3A8AB}" srcOrd="10" destOrd="0" presId="urn:microsoft.com/office/officeart/2005/8/layout/vProcess5"/>
    <dgm:cxn modelId="{782859AE-3065-48ED-AA10-9E81AB1DE75B}" type="presParOf" srcId="{A723749E-81A5-4C43-9E0F-203424A395AD}" destId="{5B2DBF6D-A46B-41F8-93E6-E6F513195F9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8ECF-3AB8-40D2-B592-617D80E22A79}">
      <dsp:nvSpPr>
        <dsp:cNvPr id="0" name=""/>
        <dsp:cNvSpPr/>
      </dsp:nvSpPr>
      <dsp:spPr>
        <a:xfrm>
          <a:off x="0" y="0"/>
          <a:ext cx="8694420" cy="1123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Index Pattern 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 dirty="0"/>
            <a:t>対象となるデータの取得先を定義する</a:t>
          </a:r>
        </a:p>
      </dsp:txBody>
      <dsp:txXfrm>
        <a:off x="32917" y="32917"/>
        <a:ext cx="7386691" cy="1058052"/>
      </dsp:txXfrm>
    </dsp:sp>
    <dsp:sp modelId="{B042E065-F899-4C6C-BE0A-A8BCFC3C26C2}">
      <dsp:nvSpPr>
        <dsp:cNvPr id="0" name=""/>
        <dsp:cNvSpPr/>
      </dsp:nvSpPr>
      <dsp:spPr>
        <a:xfrm>
          <a:off x="728157" y="1328229"/>
          <a:ext cx="8694420" cy="1123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Discover</a:t>
          </a:r>
          <a:r>
            <a:rPr kumimoji="1" lang="ja-JP" altLang="en-US" sz="1800" kern="1200" dirty="0"/>
            <a:t>インターフェース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 dirty="0"/>
            <a:t>ざっくりデータを探索する</a:t>
          </a:r>
        </a:p>
      </dsp:txBody>
      <dsp:txXfrm>
        <a:off x="761074" y="1361146"/>
        <a:ext cx="7169902" cy="1058052"/>
      </dsp:txXfrm>
    </dsp:sp>
    <dsp:sp modelId="{36CB95EC-D83C-4DE3-ADF8-65D5BD690674}">
      <dsp:nvSpPr>
        <dsp:cNvPr id="0" name=""/>
        <dsp:cNvSpPr/>
      </dsp:nvSpPr>
      <dsp:spPr>
        <a:xfrm>
          <a:off x="1445447" y="2656459"/>
          <a:ext cx="8694420" cy="1123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Visualize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 dirty="0"/>
            <a:t>グラフを作成する</a:t>
          </a:r>
        </a:p>
      </dsp:txBody>
      <dsp:txXfrm>
        <a:off x="1478364" y="2689376"/>
        <a:ext cx="7180770" cy="1058052"/>
      </dsp:txXfrm>
    </dsp:sp>
    <dsp:sp modelId="{D1D64DD9-64D8-4263-8E26-21DE85410AC1}">
      <dsp:nvSpPr>
        <dsp:cNvPr id="0" name=""/>
        <dsp:cNvSpPr/>
      </dsp:nvSpPr>
      <dsp:spPr>
        <a:xfrm>
          <a:off x="2173605" y="3984688"/>
          <a:ext cx="8694420" cy="1123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Dashboard</a:t>
          </a:r>
          <a:endParaRPr kumimoji="1" lang="ja-JP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400" kern="1200" dirty="0"/>
            <a:t>複数のグラフを一つの画面に集約する</a:t>
          </a:r>
        </a:p>
      </dsp:txBody>
      <dsp:txXfrm>
        <a:off x="2206522" y="4017605"/>
        <a:ext cx="7169902" cy="1058052"/>
      </dsp:txXfrm>
    </dsp:sp>
    <dsp:sp modelId="{D65DE025-4E94-45CB-B732-4C70C383E5A9}">
      <dsp:nvSpPr>
        <dsp:cNvPr id="0" name=""/>
        <dsp:cNvSpPr/>
      </dsp:nvSpPr>
      <dsp:spPr>
        <a:xfrm>
          <a:off x="7963893" y="860794"/>
          <a:ext cx="730526" cy="7305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8128261" y="860794"/>
        <a:ext cx="401790" cy="549721"/>
      </dsp:txXfrm>
    </dsp:sp>
    <dsp:sp modelId="{EA81027D-14F1-4F53-A163-EC94F6E949FF}">
      <dsp:nvSpPr>
        <dsp:cNvPr id="0" name=""/>
        <dsp:cNvSpPr/>
      </dsp:nvSpPr>
      <dsp:spPr>
        <a:xfrm>
          <a:off x="8692051" y="2189024"/>
          <a:ext cx="730526" cy="7305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8856419" y="2189024"/>
        <a:ext cx="401790" cy="549721"/>
      </dsp:txXfrm>
    </dsp:sp>
    <dsp:sp modelId="{CC968BEC-81A1-461E-920C-98BBFB1F26F9}">
      <dsp:nvSpPr>
        <dsp:cNvPr id="0" name=""/>
        <dsp:cNvSpPr/>
      </dsp:nvSpPr>
      <dsp:spPr>
        <a:xfrm>
          <a:off x="9409341" y="3517253"/>
          <a:ext cx="730526" cy="7305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100" kern="1200"/>
        </a:p>
      </dsp:txBody>
      <dsp:txXfrm>
        <a:off x="9573709" y="3517253"/>
        <a:ext cx="401790" cy="549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4A7FB4BD-F699-4724-8DBD-EC7F9C8A1AB9}" type="datetimeFigureOut">
              <a:rPr kumimoji="1" lang="ja-JP" altLang="en-US" smtClean="0"/>
              <a:t>2020/9/1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FC26D65C-42C7-43D7-B408-22AD4327683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342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なんか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6D65C-42C7-43D7-B408-22AD43276830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491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B91F6-72A3-4277-B6B3-A52FED358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562" y="1952687"/>
            <a:ext cx="9144000" cy="18494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D506CF2-7894-4198-8487-D5D74F5A2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562" y="3802124"/>
            <a:ext cx="9144000" cy="153488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362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B9A481-A855-43CF-83C0-3E209438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  <a:lvl2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1C0BA-F0B0-40F5-AF07-F4A933D2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61C1CAF-A149-4959-8FD2-91CBA8722C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65F09D3-41EC-4B13-8EA8-C6C7B5C6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00" y="53441"/>
            <a:ext cx="10361586" cy="720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951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6B42B-CAAA-4AAB-BE1C-2BE42E57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9DEBE0-6D22-4558-9962-3D6FDF87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4B681-B26B-4DC8-B494-E9903F33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61C1CAF-A149-4959-8FD2-91CBA8722C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323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6099E5-C520-4D2E-9866-4FEFB5BE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00" y="53441"/>
            <a:ext cx="10360800" cy="720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B3E8BE-1690-41C7-875D-689FFAC7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61C1CAF-A149-4959-8FD2-91CBA8722C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04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A22D8C-7FBB-48A1-ACBD-3D122361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61C1CAF-A149-4959-8FD2-91CBA8722C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017FF7E-47C4-48E1-98AF-95E58FF1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00" y="53441"/>
            <a:ext cx="10427936" cy="720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495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42FDACA-6A64-410E-B02B-328E411CD29B}"/>
              </a:ext>
            </a:extLst>
          </p:cNvPr>
          <p:cNvGrpSpPr/>
          <p:nvPr userDrawn="1"/>
        </p:nvGrpSpPr>
        <p:grpSpPr>
          <a:xfrm>
            <a:off x="0" y="0"/>
            <a:ext cx="12192000" cy="836613"/>
            <a:chOff x="0" y="0"/>
            <a:chExt cx="12192000" cy="836613"/>
          </a:xfrm>
        </p:grpSpPr>
        <p:pic>
          <p:nvPicPr>
            <p:cNvPr id="7" name="Picture 8" descr="IT1ロゴ">
              <a:extLst>
                <a:ext uri="{FF2B5EF4-FFF2-40B4-BE49-F238E27FC236}">
                  <a16:creationId xmlns:a16="http://schemas.microsoft.com/office/drawing/2014/main" id="{95BC3CA6-F1C9-4EBC-9D08-2B8BF0F00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IT1ロゴ">
              <a:extLst>
                <a:ext uri="{FF2B5EF4-FFF2-40B4-BE49-F238E27FC236}">
                  <a16:creationId xmlns:a16="http://schemas.microsoft.com/office/drawing/2014/main" id="{14BA4BA4-C926-4152-8B3A-A1E27136023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66"/>
            <a:stretch/>
          </p:blipFill>
          <p:spPr bwMode="auto">
            <a:xfrm>
              <a:off x="9144000" y="0"/>
              <a:ext cx="3048000" cy="83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CCF5D5-C7F1-4205-9827-7B5F1F81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132" y="1123100"/>
            <a:ext cx="10869386" cy="510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260563A-8497-49FD-87C2-441296DA1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4625"/>
            <a:ext cx="12192000" cy="333375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0033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0CD4D-3E8C-490B-8CA7-CA18328AE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93672" y="6532221"/>
            <a:ext cx="4114800" cy="290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A525FB-6DF1-4861-B5EE-1224EC12A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532221"/>
            <a:ext cx="1346001" cy="290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1C1CAF-A149-4959-8FD2-91CBA8722C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29758A0F-7E0A-49A7-A8A1-9D298F598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6524625"/>
            <a:ext cx="0" cy="188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9EDFBD2-FF19-4B84-9251-4A725ED813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12192000" cy="333375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0033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CF9125C1-FD5E-4632-B1DB-A413AEAE708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03350" y="6524625"/>
            <a:ext cx="0" cy="188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charset="0"/>
            </a:endParaRPr>
          </a:p>
        </p:txBody>
      </p:sp>
      <p:sp>
        <p:nvSpPr>
          <p:cNvPr id="18" name="フッター プレースホルダー 4">
            <a:extLst>
              <a:ext uri="{FF2B5EF4-FFF2-40B4-BE49-F238E27FC236}">
                <a16:creationId xmlns:a16="http://schemas.microsoft.com/office/drawing/2014/main" id="{1D0E709B-EA8A-401A-8C7A-B624E27BFDC7}"/>
              </a:ext>
            </a:extLst>
          </p:cNvPr>
          <p:cNvSpPr txBox="1">
            <a:spLocks/>
          </p:cNvSpPr>
          <p:nvPr userDrawn="1"/>
        </p:nvSpPr>
        <p:spPr>
          <a:xfrm>
            <a:off x="0" y="6549473"/>
            <a:ext cx="12185650" cy="290506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Copyright © 2019 IT-One Co., Ltd. ALL Right Reserved.</a:t>
            </a:r>
          </a:p>
        </p:txBody>
      </p:sp>
      <p:sp>
        <p:nvSpPr>
          <p:cNvPr id="4" name="タイトル プレースホルダー 3">
            <a:extLst>
              <a:ext uri="{FF2B5EF4-FFF2-40B4-BE49-F238E27FC236}">
                <a16:creationId xmlns:a16="http://schemas.microsoft.com/office/drawing/2014/main" id="{5B715459-D483-4B4B-969D-A5BA1BED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00" y="53481"/>
            <a:ext cx="914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16" name="Picture 2" descr="Garditï¼ã¬ã«ãã£ããï¼">
            <a:extLst>
              <a:ext uri="{FF2B5EF4-FFF2-40B4-BE49-F238E27FC236}">
                <a16:creationId xmlns:a16="http://schemas.microsoft.com/office/drawing/2014/main" id="{AD8DDCC0-81BD-4DC3-96AB-5660FD87D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705" y="6157496"/>
            <a:ext cx="1183626" cy="57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bg1"/>
          </a:solidFill>
          <a:latin typeface="+mj-ea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i="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2pPr>
      <a:lvl3pPr marL="808038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3pPr>
      <a:lvl4pPr marL="1077913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4pPr>
      <a:lvl5pPr marL="1347788" indent="-2698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search-aggregat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74666-C477-48CE-9CA4-4DECFB139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/>
              <a:t>【</a:t>
            </a:r>
            <a:r>
              <a:rPr lang="ja-JP" altLang="en-US" b="1" dirty="0"/>
              <a:t>研修報告</a:t>
            </a:r>
            <a:r>
              <a:rPr lang="en-US" altLang="ja-JP" b="1" dirty="0"/>
              <a:t>】</a:t>
            </a:r>
            <a:br>
              <a:rPr lang="en-US" altLang="ja-JP" b="1" dirty="0"/>
            </a:br>
            <a:r>
              <a:rPr lang="en-US" altLang="ja-JP" b="1" dirty="0"/>
              <a:t>Kibana Data and Ops Analyst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A5B388-31AE-4FE8-BEEC-CE8C35A72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データイノベーションラボ </a:t>
            </a:r>
            <a:r>
              <a:rPr lang="en-US" altLang="ja-JP" dirty="0"/>
              <a:t>AI</a:t>
            </a:r>
            <a:r>
              <a:rPr lang="ja-JP" altLang="en-US" dirty="0"/>
              <a:t>事業推進部</a:t>
            </a:r>
          </a:p>
          <a:p>
            <a:r>
              <a:rPr lang="ja-JP" altLang="en-US" dirty="0"/>
              <a:t>天野 水月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286451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E2D7F17-1B39-441F-BC71-016CC61D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70" y="1347546"/>
            <a:ext cx="2610514" cy="510744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000" dirty="0"/>
              <a:t>Elasticsearch </a:t>
            </a:r>
            <a:r>
              <a:rPr lang="ja-JP" altLang="en-US" sz="2000" dirty="0"/>
              <a:t>内のデータを探索する</a:t>
            </a:r>
            <a:endParaRPr lang="en-US" altLang="ja-JP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 dirty="0"/>
              <a:t> データを</a:t>
            </a:r>
            <a:r>
              <a:rPr lang="en-US" altLang="ja-JP" sz="2000" dirty="0"/>
              <a:t> Slice and Dice (</a:t>
            </a:r>
            <a:r>
              <a:rPr lang="ja-JP" altLang="en-US" sz="2000" dirty="0"/>
              <a:t>分析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r>
              <a:rPr lang="ja-JP" altLang="en-US" sz="2000" dirty="0"/>
              <a:t>する</a:t>
            </a:r>
            <a:endParaRPr kumimoji="1" lang="ja-JP" altLang="en-US" sz="20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5AE2A7-F3E1-4836-A34B-7D90DD4D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346930C-35EF-47FC-9FA1-6D82646F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Discover</a:t>
            </a:r>
            <a:r>
              <a:rPr kumimoji="1" lang="ja-JP" altLang="en-US" dirty="0"/>
              <a:t>インターフェース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630199F-5F19-4525-87F0-EBC2AE72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079" y="1448126"/>
            <a:ext cx="9299172" cy="500686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69EDE4-3D24-472F-8559-AEEB3259B438}"/>
              </a:ext>
            </a:extLst>
          </p:cNvPr>
          <p:cNvSpPr/>
          <p:nvPr/>
        </p:nvSpPr>
        <p:spPr>
          <a:xfrm>
            <a:off x="1888733" y="1180215"/>
            <a:ext cx="1895303" cy="467137"/>
          </a:xfrm>
          <a:prstGeom prst="rect">
            <a:avLst/>
          </a:prstGeom>
          <a:solidFill>
            <a:schemeClr val="accent2">
              <a:alpha val="88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Index Pattern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00FF23B-99A8-49DF-AA47-B9D2013EDA81}"/>
              </a:ext>
            </a:extLst>
          </p:cNvPr>
          <p:cNvCxnSpPr>
            <a:cxnSpLocks/>
          </p:cNvCxnSpPr>
          <p:nvPr/>
        </p:nvCxnSpPr>
        <p:spPr>
          <a:xfrm>
            <a:off x="2836384" y="1508297"/>
            <a:ext cx="438832" cy="1400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C339A1-C4D1-4783-917C-87C1A81086D6}"/>
              </a:ext>
            </a:extLst>
          </p:cNvPr>
          <p:cNvSpPr/>
          <p:nvPr/>
        </p:nvSpPr>
        <p:spPr>
          <a:xfrm>
            <a:off x="4774993" y="1041160"/>
            <a:ext cx="1895303" cy="467137"/>
          </a:xfrm>
          <a:prstGeom prst="rect">
            <a:avLst/>
          </a:prstGeom>
          <a:solidFill>
            <a:schemeClr val="accent2">
              <a:alpha val="88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Query bar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92E1212-F77D-4654-9F60-6CFAB852F34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688382" y="1508297"/>
            <a:ext cx="1034263" cy="924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EE807F4-858C-4226-8C61-3240E46D81E3}"/>
              </a:ext>
            </a:extLst>
          </p:cNvPr>
          <p:cNvSpPr/>
          <p:nvPr/>
        </p:nvSpPr>
        <p:spPr>
          <a:xfrm>
            <a:off x="9150259" y="1041160"/>
            <a:ext cx="1895303" cy="467137"/>
          </a:xfrm>
          <a:prstGeom prst="rect">
            <a:avLst/>
          </a:prstGeom>
          <a:solidFill>
            <a:schemeClr val="accent2">
              <a:alpha val="88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Time picker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3AF8103-D640-47DD-B8A2-FE2C3A407B5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063648" y="1508297"/>
            <a:ext cx="1034263" cy="924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A0AA07-CACC-447A-BCB6-698B54F86E7A}"/>
              </a:ext>
            </a:extLst>
          </p:cNvPr>
          <p:cNvSpPr/>
          <p:nvPr/>
        </p:nvSpPr>
        <p:spPr>
          <a:xfrm>
            <a:off x="4485577" y="2809519"/>
            <a:ext cx="1895303" cy="467137"/>
          </a:xfrm>
          <a:prstGeom prst="rect">
            <a:avLst/>
          </a:prstGeom>
          <a:solidFill>
            <a:schemeClr val="accent2">
              <a:alpha val="88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Side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navigation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BFE1A5B-3A05-4CB5-88A4-F7D6CE6009E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848793" y="3043088"/>
            <a:ext cx="636784" cy="501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5DE35C0-F243-4E19-871C-32B2F899C174}"/>
              </a:ext>
            </a:extLst>
          </p:cNvPr>
          <p:cNvSpPr/>
          <p:nvPr/>
        </p:nvSpPr>
        <p:spPr>
          <a:xfrm>
            <a:off x="6832392" y="1818560"/>
            <a:ext cx="1895303" cy="467137"/>
          </a:xfrm>
          <a:prstGeom prst="rect">
            <a:avLst/>
          </a:prstGeom>
          <a:solidFill>
            <a:schemeClr val="accent2">
              <a:alpha val="88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Histogram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7EC0F56-8565-4F55-BA22-CDCD429C017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780044" y="2285697"/>
            <a:ext cx="73409" cy="906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DCB631F-F4E2-44C3-85BA-847D0C9418D5}"/>
              </a:ext>
            </a:extLst>
          </p:cNvPr>
          <p:cNvSpPr/>
          <p:nvPr/>
        </p:nvSpPr>
        <p:spPr>
          <a:xfrm>
            <a:off x="9472331" y="2958518"/>
            <a:ext cx="2003752" cy="467137"/>
          </a:xfrm>
          <a:prstGeom prst="rect">
            <a:avLst/>
          </a:prstGeom>
          <a:solidFill>
            <a:schemeClr val="accent2">
              <a:alpha val="88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Document 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E4DCDAF-DDC3-4EEC-B8B4-59107B5ECC7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759143" y="3425655"/>
            <a:ext cx="715064" cy="1146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9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460D6CF-4D94-479C-8AF4-C4C0151BA920}"/>
              </a:ext>
            </a:extLst>
          </p:cNvPr>
          <p:cNvSpPr/>
          <p:nvPr/>
        </p:nvSpPr>
        <p:spPr>
          <a:xfrm>
            <a:off x="174567" y="3638068"/>
            <a:ext cx="10690168" cy="2829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C0BC816-9950-4417-A53C-E3CC08CD3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938631"/>
              </p:ext>
            </p:extLst>
          </p:nvPr>
        </p:nvGraphicFramePr>
        <p:xfrm>
          <a:off x="1947576" y="1108437"/>
          <a:ext cx="6372000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3137806888"/>
                    </a:ext>
                  </a:extLst>
                </a:gridCol>
                <a:gridCol w="5328000">
                  <a:extLst>
                    <a:ext uri="{9D8B030D-6E8A-4147-A177-3AD203B41FA5}">
                      <a16:colId xmlns:a16="http://schemas.microsoft.com/office/drawing/2014/main" val="1884534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言語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4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KQL (Kibana Query Language) </a:t>
                      </a:r>
                      <a:r>
                        <a:rPr kumimoji="1" lang="ja-JP" altLang="en-US" dirty="0"/>
                        <a:t>シンタックス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45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Lucene</a:t>
                      </a:r>
                      <a:r>
                        <a:rPr kumimoji="1" lang="ja-JP" altLang="en-US" dirty="0"/>
                        <a:t>シンタックス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0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クエリ</a:t>
                      </a:r>
                      <a:r>
                        <a:rPr kumimoji="1" lang="en-US" altLang="ja-JP" dirty="0"/>
                        <a:t>DSL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19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22689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78903D8-F9D9-43B2-9F4E-292C8F50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A8C5F24-A667-4E4F-B93A-0AD55081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Kibana</a:t>
            </a:r>
            <a:r>
              <a:rPr lang="ja-JP" altLang="en-US" dirty="0"/>
              <a:t>検索では複数の言語をサポート</a:t>
            </a:r>
            <a:endParaRPr kumimoji="1" lang="ja-JP" altLang="en-US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5C6FDC92-261F-46C7-AC2F-9E47D2348D8C}"/>
              </a:ext>
            </a:extLst>
          </p:cNvPr>
          <p:cNvSpPr/>
          <p:nvPr/>
        </p:nvSpPr>
        <p:spPr>
          <a:xfrm>
            <a:off x="8611227" y="1562810"/>
            <a:ext cx="3096359" cy="1163766"/>
          </a:xfrm>
          <a:prstGeom prst="wedgeRoundRectCallout">
            <a:avLst>
              <a:gd name="adj1" fmla="val -67387"/>
              <a:gd name="adj2" fmla="val 19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主に開発者が </a:t>
            </a:r>
            <a:r>
              <a:rPr lang="en-US" altLang="ja-JP" dirty="0"/>
              <a:t>Elasticsearch</a:t>
            </a:r>
            <a:r>
              <a:rPr lang="ja-JP" altLang="en-US" dirty="0"/>
              <a:t>を直接クエリするのに利用する言語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D1E063C-D6E5-4B4A-9A18-4CF21955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13" y="5073963"/>
            <a:ext cx="4654810" cy="38299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7A4DD2-7433-4D49-B213-B406903C86DC}"/>
              </a:ext>
            </a:extLst>
          </p:cNvPr>
          <p:cNvSpPr/>
          <p:nvPr/>
        </p:nvSpPr>
        <p:spPr>
          <a:xfrm>
            <a:off x="423617" y="4602914"/>
            <a:ext cx="2386086" cy="4671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Lucene</a:t>
            </a:r>
            <a:r>
              <a:rPr kumimoji="1" lang="ja-JP" altLang="en-US" dirty="0">
                <a:solidFill>
                  <a:schemeClr val="bg1"/>
                </a:solidFill>
              </a:rPr>
              <a:t>シンタックス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35909AD-D8D9-4FC9-A594-525F4F36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34" y="4355869"/>
            <a:ext cx="4575671" cy="2081259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D03C4A-09A0-4DBB-A955-855727E16056}"/>
              </a:ext>
            </a:extLst>
          </p:cNvPr>
          <p:cNvSpPr/>
          <p:nvPr/>
        </p:nvSpPr>
        <p:spPr>
          <a:xfrm>
            <a:off x="5699676" y="3929748"/>
            <a:ext cx="1654233" cy="4671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クエリ</a:t>
            </a:r>
            <a:r>
              <a:rPr kumimoji="1" lang="en-US" altLang="ja-JP" dirty="0">
                <a:solidFill>
                  <a:schemeClr val="bg1"/>
                </a:solidFill>
              </a:rPr>
              <a:t>DSL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1994E12-3F14-456E-B8D8-517231732605}"/>
              </a:ext>
            </a:extLst>
          </p:cNvPr>
          <p:cNvSpPr/>
          <p:nvPr/>
        </p:nvSpPr>
        <p:spPr>
          <a:xfrm>
            <a:off x="165922" y="3375526"/>
            <a:ext cx="8480800" cy="4671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“food”</a:t>
            </a:r>
            <a:r>
              <a:rPr lang="ja-JP" altLang="en-US" dirty="0" err="1"/>
              <a:t>、</a:t>
            </a:r>
            <a:r>
              <a:rPr lang="en-US" altLang="ja-JP" dirty="0"/>
              <a:t>“dogs”</a:t>
            </a:r>
            <a:r>
              <a:rPr lang="ja-JP" altLang="en-US" dirty="0" err="1"/>
              <a:t>、</a:t>
            </a:r>
            <a:r>
              <a:rPr lang="ja-JP" altLang="en-US" dirty="0"/>
              <a:t>または </a:t>
            </a:r>
            <a:r>
              <a:rPr lang="en-US" altLang="ja-JP" dirty="0"/>
              <a:t>“chocolate” </a:t>
            </a:r>
            <a:r>
              <a:rPr lang="ja-JP" altLang="en-US" dirty="0"/>
              <a:t>で </a:t>
            </a:r>
            <a:r>
              <a:rPr lang="en-US" altLang="ja-JP" dirty="0"/>
              <a:t>subjects </a:t>
            </a:r>
            <a:r>
              <a:rPr lang="ja-JP" altLang="en-US" dirty="0"/>
              <a:t>フィールドを検索する場合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95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9FA097-939B-4899-B9CE-C1CD96D5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F0C4A63-1541-47D6-8D21-01D1FF13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Visualize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E53756-E830-48F9-9849-5419DCB2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35" y="839586"/>
            <a:ext cx="7284150" cy="5607320"/>
          </a:xfrm>
          <a:prstGeom prst="rect">
            <a:avLst/>
          </a:prstGeom>
        </p:spPr>
      </p:pic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B5A9D400-65F7-4B8D-AF51-89F3FA61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4" y="1122363"/>
            <a:ext cx="3514176" cy="510857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ja-JP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グラフをつくる</a:t>
            </a:r>
            <a:endParaRPr lang="en-US" altLang="ja-JP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さまざまな種類のグラフ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538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E49A4F-267B-4D99-B3C4-F8AD59E33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41" y="1123100"/>
            <a:ext cx="4301181" cy="5107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b="1" dirty="0"/>
              <a:t>メトリックアグリゲーションとは：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ドキュメントの集合から数値を計算すること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sz="2000" dirty="0"/>
              <a:t>単一の値 </a:t>
            </a:r>
            <a:endParaRPr lang="en-US" altLang="ja-JP" sz="2000" dirty="0"/>
          </a:p>
          <a:p>
            <a:pPr marL="0" indent="-88900">
              <a:buNone/>
            </a:pPr>
            <a:r>
              <a:rPr lang="en-US" altLang="ja-JP" sz="2000" dirty="0"/>
              <a:t>(</a:t>
            </a:r>
            <a:r>
              <a:rPr lang="en-US" altLang="ja-JP" sz="2000" dirty="0" err="1"/>
              <a:t>eg.</a:t>
            </a:r>
            <a:r>
              <a:rPr lang="en-US" altLang="ja-JP" sz="2000" dirty="0"/>
              <a:t>, avg, sum, min, max, unique count)</a:t>
            </a:r>
          </a:p>
          <a:p>
            <a:r>
              <a:rPr lang="ja-JP" altLang="en-US" sz="2000" dirty="0"/>
              <a:t>または複数の値 </a:t>
            </a:r>
            <a:endParaRPr lang="en-US" altLang="ja-JP" sz="2000" dirty="0"/>
          </a:p>
          <a:p>
            <a:pPr marL="0" indent="-88900">
              <a:buNone/>
            </a:pPr>
            <a:r>
              <a:rPr lang="en-US" altLang="ja-JP" sz="2000" dirty="0"/>
              <a:t>(</a:t>
            </a:r>
            <a:r>
              <a:rPr lang="en-US" altLang="ja-JP" sz="2000" dirty="0" err="1"/>
              <a:t>eg.</a:t>
            </a:r>
            <a:r>
              <a:rPr lang="en-US" altLang="ja-JP" sz="2000" dirty="0"/>
              <a:t>, percentiles, </a:t>
            </a:r>
            <a:r>
              <a:rPr lang="en-US" altLang="ja-JP" sz="2000" dirty="0" err="1"/>
              <a:t>percentile_ranks</a:t>
            </a:r>
            <a:r>
              <a:rPr lang="en-US" altLang="ja-JP" sz="2000" dirty="0"/>
              <a:t>)</a:t>
            </a:r>
            <a:r>
              <a:rPr lang="ja-JP" altLang="en-US" sz="2000" dirty="0"/>
              <a:t> 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77C4E1-FD42-4227-BC59-4A04B97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C19AA1F-33E6-436E-AA7E-FC836F7C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Visualize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7135E6D-9943-4EB8-B928-B1C2093B4C25}"/>
              </a:ext>
            </a:extLst>
          </p:cNvPr>
          <p:cNvGrpSpPr/>
          <p:nvPr/>
        </p:nvGrpSpPr>
        <p:grpSpPr>
          <a:xfrm>
            <a:off x="4327485" y="2130013"/>
            <a:ext cx="7781384" cy="3621559"/>
            <a:chOff x="999580" y="2136060"/>
            <a:chExt cx="7781384" cy="3621559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829616E-FE6B-4DF8-94BD-D8BB5EE17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077" t="32771" r="2968" b="5988"/>
            <a:stretch/>
          </p:blipFill>
          <p:spPr>
            <a:xfrm>
              <a:off x="3107834" y="2136060"/>
              <a:ext cx="5673130" cy="3621559"/>
            </a:xfrm>
            <a:prstGeom prst="rect">
              <a:avLst/>
            </a:prstGeom>
          </p:spPr>
        </p:pic>
        <p:sp>
          <p:nvSpPr>
            <p:cNvPr id="7" name="左中かっこ 6">
              <a:extLst>
                <a:ext uri="{FF2B5EF4-FFF2-40B4-BE49-F238E27FC236}">
                  <a16:creationId xmlns:a16="http://schemas.microsoft.com/office/drawing/2014/main" id="{11A53286-F43C-4D8A-B961-197F83D22691}"/>
                </a:ext>
              </a:extLst>
            </p:cNvPr>
            <p:cNvSpPr/>
            <p:nvPr/>
          </p:nvSpPr>
          <p:spPr>
            <a:xfrm>
              <a:off x="2658170" y="2208508"/>
              <a:ext cx="526732" cy="3200400"/>
            </a:xfrm>
            <a:prstGeom prst="leftBrac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38328CC-0697-4683-94F2-9D76C3DB3F49}"/>
                </a:ext>
              </a:extLst>
            </p:cNvPr>
            <p:cNvSpPr txBox="1"/>
            <p:nvPr/>
          </p:nvSpPr>
          <p:spPr>
            <a:xfrm>
              <a:off x="999580" y="3438894"/>
              <a:ext cx="1766806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ja-JP" dirty="0"/>
                <a:t>Metric</a:t>
              </a:r>
            </a:p>
            <a:p>
              <a:r>
                <a:rPr lang="en-US" altLang="ja-JP" dirty="0"/>
                <a:t>Aggregation</a:t>
              </a:r>
              <a:endParaRPr kumimoji="1" lang="ja-JP" altLang="en-US" dirty="0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BC5888C4-0309-4958-AC38-E60B5BB05D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87" t="43344" r="32392" b="42242"/>
            <a:stretch/>
          </p:blipFill>
          <p:spPr>
            <a:xfrm>
              <a:off x="5115763" y="3541362"/>
              <a:ext cx="2255004" cy="852407"/>
            </a:xfrm>
            <a:prstGeom prst="rect">
              <a:avLst/>
            </a:prstGeom>
          </p:spPr>
        </p:pic>
      </p:grp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B525CE54-5ECC-4531-874B-87FA9DEBE6AC}"/>
              </a:ext>
            </a:extLst>
          </p:cNvPr>
          <p:cNvSpPr/>
          <p:nvPr/>
        </p:nvSpPr>
        <p:spPr>
          <a:xfrm>
            <a:off x="5083650" y="878778"/>
            <a:ext cx="4525863" cy="846172"/>
          </a:xfrm>
          <a:prstGeom prst="wedgeRoundRectCallout">
            <a:avLst>
              <a:gd name="adj1" fmla="val -60535"/>
              <a:gd name="adj2" fmla="val 24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ピボットテーブルで特定のカラムの値をどのようにまとめるのか似ている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4909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806FAB9-8B17-457C-AC03-9A1A5695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Visualize</a:t>
            </a:r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3FBD61D-4DDB-4092-954A-177ACACABD2F}"/>
              </a:ext>
            </a:extLst>
          </p:cNvPr>
          <p:cNvGrpSpPr/>
          <p:nvPr/>
        </p:nvGrpSpPr>
        <p:grpSpPr>
          <a:xfrm>
            <a:off x="4771504" y="1483135"/>
            <a:ext cx="7349182" cy="4900158"/>
            <a:chOff x="999580" y="1754874"/>
            <a:chExt cx="7366340" cy="460609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2FCA35B-4A58-42BC-82F2-628567AFCAC9}"/>
                </a:ext>
              </a:extLst>
            </p:cNvPr>
            <p:cNvSpPr txBox="1"/>
            <p:nvPr/>
          </p:nvSpPr>
          <p:spPr>
            <a:xfrm>
              <a:off x="4615851" y="5991633"/>
              <a:ext cx="2404882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ja-JP" dirty="0"/>
                <a:t>Bucket</a:t>
              </a:r>
              <a:r>
                <a:rPr lang="ja-JP" altLang="en-US" dirty="0"/>
                <a:t> </a:t>
              </a:r>
              <a:r>
                <a:rPr lang="en-US" altLang="ja-JP" dirty="0"/>
                <a:t>Aggregation</a:t>
              </a:r>
              <a:endParaRPr kumimoji="1" lang="ja-JP" altLang="en-US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2A822A0-3386-46C9-A222-8C7815E0C18B}"/>
                </a:ext>
              </a:extLst>
            </p:cNvPr>
            <p:cNvGrpSpPr/>
            <p:nvPr/>
          </p:nvGrpSpPr>
          <p:grpSpPr>
            <a:xfrm>
              <a:off x="999580" y="1754874"/>
              <a:ext cx="7366340" cy="4236759"/>
              <a:chOff x="999580" y="1754874"/>
              <a:chExt cx="7366340" cy="4236759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B12F6FBD-6F86-45AB-98E7-0A66D6A6C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65920" y="1754874"/>
                <a:ext cx="5400000" cy="3843893"/>
              </a:xfrm>
              <a:prstGeom prst="rect">
                <a:avLst/>
              </a:prstGeom>
            </p:spPr>
          </p:pic>
          <p:sp>
            <p:nvSpPr>
              <p:cNvPr id="6" name="左中かっこ 5">
                <a:extLst>
                  <a:ext uri="{FF2B5EF4-FFF2-40B4-BE49-F238E27FC236}">
                    <a16:creationId xmlns:a16="http://schemas.microsoft.com/office/drawing/2014/main" id="{DCA2A909-0A68-44F0-930A-933C79CD5835}"/>
                  </a:ext>
                </a:extLst>
              </p:cNvPr>
              <p:cNvSpPr/>
              <p:nvPr/>
            </p:nvSpPr>
            <p:spPr>
              <a:xfrm>
                <a:off x="2658170" y="2069026"/>
                <a:ext cx="526732" cy="3200400"/>
              </a:xfrm>
              <a:prstGeom prst="leftBrac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FD28E55-1A65-4066-BE81-C235A7642912}"/>
                  </a:ext>
                </a:extLst>
              </p:cNvPr>
              <p:cNvSpPr txBox="1"/>
              <p:nvPr/>
            </p:nvSpPr>
            <p:spPr>
              <a:xfrm>
                <a:off x="999580" y="3299412"/>
                <a:ext cx="1766806" cy="64633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kumimoji="1" lang="en-US" altLang="ja-JP" dirty="0"/>
                  <a:t>Metric</a:t>
                </a:r>
              </a:p>
              <a:p>
                <a:r>
                  <a:rPr lang="en-US" altLang="ja-JP" dirty="0"/>
                  <a:t>Aggregation</a:t>
                </a:r>
                <a:endParaRPr kumimoji="1" lang="ja-JP" altLang="en-US" dirty="0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735B1453-88D0-4D96-A616-7E675F7309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1353" y="5517399"/>
                <a:ext cx="650935" cy="41224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CE50602F-F371-4AAE-83B3-1E590FB1CB9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5818292" y="5598767"/>
                <a:ext cx="0" cy="39286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165FA9F8-D9B0-4EF5-A784-EB0DC14045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6081" y="5558083"/>
                <a:ext cx="843363" cy="37155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コンテンツ プレースホルダー 1">
            <a:extLst>
              <a:ext uri="{FF2B5EF4-FFF2-40B4-BE49-F238E27FC236}">
                <a16:creationId xmlns:a16="http://schemas.microsoft.com/office/drawing/2014/main" id="{3D3C6840-7EF1-402E-92D5-A3F72E55B4C5}"/>
              </a:ext>
            </a:extLst>
          </p:cNvPr>
          <p:cNvSpPr txBox="1">
            <a:spLocks/>
          </p:cNvSpPr>
          <p:nvPr/>
        </p:nvSpPr>
        <p:spPr>
          <a:xfrm>
            <a:off x="154441" y="1123100"/>
            <a:ext cx="4533937" cy="510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kumimoji="1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7913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ja-JP" altLang="en-US" sz="2400" b="1" dirty="0"/>
              <a:t>バケットアグリゲーション</a:t>
            </a:r>
            <a:br>
              <a:rPr lang="en-US" altLang="ja-JP" sz="2400" b="1" dirty="0"/>
            </a:br>
            <a:r>
              <a:rPr lang="ja-JP" altLang="en-US" sz="2400" b="1" dirty="0"/>
              <a:t>とは：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データの集合を何かの条件で振り分けること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000" dirty="0"/>
              <a:t>バケットを作成すると、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 dirty="0"/>
              <a:t>共通バケットアグリゲーションの条件を持つドキュメントの集合を一つまたは、複数作成することができる</a:t>
            </a:r>
            <a:endParaRPr lang="en-US" altLang="ja-JP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2000" dirty="0"/>
              <a:t>バケットごとのドキュメント数（</a:t>
            </a:r>
            <a:r>
              <a:rPr lang="en-US" altLang="ja-JP" sz="2000" dirty="0"/>
              <a:t>doc count</a:t>
            </a:r>
            <a:r>
              <a:rPr lang="ja-JP" altLang="en-US" sz="2000" dirty="0"/>
              <a:t>）がデフォルトのメトリック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ja-JP" altLang="en-US" dirty="0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E1A39E9-563B-42E7-ADEE-97AB7B85C7F8}"/>
              </a:ext>
            </a:extLst>
          </p:cNvPr>
          <p:cNvSpPr/>
          <p:nvPr/>
        </p:nvSpPr>
        <p:spPr>
          <a:xfrm>
            <a:off x="1322380" y="5734900"/>
            <a:ext cx="4015470" cy="766840"/>
          </a:xfrm>
          <a:prstGeom prst="wedgeRoundRectCallout">
            <a:avLst>
              <a:gd name="adj1" fmla="val -32978"/>
              <a:gd name="adj2" fmla="val -104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ピボットテーブルで行や列の値をグループするのに似ている</a:t>
            </a:r>
          </a:p>
        </p:txBody>
      </p:sp>
    </p:spTree>
    <p:extLst>
      <p:ext uri="{BB962C8B-B14F-4D97-AF65-F5344CB8AC3E}">
        <p14:creationId xmlns:p14="http://schemas.microsoft.com/office/powerpoint/2010/main" val="93276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CDACF5C-5AAD-4D1F-95A1-9EED316A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Pipeline Aggregations</a:t>
            </a:r>
          </a:p>
          <a:p>
            <a:pPr lvl="1"/>
            <a:r>
              <a:rPr lang="en-US" altLang="ja-JP" dirty="0"/>
              <a:t>Serial Differencing Aggregation</a:t>
            </a:r>
          </a:p>
          <a:p>
            <a:pPr lvl="1"/>
            <a:r>
              <a:rPr lang="en-US" altLang="ja-JP" dirty="0"/>
              <a:t>Derivative Aggregation</a:t>
            </a:r>
          </a:p>
          <a:p>
            <a:pPr lvl="1"/>
            <a:r>
              <a:rPr lang="en-US" altLang="ja-JP" dirty="0"/>
              <a:t>Cumulative Sum Aggregation</a:t>
            </a:r>
          </a:p>
          <a:p>
            <a:pPr lvl="1"/>
            <a:r>
              <a:rPr lang="en-US" altLang="ja-JP" dirty="0"/>
              <a:t>Moving Average Aggregation</a:t>
            </a:r>
          </a:p>
          <a:p>
            <a:pPr lvl="1"/>
            <a:r>
              <a:rPr lang="en-US" altLang="ja-JP" dirty="0"/>
              <a:t>…</a:t>
            </a:r>
          </a:p>
          <a:p>
            <a:r>
              <a:rPr lang="en-US" altLang="ja-JP" dirty="0"/>
              <a:t>Matrix Aggregations</a:t>
            </a:r>
          </a:p>
          <a:p>
            <a:pPr lvl="1"/>
            <a:r>
              <a:rPr lang="en-US" altLang="ja-JP" dirty="0"/>
              <a:t>Caching heavy aggregations</a:t>
            </a:r>
          </a:p>
          <a:p>
            <a:pPr lvl="1"/>
            <a:r>
              <a:rPr lang="en-US" altLang="ja-JP" dirty="0"/>
              <a:t>Aggregation Metadata</a:t>
            </a:r>
          </a:p>
          <a:p>
            <a:pPr lvl="1"/>
            <a:r>
              <a:rPr kumimoji="1" lang="en-US" altLang="ja-JP" dirty="0"/>
              <a:t>…</a:t>
            </a:r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https://www.elastic.co/guide/en/elasticsearch/reference/current/search-aggregations.html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439035-0284-4DC4-8EA7-2E874D77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5632533-CA2F-4990-96B1-7010E227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参考：他にも・・</a:t>
            </a:r>
          </a:p>
        </p:txBody>
      </p:sp>
    </p:spTree>
    <p:extLst>
      <p:ext uri="{BB962C8B-B14F-4D97-AF65-F5344CB8AC3E}">
        <p14:creationId xmlns:p14="http://schemas.microsoft.com/office/powerpoint/2010/main" val="282603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0DB0C1F-6B7F-4552-9BCB-AFC9F3B3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500,000 </a:t>
            </a:r>
            <a:r>
              <a:rPr lang="ja-JP" altLang="en-US" dirty="0"/>
              <a:t>以上のメッセージを受信し始めたのはいつか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BD94E6-FEEE-4146-841D-F11E40F3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BA16CDD-5E7D-4405-8B1C-E2896DE7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参考：</a:t>
            </a:r>
            <a:r>
              <a:rPr lang="en-US" altLang="ja-JP" dirty="0"/>
              <a:t>Cumulative Sum</a:t>
            </a:r>
            <a:r>
              <a:rPr lang="ja-JP" altLang="en-US" dirty="0"/>
              <a:t> </a:t>
            </a:r>
            <a:r>
              <a:rPr lang="en-US" altLang="ja-JP" dirty="0"/>
              <a:t>Aggregation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D1DDFF0-726B-486A-85A4-AFF2E2CAD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5" t="32606" r="15280" b="6811"/>
          <a:stretch/>
        </p:blipFill>
        <p:spPr>
          <a:xfrm>
            <a:off x="21908" y="1604423"/>
            <a:ext cx="6342611" cy="3166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61D360D-0564-4C96-859B-9815BF280B97}"/>
              </a:ext>
            </a:extLst>
          </p:cNvPr>
          <p:cNvSpPr/>
          <p:nvPr/>
        </p:nvSpPr>
        <p:spPr>
          <a:xfrm>
            <a:off x="171508" y="2731966"/>
            <a:ext cx="1697904" cy="252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350030-2D96-49D7-884F-F98703D220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2" t="32364" r="12177" b="4750"/>
          <a:stretch/>
        </p:blipFill>
        <p:spPr>
          <a:xfrm>
            <a:off x="4825008" y="2959919"/>
            <a:ext cx="7070745" cy="353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75FF91-EF4F-4ABF-8666-91E4CF9298C3}"/>
              </a:ext>
            </a:extLst>
          </p:cNvPr>
          <p:cNvSpPr/>
          <p:nvPr/>
        </p:nvSpPr>
        <p:spPr>
          <a:xfrm>
            <a:off x="4988939" y="4208001"/>
            <a:ext cx="1794246" cy="27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上カーブ 14">
            <a:extLst>
              <a:ext uri="{FF2B5EF4-FFF2-40B4-BE49-F238E27FC236}">
                <a16:creationId xmlns:a16="http://schemas.microsoft.com/office/drawing/2014/main" id="{9D64840D-3087-45EE-A13C-ADAB9F31E6B9}"/>
              </a:ext>
            </a:extLst>
          </p:cNvPr>
          <p:cNvSpPr/>
          <p:nvPr/>
        </p:nvSpPr>
        <p:spPr>
          <a:xfrm rot="1821884" flipV="1">
            <a:off x="6102645" y="2383839"/>
            <a:ext cx="3752230" cy="1366774"/>
          </a:xfrm>
          <a:prstGeom prst="curvedUpArrow">
            <a:avLst>
              <a:gd name="adj1" fmla="val 25000"/>
              <a:gd name="adj2" fmla="val 50000"/>
              <a:gd name="adj3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73DD1F8-5E02-4026-B003-95853C240675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>
            <a:off x="1020460" y="2984858"/>
            <a:ext cx="3968479" cy="1359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BD1ACC4E-4744-4A4A-BF21-AB22B92A3428}"/>
              </a:ext>
            </a:extLst>
          </p:cNvPr>
          <p:cNvSpPr/>
          <p:nvPr/>
        </p:nvSpPr>
        <p:spPr>
          <a:xfrm>
            <a:off x="8924133" y="2011679"/>
            <a:ext cx="3096359" cy="973179"/>
          </a:xfrm>
          <a:prstGeom prst="wedgeRoundRectCallout">
            <a:avLst>
              <a:gd name="adj1" fmla="val 19597"/>
              <a:gd name="adj2" fmla="val 1049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メッセージの数が</a:t>
            </a:r>
            <a:r>
              <a:rPr kumimoji="1" lang="en-US" altLang="ja-JP" dirty="0"/>
              <a:t>500,000</a:t>
            </a:r>
            <a:r>
              <a:rPr kumimoji="1" lang="ja-JP" altLang="en-US" dirty="0"/>
              <a:t>に達する日が一目で</a:t>
            </a:r>
            <a:r>
              <a:rPr lang="ja-JP" altLang="en-US" dirty="0"/>
              <a:t>分かる</a:t>
            </a:r>
            <a:endParaRPr kumimoji="1"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7BE36942-9F66-4F47-9D79-9767B4608CCF}"/>
              </a:ext>
            </a:extLst>
          </p:cNvPr>
          <p:cNvSpPr/>
          <p:nvPr/>
        </p:nvSpPr>
        <p:spPr>
          <a:xfrm>
            <a:off x="877507" y="5157160"/>
            <a:ext cx="3727743" cy="1098321"/>
          </a:xfrm>
          <a:prstGeom prst="wedgeRoundRectCallout">
            <a:avLst>
              <a:gd name="adj1" fmla="val 21745"/>
              <a:gd name="adj2" fmla="val -86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日毎の受信数を</a:t>
            </a:r>
            <a:r>
              <a:rPr lang="en-US" altLang="ja-JP" dirty="0"/>
              <a:t>500,000</a:t>
            </a:r>
            <a:r>
              <a:rPr lang="ja-JP" altLang="en-US" dirty="0"/>
              <a:t>になるまで足し続けないと分からない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436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7B9CC88-DC81-4617-923F-7C58C2E6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日毎のメッセージ受信数のバリエーションを表示する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D26E65-D457-45BC-913C-F4A44CD9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3ABCFE2-F555-42AC-874E-74D2FE11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参考：</a:t>
            </a:r>
            <a:r>
              <a:rPr lang="en-US" altLang="ja-JP" dirty="0"/>
              <a:t>Derivative Aggregation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FDF037-A4EC-4CCC-B32F-576675A6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2" y="1594453"/>
            <a:ext cx="9939249" cy="493776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B9B0D3-AADD-4C8F-8C87-40A11AF00033}"/>
              </a:ext>
            </a:extLst>
          </p:cNvPr>
          <p:cNvSpPr/>
          <p:nvPr/>
        </p:nvSpPr>
        <p:spPr>
          <a:xfrm>
            <a:off x="903028" y="3366655"/>
            <a:ext cx="2596630" cy="415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AF0C2E6-B0D3-42F0-8BF4-7ED0C0063E7F}"/>
              </a:ext>
            </a:extLst>
          </p:cNvPr>
          <p:cNvSpPr/>
          <p:nvPr/>
        </p:nvSpPr>
        <p:spPr>
          <a:xfrm>
            <a:off x="7913717" y="1729046"/>
            <a:ext cx="4015128" cy="997529"/>
          </a:xfrm>
          <a:prstGeom prst="wedgeRoundRectCallout">
            <a:avLst>
              <a:gd name="adj1" fmla="val -35321"/>
              <a:gd name="adj2" fmla="val 891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受信数の前日との差が一目で分かる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94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EC56D4A-7CE2-4575-8530-D0A3DEF5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単一のバケットアグリゲーションにメトリックを追加する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0C9945-7C3D-4519-B504-44B6F53C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E33BAFC-DEB9-46E6-8B7F-6BB3D34C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</a:t>
            </a:r>
            <a:r>
              <a:rPr lang="en-US" altLang="ja-JP" dirty="0"/>
              <a:t>:Sub-Bucket Aggregations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AA14770-3601-4A9D-B086-9B1D63B1C34B}"/>
              </a:ext>
            </a:extLst>
          </p:cNvPr>
          <p:cNvGrpSpPr/>
          <p:nvPr/>
        </p:nvGrpSpPr>
        <p:grpSpPr>
          <a:xfrm>
            <a:off x="999580" y="1808801"/>
            <a:ext cx="8482312" cy="4552164"/>
            <a:chOff x="999580" y="1808801"/>
            <a:chExt cx="8482312" cy="4552164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B238C813-580F-4654-8EB2-A4E3288E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6300" y="1808801"/>
              <a:ext cx="5400000" cy="3842407"/>
            </a:xfrm>
            <a:prstGeom prst="rect">
              <a:avLst/>
            </a:prstGeom>
          </p:spPr>
        </p:pic>
        <p:sp>
          <p:nvSpPr>
            <p:cNvPr id="7" name="左中かっこ 6">
              <a:extLst>
                <a:ext uri="{FF2B5EF4-FFF2-40B4-BE49-F238E27FC236}">
                  <a16:creationId xmlns:a16="http://schemas.microsoft.com/office/drawing/2014/main" id="{FE6224B8-C5E3-4FB1-8514-66C791B3DD6E}"/>
                </a:ext>
              </a:extLst>
            </p:cNvPr>
            <p:cNvSpPr/>
            <p:nvPr/>
          </p:nvSpPr>
          <p:spPr>
            <a:xfrm>
              <a:off x="2658170" y="2069026"/>
              <a:ext cx="526732" cy="3200400"/>
            </a:xfrm>
            <a:prstGeom prst="leftBrac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E9ED2B1-36C4-4F3C-B0A8-4A6DE19BA879}"/>
                </a:ext>
              </a:extLst>
            </p:cNvPr>
            <p:cNvSpPr txBox="1"/>
            <p:nvPr/>
          </p:nvSpPr>
          <p:spPr>
            <a:xfrm>
              <a:off x="999580" y="3299412"/>
              <a:ext cx="1766806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ja-JP" dirty="0"/>
                <a:t>Metric</a:t>
              </a:r>
            </a:p>
            <a:p>
              <a:r>
                <a:rPr lang="en-US" altLang="ja-JP" dirty="0"/>
                <a:t>Aggregation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6041F24-2174-4BDC-A250-FB42D6D3D75F}"/>
                </a:ext>
              </a:extLst>
            </p:cNvPr>
            <p:cNvSpPr txBox="1"/>
            <p:nvPr/>
          </p:nvSpPr>
          <p:spPr>
            <a:xfrm>
              <a:off x="4615851" y="5991633"/>
              <a:ext cx="2404882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ja-JP" dirty="0"/>
                <a:t>Bucket</a:t>
              </a:r>
              <a:r>
                <a:rPr lang="ja-JP" altLang="en-US" dirty="0"/>
                <a:t> </a:t>
              </a:r>
              <a:r>
                <a:rPr lang="en-US" altLang="ja-JP" dirty="0"/>
                <a:t>Aggregation</a:t>
              </a:r>
              <a:endParaRPr kumimoji="1" lang="ja-JP" altLang="en-US" dirty="0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A431918C-C04E-44D3-B3B4-8884CABB8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5851" y="5455407"/>
              <a:ext cx="626868" cy="441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72E6BD2-E2A8-4800-BE20-535203342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3858" y="5576289"/>
              <a:ext cx="0" cy="3208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A86FEF7-3CEB-4550-B838-FBA4DCBCF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081" y="5537041"/>
              <a:ext cx="781370" cy="392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3DBF451-A887-4910-956C-EA09C9E59B37}"/>
                </a:ext>
              </a:extLst>
            </p:cNvPr>
            <p:cNvSpPr/>
            <p:nvPr/>
          </p:nvSpPr>
          <p:spPr>
            <a:xfrm>
              <a:off x="7490361" y="2929057"/>
              <a:ext cx="596685" cy="441702"/>
            </a:xfrm>
            <a:prstGeom prst="rect">
              <a:avLst/>
            </a:prstGeom>
            <a:solidFill>
              <a:srgbClr val="C57153"/>
            </a:solidFill>
            <a:ln>
              <a:solidFill>
                <a:srgbClr val="C571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799CC4D-82DC-4772-8C75-1D8BA85A447D}"/>
                </a:ext>
              </a:extLst>
            </p:cNvPr>
            <p:cNvSpPr/>
            <p:nvPr/>
          </p:nvSpPr>
          <p:spPr>
            <a:xfrm>
              <a:off x="7490361" y="2400750"/>
              <a:ext cx="596685" cy="4417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2B349DD-1606-429E-828A-83A09AF3D78A}"/>
                </a:ext>
              </a:extLst>
            </p:cNvPr>
            <p:cNvSpPr txBox="1"/>
            <p:nvPr/>
          </p:nvSpPr>
          <p:spPr>
            <a:xfrm>
              <a:off x="5847206" y="1884360"/>
              <a:ext cx="3159894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ja-JP" dirty="0"/>
                <a:t>Sub-Bucket</a:t>
              </a:r>
              <a:r>
                <a:rPr lang="ja-JP" altLang="en-US" dirty="0"/>
                <a:t> </a:t>
              </a:r>
              <a:r>
                <a:rPr lang="en-US" altLang="ja-JP" dirty="0"/>
                <a:t>Aggregation</a:t>
              </a:r>
              <a:endParaRPr kumimoji="1" lang="ja-JP" altLang="en-US" dirty="0"/>
            </a:p>
          </p:txBody>
        </p:sp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51B975CD-2EC8-4039-8D27-4CD76DE5CE56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16200000" flipH="1">
              <a:off x="6723195" y="2382741"/>
              <a:ext cx="937649" cy="59668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コネクタ: カギ線 37">
              <a:extLst>
                <a:ext uri="{FF2B5EF4-FFF2-40B4-BE49-F238E27FC236}">
                  <a16:creationId xmlns:a16="http://schemas.microsoft.com/office/drawing/2014/main" id="{B77062B1-89B7-471E-A0AB-B0CD95CA72CD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93680" y="2253694"/>
              <a:ext cx="596681" cy="367907"/>
            </a:xfrm>
            <a:prstGeom prst="bentConnector3">
              <a:avLst>
                <a:gd name="adj1" fmla="val 649"/>
              </a:avLst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DCD11C2-AD09-40D6-AF71-A59D9A11F680}"/>
                </a:ext>
              </a:extLst>
            </p:cNvPr>
            <p:cNvSpPr txBox="1"/>
            <p:nvPr/>
          </p:nvSpPr>
          <p:spPr>
            <a:xfrm>
              <a:off x="8118038" y="2429302"/>
              <a:ext cx="1363854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82E4626A-0E6E-4D15-AD96-A3C96004BBE4}"/>
                </a:ext>
              </a:extLst>
            </p:cNvPr>
            <p:cNvSpPr txBox="1"/>
            <p:nvPr/>
          </p:nvSpPr>
          <p:spPr>
            <a:xfrm>
              <a:off x="8118038" y="2974244"/>
              <a:ext cx="1363854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342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CB0B27C-957D-48A3-92BD-D304B18E43BF}"/>
              </a:ext>
            </a:extLst>
          </p:cNvPr>
          <p:cNvSpPr/>
          <p:nvPr/>
        </p:nvSpPr>
        <p:spPr>
          <a:xfrm>
            <a:off x="409495" y="2332313"/>
            <a:ext cx="3508303" cy="33188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/>
              <a:t>App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Search</a:t>
            </a:r>
          </a:p>
          <a:p>
            <a:r>
              <a:rPr lang="ja-JP" altLang="en-US" dirty="0"/>
              <a:t>アプリの検索機能</a:t>
            </a:r>
            <a:endParaRPr lang="en-US" altLang="ja-JP" dirty="0"/>
          </a:p>
          <a:p>
            <a:endParaRPr kumimoji="1" lang="en-US" altLang="ja-JP" b="1" dirty="0"/>
          </a:p>
          <a:p>
            <a:r>
              <a:rPr lang="en-US" altLang="ja-JP" b="1" dirty="0"/>
              <a:t>Site</a:t>
            </a:r>
            <a:r>
              <a:rPr lang="ja-JP" altLang="en-US" b="1" dirty="0"/>
              <a:t> </a:t>
            </a:r>
            <a:r>
              <a:rPr lang="en-US" altLang="ja-JP" b="1" dirty="0"/>
              <a:t>Search</a:t>
            </a:r>
          </a:p>
          <a:p>
            <a:r>
              <a:rPr lang="ja-JP" altLang="en-US" dirty="0"/>
              <a:t>ウェブサイトの検索機能</a:t>
            </a:r>
            <a:endParaRPr lang="en-US" altLang="ja-JP" dirty="0"/>
          </a:p>
          <a:p>
            <a:endParaRPr kumimoji="1" lang="en-US" altLang="ja-JP" b="1" dirty="0"/>
          </a:p>
          <a:p>
            <a:r>
              <a:rPr lang="en-US" altLang="ja-JP" b="1" dirty="0"/>
              <a:t>Workplace Search</a:t>
            </a:r>
          </a:p>
          <a:p>
            <a:r>
              <a:rPr kumimoji="1" lang="ja-JP" altLang="en-US" dirty="0"/>
              <a:t>書類の検索機能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22E719E-DF8E-44A4-B5B2-D277B80AEA23}"/>
              </a:ext>
            </a:extLst>
          </p:cNvPr>
          <p:cNvSpPr/>
          <p:nvPr/>
        </p:nvSpPr>
        <p:spPr>
          <a:xfrm>
            <a:off x="4159922" y="2339833"/>
            <a:ext cx="3508303" cy="33188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/>
              <a:t>APM</a:t>
            </a:r>
          </a:p>
          <a:p>
            <a:r>
              <a:rPr lang="ja-JP" altLang="en-US" dirty="0"/>
              <a:t>アプリの監視</a:t>
            </a:r>
            <a:endParaRPr lang="en-US" altLang="ja-JP" dirty="0"/>
          </a:p>
          <a:p>
            <a:endParaRPr kumimoji="1" lang="en-US" altLang="ja-JP" b="1" dirty="0"/>
          </a:p>
          <a:p>
            <a:r>
              <a:rPr lang="en-US" altLang="ja-JP" b="1" dirty="0"/>
              <a:t>Logs</a:t>
            </a:r>
          </a:p>
          <a:p>
            <a:r>
              <a:rPr lang="ja-JP" altLang="en-US" dirty="0"/>
              <a:t>ログの一元化と分析</a:t>
            </a:r>
            <a:endParaRPr lang="en-US" altLang="ja-JP" dirty="0"/>
          </a:p>
          <a:p>
            <a:endParaRPr kumimoji="1" lang="en-US" altLang="ja-JP" b="1" dirty="0"/>
          </a:p>
          <a:p>
            <a:r>
              <a:rPr lang="en-US" altLang="ja-JP" b="1" dirty="0"/>
              <a:t>Metrics</a:t>
            </a:r>
          </a:p>
          <a:p>
            <a:r>
              <a:rPr kumimoji="1" lang="ja-JP" altLang="en-US" dirty="0"/>
              <a:t>メトリックの一元化と分析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b="1" dirty="0"/>
              <a:t>Uptime</a:t>
            </a:r>
          </a:p>
          <a:p>
            <a:r>
              <a:rPr kumimoji="1" lang="ja-JP" altLang="en-US" dirty="0"/>
              <a:t>稼働状況の監視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B07979D-ECBE-49DC-8E21-3C2947EB1D05}"/>
              </a:ext>
            </a:extLst>
          </p:cNvPr>
          <p:cNvSpPr/>
          <p:nvPr/>
        </p:nvSpPr>
        <p:spPr>
          <a:xfrm>
            <a:off x="7940061" y="2339833"/>
            <a:ext cx="3508303" cy="33188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b="1" dirty="0"/>
              <a:t>SIEM</a:t>
            </a:r>
          </a:p>
          <a:p>
            <a:r>
              <a:rPr lang="ja-JP" altLang="en-US" dirty="0"/>
              <a:t>セキュリティのイベント分析</a:t>
            </a:r>
            <a:endParaRPr lang="en-US" altLang="ja-JP" dirty="0"/>
          </a:p>
          <a:p>
            <a:endParaRPr kumimoji="1" lang="en-US" altLang="ja-JP" b="1" dirty="0"/>
          </a:p>
          <a:p>
            <a:r>
              <a:rPr lang="ja-JP" altLang="en-US" b="1" dirty="0"/>
              <a:t>エンドポイントセキュリティ</a:t>
            </a:r>
            <a:endParaRPr lang="en-US" altLang="ja-JP" b="1" dirty="0"/>
          </a:p>
          <a:p>
            <a:r>
              <a:rPr lang="en-US" altLang="ja-JP" dirty="0"/>
              <a:t>1</a:t>
            </a:r>
            <a:r>
              <a:rPr lang="ja-JP" altLang="en-US" dirty="0"/>
              <a:t>クリックのアンチマルウェア機能</a:t>
            </a:r>
            <a:endParaRPr lang="en-US" altLang="ja-JP" dirty="0"/>
          </a:p>
          <a:p>
            <a:endParaRPr kumimoji="1" lang="en-US" altLang="ja-JP" b="1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88E63FD-F333-4DF1-833E-17EA79D272FB}"/>
              </a:ext>
            </a:extLst>
          </p:cNvPr>
          <p:cNvSpPr/>
          <p:nvPr/>
        </p:nvSpPr>
        <p:spPr>
          <a:xfrm>
            <a:off x="409495" y="1214356"/>
            <a:ext cx="3508303" cy="1109645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dirty="0"/>
              <a:t>         Elastic</a:t>
            </a:r>
            <a:r>
              <a:rPr lang="ja-JP" altLang="en-US" b="1" dirty="0"/>
              <a:t> </a:t>
            </a:r>
            <a:endParaRPr lang="en-US" altLang="ja-JP" b="1" dirty="0"/>
          </a:p>
          <a:p>
            <a:pPr algn="r"/>
            <a:r>
              <a:rPr lang="ja-JP" altLang="en-US" b="1" dirty="0"/>
              <a:t>エンタープライズ</a:t>
            </a:r>
            <a:r>
              <a:rPr kumimoji="1" lang="ja-JP" altLang="en-US" b="1" dirty="0"/>
              <a:t>サーチ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9027E28-D9C1-4F1C-BC6B-CBA9BFCDA6D8}"/>
              </a:ext>
            </a:extLst>
          </p:cNvPr>
          <p:cNvSpPr/>
          <p:nvPr/>
        </p:nvSpPr>
        <p:spPr>
          <a:xfrm>
            <a:off x="4159923" y="1214355"/>
            <a:ext cx="3508303" cy="110964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Elastic</a:t>
            </a:r>
            <a:r>
              <a:rPr lang="ja-JP" altLang="en-US" b="1" dirty="0"/>
              <a:t> </a:t>
            </a:r>
          </a:p>
          <a:p>
            <a:pPr algn="r"/>
            <a:r>
              <a:rPr kumimoji="1" lang="ja-JP" altLang="en-US" b="1" dirty="0"/>
              <a:t>オブザーバビリティ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A1D6CC7-A107-41F7-8A8C-331177B9DD36}"/>
              </a:ext>
            </a:extLst>
          </p:cNvPr>
          <p:cNvSpPr/>
          <p:nvPr/>
        </p:nvSpPr>
        <p:spPr>
          <a:xfrm>
            <a:off x="7940062" y="1214356"/>
            <a:ext cx="3508303" cy="110964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Elastic</a:t>
            </a:r>
          </a:p>
          <a:p>
            <a:pPr algn="ctr"/>
            <a:r>
              <a:rPr kumimoji="1" lang="en-US" altLang="ja-JP" b="1" dirty="0"/>
              <a:t>        </a:t>
            </a:r>
            <a:r>
              <a:rPr kumimoji="1" lang="ja-JP" altLang="en-US" b="1" dirty="0"/>
              <a:t>セキュリティ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62CB5C7-2077-4565-AC1B-4B3855A6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5C68001-3D5B-40A0-84C7-64BB4B6A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Elastic</a:t>
            </a:r>
            <a:r>
              <a:rPr kumimoji="1" lang="ja-JP" altLang="en-US" dirty="0"/>
              <a:t>スタックが提供する</a:t>
            </a:r>
            <a:r>
              <a:rPr kumimoji="1" lang="en-US" altLang="ja-JP" dirty="0"/>
              <a:t>3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ソリューション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4AADEFD-6373-4743-84E7-B45E55245A3C}"/>
              </a:ext>
            </a:extLst>
          </p:cNvPr>
          <p:cNvSpPr/>
          <p:nvPr/>
        </p:nvSpPr>
        <p:spPr>
          <a:xfrm>
            <a:off x="4048297" y="1022465"/>
            <a:ext cx="3791919" cy="53090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ja-JP" altLang="en-US" dirty="0">
                <a:solidFill>
                  <a:srgbClr val="FF0000"/>
                </a:solidFill>
              </a:rPr>
              <a:t>研修で学んだ範囲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A685D58-6C31-49E3-B712-38F52D610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0" t="25032" r="78076" b="69019"/>
          <a:stretch/>
        </p:blipFill>
        <p:spPr>
          <a:xfrm>
            <a:off x="458442" y="1390250"/>
            <a:ext cx="665019" cy="75943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155BB4C-481C-40B2-8219-C0B937FF4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13" t="24055" r="58237" b="70698"/>
          <a:stretch/>
        </p:blipFill>
        <p:spPr>
          <a:xfrm>
            <a:off x="4513936" y="1469963"/>
            <a:ext cx="756458" cy="6697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FD36DD0-1E5C-45EA-B2E4-EC6BF6FA2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57" t="23599" r="38310" b="70698"/>
          <a:stretch/>
        </p:blipFill>
        <p:spPr>
          <a:xfrm>
            <a:off x="8260367" y="1382905"/>
            <a:ext cx="638259" cy="727957"/>
          </a:xfrm>
          <a:prstGeom prst="rect">
            <a:avLst/>
          </a:prstGeom>
        </p:spPr>
      </p:pic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2C683649-B228-4E4A-8076-5C1BC9B665BC}"/>
              </a:ext>
            </a:extLst>
          </p:cNvPr>
          <p:cNvSpPr/>
          <p:nvPr/>
        </p:nvSpPr>
        <p:spPr>
          <a:xfrm>
            <a:off x="274320" y="5720093"/>
            <a:ext cx="3708727" cy="779931"/>
          </a:xfrm>
          <a:prstGeom prst="wedgeRoundRectCallout">
            <a:avLst>
              <a:gd name="adj1" fmla="val 56113"/>
              <a:gd name="adj2" fmla="val -52628"/>
              <a:gd name="adj3" fmla="val 1666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アーキテクチャ内をモニタリング</a:t>
            </a:r>
            <a:r>
              <a:rPr lang="ja-JP" altLang="en-US" dirty="0">
                <a:solidFill>
                  <a:schemeClr val="tx1"/>
                </a:solidFill>
              </a:rPr>
              <a:t>して状況を把握しよう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3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A358812-6F3F-425D-87E6-18F396A7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日付：</a:t>
            </a:r>
            <a:r>
              <a:rPr lang="en-US" altLang="ja-JP" dirty="0"/>
              <a:t>2020/4/20</a:t>
            </a:r>
            <a:r>
              <a:rPr lang="ja-JP" altLang="ja-JP" dirty="0" err="1"/>
              <a:t>、</a:t>
            </a:r>
            <a:r>
              <a:rPr lang="en-US" altLang="ja-JP" dirty="0"/>
              <a:t>21</a:t>
            </a:r>
            <a:r>
              <a:rPr lang="ja-JP" altLang="ja-JP" dirty="0" err="1"/>
              <a:t>、</a:t>
            </a:r>
            <a:r>
              <a:rPr lang="en-US" altLang="ja-JP" dirty="0"/>
              <a:t>22</a:t>
            </a:r>
            <a:r>
              <a:rPr lang="ja-JP" altLang="ja-JP" dirty="0"/>
              <a:t>（合計：</a:t>
            </a:r>
            <a:r>
              <a:rPr lang="en-US" altLang="ja-JP" dirty="0"/>
              <a:t>3</a:t>
            </a:r>
            <a:r>
              <a:rPr lang="ja-JP" altLang="ja-JP" dirty="0"/>
              <a:t>日間）　</a:t>
            </a:r>
          </a:p>
          <a:p>
            <a:r>
              <a:rPr lang="ja-JP" altLang="ja-JP" dirty="0"/>
              <a:t>時間：</a:t>
            </a:r>
            <a:r>
              <a:rPr lang="en-US" altLang="ja-JP" dirty="0"/>
              <a:t>9:00~17:00</a:t>
            </a:r>
          </a:p>
          <a:p>
            <a:r>
              <a:rPr lang="ja-JP" altLang="en-US" dirty="0"/>
              <a:t>料金：</a:t>
            </a:r>
            <a:r>
              <a:rPr lang="en-US" altLang="zh-TW" dirty="0"/>
              <a:t>219,300</a:t>
            </a:r>
            <a:r>
              <a:rPr lang="zh-TW" altLang="en-US" dirty="0"/>
              <a:t>円／人（早期割引適用価格）</a:t>
            </a:r>
            <a:endParaRPr lang="ja-JP" altLang="ja-JP" dirty="0"/>
          </a:p>
          <a:p>
            <a:r>
              <a:rPr lang="ja-JP" altLang="ja-JP" dirty="0"/>
              <a:t>研修形式：オンライントレーニングプラットフォーム（</a:t>
            </a:r>
            <a:r>
              <a:rPr lang="en-US" altLang="ja-JP" dirty="0" err="1"/>
              <a:t>Strigo</a:t>
            </a:r>
            <a:r>
              <a:rPr lang="ja-JP" altLang="ja-JP" dirty="0"/>
              <a:t>）を使用したバーチャルクラス</a:t>
            </a:r>
          </a:p>
          <a:p>
            <a:r>
              <a:rPr lang="ja-JP" altLang="ja-JP" dirty="0"/>
              <a:t>事前準備：良好なネット環境</a:t>
            </a:r>
          </a:p>
          <a:p>
            <a:pPr marL="0" indent="0">
              <a:buNone/>
            </a:pPr>
            <a:r>
              <a:rPr lang="en-US" altLang="ja-JP" dirty="0"/>
              <a:t>                 PC(Mac, Linux, Windows)</a:t>
            </a:r>
            <a:endParaRPr lang="ja-JP" altLang="ja-JP" dirty="0"/>
          </a:p>
          <a:p>
            <a:pPr marL="0" indent="0">
              <a:buNone/>
            </a:pPr>
            <a:r>
              <a:rPr lang="en-US" altLang="ja-JP" dirty="0"/>
              <a:t>                 </a:t>
            </a:r>
            <a:r>
              <a:rPr lang="ja-JP" altLang="ja-JP" dirty="0"/>
              <a:t>最新バージョンの</a:t>
            </a:r>
            <a:r>
              <a:rPr lang="en-US" altLang="ja-JP" dirty="0"/>
              <a:t>Chrome</a:t>
            </a:r>
            <a:r>
              <a:rPr lang="ja-JP" altLang="ja-JP" dirty="0"/>
              <a:t>又は</a:t>
            </a:r>
            <a:r>
              <a:rPr lang="en-US" altLang="ja-JP" dirty="0"/>
              <a:t>Firefox(</a:t>
            </a:r>
            <a:r>
              <a:rPr lang="ja-JP" altLang="ja-JP" dirty="0"/>
              <a:t>それ以外は</a:t>
            </a:r>
            <a:r>
              <a:rPr lang="en-US" altLang="ja-JP" dirty="0"/>
              <a:t>        </a:t>
            </a:r>
          </a:p>
          <a:p>
            <a:pPr marL="0" indent="0">
              <a:buNone/>
            </a:pPr>
            <a:r>
              <a:rPr lang="en-US" altLang="ja-JP" dirty="0"/>
              <a:t>                 </a:t>
            </a:r>
            <a:r>
              <a:rPr lang="en-US" altLang="ja-JP" dirty="0" err="1"/>
              <a:t>Strigo</a:t>
            </a:r>
            <a:r>
              <a:rPr lang="ja-JP" altLang="ja-JP" dirty="0"/>
              <a:t>が正常に作動するか保証できない）</a:t>
            </a:r>
          </a:p>
          <a:p>
            <a:pPr marL="0" indent="0">
              <a:buNone/>
            </a:pPr>
            <a:r>
              <a:rPr lang="en-US" altLang="ja-JP" dirty="0"/>
              <a:t>              </a:t>
            </a:r>
            <a:endParaRPr lang="ja-JP" altLang="ja-JP" dirty="0">
              <a:effectLst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250FBB-3A00-4174-9951-2A763BCB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9E49AED-FF98-490C-8D24-0FA2EBA7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研修概要</a:t>
            </a:r>
          </a:p>
        </p:txBody>
      </p:sp>
    </p:spTree>
    <p:extLst>
      <p:ext uri="{BB962C8B-B14F-4D97-AF65-F5344CB8AC3E}">
        <p14:creationId xmlns:p14="http://schemas.microsoft.com/office/powerpoint/2010/main" val="241490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895C101-4B21-4319-AD0A-00B9BD9E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FE9362-54CE-42F6-9C5C-B2863451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892DA55-70E5-43A7-920F-B6F8A5D3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オブザーバブルなシステムの構成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48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928023F-D6A5-477A-B994-11323FF9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32" y="1123100"/>
            <a:ext cx="10869386" cy="51074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Kibana</a:t>
            </a:r>
            <a:r>
              <a:rPr lang="ja-JP" altLang="ja-JP" dirty="0"/>
              <a:t>の基礎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Kibana</a:t>
            </a:r>
            <a:r>
              <a:rPr lang="ja-JP" altLang="ja-JP" dirty="0"/>
              <a:t>で検索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Observavility</a:t>
            </a:r>
            <a:r>
              <a:rPr lang="en-US" altLang="ja-JP" dirty="0"/>
              <a:t> </a:t>
            </a:r>
            <a:r>
              <a:rPr lang="ja-JP" altLang="ja-JP" dirty="0"/>
              <a:t>アプリ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Kibana</a:t>
            </a:r>
            <a:r>
              <a:rPr lang="ja-JP" altLang="ja-JP" dirty="0"/>
              <a:t>で可視化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Kibana</a:t>
            </a:r>
            <a:r>
              <a:rPr lang="ja-JP" altLang="ja-JP" dirty="0"/>
              <a:t>ダッシュボード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Kibana Time Series Visual Builder(TSVB)</a:t>
            </a:r>
            <a:endParaRPr lang="ja-JP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ja-JP" dirty="0"/>
              <a:t>オブザーバビリティの分析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Kibana</a:t>
            </a:r>
            <a:r>
              <a:rPr lang="ja-JP" altLang="ja-JP" dirty="0"/>
              <a:t>の管理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ja-JP" dirty="0"/>
              <a:t>オブザーバビリティデータへのマシンラーニングとアラート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252D9C7-C213-4446-A2D1-E7BD5B92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6D9B9F9-48B5-4CCF-9F04-C806115F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研修内容の目次</a:t>
            </a:r>
          </a:p>
        </p:txBody>
      </p:sp>
    </p:spTree>
    <p:extLst>
      <p:ext uri="{BB962C8B-B14F-4D97-AF65-F5344CB8AC3E}">
        <p14:creationId xmlns:p14="http://schemas.microsoft.com/office/powerpoint/2010/main" val="382159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18A8E8-9099-47D7-9B2C-CBAF07E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F9707A-C5DC-4E3F-9149-5B1B309D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Kibana</a:t>
            </a:r>
            <a:r>
              <a:rPr lang="ja-JP" altLang="en-US" dirty="0"/>
              <a:t>の紹介　～</a:t>
            </a:r>
            <a:r>
              <a:rPr lang="en-US" altLang="ja-JP" dirty="0"/>
              <a:t>Elastic</a:t>
            </a:r>
            <a:r>
              <a:rPr lang="ja-JP" altLang="en-US" dirty="0"/>
              <a:t> スタック～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F86CE6B-78A2-4D65-8652-6FC8FFABB8FC}"/>
              </a:ext>
            </a:extLst>
          </p:cNvPr>
          <p:cNvSpPr/>
          <p:nvPr/>
        </p:nvSpPr>
        <p:spPr>
          <a:xfrm>
            <a:off x="2149264" y="1857998"/>
            <a:ext cx="7418685" cy="1109645"/>
          </a:xfrm>
          <a:prstGeom prst="roundRect">
            <a:avLst/>
          </a:prstGeom>
          <a:solidFill>
            <a:srgbClr val="FF616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Kibana</a:t>
            </a:r>
            <a:endParaRPr kumimoji="1" lang="ja-JP" altLang="en-US" b="1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66E6860-AFE2-4FE3-9DFF-0F24F2EE417B}"/>
              </a:ext>
            </a:extLst>
          </p:cNvPr>
          <p:cNvSpPr/>
          <p:nvPr/>
        </p:nvSpPr>
        <p:spPr>
          <a:xfrm>
            <a:off x="2149264" y="3091053"/>
            <a:ext cx="7418685" cy="1109645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Elasticsearch</a:t>
            </a:r>
            <a:endParaRPr kumimoji="1" lang="ja-JP" altLang="en-US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1289EA5-FD01-4AF9-B4FE-AA994D55E601}"/>
              </a:ext>
            </a:extLst>
          </p:cNvPr>
          <p:cNvSpPr/>
          <p:nvPr/>
        </p:nvSpPr>
        <p:spPr>
          <a:xfrm>
            <a:off x="2145528" y="4324108"/>
            <a:ext cx="3656754" cy="1109645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Beats</a:t>
            </a:r>
            <a:endParaRPr kumimoji="1" lang="ja-JP" altLang="en-US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26B4BE-432B-46EB-AA4E-E2D909E9C360}"/>
              </a:ext>
            </a:extLst>
          </p:cNvPr>
          <p:cNvSpPr/>
          <p:nvPr/>
        </p:nvSpPr>
        <p:spPr>
          <a:xfrm>
            <a:off x="5911196" y="4324109"/>
            <a:ext cx="3656754" cy="1109644"/>
          </a:xfrm>
          <a:prstGeom prst="roundRect">
            <a:avLst/>
          </a:prstGeom>
          <a:solidFill>
            <a:schemeClr val="accent4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Logstash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5077A-40E5-4C31-8EA5-8E240D4E2EC8}"/>
              </a:ext>
            </a:extLst>
          </p:cNvPr>
          <p:cNvSpPr txBox="1"/>
          <p:nvPr/>
        </p:nvSpPr>
        <p:spPr>
          <a:xfrm>
            <a:off x="9817331" y="2179443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可視化＆管理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0B2369-7FDD-4516-8910-9F1E78765D87}"/>
              </a:ext>
            </a:extLst>
          </p:cNvPr>
          <p:cNvSpPr txBox="1"/>
          <p:nvPr/>
        </p:nvSpPr>
        <p:spPr>
          <a:xfrm>
            <a:off x="9817331" y="3415165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保管、検索、分析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E5E7FB-D475-4875-8F35-250F4DAA9C2F}"/>
              </a:ext>
            </a:extLst>
          </p:cNvPr>
          <p:cNvSpPr txBox="1"/>
          <p:nvPr/>
        </p:nvSpPr>
        <p:spPr>
          <a:xfrm>
            <a:off x="9817331" y="4650887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インジェスト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2B2B0A0-F0D4-4F3E-96D5-FF7CBDF95F2C}"/>
              </a:ext>
            </a:extLst>
          </p:cNvPr>
          <p:cNvCxnSpPr/>
          <p:nvPr/>
        </p:nvCxnSpPr>
        <p:spPr>
          <a:xfrm>
            <a:off x="1687484" y="1857999"/>
            <a:ext cx="0" cy="359515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9EACC608-1151-4480-B828-EE792D217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8" y="2889597"/>
            <a:ext cx="851651" cy="59343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4DD6152-68D6-4FE3-8DFC-19104D399C93}"/>
              </a:ext>
            </a:extLst>
          </p:cNvPr>
          <p:cNvSpPr txBox="1"/>
          <p:nvPr/>
        </p:nvSpPr>
        <p:spPr>
          <a:xfrm>
            <a:off x="66503" y="3585156"/>
            <a:ext cx="162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 Stack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77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69917A-AC59-4D10-AC5B-7BB68500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8741156-2616-4C16-947F-1F90B60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Kibana</a:t>
            </a:r>
            <a:r>
              <a:rPr lang="ja-JP" altLang="en-US" dirty="0"/>
              <a:t>の紹介　～データの流れ～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16E3FD2-7B4D-489F-8412-0046F940D9F5}"/>
              </a:ext>
            </a:extLst>
          </p:cNvPr>
          <p:cNvSpPr/>
          <p:nvPr/>
        </p:nvSpPr>
        <p:spPr>
          <a:xfrm>
            <a:off x="1280159" y="1328104"/>
            <a:ext cx="2324428" cy="292985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u="sng" dirty="0">
                <a:solidFill>
                  <a:schemeClr val="tx1"/>
                </a:solidFill>
              </a:rPr>
              <a:t>Beats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E2834DC-A459-4DC9-8661-99C746DC0EA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826327" y="1262862"/>
            <a:ext cx="826095" cy="343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A44DD4-9B31-496A-B5A9-9559B78EA13E}"/>
              </a:ext>
            </a:extLst>
          </p:cNvPr>
          <p:cNvSpPr txBox="1"/>
          <p:nvPr/>
        </p:nvSpPr>
        <p:spPr>
          <a:xfrm>
            <a:off x="3652422" y="939696"/>
            <a:ext cx="368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軽量データシッパー</a:t>
            </a:r>
            <a:endParaRPr lang="en-US" altLang="ja-JP" dirty="0"/>
          </a:p>
          <a:p>
            <a:r>
              <a:rPr lang="en-US" altLang="ja-JP" dirty="0"/>
              <a:t>Logstash</a:t>
            </a:r>
            <a:r>
              <a:rPr lang="ja-JP" altLang="en-US" dirty="0"/>
              <a:t>か</a:t>
            </a:r>
            <a:r>
              <a:rPr lang="en-US" altLang="ja-JP" dirty="0"/>
              <a:t>Elasticsearch</a:t>
            </a:r>
            <a:r>
              <a:rPr lang="ja-JP" altLang="en-US" dirty="0"/>
              <a:t>に送信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0A683AD-07A0-4EFA-B8BD-8E00536A3678}"/>
              </a:ext>
            </a:extLst>
          </p:cNvPr>
          <p:cNvSpPr/>
          <p:nvPr/>
        </p:nvSpPr>
        <p:spPr>
          <a:xfrm>
            <a:off x="1280159" y="4489622"/>
            <a:ext cx="2324427" cy="79351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u="sng" dirty="0">
                <a:solidFill>
                  <a:schemeClr val="tx1"/>
                </a:solidFill>
              </a:rPr>
              <a:t>Logstash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9293071-B631-4251-87A6-B4893A74FF3F}"/>
              </a:ext>
            </a:extLst>
          </p:cNvPr>
          <p:cNvSpPr txBox="1"/>
          <p:nvPr/>
        </p:nvSpPr>
        <p:spPr>
          <a:xfrm>
            <a:off x="270351" y="5687556"/>
            <a:ext cx="5240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データ加工（パース、変換、解析）パイプライン</a:t>
            </a:r>
            <a:endParaRPr lang="en-US" altLang="ja-JP" dirty="0"/>
          </a:p>
          <a:p>
            <a:r>
              <a:rPr lang="en-US" altLang="ja-JP" dirty="0"/>
              <a:t>200</a:t>
            </a:r>
            <a:r>
              <a:rPr lang="ja-JP" altLang="en-US" dirty="0"/>
              <a:t>以上のデータ入出力プラグインがある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B63A7A6-BE26-4C7D-B623-1535941C0C0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704320" y="5036387"/>
            <a:ext cx="186525" cy="651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16EE4D8C-937E-4078-9C68-0CF03815F40F}"/>
              </a:ext>
            </a:extLst>
          </p:cNvPr>
          <p:cNvSpPr/>
          <p:nvPr/>
        </p:nvSpPr>
        <p:spPr>
          <a:xfrm>
            <a:off x="5369772" y="1735480"/>
            <a:ext cx="2324428" cy="370559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u="sng" dirty="0">
                <a:solidFill>
                  <a:schemeClr val="tx1"/>
                </a:solidFill>
              </a:rPr>
              <a:t>Elasticsearch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B97FC24D-2310-4351-9E07-FB7CE2231D34}"/>
              </a:ext>
            </a:extLst>
          </p:cNvPr>
          <p:cNvSpPr/>
          <p:nvPr/>
        </p:nvSpPr>
        <p:spPr>
          <a:xfrm>
            <a:off x="9528522" y="2513911"/>
            <a:ext cx="2324428" cy="2522476"/>
          </a:xfrm>
          <a:prstGeom prst="roundRect">
            <a:avLst/>
          </a:prstGeom>
          <a:noFill/>
          <a:ln w="38100">
            <a:solidFill>
              <a:srgbClr val="FF616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u="sng" dirty="0">
                <a:solidFill>
                  <a:schemeClr val="tx1"/>
                </a:solidFill>
              </a:rPr>
              <a:t>Kibana</a:t>
            </a:r>
          </a:p>
        </p:txBody>
      </p:sp>
      <p:pic>
        <p:nvPicPr>
          <p:cNvPr id="72" name="グラフィックス 71" descr="上昇基調">
            <a:extLst>
              <a:ext uri="{FF2B5EF4-FFF2-40B4-BE49-F238E27FC236}">
                <a16:creationId xmlns:a16="http://schemas.microsoft.com/office/drawing/2014/main" id="{81D5E65E-2C33-42D0-8445-1926F9587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0736" y="3871951"/>
            <a:ext cx="914400" cy="914400"/>
          </a:xfrm>
          <a:prstGeom prst="rect">
            <a:avLst/>
          </a:prstGeom>
        </p:spPr>
      </p:pic>
      <p:pic>
        <p:nvPicPr>
          <p:cNvPr id="74" name="グラフィックス 73" descr="プレゼンテーション (棒グラフ、RTL)">
            <a:extLst>
              <a:ext uri="{FF2B5EF4-FFF2-40B4-BE49-F238E27FC236}">
                <a16:creationId xmlns:a16="http://schemas.microsoft.com/office/drawing/2014/main" id="{BC7BFD8E-8FFD-4698-9DC4-AD29F9654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9" y="3116966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E21A8E-30B3-41B1-B00C-CEB573A76EDB}"/>
              </a:ext>
            </a:extLst>
          </p:cNvPr>
          <p:cNvSpPr txBox="1"/>
          <p:nvPr/>
        </p:nvSpPr>
        <p:spPr>
          <a:xfrm>
            <a:off x="1514606" y="1778108"/>
            <a:ext cx="197750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beats</a:t>
            </a:r>
            <a:r>
              <a:rPr lang="ja-JP" altLang="en-US" dirty="0"/>
              <a:t>ファミリー</a:t>
            </a:r>
            <a:endParaRPr lang="en-US" altLang="ja-JP" dirty="0"/>
          </a:p>
          <a:p>
            <a:r>
              <a:rPr lang="en-US" altLang="ja-JP" dirty="0" err="1"/>
              <a:t>Filebeat</a:t>
            </a:r>
            <a:r>
              <a:rPr lang="en-US" altLang="ja-JP" dirty="0"/>
              <a:t> </a:t>
            </a:r>
            <a:r>
              <a:rPr lang="en-US" altLang="ja-JP" dirty="0" err="1"/>
              <a:t>Metricbeat</a:t>
            </a:r>
            <a:r>
              <a:rPr lang="en-US" altLang="ja-JP" dirty="0"/>
              <a:t> </a:t>
            </a:r>
            <a:r>
              <a:rPr lang="en-US" altLang="ja-JP" dirty="0" err="1"/>
              <a:t>Packetbeat</a:t>
            </a:r>
            <a:r>
              <a:rPr lang="en-US" altLang="ja-JP" dirty="0"/>
              <a:t> </a:t>
            </a:r>
            <a:r>
              <a:rPr lang="en-US" altLang="ja-JP" dirty="0" err="1"/>
              <a:t>Winlogbeat</a:t>
            </a:r>
            <a:endParaRPr lang="en-US" altLang="ja-JP" dirty="0"/>
          </a:p>
          <a:p>
            <a:r>
              <a:rPr lang="en-US" altLang="ja-JP" dirty="0" err="1"/>
              <a:t>Auditbeat</a:t>
            </a:r>
            <a:endParaRPr lang="en-US" altLang="ja-JP" dirty="0"/>
          </a:p>
          <a:p>
            <a:r>
              <a:rPr lang="en-US" altLang="ja-JP" dirty="0"/>
              <a:t>Heartbeat</a:t>
            </a:r>
          </a:p>
          <a:p>
            <a:r>
              <a:rPr lang="en-US" altLang="ja-JP" dirty="0" err="1"/>
              <a:t>Functionbeat</a:t>
            </a:r>
            <a:endParaRPr lang="en-US" altLang="ja-JP" dirty="0"/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D4C868C4-9FAF-4BC4-886F-65F99EB05763}"/>
              </a:ext>
            </a:extLst>
          </p:cNvPr>
          <p:cNvSpPr/>
          <p:nvPr/>
        </p:nvSpPr>
        <p:spPr>
          <a:xfrm>
            <a:off x="5650678" y="2438871"/>
            <a:ext cx="1239006" cy="801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A8A91A38-29F8-4FF6-9ACC-AB3ABBA2A8CD}"/>
              </a:ext>
            </a:extLst>
          </p:cNvPr>
          <p:cNvSpPr/>
          <p:nvPr/>
        </p:nvSpPr>
        <p:spPr>
          <a:xfrm>
            <a:off x="5803078" y="2591271"/>
            <a:ext cx="1239006" cy="801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4F3D13E2-BA60-4292-860E-DF4EDAAC4100}"/>
              </a:ext>
            </a:extLst>
          </p:cNvPr>
          <p:cNvSpPr/>
          <p:nvPr/>
        </p:nvSpPr>
        <p:spPr>
          <a:xfrm>
            <a:off x="5955478" y="2743671"/>
            <a:ext cx="1239006" cy="801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index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D0AFF940-1BFE-42C5-A485-EE9550D0E079}"/>
              </a:ext>
            </a:extLst>
          </p:cNvPr>
          <p:cNvSpPr/>
          <p:nvPr/>
        </p:nvSpPr>
        <p:spPr>
          <a:xfrm>
            <a:off x="5944110" y="4085346"/>
            <a:ext cx="1239006" cy="8013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index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DCFFBD6-1226-4132-87E8-E63136A0FBB6}"/>
              </a:ext>
            </a:extLst>
          </p:cNvPr>
          <p:cNvSpPr txBox="1"/>
          <p:nvPr/>
        </p:nvSpPr>
        <p:spPr>
          <a:xfrm>
            <a:off x="5983527" y="5716250"/>
            <a:ext cx="368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分散型</a:t>
            </a:r>
            <a:r>
              <a:rPr lang="en-US" altLang="ja-JP" dirty="0"/>
              <a:t>RESTful</a:t>
            </a:r>
            <a:r>
              <a:rPr lang="ja-JP" altLang="en-US" dirty="0"/>
              <a:t>検索</a:t>
            </a:r>
            <a:r>
              <a:rPr lang="en-US" altLang="ja-JP" dirty="0"/>
              <a:t>/</a:t>
            </a:r>
            <a:r>
              <a:rPr lang="ja-JP" altLang="en-US" dirty="0"/>
              <a:t>分析エンジン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8B4B6EC-E514-4BAE-BFB2-56B1F95924E8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7194484" y="5106491"/>
            <a:ext cx="632901" cy="609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矢印: ストライプ 1">
            <a:extLst>
              <a:ext uri="{FF2B5EF4-FFF2-40B4-BE49-F238E27FC236}">
                <a16:creationId xmlns:a16="http://schemas.microsoft.com/office/drawing/2014/main" id="{280DCA84-E346-47B0-B03E-E4424D82A15A}"/>
              </a:ext>
            </a:extLst>
          </p:cNvPr>
          <p:cNvSpPr/>
          <p:nvPr/>
        </p:nvSpPr>
        <p:spPr>
          <a:xfrm>
            <a:off x="3652422" y="2468378"/>
            <a:ext cx="1725257" cy="1135607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736CC1FA-6A31-4BF5-AB22-6BFED30F3D95}"/>
              </a:ext>
            </a:extLst>
          </p:cNvPr>
          <p:cNvSpPr/>
          <p:nvPr/>
        </p:nvSpPr>
        <p:spPr>
          <a:xfrm>
            <a:off x="3652422" y="4389476"/>
            <a:ext cx="1725257" cy="1023587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ストライプ 31">
            <a:extLst>
              <a:ext uri="{FF2B5EF4-FFF2-40B4-BE49-F238E27FC236}">
                <a16:creationId xmlns:a16="http://schemas.microsoft.com/office/drawing/2014/main" id="{B2D85531-5CC7-42ED-A6AC-F3771E1EFFE4}"/>
              </a:ext>
            </a:extLst>
          </p:cNvPr>
          <p:cNvSpPr/>
          <p:nvPr/>
        </p:nvSpPr>
        <p:spPr>
          <a:xfrm rot="10800000">
            <a:off x="7765209" y="2948027"/>
            <a:ext cx="1725257" cy="989371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616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ストライプ 32">
            <a:extLst>
              <a:ext uri="{FF2B5EF4-FFF2-40B4-BE49-F238E27FC236}">
                <a16:creationId xmlns:a16="http://schemas.microsoft.com/office/drawing/2014/main" id="{3DDC2E11-01CD-4A1F-B2AB-72B9058BAB10}"/>
              </a:ext>
            </a:extLst>
          </p:cNvPr>
          <p:cNvSpPr/>
          <p:nvPr/>
        </p:nvSpPr>
        <p:spPr>
          <a:xfrm>
            <a:off x="7765210" y="3857689"/>
            <a:ext cx="1725257" cy="977769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89EC44E-A612-4E7D-9AAE-0E986799F43B}"/>
              </a:ext>
            </a:extLst>
          </p:cNvPr>
          <p:cNvSpPr txBox="1"/>
          <p:nvPr/>
        </p:nvSpPr>
        <p:spPr>
          <a:xfrm>
            <a:off x="8061381" y="4208432"/>
            <a:ext cx="163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可視化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7EA86DC-9569-4BFE-890B-6349F8ABB825}"/>
              </a:ext>
            </a:extLst>
          </p:cNvPr>
          <p:cNvSpPr txBox="1"/>
          <p:nvPr/>
        </p:nvSpPr>
        <p:spPr>
          <a:xfrm>
            <a:off x="8345002" y="3294978"/>
            <a:ext cx="163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検索</a:t>
            </a:r>
          </a:p>
        </p:txBody>
      </p:sp>
    </p:spTree>
    <p:extLst>
      <p:ext uri="{BB962C8B-B14F-4D97-AF65-F5344CB8AC3E}">
        <p14:creationId xmlns:p14="http://schemas.microsoft.com/office/powerpoint/2010/main" val="75308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8EEB2A83-C308-4295-817A-BD7F81FB9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688003"/>
              </p:ext>
            </p:extLst>
          </p:nvPr>
        </p:nvGraphicFramePr>
        <p:xfrm>
          <a:off x="658813" y="1122363"/>
          <a:ext cx="10868025" cy="510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6DF823-59C2-41B5-BCB7-F9E9016A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EBC10B5-1F86-48C5-9389-662249E4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Kibana</a:t>
            </a:r>
            <a:r>
              <a:rPr kumimoji="1" lang="ja-JP" altLang="en-US" dirty="0"/>
              <a:t>で</a:t>
            </a:r>
            <a:r>
              <a:rPr lang="ja-JP" altLang="en-US" dirty="0"/>
              <a:t>可視化の簡単な説明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41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B41622A-2E40-40DF-A22A-6E22A5C0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19" y="881148"/>
            <a:ext cx="6826930" cy="5581291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BCE6E23-4E3A-47A3-A9C3-54283EC9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16" y="1131350"/>
            <a:ext cx="3348601" cy="510744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データ取得先の設定</a:t>
            </a:r>
            <a:endParaRPr lang="en-US" altLang="ja-JP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取得するインデックスのパターンを定義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7D92880-0FED-4A4C-92CA-9A1EA281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94D7CA5-CE00-4A5B-A6A4-FB022D4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Index Pattern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1705137-82D6-4650-81D5-E8C67A778A4C}"/>
              </a:ext>
            </a:extLst>
          </p:cNvPr>
          <p:cNvSpPr/>
          <p:nvPr/>
        </p:nvSpPr>
        <p:spPr>
          <a:xfrm>
            <a:off x="4463934" y="2593570"/>
            <a:ext cx="1155469" cy="2493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4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C00959-A7AB-4EC8-BDB5-CD69AE7E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07" y="1123100"/>
            <a:ext cx="10869386" cy="510744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b="1" dirty="0"/>
              <a:t>Elasticsearch</a:t>
            </a:r>
            <a:r>
              <a:rPr kumimoji="1" lang="ja-JP" altLang="en-US" b="1" dirty="0"/>
              <a:t>のデータは２つに分類される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6AC75B-4535-4547-A694-3196A0B4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C924BCE-8F7D-467D-B8AA-704B6032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 Pattern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7D4AF0F-94CD-4CE9-B6AB-50AE990C682A}"/>
              </a:ext>
            </a:extLst>
          </p:cNvPr>
          <p:cNvGrpSpPr/>
          <p:nvPr/>
        </p:nvGrpSpPr>
        <p:grpSpPr>
          <a:xfrm>
            <a:off x="1360733" y="2252972"/>
            <a:ext cx="9470534" cy="1694234"/>
            <a:chOff x="1346000" y="1982587"/>
            <a:chExt cx="9470534" cy="169423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C24A92E-C3EC-4BAA-9705-51CE98D1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000" y="1982587"/>
              <a:ext cx="9470534" cy="1694234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69130A6-3BE5-4461-BEC1-773FFE9C0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5959" y="3161121"/>
              <a:ext cx="4600575" cy="51435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2ADE0B8-963A-4A24-A44B-83A324572DEA}"/>
              </a:ext>
            </a:extLst>
          </p:cNvPr>
          <p:cNvGrpSpPr/>
          <p:nvPr/>
        </p:nvGrpSpPr>
        <p:grpSpPr>
          <a:xfrm>
            <a:off x="1346000" y="4554023"/>
            <a:ext cx="9470534" cy="1426958"/>
            <a:chOff x="1346001" y="4146702"/>
            <a:chExt cx="9470534" cy="142695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FFC9519-C9B3-4543-994E-E0D469F9E5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56"/>
            <a:stretch/>
          </p:blipFill>
          <p:spPr>
            <a:xfrm>
              <a:off x="1346001" y="4148051"/>
              <a:ext cx="9470534" cy="1425609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EB40523-2A0C-4D07-9320-06B67DBFC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6763" y="4146702"/>
              <a:ext cx="3451459" cy="250731"/>
            </a:xfrm>
            <a:prstGeom prst="rect">
              <a:avLst/>
            </a:prstGeom>
          </p:spPr>
        </p:pic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DF1A7-6984-4863-9FC9-07D7B050F644}"/>
              </a:ext>
            </a:extLst>
          </p:cNvPr>
          <p:cNvSpPr/>
          <p:nvPr/>
        </p:nvSpPr>
        <p:spPr>
          <a:xfrm>
            <a:off x="972588" y="4146974"/>
            <a:ext cx="1654233" cy="4671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bg1"/>
                </a:solidFill>
              </a:rPr>
              <a:t>時系列データ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C4D39D3-9A2D-4212-9828-8103674E4DA5}"/>
              </a:ext>
            </a:extLst>
          </p:cNvPr>
          <p:cNvSpPr/>
          <p:nvPr/>
        </p:nvSpPr>
        <p:spPr>
          <a:xfrm>
            <a:off x="972588" y="1848859"/>
            <a:ext cx="1654233" cy="4671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bg1"/>
                </a:solidFill>
              </a:rPr>
              <a:t>静的なデータ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B5B85F7-2737-47AD-9C58-E1D523848AB5}"/>
              </a:ext>
            </a:extLst>
          </p:cNvPr>
          <p:cNvSpPr/>
          <p:nvPr/>
        </p:nvSpPr>
        <p:spPr>
          <a:xfrm>
            <a:off x="8993613" y="889438"/>
            <a:ext cx="3096359" cy="1163766"/>
          </a:xfrm>
          <a:prstGeom prst="wedgeRoundRectCallout">
            <a:avLst>
              <a:gd name="adj1" fmla="val -77320"/>
              <a:gd name="adj2" fmla="val 11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インデックスパターンは、データの中身によって変わる？！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229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2E3A057-5BB6-44C0-BC4F-DEAEC635F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6E01C6-E2EF-4983-B869-D36825A9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1CAF-A149-4959-8FD2-91CBA8722C7A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4616BBB-A7D6-4031-B9CB-2D9E9E27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Index Pattern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8DDE27-DA20-4431-97AE-C8777BC1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92" y="1175302"/>
            <a:ext cx="9753126" cy="40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08494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Consolas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otx" id="{67904869-EEFA-46FB-8687-FA1768C93B92}" vid="{59365A16-48C2-4B28-9C8F-4FDFBBA5306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34687</TotalTime>
  <Words>632</Words>
  <Application>Microsoft Office PowerPoint</Application>
  <PresentationFormat>ワイド画面</PresentationFormat>
  <Paragraphs>199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メイリオ</vt:lpstr>
      <vt:lpstr>游ゴシック</vt:lpstr>
      <vt:lpstr>Arial</vt:lpstr>
      <vt:lpstr>Wingdings</vt:lpstr>
      <vt:lpstr>プレゼンテーション1</vt:lpstr>
      <vt:lpstr>【研修報告】 Kibana Data and Ops Analyst</vt:lpstr>
      <vt:lpstr>研修概要</vt:lpstr>
      <vt:lpstr>研修内容の目次</vt:lpstr>
      <vt:lpstr>Kibanaの紹介　～Elastic スタック～</vt:lpstr>
      <vt:lpstr>Kibanaの紹介　～データの流れ～</vt:lpstr>
      <vt:lpstr>Kibanaで可視化の簡単な説明</vt:lpstr>
      <vt:lpstr>Index Pattern</vt:lpstr>
      <vt:lpstr>Index Pattern</vt:lpstr>
      <vt:lpstr>Index Pattern</vt:lpstr>
      <vt:lpstr>Discoverインターフェース</vt:lpstr>
      <vt:lpstr>Kibana検索では複数の言語をサポート</vt:lpstr>
      <vt:lpstr>Visualize</vt:lpstr>
      <vt:lpstr>Visualize</vt:lpstr>
      <vt:lpstr>Visualize</vt:lpstr>
      <vt:lpstr>参考：他にも・・</vt:lpstr>
      <vt:lpstr>参考：Cumulative Sum Aggregation</vt:lpstr>
      <vt:lpstr>参考：Derivative Aggregation</vt:lpstr>
      <vt:lpstr>参考:Sub-Bucket Aggregations</vt:lpstr>
      <vt:lpstr>Elasticスタックが提供する3つのソリューション</vt:lpstr>
      <vt:lpstr>オブザーバブルなシステムの構成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000975 横尾 邦行</dc:creator>
  <cp:lastModifiedBy>003220　天野 水月</cp:lastModifiedBy>
  <cp:revision>860</cp:revision>
  <cp:lastPrinted>2019-09-12T03:07:41Z</cp:lastPrinted>
  <dcterms:created xsi:type="dcterms:W3CDTF">2017-06-27T02:33:48Z</dcterms:created>
  <dcterms:modified xsi:type="dcterms:W3CDTF">2020-08-31T23:28:43Z</dcterms:modified>
</cp:coreProperties>
</file>