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La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my final project presentation. Today I will show you a machine learning prediction model that successfully recognizes epileptic seizures from electroencephalogram readings.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4b06653d2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4b06653d2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400">
                <a:solidFill>
                  <a:schemeClr val="dk1"/>
                </a:solidFill>
                <a:latin typeface="Lato"/>
                <a:ea typeface="Lato"/>
                <a:cs typeface="Lato"/>
                <a:sym typeface="Lato"/>
              </a:rPr>
              <a:t>Conclusion:</a:t>
            </a:r>
            <a:endParaRPr b="1" sz="14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b="1"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Class 1 is very well predicted, indicating it might have distinct features differentiating it from other classes.</a:t>
            </a:r>
            <a:endParaRPr sz="1400">
              <a:solidFill>
                <a:schemeClr val="dk1"/>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sz="1400">
                <a:solidFill>
                  <a:schemeClr val="dk1"/>
                </a:solidFill>
                <a:latin typeface="Lato"/>
                <a:ea typeface="Lato"/>
                <a:cs typeface="Lato"/>
                <a:sym typeface="Lato"/>
              </a:rPr>
              <a:t>There's evident confusion between classes 2, 3, and 5. Classes 4 and 5 also show a significant overlap. Those are the eyes open and closed.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b06653d2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4b06653d2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b06653d2d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4b06653d2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6806867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6806867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overview on </a:t>
            </a:r>
            <a:r>
              <a:rPr lang="en"/>
              <a:t>seizures: They are a sudden burst of abnormal electrical activity in the brain and can cause damage over time, in the EEG reading they look like big spiky waves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6806960d7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6806960d7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EEG is an equipment that uses electrodes in very specific placements on the scalp which are capable of recording our brain waves by capturing snapshots of the electrical activity over time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6806960d7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6806960d7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So in order to </a:t>
            </a:r>
            <a:r>
              <a:rPr b="1" lang="en" sz="1200">
                <a:solidFill>
                  <a:schemeClr val="dk1"/>
                </a:solidFill>
                <a:latin typeface="Times New Roman"/>
                <a:ea typeface="Times New Roman"/>
                <a:cs typeface="Times New Roman"/>
                <a:sym typeface="Times New Roman"/>
              </a:rPr>
              <a:t>successfully</a:t>
            </a:r>
            <a:r>
              <a:rPr b="1" lang="en" sz="1200">
                <a:solidFill>
                  <a:schemeClr val="dk1"/>
                </a:solidFill>
                <a:latin typeface="Times New Roman"/>
                <a:ea typeface="Times New Roman"/>
                <a:cs typeface="Times New Roman"/>
                <a:sym typeface="Times New Roman"/>
              </a:rPr>
              <a:t> identify a seizure activity I followed the following steps:</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Data Cleaning, Visualization and EDA</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Where I explored and understood the data on Jupyter Notebook and Tableau.</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en" sz="1200">
                <a:solidFill>
                  <a:schemeClr val="dk1"/>
                </a:solidFill>
                <a:latin typeface="Times New Roman"/>
                <a:ea typeface="Times New Roman"/>
                <a:cs typeface="Times New Roman"/>
                <a:sym typeface="Times New Roman"/>
              </a:rPr>
              <a:t>Feature Engineering and Preprocessing</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Define the classification problem, get target variable, then split into train and test, and finally scaled it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en" sz="1200">
                <a:solidFill>
                  <a:schemeClr val="dk1"/>
                </a:solidFill>
                <a:latin typeface="Times New Roman"/>
                <a:ea typeface="Times New Roman"/>
                <a:cs typeface="Times New Roman"/>
                <a:sym typeface="Times New Roman"/>
              </a:rPr>
              <a:t>Model Selection and Evaluation</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Handle imbalance, implemented Logistic Regression, Decision Tree, KNN, SVM, Random Forest, and Evaluated their performance</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en" sz="1200">
                <a:solidFill>
                  <a:schemeClr val="dk1"/>
                </a:solidFill>
                <a:latin typeface="Times New Roman"/>
                <a:ea typeface="Times New Roman"/>
                <a:cs typeface="Times New Roman"/>
                <a:sym typeface="Times New Roman"/>
              </a:rPr>
              <a:t>Improving the model</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Hyperparameter Tuning using GridSearchCV for Random Forest, confusion matrix and cross val.</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b="1" lang="en" sz="1200">
                <a:solidFill>
                  <a:schemeClr val="dk1"/>
                </a:solidFill>
                <a:latin typeface="Times New Roman"/>
                <a:ea typeface="Times New Roman"/>
                <a:cs typeface="Times New Roman"/>
                <a:sym typeface="Times New Roman"/>
              </a:rPr>
              <a:t>Comparison with other models</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SMOTE vs. Undersampling, Binary vs. Multiclass Classification </a:t>
            </a:r>
            <a:endParaRPr b="1"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6806867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86806867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an excellent dataset I got from kaggle and was originally from UCI Machine learning repository with hundreds of thousands of records of electrical activity records. Those were separated into 5 categories: 1. Seizure activity, 2. Recorded in the location of a tumor, 3. Recorded in a healthy location, 4. With eyes closed and 5 with eyes open. It</a:t>
            </a:r>
            <a:r>
              <a:rPr lang="en"/>
              <a:t>'s important to make a </a:t>
            </a:r>
            <a:r>
              <a:rPr lang="en"/>
              <a:t>distinction because of something called artifacts, such as blinking, that can appear like electrical activity but it's just noise. Now let's visualize the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b06653d2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b06653d2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6806960d7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6806960d7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building the models, I noticed that the target variables were balanced, which would simplify the process of a multiclass classification problem, but my main focus was a binary classification, </a:t>
            </a:r>
            <a:r>
              <a:rPr lang="en"/>
              <a:t>seizure vs. no seizure. That created an imbalance, which could have been solved in different ways: Using SMOTE, oversampling, or RandomUndersampler, at the end, both of them performed well, but SMOTE was better.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6806960d7_5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86806960d7_5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a:t>
            </a:r>
            <a:r>
              <a:rPr lang="en"/>
              <a:t>'s see how accurate the models were. The first one of Logistic Regression is the simplest and performed the worst, but it gave me the indication that the data itself is easy enough for the machine to find the patterns, after trying some other ones, the random forest classifier ended up having the best performance. It's important to mention that a good result is often suspicious, so it was important to look out for any data leakage in the process of resampling and scaling, and to perform hyperparameter tuning and cross validation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6806960d7_5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6806960d7_5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this model is designed for healthcare purposes, getting a small number for false negatives was very important because predicting there is no seizure when in fact there is one can be harmful for the patient.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hyperlink" Target="http://drive.google.com/file/d/15JD4zOL_9A89vfGMbJlhcI8Yxt_aOPfH/view" TargetMode="External"/><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drive.google.com/file/d/1DAD5sbKOo9PgdX06b28s-zvMF-gcxLZ1/view" TargetMode="External"/><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_u-WJRs_xrGhcYq6554Wn5fQ1MLo_nN3/view"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4438" l="0" r="0" t="927"/>
          <a:stretch/>
        </p:blipFill>
        <p:spPr>
          <a:xfrm>
            <a:off x="0" y="0"/>
            <a:ext cx="9144000" cy="5155379"/>
          </a:xfrm>
          <a:prstGeom prst="rect">
            <a:avLst/>
          </a:prstGeom>
          <a:noFill/>
          <a:ln>
            <a:noFill/>
          </a:ln>
        </p:spPr>
      </p:pic>
      <p:sp>
        <p:nvSpPr>
          <p:cNvPr id="130" name="Google Shape;130;p25"/>
          <p:cNvSpPr/>
          <p:nvPr/>
        </p:nvSpPr>
        <p:spPr>
          <a:xfrm>
            <a:off x="5015500" y="2797175"/>
            <a:ext cx="4128600" cy="12798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25"/>
          <p:cNvSpPr txBox="1"/>
          <p:nvPr/>
        </p:nvSpPr>
        <p:spPr>
          <a:xfrm>
            <a:off x="5185300" y="3145725"/>
            <a:ext cx="39588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6AA84F"/>
                </a:solidFill>
                <a:latin typeface="Roboto Mono"/>
                <a:ea typeface="Roboto Mono"/>
                <a:cs typeface="Roboto Mono"/>
                <a:sym typeface="Roboto Mono"/>
              </a:rPr>
              <a:t>print</a:t>
            </a:r>
            <a:r>
              <a:rPr b="1" lang="en" sz="2200">
                <a:latin typeface="Roboto Mono"/>
                <a:ea typeface="Roboto Mono"/>
                <a:cs typeface="Roboto Mono"/>
                <a:sym typeface="Roboto Mono"/>
              </a:rPr>
              <a:t>(</a:t>
            </a:r>
            <a:r>
              <a:rPr b="1" lang="en" sz="2200">
                <a:solidFill>
                  <a:srgbClr val="CC0000"/>
                </a:solidFill>
                <a:latin typeface="Roboto Mono"/>
                <a:ea typeface="Roboto Mono"/>
                <a:cs typeface="Roboto Mono"/>
                <a:sym typeface="Roboto Mono"/>
              </a:rPr>
              <a:t>"</a:t>
            </a:r>
            <a:r>
              <a:rPr b="1" lang="en" sz="2200">
                <a:solidFill>
                  <a:srgbClr val="CC0000"/>
                </a:solidFill>
                <a:latin typeface="Roboto Mono"/>
                <a:ea typeface="Roboto Mono"/>
                <a:cs typeface="Roboto Mono"/>
                <a:sym typeface="Roboto Mono"/>
              </a:rPr>
              <a:t>Final Project"</a:t>
            </a:r>
            <a:r>
              <a:rPr b="1" lang="en" sz="2200">
                <a:latin typeface="Roboto Mono"/>
                <a:ea typeface="Roboto Mono"/>
                <a:cs typeface="Roboto Mono"/>
                <a:sym typeface="Roboto Mono"/>
              </a:rPr>
              <a:t>)</a:t>
            </a:r>
            <a:endParaRPr b="1" sz="2200">
              <a:latin typeface="Roboto Mono"/>
              <a:ea typeface="Roboto Mono"/>
              <a:cs typeface="Roboto Mono"/>
              <a:sym typeface="Roboto Mono"/>
            </a:endParaRPr>
          </a:p>
        </p:txBody>
      </p:sp>
      <p:pic>
        <p:nvPicPr>
          <p:cNvPr id="132" name="Google Shape;132;p25"/>
          <p:cNvPicPr preferRelativeResize="0"/>
          <p:nvPr/>
        </p:nvPicPr>
        <p:blipFill>
          <a:blip r:embed="rId4">
            <a:alphaModFix/>
          </a:blip>
          <a:stretch>
            <a:fillRect/>
          </a:stretch>
        </p:blipFill>
        <p:spPr>
          <a:xfrm>
            <a:off x="8041713" y="191675"/>
            <a:ext cx="790575" cy="838200"/>
          </a:xfrm>
          <a:prstGeom prst="rect">
            <a:avLst/>
          </a:prstGeom>
          <a:noFill/>
          <a:ln>
            <a:noFill/>
          </a:ln>
        </p:spPr>
      </p:pic>
      <p:sp>
        <p:nvSpPr>
          <p:cNvPr id="133" name="Google Shape;133;p25"/>
          <p:cNvSpPr txBox="1"/>
          <p:nvPr/>
        </p:nvSpPr>
        <p:spPr>
          <a:xfrm>
            <a:off x="7736925" y="3791325"/>
            <a:ext cx="15477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Mono"/>
                <a:ea typeface="Roboto Mono"/>
                <a:cs typeface="Roboto Mono"/>
                <a:sym typeface="Roboto Mono"/>
              </a:rPr>
              <a:t>Maria Amaral</a:t>
            </a:r>
            <a:endParaRPr sz="1200">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4"/>
          <p:cNvPicPr preferRelativeResize="0"/>
          <p:nvPr/>
        </p:nvPicPr>
        <p:blipFill rotWithShape="1">
          <a:blip r:embed="rId3">
            <a:alphaModFix/>
          </a:blip>
          <a:srcRect b="2390" l="8935" r="21203" t="3491"/>
          <a:stretch/>
        </p:blipFill>
        <p:spPr>
          <a:xfrm>
            <a:off x="377775" y="1789350"/>
            <a:ext cx="4572000" cy="2727126"/>
          </a:xfrm>
          <a:prstGeom prst="rect">
            <a:avLst/>
          </a:prstGeom>
          <a:noFill/>
          <a:ln>
            <a:noFill/>
          </a:ln>
        </p:spPr>
      </p:pic>
      <p:pic>
        <p:nvPicPr>
          <p:cNvPr id="236" name="Google Shape;236;p34"/>
          <p:cNvPicPr preferRelativeResize="0"/>
          <p:nvPr/>
        </p:nvPicPr>
        <p:blipFill>
          <a:blip r:embed="rId4">
            <a:alphaModFix/>
          </a:blip>
          <a:stretch>
            <a:fillRect/>
          </a:stretch>
        </p:blipFill>
        <p:spPr>
          <a:xfrm>
            <a:off x="8041713" y="191675"/>
            <a:ext cx="790575" cy="838200"/>
          </a:xfrm>
          <a:prstGeom prst="rect">
            <a:avLst/>
          </a:prstGeom>
          <a:noFill/>
          <a:ln>
            <a:noFill/>
          </a:ln>
        </p:spPr>
      </p:pic>
      <p:sp>
        <p:nvSpPr>
          <p:cNvPr id="237" name="Google Shape;237;p34"/>
          <p:cNvSpPr txBox="1"/>
          <p:nvPr/>
        </p:nvSpPr>
        <p:spPr>
          <a:xfrm>
            <a:off x="5217350" y="1851500"/>
            <a:ext cx="38718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Class 1 is very well predicted, indicating it might have distinct features differentiating it from other classes.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There's evident confusion between classes 2, 3, and 5. Classes 4 and 5 also show a significant overlap.</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38" name="Google Shape;238;p34"/>
          <p:cNvSpPr txBox="1"/>
          <p:nvPr/>
        </p:nvSpPr>
        <p:spPr>
          <a:xfrm>
            <a:off x="717525" y="308950"/>
            <a:ext cx="7324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1"/>
                </a:solidFill>
                <a:latin typeface="Lato"/>
                <a:ea typeface="Lato"/>
                <a:cs typeface="Lato"/>
                <a:sym typeface="Lato"/>
              </a:rPr>
              <a:t>Multiclass Classification</a:t>
            </a:r>
            <a:endParaRPr sz="2500">
              <a:solidFill>
                <a:schemeClr val="dk1"/>
              </a:solidFill>
              <a:latin typeface="Lato"/>
              <a:ea typeface="Lato"/>
              <a:cs typeface="Lato"/>
              <a:sym typeface="Lato"/>
            </a:endParaRPr>
          </a:p>
        </p:txBody>
      </p:sp>
      <p:sp>
        <p:nvSpPr>
          <p:cNvPr id="239" name="Google Shape;239;p34"/>
          <p:cNvSpPr txBox="1"/>
          <p:nvPr/>
        </p:nvSpPr>
        <p:spPr>
          <a:xfrm>
            <a:off x="2197725" y="1389150"/>
            <a:ext cx="9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Report</a:t>
            </a:r>
            <a:endParaRPr b="1">
              <a:latin typeface="Lato"/>
              <a:ea typeface="Lato"/>
              <a:cs typeface="Lato"/>
              <a:sym typeface="Lato"/>
            </a:endParaRPr>
          </a:p>
        </p:txBody>
      </p:sp>
      <p:sp>
        <p:nvSpPr>
          <p:cNvPr id="240" name="Google Shape;240;p34"/>
          <p:cNvSpPr txBox="1"/>
          <p:nvPr/>
        </p:nvSpPr>
        <p:spPr>
          <a:xfrm>
            <a:off x="6614900" y="1389150"/>
            <a:ext cx="107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Conclusion</a:t>
            </a:r>
            <a:endParaRPr b="1">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5"/>
          <p:cNvPicPr preferRelativeResize="0"/>
          <p:nvPr/>
        </p:nvPicPr>
        <p:blipFill>
          <a:blip r:embed="rId3">
            <a:alphaModFix/>
          </a:blip>
          <a:stretch>
            <a:fillRect/>
          </a:stretch>
        </p:blipFill>
        <p:spPr>
          <a:xfrm>
            <a:off x="-236200" y="-192675"/>
            <a:ext cx="6743175" cy="5222725"/>
          </a:xfrm>
          <a:prstGeom prst="rect">
            <a:avLst/>
          </a:prstGeom>
          <a:noFill/>
          <a:ln>
            <a:noFill/>
          </a:ln>
        </p:spPr>
      </p:pic>
      <p:sp>
        <p:nvSpPr>
          <p:cNvPr id="246" name="Google Shape;246;p35"/>
          <p:cNvSpPr txBox="1"/>
          <p:nvPr/>
        </p:nvSpPr>
        <p:spPr>
          <a:xfrm>
            <a:off x="5493300" y="1220238"/>
            <a:ext cx="333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 model like this could be used from responsive neurostimulant implants to clinical research and trials</a:t>
            </a:r>
            <a:endParaRPr>
              <a:latin typeface="Lato"/>
              <a:ea typeface="Lato"/>
              <a:cs typeface="Lato"/>
              <a:sym typeface="Lato"/>
            </a:endParaRPr>
          </a:p>
        </p:txBody>
      </p:sp>
      <p:sp>
        <p:nvSpPr>
          <p:cNvPr id="247" name="Google Shape;247;p35"/>
          <p:cNvSpPr txBox="1"/>
          <p:nvPr/>
        </p:nvSpPr>
        <p:spPr>
          <a:xfrm>
            <a:off x="6105150" y="2241900"/>
            <a:ext cx="310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Technology can promote great advances in the medical community and I hope to be a part of that</a:t>
            </a:r>
            <a:endParaRPr>
              <a:latin typeface="Lato"/>
              <a:ea typeface="Lato"/>
              <a:cs typeface="Lato"/>
              <a:sym typeface="Lato"/>
            </a:endParaRPr>
          </a:p>
        </p:txBody>
      </p:sp>
      <p:pic>
        <p:nvPicPr>
          <p:cNvPr id="248" name="Google Shape;248;p35"/>
          <p:cNvPicPr preferRelativeResize="0"/>
          <p:nvPr/>
        </p:nvPicPr>
        <p:blipFill>
          <a:blip r:embed="rId4">
            <a:alphaModFix/>
          </a:blip>
          <a:stretch>
            <a:fillRect/>
          </a:stretch>
        </p:blipFill>
        <p:spPr>
          <a:xfrm>
            <a:off x="8041713" y="191675"/>
            <a:ext cx="790575" cy="838200"/>
          </a:xfrm>
          <a:prstGeom prst="rect">
            <a:avLst/>
          </a:prstGeom>
          <a:noFill/>
          <a:ln>
            <a:noFill/>
          </a:ln>
        </p:spPr>
      </p:pic>
      <p:sp>
        <p:nvSpPr>
          <p:cNvPr id="249" name="Google Shape;249;p35"/>
          <p:cNvSpPr txBox="1"/>
          <p:nvPr/>
        </p:nvSpPr>
        <p:spPr>
          <a:xfrm>
            <a:off x="6260825" y="3313450"/>
            <a:ext cx="288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 the meantime, thanks for watching!</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The End</a:t>
            </a:r>
            <a:endParaRPr/>
          </a:p>
        </p:txBody>
      </p:sp>
      <p:pic>
        <p:nvPicPr>
          <p:cNvPr id="255" name="Google Shape;255;p36"/>
          <p:cNvPicPr preferRelativeResize="0"/>
          <p:nvPr/>
        </p:nvPicPr>
        <p:blipFill>
          <a:blip r:embed="rId3">
            <a:alphaModFix/>
          </a:blip>
          <a:stretch>
            <a:fillRect/>
          </a:stretch>
        </p:blipFill>
        <p:spPr>
          <a:xfrm>
            <a:off x="8041713" y="191675"/>
            <a:ext cx="790575" cy="83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0E0E3"/>
            </a:gs>
            <a:gs pos="100000">
              <a:srgbClr val="76A5AF"/>
            </a:gs>
          </a:gsLst>
          <a:path path="circle">
            <a:fillToRect b="50%" l="50%" r="50%" t="50%"/>
          </a:path>
          <a:tileRect/>
        </a:gradFill>
      </p:bgPr>
    </p:bg>
    <p:spTree>
      <p:nvGrpSpPr>
        <p:cNvPr id="137" name="Shape 137"/>
        <p:cNvGrpSpPr/>
        <p:nvPr/>
      </p:nvGrpSpPr>
      <p:grpSpPr>
        <a:xfrm>
          <a:off x="0" y="0"/>
          <a:ext cx="0" cy="0"/>
          <a:chOff x="0" y="0"/>
          <a:chExt cx="0" cy="0"/>
        </a:xfrm>
      </p:grpSpPr>
      <p:sp>
        <p:nvSpPr>
          <p:cNvPr id="138" name="Google Shape;138;p26"/>
          <p:cNvSpPr/>
          <p:nvPr/>
        </p:nvSpPr>
        <p:spPr>
          <a:xfrm>
            <a:off x="550675" y="297650"/>
            <a:ext cx="8007000" cy="854700"/>
          </a:xfrm>
          <a:prstGeom prst="roundRect">
            <a:avLst>
              <a:gd fmla="val 31341" name="adj"/>
            </a:avLst>
          </a:prstGeom>
          <a:solidFill>
            <a:srgbClr val="D1DBE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Predicting Epileptic Seizures </a:t>
            </a:r>
            <a:endParaRPr sz="2400">
              <a:latin typeface="Lato"/>
              <a:ea typeface="Lato"/>
              <a:cs typeface="Lato"/>
              <a:sym typeface="Lato"/>
            </a:endParaRPr>
          </a:p>
        </p:txBody>
      </p:sp>
      <p:sp>
        <p:nvSpPr>
          <p:cNvPr id="139" name="Google Shape;139;p26"/>
          <p:cNvSpPr/>
          <p:nvPr/>
        </p:nvSpPr>
        <p:spPr>
          <a:xfrm>
            <a:off x="4732725" y="1345200"/>
            <a:ext cx="4099500" cy="3269100"/>
          </a:xfrm>
          <a:prstGeom prst="roundRect">
            <a:avLst>
              <a:gd fmla="val 21397" name="adj"/>
            </a:avLst>
          </a:prstGeom>
          <a:solidFill>
            <a:srgbClr val="D1DBE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Lato"/>
                <a:ea typeface="Lato"/>
                <a:cs typeface="Lato"/>
                <a:sym typeface="Lato"/>
              </a:rPr>
              <a:t>Seizures are </a:t>
            </a:r>
            <a:r>
              <a:rPr b="1" lang="en" sz="1500">
                <a:solidFill>
                  <a:schemeClr val="dk1"/>
                </a:solidFill>
                <a:latin typeface="Lato"/>
                <a:ea typeface="Lato"/>
                <a:cs typeface="Lato"/>
                <a:sym typeface="Lato"/>
              </a:rPr>
              <a:t> </a:t>
            </a:r>
            <a:r>
              <a:rPr lang="en" sz="1500">
                <a:solidFill>
                  <a:schemeClr val="dk2"/>
                </a:solidFill>
                <a:latin typeface="Lato"/>
                <a:ea typeface="Lato"/>
                <a:cs typeface="Lato"/>
                <a:sym typeface="Lato"/>
              </a:rPr>
              <a:t>a sudden burst of abnormal electrical activity. This disrupts the normal pattern of brain waves.</a:t>
            </a:r>
            <a:endParaRPr b="1" sz="1500">
              <a:solidFill>
                <a:schemeClr val="dk2"/>
              </a:solidFill>
              <a:latin typeface="Lato"/>
              <a:ea typeface="Lato"/>
              <a:cs typeface="Lato"/>
              <a:sym typeface="Lato"/>
            </a:endParaRPr>
          </a:p>
          <a:p>
            <a:pPr indent="0" lvl="0" marL="0" rtl="0" algn="l">
              <a:spcBef>
                <a:spcPts val="0"/>
              </a:spcBef>
              <a:spcAft>
                <a:spcPts val="0"/>
              </a:spcAft>
              <a:buNone/>
            </a:pPr>
            <a:r>
              <a:t/>
            </a:r>
            <a:endParaRPr sz="1500">
              <a:solidFill>
                <a:schemeClr val="dk2"/>
              </a:solidFill>
              <a:latin typeface="Lato"/>
              <a:ea typeface="Lato"/>
              <a:cs typeface="Lato"/>
              <a:sym typeface="Lato"/>
            </a:endParaRPr>
          </a:p>
          <a:p>
            <a:pPr indent="-323850" lvl="0" marL="457200" rtl="0" algn="l">
              <a:lnSpc>
                <a:spcPct val="115000"/>
              </a:lnSpc>
              <a:spcBef>
                <a:spcPts val="0"/>
              </a:spcBef>
              <a:spcAft>
                <a:spcPts val="0"/>
              </a:spcAft>
              <a:buClr>
                <a:schemeClr val="dk2"/>
              </a:buClr>
              <a:buSzPts val="1500"/>
              <a:buFont typeface="Lato"/>
              <a:buChar char="●"/>
            </a:pPr>
            <a:r>
              <a:rPr b="1" lang="en" sz="1500">
                <a:solidFill>
                  <a:schemeClr val="dk2"/>
                </a:solidFill>
                <a:latin typeface="Lato"/>
                <a:ea typeface="Lato"/>
                <a:cs typeface="Lato"/>
                <a:sym typeface="Lato"/>
              </a:rPr>
              <a:t>Normal Activity: </a:t>
            </a:r>
            <a:r>
              <a:rPr lang="en" sz="1500">
                <a:solidFill>
                  <a:schemeClr val="dk2"/>
                </a:solidFill>
                <a:latin typeface="Lato"/>
                <a:ea typeface="Lato"/>
                <a:cs typeface="Lato"/>
                <a:sym typeface="Lato"/>
              </a:rPr>
              <a:t>Regular, consistent patterns.</a:t>
            </a:r>
            <a:endParaRPr sz="1500">
              <a:solidFill>
                <a:schemeClr val="dk2"/>
              </a:solidFill>
              <a:latin typeface="Lato"/>
              <a:ea typeface="Lato"/>
              <a:cs typeface="Lato"/>
              <a:sym typeface="Lato"/>
            </a:endParaRPr>
          </a:p>
          <a:p>
            <a:pPr indent="-323850" lvl="0" marL="457200" rtl="0" algn="l">
              <a:lnSpc>
                <a:spcPct val="115000"/>
              </a:lnSpc>
              <a:spcBef>
                <a:spcPts val="0"/>
              </a:spcBef>
              <a:spcAft>
                <a:spcPts val="0"/>
              </a:spcAft>
              <a:buClr>
                <a:schemeClr val="dk2"/>
              </a:buClr>
              <a:buSzPts val="1500"/>
              <a:buFont typeface="Lato"/>
              <a:buChar char="●"/>
            </a:pPr>
            <a:r>
              <a:rPr b="1" lang="en" sz="1500">
                <a:solidFill>
                  <a:schemeClr val="dk2"/>
                </a:solidFill>
                <a:latin typeface="Lato"/>
                <a:ea typeface="Lato"/>
                <a:cs typeface="Lato"/>
                <a:sym typeface="Lato"/>
              </a:rPr>
              <a:t>Seizure Activity: </a:t>
            </a:r>
            <a:r>
              <a:rPr lang="en" sz="1500">
                <a:solidFill>
                  <a:schemeClr val="dk2"/>
                </a:solidFill>
                <a:latin typeface="Lato"/>
                <a:ea typeface="Lato"/>
                <a:cs typeface="Lato"/>
                <a:sym typeface="Lato"/>
              </a:rPr>
              <a:t>Spikes, sharp waves, and unusual patterns.</a:t>
            </a:r>
            <a:endParaRPr sz="1500">
              <a:solidFill>
                <a:schemeClr val="dk2"/>
              </a:solidFill>
              <a:latin typeface="Lato"/>
              <a:ea typeface="Lato"/>
              <a:cs typeface="Lato"/>
              <a:sym typeface="Lato"/>
            </a:endParaRPr>
          </a:p>
        </p:txBody>
      </p:sp>
      <p:pic>
        <p:nvPicPr>
          <p:cNvPr id="140" name="Google Shape;140;p26"/>
          <p:cNvPicPr preferRelativeResize="0"/>
          <p:nvPr/>
        </p:nvPicPr>
        <p:blipFill>
          <a:blip r:embed="rId3">
            <a:alphaModFix/>
          </a:blip>
          <a:stretch>
            <a:fillRect/>
          </a:stretch>
        </p:blipFill>
        <p:spPr>
          <a:xfrm>
            <a:off x="8041713" y="191675"/>
            <a:ext cx="790575" cy="838200"/>
          </a:xfrm>
          <a:prstGeom prst="rect">
            <a:avLst/>
          </a:prstGeom>
          <a:noFill/>
          <a:ln>
            <a:noFill/>
          </a:ln>
        </p:spPr>
      </p:pic>
      <p:pic>
        <p:nvPicPr>
          <p:cNvPr id="141" name="Google Shape;141;p26" title="istockphoto-982820068-640_adpp_is.mp4">
            <a:hlinkClick r:id="rId4"/>
          </p:cNvPr>
          <p:cNvPicPr preferRelativeResize="0"/>
          <p:nvPr/>
        </p:nvPicPr>
        <p:blipFill>
          <a:blip r:embed="rId5">
            <a:alphaModFix/>
          </a:blip>
          <a:stretch>
            <a:fillRect/>
          </a:stretch>
        </p:blipFill>
        <p:spPr>
          <a:xfrm>
            <a:off x="144075" y="1502650"/>
            <a:ext cx="4427926" cy="2954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0E0E3"/>
            </a:gs>
            <a:gs pos="100000">
              <a:srgbClr val="76A5AF"/>
            </a:gs>
          </a:gsLst>
          <a:path path="circle">
            <a:fillToRect b="50%" l="50%" r="50%" t="50%"/>
          </a:path>
          <a:tileRect/>
        </a:gradFill>
      </p:bgPr>
    </p:bg>
    <p:spTree>
      <p:nvGrpSpPr>
        <p:cNvPr id="145" name="Shape 145"/>
        <p:cNvGrpSpPr/>
        <p:nvPr/>
      </p:nvGrpSpPr>
      <p:grpSpPr>
        <a:xfrm>
          <a:off x="0" y="0"/>
          <a:ext cx="0" cy="0"/>
          <a:chOff x="0" y="0"/>
          <a:chExt cx="0" cy="0"/>
        </a:xfrm>
      </p:grpSpPr>
      <p:sp>
        <p:nvSpPr>
          <p:cNvPr id="146" name="Google Shape;146;p27"/>
          <p:cNvSpPr/>
          <p:nvPr/>
        </p:nvSpPr>
        <p:spPr>
          <a:xfrm>
            <a:off x="550675" y="297650"/>
            <a:ext cx="8007000" cy="854700"/>
          </a:xfrm>
          <a:prstGeom prst="roundRect">
            <a:avLst>
              <a:gd fmla="val 31341" name="adj"/>
            </a:avLst>
          </a:prstGeom>
          <a:solidFill>
            <a:srgbClr val="D1DBE2"/>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Predicting Epileptic Seizures </a:t>
            </a:r>
            <a:endParaRPr sz="2400">
              <a:latin typeface="Lato"/>
              <a:ea typeface="Lato"/>
              <a:cs typeface="Lato"/>
              <a:sym typeface="Lato"/>
            </a:endParaRPr>
          </a:p>
        </p:txBody>
      </p:sp>
      <p:sp>
        <p:nvSpPr>
          <p:cNvPr id="147" name="Google Shape;147;p27"/>
          <p:cNvSpPr/>
          <p:nvPr/>
        </p:nvSpPr>
        <p:spPr>
          <a:xfrm>
            <a:off x="4732725" y="1345200"/>
            <a:ext cx="4099500" cy="3269100"/>
          </a:xfrm>
          <a:prstGeom prst="roundRect">
            <a:avLst>
              <a:gd fmla="val 21397" name="adj"/>
            </a:avLst>
          </a:prstGeom>
          <a:solidFill>
            <a:srgbClr val="D1DBE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Lato"/>
                <a:ea typeface="Lato"/>
                <a:cs typeface="Lato"/>
                <a:sym typeface="Lato"/>
              </a:rPr>
              <a:t>    </a:t>
            </a:r>
            <a:r>
              <a:rPr b="1" lang="en" sz="1500">
                <a:solidFill>
                  <a:schemeClr val="dk1"/>
                </a:solidFill>
                <a:latin typeface="Lato"/>
                <a:ea typeface="Lato"/>
                <a:cs typeface="Lato"/>
                <a:sym typeface="Lato"/>
              </a:rPr>
              <a:t>To measure them </a:t>
            </a:r>
            <a:r>
              <a:rPr lang="en" sz="1500">
                <a:solidFill>
                  <a:schemeClr val="dk2"/>
                </a:solidFill>
                <a:latin typeface="Lato"/>
                <a:ea typeface="Lato"/>
                <a:cs typeface="Lato"/>
                <a:sym typeface="Lato"/>
              </a:rPr>
              <a:t>we use a non-invasive method that records electrical activity in the brain. This equipment is called </a:t>
            </a:r>
            <a:r>
              <a:rPr b="1" lang="en" sz="1500">
                <a:solidFill>
                  <a:schemeClr val="dk2"/>
                </a:solidFill>
                <a:latin typeface="Lato"/>
                <a:ea typeface="Lato"/>
                <a:cs typeface="Lato"/>
                <a:sym typeface="Lato"/>
              </a:rPr>
              <a:t>EEG.</a:t>
            </a:r>
            <a:endParaRPr b="1" sz="1500">
              <a:solidFill>
                <a:schemeClr val="dk2"/>
              </a:solidFill>
              <a:latin typeface="Lato"/>
              <a:ea typeface="Lato"/>
              <a:cs typeface="Lato"/>
              <a:sym typeface="Lato"/>
            </a:endParaRPr>
          </a:p>
          <a:p>
            <a:pPr indent="0" lvl="0" marL="0" rtl="0" algn="l">
              <a:spcBef>
                <a:spcPts val="0"/>
              </a:spcBef>
              <a:spcAft>
                <a:spcPts val="0"/>
              </a:spcAft>
              <a:buNone/>
            </a:pPr>
            <a:r>
              <a:t/>
            </a:r>
            <a:endParaRPr sz="1500">
              <a:solidFill>
                <a:schemeClr val="dk2"/>
              </a:solidFill>
              <a:latin typeface="Lato"/>
              <a:ea typeface="Lato"/>
              <a:cs typeface="Lato"/>
              <a:sym typeface="Lato"/>
            </a:endParaRPr>
          </a:p>
          <a:p>
            <a:pPr indent="-323850" lvl="0" marL="457200" rtl="0" algn="l">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Directly measures brain activity.</a:t>
            </a:r>
            <a:endParaRPr sz="1500">
              <a:solidFill>
                <a:schemeClr val="dk2"/>
              </a:solidFill>
              <a:latin typeface="Lato"/>
              <a:ea typeface="Lato"/>
              <a:cs typeface="Lato"/>
              <a:sym typeface="Lato"/>
            </a:endParaRPr>
          </a:p>
          <a:p>
            <a:pPr indent="-323850" lvl="0" marL="457200" rtl="0" algn="l">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Can locate the origin of the seizure in the brain.</a:t>
            </a:r>
            <a:endParaRPr sz="1500">
              <a:solidFill>
                <a:schemeClr val="dk2"/>
              </a:solidFill>
              <a:latin typeface="Lato"/>
              <a:ea typeface="Lato"/>
              <a:cs typeface="Lato"/>
              <a:sym typeface="Lato"/>
            </a:endParaRPr>
          </a:p>
          <a:p>
            <a:pPr indent="-323850" lvl="0" marL="457200" rtl="0" algn="l">
              <a:lnSpc>
                <a:spcPct val="115000"/>
              </a:lnSpc>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Helps in differentiating seizure types.</a:t>
            </a:r>
            <a:endParaRPr sz="1500">
              <a:solidFill>
                <a:schemeClr val="dk2"/>
              </a:solidFill>
              <a:latin typeface="Lato"/>
              <a:ea typeface="Lato"/>
              <a:cs typeface="Lato"/>
              <a:sym typeface="Lato"/>
            </a:endParaRPr>
          </a:p>
        </p:txBody>
      </p:sp>
      <p:pic>
        <p:nvPicPr>
          <p:cNvPr id="148" name="Google Shape;148;p27"/>
          <p:cNvPicPr preferRelativeResize="0"/>
          <p:nvPr/>
        </p:nvPicPr>
        <p:blipFill>
          <a:blip r:embed="rId3">
            <a:alphaModFix/>
          </a:blip>
          <a:stretch>
            <a:fillRect/>
          </a:stretch>
        </p:blipFill>
        <p:spPr>
          <a:xfrm>
            <a:off x="8041713" y="191675"/>
            <a:ext cx="790575" cy="838200"/>
          </a:xfrm>
          <a:prstGeom prst="rect">
            <a:avLst/>
          </a:prstGeom>
          <a:noFill/>
          <a:ln>
            <a:noFill/>
          </a:ln>
        </p:spPr>
      </p:pic>
      <p:pic>
        <p:nvPicPr>
          <p:cNvPr id="149" name="Google Shape;149;p27" title="istockphoto-1212713949-640_adpp_is.mp4">
            <a:hlinkClick r:id="rId4"/>
          </p:cNvPr>
          <p:cNvPicPr preferRelativeResize="0"/>
          <p:nvPr/>
        </p:nvPicPr>
        <p:blipFill>
          <a:blip r:embed="rId5">
            <a:alphaModFix/>
          </a:blip>
          <a:stretch>
            <a:fillRect/>
          </a:stretch>
        </p:blipFill>
        <p:spPr>
          <a:xfrm>
            <a:off x="213200" y="1513575"/>
            <a:ext cx="4358800" cy="2932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5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5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5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5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500"/>
                                        <p:tgtEl>
                                          <p:spTgt spid="14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alpha val="81010"/>
          </a:srgbClr>
        </a:solidFill>
      </p:bgPr>
    </p:bg>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Project Development Overview</a:t>
            </a:r>
            <a:endParaRPr>
              <a:latin typeface="Lato"/>
              <a:ea typeface="Lato"/>
              <a:cs typeface="Lato"/>
              <a:sym typeface="Lato"/>
            </a:endParaRPr>
          </a:p>
        </p:txBody>
      </p:sp>
      <p:grpSp>
        <p:nvGrpSpPr>
          <p:cNvPr id="155" name="Google Shape;155;p28"/>
          <p:cNvGrpSpPr/>
          <p:nvPr/>
        </p:nvGrpSpPr>
        <p:grpSpPr>
          <a:xfrm>
            <a:off x="6102116" y="1318143"/>
            <a:ext cx="2460300" cy="2460300"/>
            <a:chOff x="6102116" y="1318143"/>
            <a:chExt cx="2460300" cy="2460300"/>
          </a:xfrm>
        </p:grpSpPr>
        <p:sp>
          <p:nvSpPr>
            <p:cNvPr id="156" name="Google Shape;156;p28"/>
            <p:cNvSpPr/>
            <p:nvPr/>
          </p:nvSpPr>
          <p:spPr>
            <a:xfrm rot="2700000">
              <a:off x="7087466" y="1053398"/>
              <a:ext cx="489601" cy="2989789"/>
            </a:xfrm>
            <a:prstGeom prst="roundRect">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p:nvPr/>
          </p:nvSpPr>
          <p:spPr>
            <a:xfrm>
              <a:off x="6292837" y="3264937"/>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249C90"/>
                  </a:solidFill>
                  <a:latin typeface="Roboto"/>
                  <a:ea typeface="Roboto"/>
                  <a:cs typeface="Roboto"/>
                  <a:sym typeface="Roboto"/>
                </a:rPr>
                <a:t>5</a:t>
              </a:r>
              <a:endParaRPr b="1" sz="900">
                <a:solidFill>
                  <a:srgbClr val="249C90"/>
                </a:solidFill>
                <a:latin typeface="Roboto"/>
                <a:ea typeface="Roboto"/>
                <a:cs typeface="Roboto"/>
                <a:sym typeface="Roboto"/>
              </a:endParaRPr>
            </a:p>
          </p:txBody>
        </p:sp>
        <p:sp>
          <p:nvSpPr>
            <p:cNvPr id="158" name="Google Shape;158;p28"/>
            <p:cNvSpPr txBox="1"/>
            <p:nvPr/>
          </p:nvSpPr>
          <p:spPr>
            <a:xfrm rot="-2700000">
              <a:off x="6242778" y="2304549"/>
              <a:ext cx="232369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Lato"/>
                  <a:ea typeface="Lato"/>
                  <a:cs typeface="Lato"/>
                  <a:sym typeface="Lato"/>
                </a:rPr>
                <a:t>Comparison</a:t>
              </a:r>
              <a:r>
                <a:rPr b="1" lang="en" sz="1100">
                  <a:solidFill>
                    <a:srgbClr val="FFFFFF"/>
                  </a:solidFill>
                  <a:latin typeface="Lato"/>
                  <a:ea typeface="Lato"/>
                  <a:cs typeface="Lato"/>
                  <a:sym typeface="Lato"/>
                </a:rPr>
                <a:t> with other models</a:t>
              </a:r>
              <a:endParaRPr b="1" sz="1100">
                <a:solidFill>
                  <a:srgbClr val="FFFFFF"/>
                </a:solidFill>
                <a:latin typeface="Lato"/>
                <a:ea typeface="Lato"/>
                <a:cs typeface="Lato"/>
                <a:sym typeface="Lato"/>
              </a:endParaRPr>
            </a:p>
          </p:txBody>
        </p:sp>
      </p:grpSp>
      <p:grpSp>
        <p:nvGrpSpPr>
          <p:cNvPr id="159" name="Google Shape;159;p28"/>
          <p:cNvGrpSpPr/>
          <p:nvPr/>
        </p:nvGrpSpPr>
        <p:grpSpPr>
          <a:xfrm>
            <a:off x="4609018" y="1318143"/>
            <a:ext cx="2460300" cy="2460300"/>
            <a:chOff x="4761418" y="1318143"/>
            <a:chExt cx="2460300" cy="2460300"/>
          </a:xfrm>
        </p:grpSpPr>
        <p:sp>
          <p:nvSpPr>
            <p:cNvPr id="160" name="Google Shape;160;p28"/>
            <p:cNvSpPr/>
            <p:nvPr/>
          </p:nvSpPr>
          <p:spPr>
            <a:xfrm rot="2700000">
              <a:off x="5746767" y="1053398"/>
              <a:ext cx="489601" cy="2989789"/>
            </a:xfrm>
            <a:prstGeom prst="roundRect">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F887E"/>
                  </a:solidFill>
                  <a:latin typeface="Roboto"/>
                  <a:ea typeface="Roboto"/>
                  <a:cs typeface="Roboto"/>
                  <a:sym typeface="Roboto"/>
                </a:rPr>
                <a:t>4</a:t>
              </a:r>
              <a:endParaRPr b="1" sz="900">
                <a:solidFill>
                  <a:srgbClr val="1F887E"/>
                </a:solidFill>
                <a:latin typeface="Roboto"/>
                <a:ea typeface="Roboto"/>
                <a:cs typeface="Roboto"/>
                <a:sym typeface="Roboto"/>
              </a:endParaRPr>
            </a:p>
          </p:txBody>
        </p:sp>
        <p:sp>
          <p:nvSpPr>
            <p:cNvPr id="162" name="Google Shape;162;p28"/>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Lato"/>
                  <a:ea typeface="Lato"/>
                  <a:cs typeface="Lato"/>
                  <a:sym typeface="Lato"/>
                </a:rPr>
                <a:t>Improving the model</a:t>
              </a:r>
              <a:endParaRPr b="1" sz="1100">
                <a:solidFill>
                  <a:srgbClr val="FFFFFF"/>
                </a:solidFill>
                <a:latin typeface="Lato"/>
                <a:ea typeface="Lato"/>
                <a:cs typeface="Lato"/>
                <a:sym typeface="Lato"/>
              </a:endParaRPr>
            </a:p>
          </p:txBody>
        </p:sp>
      </p:grpSp>
      <p:grpSp>
        <p:nvGrpSpPr>
          <p:cNvPr id="163" name="Google Shape;163;p28"/>
          <p:cNvGrpSpPr/>
          <p:nvPr/>
        </p:nvGrpSpPr>
        <p:grpSpPr>
          <a:xfrm>
            <a:off x="3269751" y="1318143"/>
            <a:ext cx="2460300" cy="2460300"/>
            <a:chOff x="3269751" y="1318143"/>
            <a:chExt cx="2460300" cy="2460300"/>
          </a:xfrm>
        </p:grpSpPr>
        <p:sp>
          <p:nvSpPr>
            <p:cNvPr id="164" name="Google Shape;164;p28"/>
            <p:cNvSpPr/>
            <p:nvPr/>
          </p:nvSpPr>
          <p:spPr>
            <a:xfrm rot="2700000">
              <a:off x="4255100" y="1053398"/>
              <a:ext cx="489601" cy="2989789"/>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D7E74"/>
                  </a:solidFill>
                  <a:latin typeface="Roboto"/>
                  <a:ea typeface="Roboto"/>
                  <a:cs typeface="Roboto"/>
                  <a:sym typeface="Roboto"/>
                </a:rPr>
                <a:t>3</a:t>
              </a:r>
              <a:endParaRPr b="1" sz="900">
                <a:solidFill>
                  <a:srgbClr val="1D7E74"/>
                </a:solidFill>
                <a:latin typeface="Roboto"/>
                <a:ea typeface="Roboto"/>
                <a:cs typeface="Roboto"/>
                <a:sym typeface="Roboto"/>
              </a:endParaRPr>
            </a:p>
          </p:txBody>
        </p:sp>
        <p:sp>
          <p:nvSpPr>
            <p:cNvPr id="166" name="Google Shape;166;p28"/>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Lato"/>
                  <a:ea typeface="Lato"/>
                  <a:cs typeface="Lato"/>
                  <a:sym typeface="Lato"/>
                </a:rPr>
                <a:t>Model Selection and Evaluation</a:t>
              </a:r>
              <a:endParaRPr b="1" sz="1100">
                <a:solidFill>
                  <a:srgbClr val="FFFFFF"/>
                </a:solidFill>
                <a:latin typeface="Lato"/>
                <a:ea typeface="Lato"/>
                <a:cs typeface="Lato"/>
                <a:sym typeface="Lato"/>
              </a:endParaRPr>
            </a:p>
          </p:txBody>
        </p:sp>
      </p:grpSp>
      <p:grpSp>
        <p:nvGrpSpPr>
          <p:cNvPr id="167" name="Google Shape;167;p28"/>
          <p:cNvGrpSpPr/>
          <p:nvPr/>
        </p:nvGrpSpPr>
        <p:grpSpPr>
          <a:xfrm>
            <a:off x="1929026" y="1318143"/>
            <a:ext cx="2460300" cy="2460300"/>
            <a:chOff x="1776626" y="1318143"/>
            <a:chExt cx="2460300" cy="2460300"/>
          </a:xfrm>
        </p:grpSpPr>
        <p:grpSp>
          <p:nvGrpSpPr>
            <p:cNvPr id="168" name="Google Shape;168;p28"/>
            <p:cNvGrpSpPr/>
            <p:nvPr/>
          </p:nvGrpSpPr>
          <p:grpSpPr>
            <a:xfrm>
              <a:off x="1776626" y="1318143"/>
              <a:ext cx="2460300" cy="2460300"/>
              <a:chOff x="1776626" y="1318143"/>
              <a:chExt cx="2460300" cy="2460300"/>
            </a:xfrm>
          </p:grpSpPr>
          <p:sp>
            <p:nvSpPr>
              <p:cNvPr id="169" name="Google Shape;169;p28"/>
              <p:cNvSpPr/>
              <p:nvPr/>
            </p:nvSpPr>
            <p:spPr>
              <a:xfrm rot="2700000">
                <a:off x="2761975" y="1053398"/>
                <a:ext cx="489601" cy="2989789"/>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Lato"/>
                    <a:ea typeface="Lato"/>
                    <a:cs typeface="Lato"/>
                    <a:sym typeface="Lato"/>
                  </a:rPr>
                  <a:t>Feature Engineering and Preprocessing</a:t>
                </a:r>
                <a:endParaRPr b="1" sz="1100">
                  <a:solidFill>
                    <a:srgbClr val="FFFFFF"/>
                  </a:solidFill>
                  <a:latin typeface="Lato"/>
                  <a:ea typeface="Lato"/>
                  <a:cs typeface="Lato"/>
                  <a:sym typeface="Lato"/>
                </a:endParaRPr>
              </a:p>
            </p:txBody>
          </p:sp>
        </p:grpSp>
        <p:sp>
          <p:nvSpPr>
            <p:cNvPr id="171" name="Google Shape;171;p28"/>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B786E"/>
                  </a:solidFill>
                  <a:latin typeface="Roboto"/>
                  <a:ea typeface="Roboto"/>
                  <a:cs typeface="Roboto"/>
                  <a:sym typeface="Roboto"/>
                </a:rPr>
                <a:t>2</a:t>
              </a:r>
              <a:endParaRPr b="1" sz="900">
                <a:solidFill>
                  <a:srgbClr val="1B786E"/>
                </a:solidFill>
                <a:latin typeface="Roboto"/>
                <a:ea typeface="Roboto"/>
                <a:cs typeface="Roboto"/>
                <a:sym typeface="Roboto"/>
              </a:endParaRPr>
            </a:p>
          </p:txBody>
        </p:sp>
      </p:grpSp>
      <p:grpSp>
        <p:nvGrpSpPr>
          <p:cNvPr id="172" name="Google Shape;172;p28"/>
          <p:cNvGrpSpPr/>
          <p:nvPr/>
        </p:nvGrpSpPr>
        <p:grpSpPr>
          <a:xfrm>
            <a:off x="513559" y="1318143"/>
            <a:ext cx="2460300" cy="2460300"/>
            <a:chOff x="284959" y="1318143"/>
            <a:chExt cx="2460300" cy="2460300"/>
          </a:xfrm>
        </p:grpSpPr>
        <p:sp>
          <p:nvSpPr>
            <p:cNvPr id="173" name="Google Shape;173;p28"/>
            <p:cNvSpPr/>
            <p:nvPr/>
          </p:nvSpPr>
          <p:spPr>
            <a:xfrm rot="2700000">
              <a:off x="1270309" y="1053398"/>
              <a:ext cx="489601" cy="2989789"/>
            </a:xfrm>
            <a:prstGeom prst="round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55B54"/>
                  </a:solidFill>
                  <a:latin typeface="Roboto"/>
                  <a:ea typeface="Roboto"/>
                  <a:cs typeface="Roboto"/>
                  <a:sym typeface="Roboto"/>
                </a:rPr>
                <a:t>1</a:t>
              </a:r>
              <a:endParaRPr b="1" sz="900">
                <a:solidFill>
                  <a:srgbClr val="155B54"/>
                </a:solidFill>
                <a:latin typeface="Roboto"/>
                <a:ea typeface="Roboto"/>
                <a:cs typeface="Roboto"/>
                <a:sym typeface="Roboto"/>
              </a:endParaRPr>
            </a:p>
          </p:txBody>
        </p:sp>
        <p:sp>
          <p:nvSpPr>
            <p:cNvPr id="175" name="Google Shape;175;p28"/>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Lato"/>
                  <a:ea typeface="Lato"/>
                  <a:cs typeface="Lato"/>
                  <a:sym typeface="Lato"/>
                </a:rPr>
                <a:t>Data Cleaning, Viz and EDA</a:t>
              </a:r>
              <a:endParaRPr b="1" sz="1100">
                <a:solidFill>
                  <a:srgbClr val="FFFFFF"/>
                </a:solidFill>
                <a:latin typeface="Lato"/>
                <a:ea typeface="Lato"/>
                <a:cs typeface="Lato"/>
                <a:sym typeface="Lato"/>
              </a:endParaRPr>
            </a:p>
          </p:txBody>
        </p:sp>
      </p:grpSp>
      <p:pic>
        <p:nvPicPr>
          <p:cNvPr id="176" name="Google Shape;176;p28"/>
          <p:cNvPicPr preferRelativeResize="0"/>
          <p:nvPr/>
        </p:nvPicPr>
        <p:blipFill>
          <a:blip r:embed="rId3">
            <a:alphaModFix/>
          </a:blip>
          <a:stretch>
            <a:fillRect/>
          </a:stretch>
        </p:blipFill>
        <p:spPr>
          <a:xfrm>
            <a:off x="8041713" y="191675"/>
            <a:ext cx="790575" cy="83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0" name="Shape 180"/>
        <p:cNvGrpSpPr/>
        <p:nvPr/>
      </p:nvGrpSpPr>
      <p:grpSpPr>
        <a:xfrm>
          <a:off x="0" y="0"/>
          <a:ext cx="0" cy="0"/>
          <a:chOff x="0" y="0"/>
          <a:chExt cx="0" cy="0"/>
        </a:xfrm>
      </p:grpSpPr>
      <p:sp>
        <p:nvSpPr>
          <p:cNvPr id="181" name="Google Shape;181;p29"/>
          <p:cNvSpPr txBox="1"/>
          <p:nvPr/>
        </p:nvSpPr>
        <p:spPr>
          <a:xfrm>
            <a:off x="1175750" y="1205500"/>
            <a:ext cx="63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82" name="Google Shape;182;p29"/>
          <p:cNvPicPr preferRelativeResize="0"/>
          <p:nvPr/>
        </p:nvPicPr>
        <p:blipFill>
          <a:blip r:embed="rId3">
            <a:alphaModFix amt="38000"/>
          </a:blip>
          <a:stretch>
            <a:fillRect/>
          </a:stretch>
        </p:blipFill>
        <p:spPr>
          <a:xfrm>
            <a:off x="523113" y="508137"/>
            <a:ext cx="8097774" cy="4127225"/>
          </a:xfrm>
          <a:prstGeom prst="rect">
            <a:avLst/>
          </a:prstGeom>
          <a:noFill/>
          <a:ln>
            <a:noFill/>
          </a:ln>
        </p:spPr>
      </p:pic>
      <p:sp>
        <p:nvSpPr>
          <p:cNvPr id="183" name="Google Shape;183;p29"/>
          <p:cNvSpPr txBox="1"/>
          <p:nvPr/>
        </p:nvSpPr>
        <p:spPr>
          <a:xfrm>
            <a:off x="1393200" y="668646"/>
            <a:ext cx="6357600" cy="1512300"/>
          </a:xfrm>
          <a:prstGeom prst="rect">
            <a:avLst/>
          </a:prstGeom>
          <a:solidFill>
            <a:srgbClr val="FAFAFA"/>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500">
                <a:solidFill>
                  <a:schemeClr val="dk2"/>
                </a:solidFill>
                <a:latin typeface="Lato"/>
                <a:ea typeface="Lato"/>
                <a:cs typeface="Lato"/>
                <a:sym typeface="Lato"/>
              </a:rPr>
              <a:t>The Data</a:t>
            </a:r>
            <a:endParaRPr b="1" sz="2500">
              <a:solidFill>
                <a:schemeClr val="dk2"/>
              </a:solidFill>
              <a:latin typeface="Lato"/>
              <a:ea typeface="Lato"/>
              <a:cs typeface="Lato"/>
              <a:sym typeface="Lato"/>
            </a:endParaRPr>
          </a:p>
          <a:p>
            <a:pPr indent="0" lvl="0" marL="0" rtl="0" algn="ctr">
              <a:lnSpc>
                <a:spcPct val="150000"/>
              </a:lnSpc>
              <a:spcBef>
                <a:spcPts val="1200"/>
              </a:spcBef>
              <a:spcAft>
                <a:spcPts val="0"/>
              </a:spcAft>
              <a:buNone/>
            </a:pPr>
            <a:r>
              <a:rPr lang="en" sz="1500">
                <a:solidFill>
                  <a:schemeClr val="dk2"/>
                </a:solidFill>
                <a:highlight>
                  <a:srgbClr val="FAFAFA"/>
                </a:highlight>
                <a:latin typeface="Lato"/>
                <a:ea typeface="Lato"/>
                <a:cs typeface="Lato"/>
                <a:sym typeface="Lato"/>
              </a:rPr>
              <a:t>11500 records representing 500 individuals.</a:t>
            </a:r>
            <a:endParaRPr sz="1500">
              <a:solidFill>
                <a:schemeClr val="dk2"/>
              </a:solidFill>
              <a:highlight>
                <a:srgbClr val="FAFAFA"/>
              </a:highlight>
              <a:latin typeface="Lato"/>
              <a:ea typeface="Lato"/>
              <a:cs typeface="Lato"/>
              <a:sym typeface="Lato"/>
            </a:endParaRPr>
          </a:p>
          <a:p>
            <a:pPr indent="0" lvl="0" marL="0" rtl="0" algn="ctr">
              <a:lnSpc>
                <a:spcPct val="150000"/>
              </a:lnSpc>
              <a:spcBef>
                <a:spcPts val="1200"/>
              </a:spcBef>
              <a:spcAft>
                <a:spcPts val="1200"/>
              </a:spcAft>
              <a:buNone/>
            </a:pPr>
            <a:r>
              <a:rPr lang="en" sz="1500">
                <a:solidFill>
                  <a:schemeClr val="dk2"/>
                </a:solidFill>
                <a:highlight>
                  <a:srgbClr val="FAFAFA"/>
                </a:highlight>
                <a:latin typeface="Lato"/>
                <a:ea typeface="Lato"/>
                <a:cs typeface="Lato"/>
                <a:sym typeface="Lato"/>
              </a:rPr>
              <a:t>Each record: 178 data points spanning 1 second of EEG activity.</a:t>
            </a:r>
            <a:endParaRPr sz="1500">
              <a:solidFill>
                <a:schemeClr val="dk2"/>
              </a:solidFill>
              <a:highlight>
                <a:srgbClr val="FAFAFA"/>
              </a:highlight>
              <a:latin typeface="Lato"/>
              <a:ea typeface="Lato"/>
              <a:cs typeface="Lato"/>
              <a:sym typeface="Lato"/>
            </a:endParaRPr>
          </a:p>
        </p:txBody>
      </p:sp>
      <p:pic>
        <p:nvPicPr>
          <p:cNvPr id="184" name="Google Shape;184;p29"/>
          <p:cNvPicPr preferRelativeResize="0"/>
          <p:nvPr/>
        </p:nvPicPr>
        <p:blipFill>
          <a:blip r:embed="rId4">
            <a:alphaModFix/>
          </a:blip>
          <a:stretch>
            <a:fillRect/>
          </a:stretch>
        </p:blipFill>
        <p:spPr>
          <a:xfrm>
            <a:off x="8041713" y="191675"/>
            <a:ext cx="790575" cy="838200"/>
          </a:xfrm>
          <a:prstGeom prst="rect">
            <a:avLst/>
          </a:prstGeom>
          <a:noFill/>
          <a:ln>
            <a:noFill/>
          </a:ln>
        </p:spPr>
      </p:pic>
      <p:sp>
        <p:nvSpPr>
          <p:cNvPr id="185" name="Google Shape;185;p29"/>
          <p:cNvSpPr txBox="1"/>
          <p:nvPr/>
        </p:nvSpPr>
        <p:spPr>
          <a:xfrm>
            <a:off x="3072000" y="2517150"/>
            <a:ext cx="3000000" cy="2047200"/>
          </a:xfrm>
          <a:prstGeom prst="rect">
            <a:avLst/>
          </a:prstGeom>
          <a:solidFill>
            <a:srgbClr val="FAFAFA"/>
          </a:solid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800">
                <a:solidFill>
                  <a:schemeClr val="dk2"/>
                </a:solidFill>
                <a:highlight>
                  <a:srgbClr val="FAFAFA"/>
                </a:highlight>
                <a:latin typeface="Lato"/>
                <a:ea typeface="Lato"/>
                <a:cs typeface="Lato"/>
                <a:sym typeface="Lato"/>
              </a:rPr>
              <a:t>Class </a:t>
            </a:r>
            <a:r>
              <a:rPr b="1" lang="en" sz="1800">
                <a:solidFill>
                  <a:schemeClr val="dk2"/>
                </a:solidFill>
                <a:highlight>
                  <a:srgbClr val="FAFAFA"/>
                </a:highlight>
                <a:latin typeface="Lato"/>
                <a:ea typeface="Lato"/>
                <a:cs typeface="Lato"/>
                <a:sym typeface="Lato"/>
              </a:rPr>
              <a:t>Categories: </a:t>
            </a:r>
            <a:endParaRPr b="1" sz="1800">
              <a:solidFill>
                <a:schemeClr val="dk2"/>
              </a:solidFill>
              <a:highlight>
                <a:srgbClr val="FAFAFA"/>
              </a:highlight>
              <a:latin typeface="Lato"/>
              <a:ea typeface="Lato"/>
              <a:cs typeface="Lato"/>
              <a:sym typeface="Lato"/>
            </a:endParaRPr>
          </a:p>
          <a:p>
            <a:pPr indent="-323850" lvl="0" marL="457200" rtl="0" algn="ctr">
              <a:lnSpc>
                <a:spcPct val="115000"/>
              </a:lnSpc>
              <a:spcBef>
                <a:spcPts val="1200"/>
              </a:spcBef>
              <a:spcAft>
                <a:spcPts val="0"/>
              </a:spcAft>
              <a:buClr>
                <a:schemeClr val="dk2"/>
              </a:buClr>
              <a:buSzPts val="1500"/>
              <a:buFont typeface="Lato"/>
              <a:buAutoNum type="arabicPeriod"/>
            </a:pPr>
            <a:r>
              <a:rPr lang="en" sz="1500">
                <a:solidFill>
                  <a:schemeClr val="dk2"/>
                </a:solidFill>
                <a:highlight>
                  <a:srgbClr val="FAFAFA"/>
                </a:highlight>
                <a:latin typeface="Lato"/>
                <a:ea typeface="Lato"/>
                <a:cs typeface="Lato"/>
                <a:sym typeface="Lato"/>
              </a:rPr>
              <a:t>Seizure activity</a:t>
            </a:r>
            <a:endParaRPr sz="1500">
              <a:solidFill>
                <a:schemeClr val="dk2"/>
              </a:solidFill>
              <a:highlight>
                <a:srgbClr val="FAFAFA"/>
              </a:highlight>
              <a:latin typeface="Lato"/>
              <a:ea typeface="Lato"/>
              <a:cs typeface="Lato"/>
              <a:sym typeface="Lato"/>
            </a:endParaRPr>
          </a:p>
          <a:p>
            <a:pPr indent="-323850" lvl="0" marL="457200" rtl="0" algn="ctr">
              <a:lnSpc>
                <a:spcPct val="115000"/>
              </a:lnSpc>
              <a:spcBef>
                <a:spcPts val="0"/>
              </a:spcBef>
              <a:spcAft>
                <a:spcPts val="0"/>
              </a:spcAft>
              <a:buClr>
                <a:schemeClr val="dk2"/>
              </a:buClr>
              <a:buSzPts val="1500"/>
              <a:buFont typeface="Lato"/>
              <a:buAutoNum type="arabicPeriod"/>
            </a:pPr>
            <a:r>
              <a:rPr lang="en" sz="1500">
                <a:solidFill>
                  <a:schemeClr val="dk2"/>
                </a:solidFill>
                <a:highlight>
                  <a:srgbClr val="FAFAFA"/>
                </a:highlight>
                <a:latin typeface="Lato"/>
                <a:ea typeface="Lato"/>
                <a:cs typeface="Lato"/>
                <a:sym typeface="Lato"/>
              </a:rPr>
              <a:t>Tumor presence</a:t>
            </a:r>
            <a:endParaRPr sz="1500">
              <a:solidFill>
                <a:schemeClr val="dk2"/>
              </a:solidFill>
              <a:highlight>
                <a:srgbClr val="FAFAFA"/>
              </a:highlight>
              <a:latin typeface="Lato"/>
              <a:ea typeface="Lato"/>
              <a:cs typeface="Lato"/>
              <a:sym typeface="Lato"/>
            </a:endParaRPr>
          </a:p>
          <a:p>
            <a:pPr indent="-323850" lvl="0" marL="457200" rtl="0" algn="ctr">
              <a:lnSpc>
                <a:spcPct val="115000"/>
              </a:lnSpc>
              <a:spcBef>
                <a:spcPts val="0"/>
              </a:spcBef>
              <a:spcAft>
                <a:spcPts val="0"/>
              </a:spcAft>
              <a:buClr>
                <a:schemeClr val="dk2"/>
              </a:buClr>
              <a:buSzPts val="1500"/>
              <a:buFont typeface="Lato"/>
              <a:buAutoNum type="arabicPeriod"/>
            </a:pPr>
            <a:r>
              <a:rPr lang="en" sz="1500">
                <a:solidFill>
                  <a:schemeClr val="dk2"/>
                </a:solidFill>
                <a:highlight>
                  <a:srgbClr val="FAFAFA"/>
                </a:highlight>
                <a:latin typeface="Lato"/>
                <a:ea typeface="Lato"/>
                <a:cs typeface="Lato"/>
                <a:sym typeface="Lato"/>
              </a:rPr>
              <a:t>Healthy location</a:t>
            </a:r>
            <a:endParaRPr sz="1500">
              <a:solidFill>
                <a:schemeClr val="dk2"/>
              </a:solidFill>
              <a:highlight>
                <a:srgbClr val="FAFAFA"/>
              </a:highlight>
              <a:latin typeface="Lato"/>
              <a:ea typeface="Lato"/>
              <a:cs typeface="Lato"/>
              <a:sym typeface="Lato"/>
            </a:endParaRPr>
          </a:p>
          <a:p>
            <a:pPr indent="-323850" lvl="0" marL="457200" rtl="0" algn="ctr">
              <a:lnSpc>
                <a:spcPct val="115000"/>
              </a:lnSpc>
              <a:spcBef>
                <a:spcPts val="0"/>
              </a:spcBef>
              <a:spcAft>
                <a:spcPts val="0"/>
              </a:spcAft>
              <a:buClr>
                <a:schemeClr val="dk2"/>
              </a:buClr>
              <a:buSzPts val="1500"/>
              <a:buFont typeface="Lato"/>
              <a:buAutoNum type="arabicPeriod"/>
            </a:pPr>
            <a:r>
              <a:rPr lang="en" sz="1500">
                <a:solidFill>
                  <a:schemeClr val="dk2"/>
                </a:solidFill>
                <a:highlight>
                  <a:srgbClr val="FAFAFA"/>
                </a:highlight>
                <a:latin typeface="Lato"/>
                <a:ea typeface="Lato"/>
                <a:cs typeface="Lato"/>
                <a:sym typeface="Lato"/>
              </a:rPr>
              <a:t>Eyes Closed</a:t>
            </a:r>
            <a:endParaRPr sz="1500">
              <a:solidFill>
                <a:schemeClr val="dk2"/>
              </a:solidFill>
              <a:highlight>
                <a:srgbClr val="FAFAFA"/>
              </a:highlight>
              <a:latin typeface="Lato"/>
              <a:ea typeface="Lato"/>
              <a:cs typeface="Lato"/>
              <a:sym typeface="Lato"/>
            </a:endParaRPr>
          </a:p>
          <a:p>
            <a:pPr indent="-323850" lvl="0" marL="457200" rtl="0" algn="ctr">
              <a:lnSpc>
                <a:spcPct val="115000"/>
              </a:lnSpc>
              <a:spcBef>
                <a:spcPts val="0"/>
              </a:spcBef>
              <a:spcAft>
                <a:spcPts val="0"/>
              </a:spcAft>
              <a:buClr>
                <a:schemeClr val="dk2"/>
              </a:buClr>
              <a:buSzPts val="1500"/>
              <a:buFont typeface="Lato"/>
              <a:buAutoNum type="arabicPeriod"/>
            </a:pPr>
            <a:r>
              <a:rPr lang="en" sz="1500">
                <a:solidFill>
                  <a:schemeClr val="dk2"/>
                </a:solidFill>
                <a:highlight>
                  <a:srgbClr val="FAFAFA"/>
                </a:highlight>
                <a:latin typeface="Lato"/>
                <a:ea typeface="Lato"/>
                <a:cs typeface="Lato"/>
                <a:sym typeface="Lato"/>
              </a:rPr>
              <a:t>Eyes Open </a:t>
            </a:r>
            <a:endParaRPr sz="1500">
              <a:highlight>
                <a:srgbClr val="FAFAFA"/>
              </a:highlight>
            </a:endParaRPr>
          </a:p>
        </p:txBody>
      </p:sp>
      <p:sp>
        <p:nvSpPr>
          <p:cNvPr id="186" name="Google Shape;186;p29"/>
          <p:cNvSpPr/>
          <p:nvPr/>
        </p:nvSpPr>
        <p:spPr>
          <a:xfrm>
            <a:off x="3396250" y="3243325"/>
            <a:ext cx="327600" cy="131100"/>
          </a:xfrm>
          <a:prstGeom prst="stripedRightArrow">
            <a:avLst>
              <a:gd fmla="val 50000" name="adj1"/>
              <a:gd fmla="val 50000" name="adj2"/>
            </a:avLst>
          </a:prstGeom>
          <a:solidFill>
            <a:srgbClr val="1D7E7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AFAFA"/>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childTnLst>
                                </p:cTn>
                              </p:par>
                              <p:par>
                                <p:cTn fill="hold" nodeType="withEffect" presetClass="entr" presetID="2" presetSubtype="8">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0" title="DATA VIZ - Final Project.mp4">
            <a:hlinkClick r:id="rId3"/>
          </p:cNvPr>
          <p:cNvPicPr preferRelativeResize="0"/>
          <p:nvPr/>
        </p:nvPicPr>
        <p:blipFill>
          <a:blip r:embed="rId4">
            <a:alphaModFix/>
          </a:blip>
          <a:stretch>
            <a:fillRect/>
          </a:stretch>
        </p:blipFill>
        <p:spPr>
          <a:xfrm>
            <a:off x="0" y="0"/>
            <a:ext cx="9144000" cy="514351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alpha val="81010"/>
          </a:srgbClr>
        </a:solidFill>
      </p:bgPr>
    </p:bg>
    <p:spTree>
      <p:nvGrpSpPr>
        <p:cNvPr id="195"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8041713" y="191675"/>
            <a:ext cx="790575" cy="838200"/>
          </a:xfrm>
          <a:prstGeom prst="rect">
            <a:avLst/>
          </a:prstGeom>
          <a:noFill/>
          <a:ln>
            <a:noFill/>
          </a:ln>
        </p:spPr>
      </p:pic>
      <p:pic>
        <p:nvPicPr>
          <p:cNvPr id="197" name="Google Shape;197;p31"/>
          <p:cNvPicPr preferRelativeResize="0"/>
          <p:nvPr/>
        </p:nvPicPr>
        <p:blipFill rotWithShape="1">
          <a:blip r:embed="rId4">
            <a:alphaModFix/>
          </a:blip>
          <a:srcRect b="19204" l="0" r="68471" t="25847"/>
          <a:stretch/>
        </p:blipFill>
        <p:spPr>
          <a:xfrm>
            <a:off x="704725" y="2746941"/>
            <a:ext cx="2882999" cy="726500"/>
          </a:xfrm>
          <a:prstGeom prst="rect">
            <a:avLst/>
          </a:prstGeom>
          <a:noFill/>
          <a:ln>
            <a:noFill/>
          </a:ln>
        </p:spPr>
      </p:pic>
      <p:pic>
        <p:nvPicPr>
          <p:cNvPr id="198" name="Google Shape;198;p31"/>
          <p:cNvPicPr preferRelativeResize="0"/>
          <p:nvPr/>
        </p:nvPicPr>
        <p:blipFill rotWithShape="1">
          <a:blip r:embed="rId5">
            <a:alphaModFix/>
          </a:blip>
          <a:srcRect b="58964" l="0" r="90116" t="0"/>
          <a:stretch/>
        </p:blipFill>
        <p:spPr>
          <a:xfrm>
            <a:off x="2544438" y="1823038"/>
            <a:ext cx="873626" cy="364525"/>
          </a:xfrm>
          <a:prstGeom prst="rect">
            <a:avLst/>
          </a:prstGeom>
          <a:noFill/>
          <a:ln>
            <a:noFill/>
          </a:ln>
        </p:spPr>
      </p:pic>
      <p:sp>
        <p:nvSpPr>
          <p:cNvPr id="199" name="Google Shape;199;p31"/>
          <p:cNvSpPr txBox="1"/>
          <p:nvPr/>
        </p:nvSpPr>
        <p:spPr>
          <a:xfrm>
            <a:off x="1200025" y="460475"/>
            <a:ext cx="6290100" cy="569400"/>
          </a:xfrm>
          <a:prstGeom prst="rect">
            <a:avLst/>
          </a:prstGeom>
          <a:solidFill>
            <a:srgbClr val="1D7E7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Lato"/>
                <a:ea typeface="Lato"/>
                <a:cs typeface="Lato"/>
                <a:sym typeface="Lato"/>
              </a:rPr>
              <a:t>The Machine Learning Process</a:t>
            </a:r>
            <a:endParaRPr sz="2500">
              <a:solidFill>
                <a:schemeClr val="lt1"/>
              </a:solidFill>
              <a:latin typeface="Lato"/>
              <a:ea typeface="Lato"/>
              <a:cs typeface="Lato"/>
              <a:sym typeface="Lato"/>
            </a:endParaRPr>
          </a:p>
        </p:txBody>
      </p:sp>
      <p:pic>
        <p:nvPicPr>
          <p:cNvPr id="200" name="Google Shape;200;p31"/>
          <p:cNvPicPr preferRelativeResize="0"/>
          <p:nvPr/>
        </p:nvPicPr>
        <p:blipFill rotWithShape="1">
          <a:blip r:embed="rId6">
            <a:alphaModFix/>
          </a:blip>
          <a:srcRect b="0" l="0" r="0" t="31991"/>
          <a:stretch/>
        </p:blipFill>
        <p:spPr>
          <a:xfrm>
            <a:off x="4783350" y="4016675"/>
            <a:ext cx="3806176" cy="726500"/>
          </a:xfrm>
          <a:prstGeom prst="rect">
            <a:avLst/>
          </a:prstGeom>
          <a:noFill/>
          <a:ln>
            <a:noFill/>
          </a:ln>
        </p:spPr>
      </p:pic>
      <p:pic>
        <p:nvPicPr>
          <p:cNvPr id="201" name="Google Shape;201;p31"/>
          <p:cNvPicPr preferRelativeResize="0"/>
          <p:nvPr/>
        </p:nvPicPr>
        <p:blipFill rotWithShape="1">
          <a:blip r:embed="rId7">
            <a:alphaModFix/>
          </a:blip>
          <a:srcRect b="21537" l="0" r="45669" t="0"/>
          <a:stretch/>
        </p:blipFill>
        <p:spPr>
          <a:xfrm>
            <a:off x="6213625" y="1209850"/>
            <a:ext cx="945625" cy="838200"/>
          </a:xfrm>
          <a:prstGeom prst="rect">
            <a:avLst/>
          </a:prstGeom>
          <a:noFill/>
          <a:ln>
            <a:noFill/>
          </a:ln>
        </p:spPr>
      </p:pic>
      <p:sp>
        <p:nvSpPr>
          <p:cNvPr id="202" name="Google Shape;202;p31"/>
          <p:cNvSpPr txBox="1"/>
          <p:nvPr/>
        </p:nvSpPr>
        <p:spPr>
          <a:xfrm>
            <a:off x="1352425" y="1209850"/>
            <a:ext cx="4861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highlight>
                  <a:srgbClr val="EEEEEE"/>
                </a:highlight>
                <a:latin typeface="Lato"/>
                <a:ea typeface="Lato"/>
                <a:cs typeface="Lato"/>
                <a:sym typeface="Lato"/>
              </a:rPr>
              <a:t>Target variable distribution before binary classification:</a:t>
            </a:r>
            <a:endParaRPr sz="1500">
              <a:highlight>
                <a:srgbClr val="EEEEEE"/>
              </a:highlight>
              <a:latin typeface="Lato"/>
              <a:ea typeface="Lato"/>
              <a:cs typeface="Lato"/>
              <a:sym typeface="Lato"/>
            </a:endParaRPr>
          </a:p>
        </p:txBody>
      </p:sp>
      <p:sp>
        <p:nvSpPr>
          <p:cNvPr id="203" name="Google Shape;203;p31"/>
          <p:cNvSpPr txBox="1"/>
          <p:nvPr/>
        </p:nvSpPr>
        <p:spPr>
          <a:xfrm>
            <a:off x="1352425" y="1805350"/>
            <a:ext cx="1040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highlight>
                  <a:srgbClr val="EEEEEE"/>
                </a:highlight>
                <a:latin typeface="Lato"/>
                <a:ea typeface="Lato"/>
                <a:cs typeface="Lato"/>
                <a:sym typeface="Lato"/>
              </a:rPr>
              <a:t>And after:</a:t>
            </a:r>
            <a:endParaRPr sz="1500">
              <a:highlight>
                <a:srgbClr val="EEEEEE"/>
              </a:highlight>
              <a:latin typeface="Lato"/>
              <a:ea typeface="Lato"/>
              <a:cs typeface="Lato"/>
              <a:sym typeface="Lato"/>
            </a:endParaRPr>
          </a:p>
        </p:txBody>
      </p:sp>
      <p:sp>
        <p:nvSpPr>
          <p:cNvPr id="204" name="Google Shape;204;p31"/>
          <p:cNvSpPr/>
          <p:nvPr/>
        </p:nvSpPr>
        <p:spPr>
          <a:xfrm>
            <a:off x="2937575" y="2980750"/>
            <a:ext cx="294900" cy="258900"/>
          </a:xfrm>
          <a:prstGeom prst="star5">
            <a:avLst>
              <a:gd fmla="val 19098" name="adj"/>
              <a:gd fmla="val 105146" name="hf"/>
              <a:gd fmla="val 110557" name="vf"/>
            </a:avLst>
          </a:prstGeom>
          <a:gradFill>
            <a:gsLst>
              <a:gs pos="0">
                <a:srgbClr val="FFC002"/>
              </a:gs>
              <a:gs pos="100000">
                <a:srgbClr val="795B04"/>
              </a:gs>
            </a:gsLst>
            <a:path path="circle">
              <a:fillToRect b="50%" l="50%" r="50%" t="50%"/>
            </a:path>
            <a:tileRect/>
          </a:gra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1C232"/>
              </a:solidFill>
              <a:latin typeface="Calibri"/>
              <a:ea typeface="Calibri"/>
              <a:cs typeface="Calibri"/>
              <a:sym typeface="Calibri"/>
            </a:endParaRPr>
          </a:p>
        </p:txBody>
      </p:sp>
      <p:sp>
        <p:nvSpPr>
          <p:cNvPr id="205" name="Google Shape;205;p31"/>
          <p:cNvSpPr/>
          <p:nvPr/>
        </p:nvSpPr>
        <p:spPr>
          <a:xfrm>
            <a:off x="4237100" y="2500775"/>
            <a:ext cx="4204500" cy="501000"/>
          </a:xfrm>
          <a:prstGeom prst="wedgeRectCallout">
            <a:avLst>
              <a:gd fmla="val -64173" name="adj1"/>
              <a:gd fmla="val 124376"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lt1"/>
                </a:highlight>
                <a:latin typeface="Lato"/>
                <a:ea typeface="Lato"/>
                <a:cs typeface="Lato"/>
                <a:sym typeface="Lato"/>
              </a:rPr>
              <a:t>Oversampling -&gt; better accuracy by creating artificial data</a:t>
            </a:r>
            <a:endParaRPr sz="1200">
              <a:highlight>
                <a:schemeClr val="lt1"/>
              </a:highlight>
              <a:latin typeface="Lato"/>
              <a:ea typeface="Lato"/>
              <a:cs typeface="Lato"/>
              <a:sym typeface="Lato"/>
            </a:endParaRPr>
          </a:p>
        </p:txBody>
      </p:sp>
      <p:sp>
        <p:nvSpPr>
          <p:cNvPr id="206" name="Google Shape;206;p31"/>
          <p:cNvSpPr/>
          <p:nvPr/>
        </p:nvSpPr>
        <p:spPr>
          <a:xfrm>
            <a:off x="579475" y="3743150"/>
            <a:ext cx="3133500" cy="569400"/>
          </a:xfrm>
          <a:prstGeom prst="wedgeRectCallout">
            <a:avLst>
              <a:gd fmla="val 80667" name="adj1"/>
              <a:gd fmla="val 96207"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highlight>
                  <a:schemeClr val="lt1"/>
                </a:highlight>
                <a:latin typeface="Lato"/>
                <a:ea typeface="Lato"/>
                <a:cs typeface="Lato"/>
                <a:sym typeface="Lato"/>
              </a:rPr>
              <a:t>Under</a:t>
            </a:r>
            <a:r>
              <a:rPr lang="en" sz="1200">
                <a:highlight>
                  <a:schemeClr val="lt1"/>
                </a:highlight>
                <a:latin typeface="Lato"/>
                <a:ea typeface="Lato"/>
                <a:cs typeface="Lato"/>
                <a:sym typeface="Lato"/>
              </a:rPr>
              <a:t>sampling -&gt; still good accuracy  but randomly selects smaller number of samples</a:t>
            </a:r>
            <a:endParaRPr sz="1200">
              <a:highlight>
                <a:schemeClr val="lt1"/>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2"/>
          <p:cNvPicPr preferRelativeResize="0"/>
          <p:nvPr/>
        </p:nvPicPr>
        <p:blipFill rotWithShape="1">
          <a:blip r:embed="rId3">
            <a:alphaModFix/>
          </a:blip>
          <a:srcRect b="70475" l="0" r="0" t="0"/>
          <a:stretch/>
        </p:blipFill>
        <p:spPr>
          <a:xfrm>
            <a:off x="174500" y="833700"/>
            <a:ext cx="8817100" cy="808599"/>
          </a:xfrm>
          <a:prstGeom prst="rect">
            <a:avLst/>
          </a:prstGeom>
          <a:noFill/>
          <a:ln>
            <a:noFill/>
          </a:ln>
        </p:spPr>
      </p:pic>
      <p:pic>
        <p:nvPicPr>
          <p:cNvPr id="212" name="Google Shape;212;p32"/>
          <p:cNvPicPr preferRelativeResize="0"/>
          <p:nvPr/>
        </p:nvPicPr>
        <p:blipFill rotWithShape="1">
          <a:blip r:embed="rId4">
            <a:alphaModFix/>
          </a:blip>
          <a:srcRect b="70607" l="0" r="0" t="0"/>
          <a:stretch/>
        </p:blipFill>
        <p:spPr>
          <a:xfrm>
            <a:off x="163450" y="2536675"/>
            <a:ext cx="7160801" cy="707050"/>
          </a:xfrm>
          <a:prstGeom prst="rect">
            <a:avLst/>
          </a:prstGeom>
          <a:noFill/>
          <a:ln>
            <a:noFill/>
          </a:ln>
        </p:spPr>
      </p:pic>
      <p:pic>
        <p:nvPicPr>
          <p:cNvPr id="213" name="Google Shape;213;p32"/>
          <p:cNvPicPr preferRelativeResize="0"/>
          <p:nvPr/>
        </p:nvPicPr>
        <p:blipFill>
          <a:blip r:embed="rId5">
            <a:alphaModFix/>
          </a:blip>
          <a:stretch>
            <a:fillRect/>
          </a:stretch>
        </p:blipFill>
        <p:spPr>
          <a:xfrm>
            <a:off x="152400" y="1750038"/>
            <a:ext cx="8839196" cy="695017"/>
          </a:xfrm>
          <a:prstGeom prst="rect">
            <a:avLst/>
          </a:prstGeom>
          <a:noFill/>
          <a:ln>
            <a:noFill/>
          </a:ln>
        </p:spPr>
      </p:pic>
      <p:pic>
        <p:nvPicPr>
          <p:cNvPr id="214" name="Google Shape;214;p32"/>
          <p:cNvPicPr preferRelativeResize="0"/>
          <p:nvPr/>
        </p:nvPicPr>
        <p:blipFill>
          <a:blip r:embed="rId6">
            <a:alphaModFix/>
          </a:blip>
          <a:stretch>
            <a:fillRect/>
          </a:stretch>
        </p:blipFill>
        <p:spPr>
          <a:xfrm>
            <a:off x="152400" y="3367243"/>
            <a:ext cx="8839204" cy="676559"/>
          </a:xfrm>
          <a:prstGeom prst="rect">
            <a:avLst/>
          </a:prstGeom>
          <a:noFill/>
          <a:ln>
            <a:noFill/>
          </a:ln>
        </p:spPr>
      </p:pic>
      <p:pic>
        <p:nvPicPr>
          <p:cNvPr id="215" name="Google Shape;215;p32"/>
          <p:cNvPicPr preferRelativeResize="0"/>
          <p:nvPr/>
        </p:nvPicPr>
        <p:blipFill rotWithShape="1">
          <a:blip r:embed="rId7">
            <a:alphaModFix/>
          </a:blip>
          <a:srcRect b="0" l="0" r="0" t="11870"/>
          <a:stretch/>
        </p:blipFill>
        <p:spPr>
          <a:xfrm>
            <a:off x="152400" y="4138100"/>
            <a:ext cx="8839199" cy="618850"/>
          </a:xfrm>
          <a:prstGeom prst="rect">
            <a:avLst/>
          </a:prstGeom>
          <a:noFill/>
          <a:ln>
            <a:noFill/>
          </a:ln>
        </p:spPr>
      </p:pic>
      <p:pic>
        <p:nvPicPr>
          <p:cNvPr id="216" name="Google Shape;216;p32"/>
          <p:cNvPicPr preferRelativeResize="0"/>
          <p:nvPr/>
        </p:nvPicPr>
        <p:blipFill>
          <a:blip r:embed="rId8">
            <a:alphaModFix/>
          </a:blip>
          <a:stretch>
            <a:fillRect/>
          </a:stretch>
        </p:blipFill>
        <p:spPr>
          <a:xfrm>
            <a:off x="8041713" y="191675"/>
            <a:ext cx="790575" cy="838200"/>
          </a:xfrm>
          <a:prstGeom prst="rect">
            <a:avLst/>
          </a:prstGeom>
          <a:noFill/>
          <a:ln>
            <a:noFill/>
          </a:ln>
        </p:spPr>
      </p:pic>
      <p:sp>
        <p:nvSpPr>
          <p:cNvPr id="217" name="Google Shape;217;p32"/>
          <p:cNvSpPr txBox="1"/>
          <p:nvPr/>
        </p:nvSpPr>
        <p:spPr>
          <a:xfrm>
            <a:off x="717525" y="308950"/>
            <a:ext cx="7324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1"/>
                </a:solidFill>
                <a:latin typeface="Lato"/>
                <a:ea typeface="Lato"/>
                <a:cs typeface="Lato"/>
                <a:sym typeface="Lato"/>
              </a:rPr>
              <a:t>The Models </a:t>
            </a:r>
            <a:endParaRPr sz="2500">
              <a:solidFill>
                <a:schemeClr val="dk1"/>
              </a:solidFill>
              <a:latin typeface="Lato"/>
              <a:ea typeface="Lato"/>
              <a:cs typeface="Lato"/>
              <a:sym typeface="Lato"/>
            </a:endParaRPr>
          </a:p>
        </p:txBody>
      </p:sp>
      <p:sp>
        <p:nvSpPr>
          <p:cNvPr id="218" name="Google Shape;218;p32"/>
          <p:cNvSpPr/>
          <p:nvPr/>
        </p:nvSpPr>
        <p:spPr>
          <a:xfrm>
            <a:off x="1474250" y="4578900"/>
            <a:ext cx="294900" cy="258900"/>
          </a:xfrm>
          <a:prstGeom prst="star5">
            <a:avLst>
              <a:gd fmla="val 19098" name="adj"/>
              <a:gd fmla="val 105146" name="hf"/>
              <a:gd fmla="val 110557" name="vf"/>
            </a:avLst>
          </a:prstGeom>
          <a:gradFill>
            <a:gsLst>
              <a:gs pos="0">
                <a:srgbClr val="FFC002"/>
              </a:gs>
              <a:gs pos="100000">
                <a:srgbClr val="795B04"/>
              </a:gs>
            </a:gsLst>
            <a:path path="circle">
              <a:fillToRect b="50%" l="50%" r="50%" t="50%"/>
            </a:path>
            <a:tileRect/>
          </a:gra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1C232"/>
              </a:solidFill>
              <a:latin typeface="Calibri"/>
              <a:ea typeface="Calibri"/>
              <a:cs typeface="Calibri"/>
              <a:sym typeface="Calibri"/>
            </a:endParaRPr>
          </a:p>
        </p:txBody>
      </p:sp>
      <p:sp>
        <p:nvSpPr>
          <p:cNvPr id="219" name="Google Shape;219;p32"/>
          <p:cNvSpPr/>
          <p:nvPr/>
        </p:nvSpPr>
        <p:spPr>
          <a:xfrm>
            <a:off x="174500" y="1516225"/>
            <a:ext cx="1332600" cy="218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0" name="Google Shape;220;p32"/>
          <p:cNvSpPr/>
          <p:nvPr/>
        </p:nvSpPr>
        <p:spPr>
          <a:xfrm>
            <a:off x="174500" y="2277775"/>
            <a:ext cx="1332600" cy="218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1" name="Google Shape;221;p32"/>
          <p:cNvSpPr/>
          <p:nvPr/>
        </p:nvSpPr>
        <p:spPr>
          <a:xfrm>
            <a:off x="174500" y="3047563"/>
            <a:ext cx="1332600" cy="218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2" name="Google Shape;222;p32"/>
          <p:cNvSpPr/>
          <p:nvPr/>
        </p:nvSpPr>
        <p:spPr>
          <a:xfrm>
            <a:off x="174500" y="3868500"/>
            <a:ext cx="1332600" cy="218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3" name="Google Shape;223;p32"/>
          <p:cNvSpPr/>
          <p:nvPr/>
        </p:nvSpPr>
        <p:spPr>
          <a:xfrm>
            <a:off x="152400" y="4578925"/>
            <a:ext cx="1332600" cy="218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9"/>
                                        </p:tgtEl>
                                      </p:cBhvr>
                                    </p:animEffect>
                                    <p:set>
                                      <p:cBhvr>
                                        <p:cTn dur="1" fill="hold">
                                          <p:stCondLst>
                                            <p:cond delay="500"/>
                                          </p:stCondLst>
                                        </p:cTn>
                                        <p:tgtEl>
                                          <p:spTgt spid="2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0"/>
                                        </p:tgtEl>
                                      </p:cBhvr>
                                    </p:animEffect>
                                    <p:set>
                                      <p:cBhvr>
                                        <p:cTn dur="1" fill="hold">
                                          <p:stCondLst>
                                            <p:cond delay="500"/>
                                          </p:stCondLst>
                                        </p:cTn>
                                        <p:tgtEl>
                                          <p:spTgt spid="2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1"/>
                                        </p:tgtEl>
                                      </p:cBhvr>
                                    </p:animEffect>
                                    <p:set>
                                      <p:cBhvr>
                                        <p:cTn dur="1" fill="hold">
                                          <p:stCondLst>
                                            <p:cond delay="500"/>
                                          </p:stCondLst>
                                        </p:cTn>
                                        <p:tgtEl>
                                          <p:spTgt spid="2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2"/>
                                        </p:tgtEl>
                                      </p:cBhvr>
                                    </p:animEffect>
                                    <p:set>
                                      <p:cBhvr>
                                        <p:cTn dur="1" fill="hold">
                                          <p:stCondLst>
                                            <p:cond delay="500"/>
                                          </p:stCondLst>
                                        </p:cTn>
                                        <p:tgtEl>
                                          <p:spTgt spid="2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gtEl>
                                      </p:cBhvr>
                                    </p:animEffect>
                                    <p:set>
                                      <p:cBhvr>
                                        <p:cTn dur="1" fill="hold">
                                          <p:stCondLst>
                                            <p:cond delay="500"/>
                                          </p:stCondLst>
                                        </p:cTn>
                                        <p:tgtEl>
                                          <p:spTgt spid="223"/>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300"/>
                                        <p:tgtEl>
                                          <p:spTgt spid="21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3"/>
          <p:cNvPicPr preferRelativeResize="0"/>
          <p:nvPr/>
        </p:nvPicPr>
        <p:blipFill>
          <a:blip r:embed="rId3">
            <a:alphaModFix/>
          </a:blip>
          <a:stretch>
            <a:fillRect/>
          </a:stretch>
        </p:blipFill>
        <p:spPr>
          <a:xfrm>
            <a:off x="1674288" y="185650"/>
            <a:ext cx="5795426" cy="4772201"/>
          </a:xfrm>
          <a:prstGeom prst="rect">
            <a:avLst/>
          </a:prstGeom>
          <a:noFill/>
          <a:ln>
            <a:noFill/>
          </a:ln>
        </p:spPr>
      </p:pic>
      <p:sp>
        <p:nvSpPr>
          <p:cNvPr id="229" name="Google Shape;229;p33"/>
          <p:cNvSpPr/>
          <p:nvPr/>
        </p:nvSpPr>
        <p:spPr>
          <a:xfrm>
            <a:off x="152875" y="2741000"/>
            <a:ext cx="3669300" cy="316800"/>
          </a:xfrm>
          <a:prstGeom prst="wedgeRectCallout">
            <a:avLst>
              <a:gd fmla="val 34821" name="adj1"/>
              <a:gd fmla="val 143040" name="adj2"/>
            </a:avLst>
          </a:prstGeom>
          <a:solidFill>
            <a:srgbClr val="249C9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Small number of false negatives</a:t>
            </a:r>
            <a:endParaRPr>
              <a:solidFill>
                <a:schemeClr val="lt1"/>
              </a:solidFill>
              <a:latin typeface="Lato"/>
              <a:ea typeface="Lato"/>
              <a:cs typeface="Lato"/>
              <a:sym typeface="Lato"/>
            </a:endParaRPr>
          </a:p>
        </p:txBody>
      </p:sp>
      <p:pic>
        <p:nvPicPr>
          <p:cNvPr id="230" name="Google Shape;230;p33"/>
          <p:cNvPicPr preferRelativeResize="0"/>
          <p:nvPr/>
        </p:nvPicPr>
        <p:blipFill>
          <a:blip r:embed="rId4">
            <a:alphaModFix/>
          </a:blip>
          <a:stretch>
            <a:fillRect/>
          </a:stretch>
        </p:blipFill>
        <p:spPr>
          <a:xfrm>
            <a:off x="8041713" y="191675"/>
            <a:ext cx="790575" cy="83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