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9144000"/>
  <p:notesSz cx="6858000" cy="9144000"/>
  <p:embeddedFontLst>
    <p:embeddedFont>
      <p:font typeface="Roboto Slab"/>
      <p:regular r:id="rId14"/>
      <p:bold r:id="rId15"/>
    </p:embeddedFon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20" roundtripDataSignature="AMtx7mjh2icJChzntsTJJ1Z5czzMJQrd4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Slab-bold.fntdata"/><Relationship Id="rId14" Type="http://schemas.openxmlformats.org/officeDocument/2006/relationships/font" Target="fonts/RobotoSlab-regular.fntdata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3d0f95cc9a_0_7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3d0f95cc9a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33d0f95cc9a_0_4"/>
          <p:cNvSpPr/>
          <p:nvPr/>
        </p:nvSpPr>
        <p:spPr>
          <a:xfrm>
            <a:off x="1524800" y="896808"/>
            <a:ext cx="1081625" cy="149989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g33d0f95cc9a_0_4"/>
          <p:cNvSpPr/>
          <p:nvPr/>
        </p:nvSpPr>
        <p:spPr>
          <a:xfrm rot="10800000">
            <a:off x="6537563" y="4457271"/>
            <a:ext cx="1081625" cy="149989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g33d0f95cc9a_0_4"/>
          <p:cNvCxnSpPr/>
          <p:nvPr/>
        </p:nvCxnSpPr>
        <p:spPr>
          <a:xfrm>
            <a:off x="4359602" y="3756618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g33d0f95cc9a_0_4"/>
          <p:cNvSpPr txBox="1"/>
          <p:nvPr>
            <p:ph type="ctrTitle"/>
          </p:nvPr>
        </p:nvSpPr>
        <p:spPr>
          <a:xfrm>
            <a:off x="1680302" y="1585234"/>
            <a:ext cx="5783400" cy="194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g33d0f95cc9a_0_4"/>
          <p:cNvSpPr txBox="1"/>
          <p:nvPr>
            <p:ph idx="1" type="subTitle"/>
          </p:nvPr>
        </p:nvSpPr>
        <p:spPr>
          <a:xfrm>
            <a:off x="1680302" y="4065933"/>
            <a:ext cx="5783400" cy="12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g33d0f95cc9a_0_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33d0f95cc9a_0_47"/>
          <p:cNvSpPr/>
          <p:nvPr/>
        </p:nvSpPr>
        <p:spPr>
          <a:xfrm>
            <a:off x="150" y="6769100"/>
            <a:ext cx="9143700" cy="8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g33d0f95cc9a_0_47"/>
          <p:cNvSpPr txBox="1"/>
          <p:nvPr>
            <p:ph hasCustomPrompt="1" type="title"/>
          </p:nvPr>
        </p:nvSpPr>
        <p:spPr>
          <a:xfrm>
            <a:off x="387900" y="1536600"/>
            <a:ext cx="8368200" cy="20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g33d0f95cc9a_0_47"/>
          <p:cNvSpPr txBox="1"/>
          <p:nvPr>
            <p:ph idx="1" type="body"/>
          </p:nvPr>
        </p:nvSpPr>
        <p:spPr>
          <a:xfrm>
            <a:off x="387900" y="3892600"/>
            <a:ext cx="8368200" cy="14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g33d0f95cc9a_0_4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3d0f95cc9a_0_5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3d0f95cc9a_0_5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1" name="Google Shape;61;g33d0f95cc9a_0_54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62" name="Google Shape;62;g33d0f95cc9a_0_5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g33d0f95cc9a_0_5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g33d0f95cc9a_0_5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g33d0f95cc9a_0_11"/>
          <p:cNvCxnSpPr/>
          <p:nvPr/>
        </p:nvCxnSpPr>
        <p:spPr>
          <a:xfrm>
            <a:off x="4359602" y="3756618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g33d0f95cc9a_0_11"/>
          <p:cNvSpPr txBox="1"/>
          <p:nvPr>
            <p:ph type="title"/>
          </p:nvPr>
        </p:nvSpPr>
        <p:spPr>
          <a:xfrm>
            <a:off x="480750" y="2353267"/>
            <a:ext cx="8222100" cy="120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g33d0f95cc9a_0_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g33d0f95cc9a_0_15"/>
          <p:cNvCxnSpPr/>
          <p:nvPr/>
        </p:nvCxnSpPr>
        <p:spPr>
          <a:xfrm>
            <a:off x="492563" y="1680378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g33d0f95cc9a_0_15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g33d0f95cc9a_0_15"/>
          <p:cNvSpPr txBox="1"/>
          <p:nvPr>
            <p:ph idx="1" type="body"/>
          </p:nvPr>
        </p:nvSpPr>
        <p:spPr>
          <a:xfrm>
            <a:off x="387900" y="1986432"/>
            <a:ext cx="8368200" cy="4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g33d0f95cc9a_0_1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g33d0f95cc9a_0_20"/>
          <p:cNvCxnSpPr/>
          <p:nvPr/>
        </p:nvCxnSpPr>
        <p:spPr>
          <a:xfrm>
            <a:off x="492563" y="1680378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g33d0f95cc9a_0_20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g33d0f95cc9a_0_20"/>
          <p:cNvSpPr txBox="1"/>
          <p:nvPr>
            <p:ph idx="1" type="body"/>
          </p:nvPr>
        </p:nvSpPr>
        <p:spPr>
          <a:xfrm>
            <a:off x="387900" y="1986433"/>
            <a:ext cx="3999900" cy="4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g33d0f95cc9a_0_20"/>
          <p:cNvSpPr txBox="1"/>
          <p:nvPr>
            <p:ph idx="2" type="body"/>
          </p:nvPr>
        </p:nvSpPr>
        <p:spPr>
          <a:xfrm>
            <a:off x="4756200" y="1986433"/>
            <a:ext cx="3999900" cy="4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g33d0f95cc9a_0_2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33d0f95cc9a_0_26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g33d0f95cc9a_0_2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g33d0f95cc9a_0_29"/>
          <p:cNvCxnSpPr/>
          <p:nvPr/>
        </p:nvCxnSpPr>
        <p:spPr>
          <a:xfrm>
            <a:off x="489218" y="1883036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g33d0f95cc9a_0_29"/>
          <p:cNvSpPr txBox="1"/>
          <p:nvPr>
            <p:ph type="title"/>
          </p:nvPr>
        </p:nvSpPr>
        <p:spPr>
          <a:xfrm>
            <a:off x="3879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g33d0f95cc9a_0_29"/>
          <p:cNvSpPr txBox="1"/>
          <p:nvPr>
            <p:ph idx="1" type="body"/>
          </p:nvPr>
        </p:nvSpPr>
        <p:spPr>
          <a:xfrm>
            <a:off x="387900" y="2125367"/>
            <a:ext cx="2808000" cy="357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g33d0f95cc9a_0_2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33d0f95cc9a_0_34"/>
          <p:cNvSpPr txBox="1"/>
          <p:nvPr>
            <p:ph type="title"/>
          </p:nvPr>
        </p:nvSpPr>
        <p:spPr>
          <a:xfrm>
            <a:off x="490250" y="701800"/>
            <a:ext cx="56187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g33d0f95cc9a_0_3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33d0f95cc9a_0_37"/>
          <p:cNvSpPr/>
          <p:nvPr/>
        </p:nvSpPr>
        <p:spPr>
          <a:xfrm>
            <a:off x="4572000" y="-100"/>
            <a:ext cx="457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g33d0f95cc9a_0_37"/>
          <p:cNvCxnSpPr/>
          <p:nvPr/>
        </p:nvCxnSpPr>
        <p:spPr>
          <a:xfrm>
            <a:off x="5029675" y="5994004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g33d0f95cc9a_0_37"/>
          <p:cNvSpPr txBox="1"/>
          <p:nvPr>
            <p:ph type="title"/>
          </p:nvPr>
        </p:nvSpPr>
        <p:spPr>
          <a:xfrm>
            <a:off x="265500" y="1612100"/>
            <a:ext cx="4045200" cy="20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g33d0f95cc9a_0_37"/>
          <p:cNvSpPr txBox="1"/>
          <p:nvPr>
            <p:ph idx="1" type="subTitle"/>
          </p:nvPr>
        </p:nvSpPr>
        <p:spPr>
          <a:xfrm>
            <a:off x="265500" y="3692001"/>
            <a:ext cx="4045200" cy="17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g33d0f95cc9a_0_37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g33d0f95cc9a_0_3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33d0f95cc9a_0_44"/>
          <p:cNvSpPr txBox="1"/>
          <p:nvPr>
            <p:ph idx="1" type="body"/>
          </p:nvPr>
        </p:nvSpPr>
        <p:spPr>
          <a:xfrm>
            <a:off x="319500" y="5644967"/>
            <a:ext cx="5998800" cy="7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g33d0f95cc9a_0_4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33d0f95cc9a_0_0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g33d0f95cc9a_0_0"/>
          <p:cNvSpPr txBox="1"/>
          <p:nvPr>
            <p:ph idx="1" type="body"/>
          </p:nvPr>
        </p:nvSpPr>
        <p:spPr>
          <a:xfrm>
            <a:off x="387900" y="1986432"/>
            <a:ext cx="8368200" cy="41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g33d0f95cc9a_0_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"/>
          <p:cNvSpPr txBox="1"/>
          <p:nvPr>
            <p:ph type="ctrTitle"/>
          </p:nvPr>
        </p:nvSpPr>
        <p:spPr>
          <a:xfrm>
            <a:off x="1680302" y="1585234"/>
            <a:ext cx="57834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مروری بر شاخه‌های پردازش زبان وگفتار</a:t>
            </a:r>
            <a:endParaRPr/>
          </a:p>
        </p:txBody>
      </p:sp>
      <p:sp>
        <p:nvSpPr>
          <p:cNvPr id="70" name="Google Shape;70;p1"/>
          <p:cNvSpPr txBox="1"/>
          <p:nvPr>
            <p:ph idx="1" type="subTitle"/>
          </p:nvPr>
        </p:nvSpPr>
        <p:spPr>
          <a:xfrm>
            <a:off x="1680302" y="4065933"/>
            <a:ext cx="5783400" cy="12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>
                <a:solidFill>
                  <a:srgbClr val="888888"/>
                </a:solidFill>
              </a:rPr>
              <a:t>ارائه‌دهنده: محمد مهدی امیرپور</a:t>
            </a:r>
            <a:endParaRPr>
              <a:solidFill>
                <a:srgbClr val="88888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>
                <a:solidFill>
                  <a:srgbClr val="888888"/>
                </a:solidFill>
              </a:rPr>
              <a:t>۴۰۰۰۳۰۳۳</a:t>
            </a:r>
            <a:endParaRPr>
              <a:solidFill>
                <a:srgbClr val="888888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بازشناسی گفتار (Speech Recognition)</a:t>
            </a:r>
            <a:endParaRPr/>
          </a:p>
        </p:txBody>
      </p:sp>
      <p:sp>
        <p:nvSpPr>
          <p:cNvPr id="76" name="Google Shape;76;p2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r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700">
                <a:latin typeface="Arial"/>
                <a:ea typeface="Arial"/>
                <a:cs typeface="Arial"/>
                <a:sym typeface="Arial"/>
              </a:rPr>
              <a:t>یکی از مهم‌ترین شاخه‌های پردازش گفتار، </a:t>
            </a:r>
            <a:r>
              <a:rPr b="1" lang="en-US" sz="1700">
                <a:latin typeface="Arial"/>
                <a:ea typeface="Arial"/>
                <a:cs typeface="Arial"/>
                <a:sym typeface="Arial"/>
              </a:rPr>
              <a:t>بازشناسی گفتار</a:t>
            </a:r>
            <a:r>
              <a:rPr lang="en-US" sz="1700">
                <a:latin typeface="Arial"/>
                <a:ea typeface="Arial"/>
                <a:cs typeface="Arial"/>
                <a:sym typeface="Arial"/>
              </a:rPr>
              <a:t> است؛ یعنی تبدیل گفتار انسان به متن قابل فهم برای ماشین.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1" algn="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700">
                <a:latin typeface="Arial"/>
                <a:ea typeface="Arial"/>
                <a:cs typeface="Arial"/>
                <a:sym typeface="Arial"/>
              </a:rPr>
              <a:t>کاربردهای بازشناسی گفتار:</a:t>
            </a:r>
            <a:endParaRPr b="1"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1" algn="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lang="en-US" sz="1700">
                <a:latin typeface="Arial"/>
                <a:ea typeface="Arial"/>
                <a:cs typeface="Arial"/>
                <a:sym typeface="Arial"/>
              </a:rPr>
              <a:t>دستیارهای صوتی مثل Siri و Google Assistant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lang="en-US" sz="1700">
                <a:latin typeface="Arial"/>
                <a:ea typeface="Arial"/>
                <a:cs typeface="Arial"/>
                <a:sym typeface="Arial"/>
              </a:rPr>
              <a:t>تایپ صوتی در Word و Google Docs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lang="en-US" sz="1700">
                <a:latin typeface="Arial"/>
                <a:ea typeface="Arial"/>
                <a:cs typeface="Arial"/>
                <a:sym typeface="Arial"/>
              </a:rPr>
              <a:t>تماس‌های خودکار در بانک‌ها (سیستم‌های IVR)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lang="en-US" sz="1700">
                <a:latin typeface="Arial"/>
                <a:ea typeface="Arial"/>
                <a:cs typeface="Arial"/>
                <a:sym typeface="Arial"/>
              </a:rPr>
              <a:t>کنترل صوتی در خودروها و لوازم خانگی هوشمند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lang="en-US" sz="1700">
                <a:latin typeface="Arial"/>
                <a:ea typeface="Arial"/>
                <a:cs typeface="Arial"/>
                <a:sym typeface="Arial"/>
              </a:rPr>
              <a:t>نرم‌افزارهای آموزشی برای زبان‌آموزی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1" algn="r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700">
                <a:latin typeface="Arial"/>
                <a:ea typeface="Arial"/>
                <a:cs typeface="Arial"/>
                <a:sym typeface="Arial"/>
              </a:rPr>
              <a:t>نکته جالب اینجاست که سیستم‌های بازشناسی گفتار می‌توانند به دو دسته تقسیم شوند:</a:t>
            </a:r>
            <a:br>
              <a:rPr lang="en-US" sz="1700">
                <a:latin typeface="Arial"/>
                <a:ea typeface="Arial"/>
                <a:cs typeface="Arial"/>
                <a:sym typeface="Arial"/>
              </a:rPr>
            </a:br>
            <a:r>
              <a:rPr lang="en-US" sz="17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700">
                <a:latin typeface="Arial"/>
                <a:ea typeface="Arial"/>
                <a:cs typeface="Arial"/>
                <a:sym typeface="Arial"/>
              </a:rPr>
              <a:t>وابسته به گوینده</a:t>
            </a:r>
            <a:r>
              <a:rPr lang="en-US" sz="1700">
                <a:latin typeface="Arial"/>
                <a:ea typeface="Arial"/>
                <a:cs typeface="Arial"/>
                <a:sym typeface="Arial"/>
              </a:rPr>
              <a:t> و </a:t>
            </a:r>
            <a:r>
              <a:rPr b="1" lang="en-US" sz="1700">
                <a:latin typeface="Arial"/>
                <a:ea typeface="Arial"/>
                <a:cs typeface="Arial"/>
                <a:sym typeface="Arial"/>
              </a:rPr>
              <a:t>مستقل از گوینده</a:t>
            </a:r>
            <a:r>
              <a:rPr lang="en-US" sz="1700">
                <a:latin typeface="Arial"/>
                <a:ea typeface="Arial"/>
                <a:cs typeface="Arial"/>
                <a:sym typeface="Arial"/>
              </a:rPr>
              <a:t>.</a:t>
            </a:r>
            <a:br>
              <a:rPr lang="en-US" sz="1700">
                <a:latin typeface="Arial"/>
                <a:ea typeface="Arial"/>
                <a:cs typeface="Arial"/>
                <a:sym typeface="Arial"/>
              </a:rPr>
            </a:br>
            <a:r>
              <a:rPr lang="en-US" sz="1700">
                <a:latin typeface="Arial"/>
                <a:ea typeface="Arial"/>
                <a:cs typeface="Arial"/>
                <a:sym typeface="Arial"/>
              </a:rPr>
              <a:t> در حالت وابسته، فقط صدای فرد خاصی که قبلاً آموزش دیده تشخیص داده می‌شود. ولی در نوع مستقل، سیستم می‌تواند صدای هر کسی را بفهمد.</a:t>
            </a:r>
            <a:endParaRPr sz="3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بازشناسی گوینده (Speaker Recognition)</a:t>
            </a:r>
            <a:endParaRPr/>
          </a:p>
        </p:txBody>
      </p:sp>
      <p:sp>
        <p:nvSpPr>
          <p:cNvPr id="82" name="Google Shape;82;p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r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700">
                <a:latin typeface="Arial"/>
                <a:ea typeface="Arial"/>
                <a:cs typeface="Arial"/>
                <a:sym typeface="Arial"/>
              </a:rPr>
              <a:t>بازشناسی گوینده به معنی </a:t>
            </a:r>
            <a:r>
              <a:rPr b="1" lang="en-US" sz="1700">
                <a:latin typeface="Arial"/>
                <a:ea typeface="Arial"/>
                <a:cs typeface="Arial"/>
                <a:sym typeface="Arial"/>
              </a:rPr>
              <a:t>تشخیص هویت فرد از طریق صدای او</a:t>
            </a:r>
            <a:r>
              <a:rPr lang="en-US" sz="1700">
                <a:latin typeface="Arial"/>
                <a:ea typeface="Arial"/>
                <a:cs typeface="Arial"/>
                <a:sym typeface="Arial"/>
              </a:rPr>
              <a:t>ست. این فناوری شبیه اثر انگشت صوتی عمل می‌کند.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1" algn="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700">
                <a:latin typeface="Arial"/>
                <a:ea typeface="Arial"/>
                <a:cs typeface="Arial"/>
                <a:sym typeface="Arial"/>
              </a:rPr>
              <a:t>کاربردها:</a:t>
            </a:r>
            <a:endParaRPr b="1"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1" algn="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lang="en-US" sz="1700">
                <a:latin typeface="Arial"/>
                <a:ea typeface="Arial"/>
                <a:cs typeface="Arial"/>
                <a:sym typeface="Arial"/>
              </a:rPr>
              <a:t>احراز هویت در سیستم‌های امنیتی (مثلاً ورود به حساب بانکی با صدا)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lang="en-US" sz="1700">
                <a:latin typeface="Arial"/>
                <a:ea typeface="Arial"/>
                <a:cs typeface="Arial"/>
                <a:sym typeface="Arial"/>
              </a:rPr>
              <a:t>کنترل دسترسی در محیط‌های حساس مثل آزمایشگاه‌ها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lang="en-US" sz="1700">
                <a:latin typeface="Arial"/>
                <a:ea typeface="Arial"/>
                <a:cs typeface="Arial"/>
                <a:sym typeface="Arial"/>
              </a:rPr>
              <a:t>شخصی‌سازی تنظیمات در دستگاه‌ها بسته به اینکه چه کسی صحبت می‌کند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lang="en-US" sz="1700">
                <a:latin typeface="Arial"/>
                <a:ea typeface="Arial"/>
                <a:cs typeface="Arial"/>
                <a:sym typeface="Arial"/>
              </a:rPr>
              <a:t>تشخیص مجرمین یا تروریست‌ها از طریق تحلیل تماس‌های ضبط‌شده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1" algn="r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700">
                <a:latin typeface="Arial"/>
                <a:ea typeface="Arial"/>
                <a:cs typeface="Arial"/>
                <a:sym typeface="Arial"/>
              </a:rPr>
              <a:t>دو نوع اصلی در این شاخه وجود دارد: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1" algn="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b="1" lang="en-US" sz="1700">
                <a:latin typeface="Arial"/>
                <a:ea typeface="Arial"/>
                <a:cs typeface="Arial"/>
                <a:sym typeface="Arial"/>
              </a:rPr>
              <a:t>تایید</a:t>
            </a:r>
            <a:r>
              <a:rPr b="1" lang="en-US" sz="1700">
                <a:latin typeface="Arial"/>
                <a:ea typeface="Arial"/>
                <a:cs typeface="Arial"/>
                <a:sym typeface="Arial"/>
              </a:rPr>
              <a:t> هویت (Verification):</a:t>
            </a:r>
            <a:r>
              <a:rPr lang="en-US" sz="1700">
                <a:latin typeface="Arial"/>
                <a:ea typeface="Arial"/>
                <a:cs typeface="Arial"/>
                <a:sym typeface="Arial"/>
              </a:rPr>
              <a:t> بررسی اینکه آیا صدای ورودی متعلق به فرد ادعا شده است یا نه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b="1" lang="en-US" sz="1700">
                <a:latin typeface="Arial"/>
                <a:ea typeface="Arial"/>
                <a:cs typeface="Arial"/>
                <a:sym typeface="Arial"/>
              </a:rPr>
              <a:t>شناسایی هویت (Identification):</a:t>
            </a:r>
            <a:r>
              <a:rPr lang="en-US" sz="1700">
                <a:latin typeface="Arial"/>
                <a:ea typeface="Arial"/>
                <a:cs typeface="Arial"/>
                <a:sym typeface="Arial"/>
              </a:rPr>
              <a:t> مشخص‌کردن اینکه صدا متعلق به کدام فرد در بین چند نفر اس</a:t>
            </a:r>
            <a:r>
              <a:rPr lang="en-US" sz="1700">
                <a:latin typeface="Arial"/>
                <a:ea typeface="Arial"/>
                <a:cs typeface="Arial"/>
                <a:sym typeface="Arial"/>
              </a:rPr>
              <a:t>ت</a:t>
            </a:r>
            <a:endParaRPr sz="3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تبدیل متن به گفتار (Text-to-Speech)</a:t>
            </a:r>
            <a:endParaRPr/>
          </a:p>
        </p:txBody>
      </p:sp>
      <p:sp>
        <p:nvSpPr>
          <p:cNvPr id="88" name="Google Shape;88;p4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تبدیل متن به گفتار یا TTS فرآیندی است که طی آن سیستم، یک متن نوشتاری را به گفتار طبیعی تبدیل می‌کند.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1" algn="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600">
                <a:latin typeface="Arial"/>
                <a:ea typeface="Arial"/>
                <a:cs typeface="Arial"/>
                <a:sym typeface="Arial"/>
              </a:rPr>
              <a:t>کاربردها:</a:t>
            </a:r>
            <a:endParaRPr b="1"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1" algn="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خواندن متن برای افراد نابینا یا کم‌بینا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پاسخ‌گویی تلفنی در سامانه‌های اطلاع‌رسانی مثل 118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اپلیکیشن‌های مطالعه کتاب و خبر به صورت صوتی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راهنمای صوتی در خودروها یا فرودگاه‌ها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ترجمه گفتاری در اپلیکیشن‌هایی مثل Google Translate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1" algn="r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برای ساخت چنین سیستمی، بخش‌های مختلفی نیاز است: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1" algn="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تحلیل متن و ساختار جمله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تبدیل کلمات به صدا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تولید نوا (آهنگ، تأکید، مکث)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بازسازی گفتار نهایی با صدای طبیعی</a:t>
            </a:r>
            <a:endParaRPr sz="3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بهسازی گفتار (Speech Enhancement)</a:t>
            </a:r>
            <a:endParaRPr/>
          </a:p>
        </p:txBody>
      </p:sp>
      <p:sp>
        <p:nvSpPr>
          <p:cNvPr id="94" name="Google Shape;94;p5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120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در محیط‌های نویزی مثل خیابان یا نمایشگاه، گفتار ضبط‌شده ممکن است کیفیت پایینی داشته باشد. </a:t>
            </a:r>
            <a:r>
              <a:rPr b="1" lang="en-US">
                <a:latin typeface="Arial"/>
                <a:ea typeface="Arial"/>
                <a:cs typeface="Arial"/>
                <a:sym typeface="Arial"/>
              </a:rPr>
              <a:t>بهسازی گفتار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به مجموعه‌ای از تکنیک‌ها برای حذف نویز و افزایش وضوح گفتار گفته می‌شود.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1" algn="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روش‌های متداول: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1" algn="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فیلتر وینر (Wiener Filter)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فیلتر کالمن (Kalman Filter)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تفریق طیفی (Spectral Subtraction)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1" algn="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کاربردها: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1" algn="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افزایش کیفیت مکالمه در تماس‌های اینترنتی (Zoom، Skype)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کمک به عملکرد بهتر سمعک‌ها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پیش‌پردازش برای سیستم‌های بازشناسی گفتار در محیط‌های شلوغ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تمیز کردن فایل‌های صوتی ضبط‌شده در رسانه‌ها</a:t>
            </a:r>
            <a:endParaRPr sz="39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تحلیل احساسات (Sentiment Analysis)</a:t>
            </a:r>
            <a:endParaRPr/>
          </a:p>
        </p:txBody>
      </p:sp>
      <p:sp>
        <p:nvSpPr>
          <p:cNvPr id="100" name="Google Shape;100;p6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r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تحلیل احساسات زیرشاخه‌ای از پردازش زبان طبیعی (NLP) است. در این فرآیند، ماشین متنی را می‌خواند و تشخیص می‌دهد که نظر نویسنده </a:t>
            </a:r>
            <a:r>
              <a:rPr b="1" lang="en-US" sz="1600">
                <a:latin typeface="Arial"/>
                <a:ea typeface="Arial"/>
                <a:cs typeface="Arial"/>
                <a:sym typeface="Arial"/>
              </a:rPr>
              <a:t>مثبت، منفی یا خنثی</a:t>
            </a:r>
            <a:r>
              <a:rPr lang="en-US" sz="1600">
                <a:latin typeface="Arial"/>
                <a:ea typeface="Arial"/>
                <a:cs typeface="Arial"/>
                <a:sym typeface="Arial"/>
              </a:rPr>
              <a:t> است.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1" algn="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600">
                <a:latin typeface="Arial"/>
                <a:ea typeface="Arial"/>
                <a:cs typeface="Arial"/>
                <a:sym typeface="Arial"/>
              </a:rPr>
              <a:t>کاربردها:</a:t>
            </a:r>
            <a:endParaRPr b="1"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1" algn="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تحلیل بازخورد مشتریان در شبکه‌های اجتماعی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مانیتور کردن رضایت کاربران نسبت به محصولات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تصمیم‌گیری در تبلیغات و کمپین‌های بازاریابی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سیستم‌های توصیه‌گر (مانند پیشنهاد فیلم یا محصول)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تحلیل دیدگاه کاربران در اپلیکیشن‌ها و نظرسنجی‌ها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1" algn="r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تحلیل احساسات در سطوح مختلف انجام می‌شود: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1" algn="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b="1" lang="en-US" sz="1600">
                <a:latin typeface="Arial"/>
                <a:ea typeface="Arial"/>
                <a:cs typeface="Arial"/>
                <a:sym typeface="Arial"/>
              </a:rPr>
              <a:t>سند کامل:</a:t>
            </a:r>
            <a:r>
              <a:rPr lang="en-US" sz="1600">
                <a:latin typeface="Arial"/>
                <a:ea typeface="Arial"/>
                <a:cs typeface="Arial"/>
                <a:sym typeface="Arial"/>
              </a:rPr>
              <a:t> آیا کل متن مثبت است یا منفی؟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b="1" lang="en-US" sz="1600">
                <a:latin typeface="Arial"/>
                <a:ea typeface="Arial"/>
                <a:cs typeface="Arial"/>
                <a:sym typeface="Arial"/>
              </a:rPr>
              <a:t>سطح جمله:</a:t>
            </a:r>
            <a:r>
              <a:rPr lang="en-US" sz="1600">
                <a:latin typeface="Arial"/>
                <a:ea typeface="Arial"/>
                <a:cs typeface="Arial"/>
                <a:sym typeface="Arial"/>
              </a:rPr>
              <a:t> هر جمله چه حسی دارد؟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b="1" lang="en-US" sz="1600">
                <a:latin typeface="Arial"/>
                <a:ea typeface="Arial"/>
                <a:cs typeface="Arial"/>
                <a:sym typeface="Arial"/>
              </a:rPr>
              <a:t>سطح ابعاد (Aspect-Level):</a:t>
            </a:r>
            <a:r>
              <a:rPr lang="en-US" sz="1600">
                <a:latin typeface="Arial"/>
                <a:ea typeface="Arial"/>
                <a:cs typeface="Arial"/>
                <a:sym typeface="Arial"/>
              </a:rPr>
              <a:t> مثلا کاربر از دوربین گوشی راضی است ولی از باتری نه.</a:t>
            </a:r>
            <a:endParaRPr sz="3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کاربردهای ترکیبی و آینده‌نگری</a:t>
            </a:r>
            <a:endParaRPr/>
          </a:p>
        </p:txBody>
      </p:sp>
      <p:sp>
        <p:nvSpPr>
          <p:cNvPr id="106" name="Google Shape;106;p7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120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تکنولوژی‌هایی که معرفی کردیم، اغلب به صورت </a:t>
            </a:r>
            <a:r>
              <a:rPr b="1" lang="en-US">
                <a:latin typeface="Arial"/>
                <a:ea typeface="Arial"/>
                <a:cs typeface="Arial"/>
                <a:sym typeface="Arial"/>
              </a:rPr>
              <a:t>ترکیبی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به‌کار می‌روند. مثلاً: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1" algn="r">
              <a:spcBef>
                <a:spcPts val="120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✅ در </a:t>
            </a:r>
            <a:r>
              <a:rPr b="1" lang="en-US">
                <a:latin typeface="Arial"/>
                <a:ea typeface="Arial"/>
                <a:cs typeface="Arial"/>
                <a:sym typeface="Arial"/>
              </a:rPr>
              <a:t>سیستم‌های پاسخ‌گویی هوشمند مشتریان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1" algn="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بازشناسی گفتار برای دریافت درخواست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تحلیل احساسات برای تشخیص رضایت یا نارضایتی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تبدیل متن به گفتار برای پاسخ خودکار به مشتری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1" algn="r">
              <a:spcBef>
                <a:spcPts val="120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✅ در </a:t>
            </a:r>
            <a:r>
              <a:rPr b="1" lang="en-US">
                <a:latin typeface="Arial"/>
                <a:ea typeface="Arial"/>
                <a:cs typeface="Arial"/>
                <a:sym typeface="Arial"/>
              </a:rPr>
              <a:t>روبات‌های خانگی یا آموزشی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1" algn="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تحلیل جملات کودک و پاسخ‌گویی به شکل صمیمی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درک احساس و واکنش مناسب (مثلاً دلداری دادن)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1" algn="r">
              <a:spcBef>
                <a:spcPts val="120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✅ در </a:t>
            </a:r>
            <a:r>
              <a:rPr b="1" lang="en-US">
                <a:latin typeface="Arial"/>
                <a:ea typeface="Arial"/>
                <a:cs typeface="Arial"/>
                <a:sym typeface="Arial"/>
              </a:rPr>
              <a:t>پزشکی و </a:t>
            </a:r>
            <a:r>
              <a:rPr b="1" lang="en-US">
                <a:latin typeface="Arial"/>
                <a:ea typeface="Arial"/>
                <a:cs typeface="Arial"/>
                <a:sym typeface="Arial"/>
              </a:rPr>
              <a:t>س</a:t>
            </a:r>
            <a:r>
              <a:rPr b="1" lang="en-US">
                <a:latin typeface="Arial"/>
                <a:ea typeface="Arial"/>
                <a:cs typeface="Arial"/>
                <a:sym typeface="Arial"/>
              </a:rPr>
              <a:t>لامت روان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1" algn="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تشخیص حالت‌های اضطراب یا افسردگی از روی صدای بیمار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پیشنهاد پاسخ یا تمرین آرام‌سازی</a:t>
            </a:r>
            <a:endParaRPr sz="39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3d0f95cc9a_0_7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en-US" sz="3500">
                <a:latin typeface="Arial"/>
                <a:ea typeface="Arial"/>
                <a:cs typeface="Arial"/>
                <a:sym typeface="Arial"/>
              </a:rPr>
              <a:t>🏁 جمع‌بندی</a:t>
            </a:r>
            <a:endParaRPr sz="5200"/>
          </a:p>
        </p:txBody>
      </p:sp>
      <p:sp>
        <p:nvSpPr>
          <p:cNvPr id="112" name="Google Shape;112;g33d0f95cc9a_0_72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r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300">
                <a:latin typeface="Arial"/>
                <a:ea typeface="Arial"/>
                <a:cs typeface="Arial"/>
                <a:sym typeface="Arial"/>
              </a:rPr>
              <a:t>🔹 پردازش گفتار و تحلیل زبان طبیعی، از فناوری‌های حیاتی برای تعامل هوشمند انسان و ماشین هستند.</a:t>
            </a:r>
            <a:br>
              <a:rPr lang="en-US" sz="2300">
                <a:latin typeface="Arial"/>
                <a:ea typeface="Arial"/>
                <a:cs typeface="Arial"/>
                <a:sym typeface="Arial"/>
              </a:rPr>
            </a:br>
            <a:r>
              <a:rPr lang="en-US" sz="2300">
                <a:latin typeface="Arial"/>
                <a:ea typeface="Arial"/>
                <a:cs typeface="Arial"/>
                <a:sym typeface="Arial"/>
              </a:rPr>
              <a:t> 🔹 کاربردهای آن‌ها در زندگی روزمره، امنیت، آموزش، درمان و تجارت رو به گسترش است.</a:t>
            </a:r>
            <a:br>
              <a:rPr lang="en-US" sz="2300">
                <a:latin typeface="Arial"/>
                <a:ea typeface="Arial"/>
                <a:cs typeface="Arial"/>
                <a:sym typeface="Arial"/>
              </a:rPr>
            </a:br>
            <a:r>
              <a:rPr lang="en-US" sz="2300">
                <a:latin typeface="Arial"/>
                <a:ea typeface="Arial"/>
                <a:cs typeface="Arial"/>
                <a:sym typeface="Arial"/>
              </a:rPr>
              <a:t> 🔹 ترکیب این فناوری‌ها می‌تواند سیستم‌هایی بسازد که </a:t>
            </a:r>
            <a:r>
              <a:rPr b="1" lang="en-US" sz="2300">
                <a:latin typeface="Arial"/>
                <a:ea typeface="Arial"/>
                <a:cs typeface="Arial"/>
                <a:sym typeface="Arial"/>
              </a:rPr>
              <a:t>هم ما را درک کنند و هم پاسخ دهند</a:t>
            </a:r>
            <a:r>
              <a:rPr lang="en-US" sz="2300">
                <a:latin typeface="Arial"/>
                <a:ea typeface="Arial"/>
                <a:cs typeface="Arial"/>
                <a:sym typeface="Arial"/>
              </a:rPr>
              <a:t>، آن هم با صدای خودما</a:t>
            </a:r>
            <a:r>
              <a:rPr lang="en-US" sz="2300">
                <a:latin typeface="Arial"/>
                <a:ea typeface="Arial"/>
                <a:cs typeface="Arial"/>
                <a:sym typeface="Arial"/>
              </a:rPr>
              <a:t>ن.</a:t>
            </a:r>
            <a:endParaRPr sz="3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</cp:coreProperties>
</file>