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391" r:id="rId7"/>
    <p:sldId id="417" r:id="rId8"/>
    <p:sldId id="418" r:id="rId9"/>
    <p:sldId id="419" r:id="rId10"/>
    <p:sldId id="411" r:id="rId11"/>
    <p:sldId id="413" r:id="rId12"/>
    <p:sldId id="414" r:id="rId13"/>
    <p:sldId id="415" r:id="rId14"/>
    <p:sldId id="416" r:id="rId15"/>
    <p:sldId id="404" r:id="rId16"/>
    <p:sldId id="398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3447" autoAdjust="0"/>
  </p:normalViewPr>
  <p:slideViewPr>
    <p:cSldViewPr snapToGrid="0">
      <p:cViewPr>
        <p:scale>
          <a:sx n="63" d="100"/>
          <a:sy n="63" d="100"/>
        </p:scale>
        <p:origin x="712" y="-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51F6ED01-B613-435C-806E-485D60D5A270}" type="datetime1">
              <a:rPr lang="ru-RU" smtClean="0"/>
              <a:t>05.06.2024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2C230DF-5933-439D-898F-38E9AC9BA68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E22AA5DB-3D36-41C7-B5E9-13985188493D}" type="datetime1">
              <a:rPr lang="ru-RU" smtClean="0"/>
              <a:pPr/>
              <a:t>05.06.2024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A89C7E07-3C67-C64C-8DA0-0404F63039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Полилиния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Полилиния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457200" indent="0">
              <a:spcBef>
                <a:spcPts val="1800"/>
              </a:spcBef>
              <a:buNone/>
              <a:defRPr lang="ru-RU" sz="2000"/>
            </a:lvl2pPr>
            <a:lvl3pPr marL="914400" indent="0">
              <a:spcBef>
                <a:spcPts val="1800"/>
              </a:spcBef>
              <a:buNone/>
              <a:defRPr lang="ru-RU" sz="2000"/>
            </a:lvl3pPr>
            <a:lvl4pPr marL="1371600" indent="0">
              <a:spcBef>
                <a:spcPts val="1800"/>
              </a:spcBef>
              <a:buNone/>
              <a:defRPr lang="ru-RU" sz="2000"/>
            </a:lvl4pPr>
            <a:lvl5pPr marL="1828800" indent="0">
              <a:spcBef>
                <a:spcPts val="1800"/>
              </a:spcBef>
              <a:buNone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>
              <a:spcBef>
                <a:spcPts val="18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8760" y="6610349"/>
            <a:ext cx="523240" cy="2476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9" name="Местозаполнитель таблицы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 spc="50" baseline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ru-RU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3" name="Номер слайда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668760" y="6610350"/>
            <a:ext cx="523240" cy="2476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en-US" smtClean="0"/>
              <a:pPr/>
              <a:t>‹#›</a:t>
            </a:fld>
            <a:br>
              <a:rPr lang="en-US" dirty="0"/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898774"/>
            <a:ext cx="2959226" cy="2959226"/>
            <a:chOff x="0" y="12289"/>
            <a:chExt cx="3550" cy="3551"/>
          </a:xfrm>
        </p:grpSpPr>
        <p:sp>
          <p:nvSpPr>
            <p:cNvPr id="11" name="Полилиния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latin typeface="+mj-lt"/>
              </a:defRPr>
            </a:lvl1pPr>
          </a:lstStyle>
          <a:p>
            <a:pPr rtl="0"/>
            <a:r>
              <a:rPr lang="ru-RU" dirty="0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8760" y="6610349"/>
            <a:ext cx="523240" cy="2476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en-US" smtClean="0"/>
              <a:pPr/>
              <a:t>‹#›</a:t>
            </a:fld>
            <a:r>
              <a:rPr lang="en-US" dirty="0"/>
              <a:t> /13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9436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1300" y="6610349"/>
            <a:ext cx="523240" cy="2476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Автофигура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Полилиния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Полилиния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ru-RU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ru-RU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ru-RU" sz="2000"/>
            </a:lvl3pPr>
            <a:lvl4pPr marL="1371600" indent="0">
              <a:spcBef>
                <a:spcPts val="1800"/>
              </a:spcBef>
              <a:buFont typeface="+mj-lt"/>
              <a:buNone/>
              <a:defRPr lang="ru-RU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endParaRPr lang="ru-RU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8760" y="6610349"/>
            <a:ext cx="523240" cy="2476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рисун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32" name="Номер слайда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F483FD-3F8F-F394-928D-0F3C6FC1B8E2}"/>
              </a:ext>
            </a:extLst>
          </p:cNvPr>
          <p:cNvSpPr txBox="1"/>
          <p:nvPr/>
        </p:nvSpPr>
        <p:spPr>
          <a:xfrm>
            <a:off x="3383280" y="459512"/>
            <a:ext cx="7487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 НЕПРЕРЫВНОГО ОБРАЗОВАНИЯ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КОМПЬЮТЕРНЫХ НАУК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B15DA5-4B64-75D1-2CC3-6406E005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301576"/>
            <a:ext cx="800509" cy="8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4B187F-CB13-6A39-4349-EF329F6AEE38}"/>
              </a:ext>
            </a:extLst>
          </p:cNvPr>
          <p:cNvSpPr txBox="1"/>
          <p:nvPr/>
        </p:nvSpPr>
        <p:spPr>
          <a:xfrm>
            <a:off x="4775200" y="47552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Ардат Максим Бассамович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Арк Михаил Юрьевич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FB54B-3015-15C0-DCA9-021B2FE0DD90}"/>
              </a:ext>
            </a:extLst>
          </p:cNvPr>
          <p:cNvSpPr txBox="1"/>
          <p:nvPr/>
        </p:nvSpPr>
        <p:spPr>
          <a:xfrm>
            <a:off x="4734560" y="5774177"/>
            <a:ext cx="613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2024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01B8935-E858-045D-5346-C5750EB1F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4560" y="2054119"/>
            <a:ext cx="6136640" cy="152907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D494B-4976-CEC0-044C-842C3C8F9B98}"/>
              </a:ext>
            </a:extLst>
          </p:cNvPr>
          <p:cNvSpPr txBox="1"/>
          <p:nvPr/>
        </p:nvSpPr>
        <p:spPr>
          <a:xfrm>
            <a:off x="4734560" y="4013284"/>
            <a:ext cx="6136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продаж товаров из ассортимента аптек</a:t>
            </a:r>
            <a:endParaRPr lang="ru-RU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0DE110E-A773-C508-DD49-AC1A3C7A6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34560" y="3754117"/>
            <a:ext cx="6136640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1718A-655A-9864-F636-FD44406F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196" y="4678870"/>
            <a:ext cx="4125595" cy="136360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прогноза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27E5586-FD5D-4F41-F785-E2943FA8FAC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68717156"/>
              </p:ext>
            </p:extLst>
          </p:nvPr>
        </p:nvGraphicFramePr>
        <p:xfrm>
          <a:off x="432418" y="4491235"/>
          <a:ext cx="5981382" cy="1551242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495037">
                  <a:extLst>
                    <a:ext uri="{9D8B030D-6E8A-4147-A177-3AD203B41FA5}">
                      <a16:colId xmlns:a16="http://schemas.microsoft.com/office/drawing/2014/main" val="1308427514"/>
                    </a:ext>
                  </a:extLst>
                </a:gridCol>
                <a:gridCol w="1495037">
                  <a:extLst>
                    <a:ext uri="{9D8B030D-6E8A-4147-A177-3AD203B41FA5}">
                      <a16:colId xmlns:a16="http://schemas.microsoft.com/office/drawing/2014/main" val="2876422586"/>
                    </a:ext>
                  </a:extLst>
                </a:gridCol>
                <a:gridCol w="1495654">
                  <a:extLst>
                    <a:ext uri="{9D8B030D-6E8A-4147-A177-3AD203B41FA5}">
                      <a16:colId xmlns:a16="http://schemas.microsoft.com/office/drawing/2014/main" val="358175248"/>
                    </a:ext>
                  </a:extLst>
                </a:gridCol>
                <a:gridCol w="1495654">
                  <a:extLst>
                    <a:ext uri="{9D8B030D-6E8A-4147-A177-3AD203B41FA5}">
                      <a16:colId xmlns:a16="http://schemas.microsoft.com/office/drawing/2014/main" val="4020586632"/>
                    </a:ext>
                  </a:extLst>
                </a:gridCol>
              </a:tblGrid>
              <a:tr h="775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WAPE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79428"/>
                  </a:ext>
                </a:extLst>
              </a:tr>
              <a:tr h="775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3371"/>
                  </a:ext>
                </a:extLst>
              </a:tr>
            </a:tbl>
          </a:graphicData>
        </a:graphic>
      </p:graphicFrame>
      <p:pic>
        <p:nvPicPr>
          <p:cNvPr id="6" name="Объект 5">
            <a:extLst>
              <a:ext uri="{FF2B5EF4-FFF2-40B4-BE49-F238E27FC236}">
                <a16:creationId xmlns:a16="http://schemas.microsoft.com/office/drawing/2014/main" id="{83E11FE5-FC1F-211D-ACBB-800F2272556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18" y="503544"/>
            <a:ext cx="11403373" cy="36112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1E849C4-D022-6E33-F69E-AE65B8B9E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10196" y="6207759"/>
            <a:ext cx="3953484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BB5AB47-D2BF-5B16-3F56-7C26603E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4171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10</a:t>
            </a:fld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1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151D3-62D1-4AF7-9301-49293B49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08000"/>
            <a:ext cx="10873740" cy="10414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по препаратам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4935B5C-3C20-443D-0B84-4ED33DF9B92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96069856"/>
              </p:ext>
            </p:extLst>
          </p:nvPr>
        </p:nvGraphicFramePr>
        <p:xfrm>
          <a:off x="594360" y="1778000"/>
          <a:ext cx="9992360" cy="48288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97316">
                  <a:extLst>
                    <a:ext uri="{9D8B030D-6E8A-4147-A177-3AD203B41FA5}">
                      <a16:colId xmlns:a16="http://schemas.microsoft.com/office/drawing/2014/main" val="1265166675"/>
                    </a:ext>
                  </a:extLst>
                </a:gridCol>
                <a:gridCol w="2498348">
                  <a:extLst>
                    <a:ext uri="{9D8B030D-6E8A-4147-A177-3AD203B41FA5}">
                      <a16:colId xmlns:a16="http://schemas.microsoft.com/office/drawing/2014/main" val="3683700506"/>
                    </a:ext>
                  </a:extLst>
                </a:gridCol>
                <a:gridCol w="2498348">
                  <a:extLst>
                    <a:ext uri="{9D8B030D-6E8A-4147-A177-3AD203B41FA5}">
                      <a16:colId xmlns:a16="http://schemas.microsoft.com/office/drawing/2014/main" val="373788308"/>
                    </a:ext>
                  </a:extLst>
                </a:gridCol>
                <a:gridCol w="2498348">
                  <a:extLst>
                    <a:ext uri="{9D8B030D-6E8A-4147-A177-3AD203B41FA5}">
                      <a16:colId xmlns:a16="http://schemas.microsoft.com/office/drawing/2014/main" val="2367754889"/>
                    </a:ext>
                  </a:extLst>
                </a:gridCol>
              </a:tblGrid>
              <a:tr h="34713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Препарат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Метрики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5840"/>
                  </a:ext>
                </a:extLst>
              </a:tr>
              <a:tr h="347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409649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СУПРАСТИН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56.65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439278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ТЕРАФЛЮ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213.65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49167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НИМЕСИЛ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170.07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-118.32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90156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МАКСИКОЛД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171.73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-51.92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88759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КЕТАНОВ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58.08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-19.70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848130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АРБИДОЛ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118.88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-70.47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18448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ИНГАВИРИН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48.67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16.41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17.19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18995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КАГОЦЕЛ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82.87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24.31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-78.66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43909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НУРОФЕН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162.07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20.71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53.33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51686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МИРАМИСТИН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103.36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17.89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-90.75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87024"/>
                  </a:ext>
                </a:extLst>
              </a:tr>
            </a:tbl>
          </a:graphicData>
        </a:graphic>
      </p:graphicFrame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451BBAD-D205-B8A7-755D-A6926380F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1635759"/>
            <a:ext cx="5836920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9037004-3E59-6FEC-41D1-96ACC1F15C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97640" y="6606799"/>
            <a:ext cx="523240" cy="251201"/>
          </a:xfrm>
        </p:spPr>
        <p:txBody>
          <a:bodyPr/>
          <a:lstStyle/>
          <a:p>
            <a:pPr rtl="0"/>
            <a:fld id="{294A09A9-5501-47C1-A89A-A340965A2BE2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11</a:t>
            </a:fld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19200"/>
            <a:ext cx="10972800" cy="5535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40400" y="2245360"/>
            <a:ext cx="5826760" cy="461264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algn="just" rtl="0">
              <a:buNone/>
            </a:pPr>
            <a:r>
              <a:rPr lang="ru-RU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провести дополнительные исследования для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 rtl="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точности прогнозирования препаратов с высокой ошибкой.</a:t>
            </a:r>
          </a:p>
          <a:p>
            <a:pPr marL="457200" indent="-457200" algn="just" rtl="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Выявления причин смещения модели и их устранения.</a:t>
            </a:r>
          </a:p>
          <a:p>
            <a:pPr marL="0" indent="0" algn="just" rtl="0">
              <a:buNone/>
            </a:pPr>
            <a:r>
              <a:rPr lang="ru-RU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точности по группе препаратов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точность: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"НИМЕСИЛ", "КЕТАНОВ", "ТЕРАФЛЮ", "МАКСИКОЛД", "СУПРАСТИН".</a:t>
            </a:r>
          </a:p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точность: "АРБИДОЛ", "ИНГАВИРИН".</a:t>
            </a:r>
          </a:p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Низкая точность: "КАГОЦЕЛ", "НУРОФЕН", "МИРАМИСТИН".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487CC-2275-3C2E-0F26-1877F6FC44F0}"/>
              </a:ext>
            </a:extLst>
          </p:cNvPr>
          <p:cNvSpPr txBox="1"/>
          <p:nvPr/>
        </p:nvSpPr>
        <p:spPr>
          <a:xfrm>
            <a:off x="0" y="2245360"/>
            <a:ext cx="5740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CatBoostRegressor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обученная на оптимальных гиперпараметрах, демонстрирует приемлемую точность прогнозирования спроса на лекарственных препараты.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показатели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WAPE = 9.94 %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 = 56.65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= 0.81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модели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запасами</a:t>
            </a:r>
          </a:p>
          <a:p>
            <a:pPr marL="45720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Партнёрство с поставщиками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CatBoostRegressor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хороший инструмент для прогнозирования спроса, но её точность может быть улучшена.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8EF8DE2-36ED-7227-236D-95647AAAE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59" y="1889759"/>
            <a:ext cx="3195321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DA3DEDA9-26BB-7192-109A-596D35C0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12</a:t>
            </a:fld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8580120" cy="32918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A169000-B3B5-AECE-4538-81EF7BEFF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94360" y="3703319"/>
            <a:ext cx="7818120" cy="50799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29546F-BC94-5C64-A2F0-52FF96B648AC}"/>
              </a:ext>
            </a:extLst>
          </p:cNvPr>
          <p:cNvSpPr txBox="1">
            <a:spLocks/>
          </p:cNvSpPr>
          <p:nvPr/>
        </p:nvSpPr>
        <p:spPr>
          <a:xfrm>
            <a:off x="11475720" y="6539229"/>
            <a:ext cx="716280" cy="247651"/>
          </a:xfrm>
          <a:prstGeom prst="rect">
            <a:avLst/>
          </a:prstGeom>
        </p:spPr>
        <p:txBody>
          <a:bodyPr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4A4F966-7F02-19AE-41FE-228A568DB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59" y="1889759"/>
            <a:ext cx="3185161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1A21BF-EED2-E3D4-6F69-679AA7E6E9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668760" y="6610350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2</a:t>
            </a:fld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636020"/>
            <a:ext cx="2475047" cy="6026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70985" y="1238716"/>
            <a:ext cx="8748597" cy="5136329"/>
          </a:xfrm>
        </p:spPr>
        <p:txBody>
          <a:bodyPr rtlCol="0">
            <a:normAutofit fontScale="25000" lnSpcReduction="20000"/>
          </a:bodyPr>
          <a:lstStyle>
            <a:defPPr>
              <a:defRPr lang="ru-RU"/>
            </a:defPPr>
          </a:lstStyle>
          <a:p>
            <a:pPr marL="0" indent="0" algn="just" rtl="0">
              <a:buNone/>
            </a:pPr>
            <a:r>
              <a:rPr lang="ru-RU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Задача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Прогнозирование объема продаж товаров в аптеках — сложная задача из-за множества влияющих факторов, таких как цены, спрос и количество медицинских учреждений. Переменные характеристики рынка делают объемы продаж непостоянными.</a:t>
            </a:r>
          </a:p>
          <a:p>
            <a:pPr marL="0" indent="0" algn="just" rtl="0">
              <a:buNone/>
            </a:pPr>
            <a:r>
              <a:rPr lang="ru-RU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Актуальность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 условиях высокой конкуренции и меняющегося рынка фармацевтических товаров, точное прогнозирование спроса помогает оптимизировать закупки и управление ассортиментом. Использование методов анализа временных рядов становится всё более важным для эффективного управления запасами и улучшения обслуживания клиентов.</a:t>
            </a:r>
          </a:p>
          <a:p>
            <a:pPr marL="0" indent="0" algn="just" rtl="0">
              <a:buNone/>
            </a:pPr>
            <a:r>
              <a:rPr lang="ru-RU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проекта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Разработка модели, способной точно предсказывать объемы продаж товаров в аптеках, что позволит улучшить управление запасами и повысить эффективность бизнес-процессов.</a:t>
            </a:r>
          </a:p>
          <a:p>
            <a:pPr marL="0" indent="0" algn="just" rtl="0">
              <a:buNone/>
            </a:pPr>
            <a:r>
              <a:rPr lang="ru-RU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Методы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Изучение литературы, обработка данных, проведение статистических тестов и экспериментов с использованием библиотеки scikit-learn для машинного обучения на Python.</a:t>
            </a:r>
          </a:p>
          <a:p>
            <a:pPr marL="0" indent="0" algn="just" rtl="0">
              <a:buNone/>
            </a:pPr>
            <a:r>
              <a:rPr lang="ru-RU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Результат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Точные прогнозы на основе исторических данных помогут оптимизировать стратегии закупок, минимизировать издержки на хранение запасов и улучшить обслуживание клиентов.</a:t>
            </a:r>
          </a:p>
          <a:p>
            <a:pPr rtl="0"/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2374862-EB44-4501-0969-E80D5D400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4177" y="1269195"/>
            <a:ext cx="2475047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55E4B4-76DF-AAD7-636F-0DE8666298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3</a:t>
            </a:fld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D4337-F6D2-93FD-C876-9D169DE3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тесты и метрики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19A9D48-39EA-F0F9-FD09-59C1E18C936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46207721"/>
              </p:ext>
            </p:extLst>
          </p:nvPr>
        </p:nvGraphicFramePr>
        <p:xfrm>
          <a:off x="594360" y="2265680"/>
          <a:ext cx="6405879" cy="43151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125512814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843315720"/>
                    </a:ext>
                  </a:extLst>
                </a:gridCol>
                <a:gridCol w="3789679">
                  <a:extLst>
                    <a:ext uri="{9D8B030D-6E8A-4147-A177-3AD203B41FA5}">
                      <a16:colId xmlns:a16="http://schemas.microsoft.com/office/drawing/2014/main" val="3856446599"/>
                    </a:ext>
                  </a:extLst>
                </a:gridCol>
              </a:tblGrid>
              <a:tr h="47471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Эффективность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390775"/>
                  </a:ext>
                </a:extLst>
              </a:tr>
              <a:tr h="110468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стационарности временного ряда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Дополняет тест на наличие единичного корня, предоставляя более полную картину анализа временного ряда.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00700"/>
                  </a:ext>
                </a:extLst>
              </a:tr>
              <a:tr h="917207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наличия единичного корня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Учитывает больше лагов, повышая мощность и надежность теста при анализе временных рядов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99244"/>
                  </a:ext>
                </a:extLst>
              </a:tr>
              <a:tr h="1359607"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Харки-Бера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нормальности распределения данных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проверить предположение о нормальности ошибок, что важно для корректного применения многих статистических моделей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65301"/>
                  </a:ext>
                </a:extLst>
              </a:tr>
            </a:tbl>
          </a:graphicData>
        </a:graphic>
      </p:graphicFrame>
      <p:sp>
        <p:nvSpPr>
          <p:cNvPr id="4" name="Объект 3">
            <a:extLst>
              <a:ext uri="{FF2B5EF4-FFF2-40B4-BE49-F238E27FC236}">
                <a16:creationId xmlns:a16="http://schemas.microsoft.com/office/drawing/2014/main" id="{015EB8AC-54B3-AF66-7BD0-7ECDED95FF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69480" y="2265679"/>
            <a:ext cx="4516120" cy="43151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метрики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WAPE - взвешенная абсолютная процентная ошибка, учитывающая объем продаж.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- средняя абсолютная ошибка, показывающая среднюю величину отклонений прогноза от фактических значений.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- показывает систематические ошибки модели.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61DCC4D-8CE6-A40E-2533-41DBF337F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59" y="1889759"/>
            <a:ext cx="7330441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6749782-E02B-5AC4-C38E-C169E524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4</a:t>
            </a:fld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4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C998D-FF5F-E8CD-8195-EFBA22F0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временного ряда</a:t>
            </a:r>
            <a:endParaRPr lang="en-US" sz="36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16C65A3-915D-60CF-78D5-2844A40B444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96346270"/>
              </p:ext>
            </p:extLst>
          </p:nvPr>
        </p:nvGraphicFramePr>
        <p:xfrm>
          <a:off x="595313" y="2676525"/>
          <a:ext cx="5746750" cy="3718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3375">
                  <a:extLst>
                    <a:ext uri="{9D8B030D-6E8A-4147-A177-3AD203B41FA5}">
                      <a16:colId xmlns:a16="http://schemas.microsoft.com/office/drawing/2014/main" val="1375093703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329764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Компоненты временного ряда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показывает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6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Тренд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тенденция изменения продаж.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0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Сезонность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регулярные колебания продаж, связанные с сезонами года, праздниками и т.д.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4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Шум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случайные колебания, не связанные с трендом или сезонностью.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41501"/>
                  </a:ext>
                </a:extLst>
              </a:tr>
            </a:tbl>
          </a:graphicData>
        </a:graphic>
      </p:graphicFrame>
      <p:sp>
        <p:nvSpPr>
          <p:cNvPr id="4" name="Объект 3">
            <a:extLst>
              <a:ext uri="{FF2B5EF4-FFF2-40B4-BE49-F238E27FC236}">
                <a16:creationId xmlns:a16="http://schemas.microsoft.com/office/drawing/2014/main" id="{9F21BF5F-5440-4F02-6890-BF7F40F85E4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05600" y="2676524"/>
            <a:ext cx="4998720" cy="37185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разложения временного ряда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Повышенная точность прогнозов:  учет специфических особенностей данных.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управления запасами:  планирование запасов с учетом долгосрочных изменений спроса и сезонных пиков.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стратегических решений:  учет тренда и сезонности для выбора направлений развития аптеки.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ADF3B21-DD57-226C-C0FF-F7ACED5D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59" y="1889759"/>
            <a:ext cx="6568441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AF0BC7F-B4B8-BE3C-35A8-EAFC2142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5</a:t>
            </a:fld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0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7BB97-9DC7-62C6-C382-1051BB9A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875328" cy="157431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машинного обучения</a:t>
            </a:r>
            <a:endParaRPr lang="en-US" sz="36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82E8A34-8110-EFFE-BC0E-C036FF90C35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03141721"/>
              </p:ext>
            </p:extLst>
          </p:nvPr>
        </p:nvGraphicFramePr>
        <p:xfrm>
          <a:off x="594360" y="2259964"/>
          <a:ext cx="11394440" cy="42058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13340">
                  <a:extLst>
                    <a:ext uri="{9D8B030D-6E8A-4147-A177-3AD203B41FA5}">
                      <a16:colId xmlns:a16="http://schemas.microsoft.com/office/drawing/2014/main" val="2801732253"/>
                    </a:ext>
                  </a:extLst>
                </a:gridCol>
                <a:gridCol w="4045088">
                  <a:extLst>
                    <a:ext uri="{9D8B030D-6E8A-4147-A177-3AD203B41FA5}">
                      <a16:colId xmlns:a16="http://schemas.microsoft.com/office/drawing/2014/main" val="1739262908"/>
                    </a:ext>
                  </a:extLst>
                </a:gridCol>
                <a:gridCol w="4736012">
                  <a:extLst>
                    <a:ext uri="{9D8B030D-6E8A-4147-A177-3AD203B41FA5}">
                      <a16:colId xmlns:a16="http://schemas.microsoft.com/office/drawing/2014/main" val="426991402"/>
                    </a:ext>
                  </a:extLst>
                </a:gridCol>
              </a:tblGrid>
              <a:tr h="82252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машинного обучения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79408"/>
                  </a:ext>
                </a:extLst>
              </a:tr>
              <a:tr h="62591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и интерпретируемость, экономичность вычислений.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способна улавливать сложные нелинейные зависимости в данных.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45539"/>
                  </a:ext>
                </a:extLst>
              </a:tr>
              <a:tr h="822526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KNeighborsRegressor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Универсальность, способность подстраиваться под сложные данные.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Возможны проблемы с производительностью при обработке больших объемов данных, требует тщательной настройки параметров.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08295"/>
                  </a:ext>
                </a:extLst>
              </a:tr>
              <a:tr h="822526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 точность, способность обрабатывать большие объемы данных, устойчивость к переобучению.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Может быть затратным с точки зрения вычислений, потребление памяти.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99938"/>
                  </a:ext>
                </a:extLst>
              </a:tr>
              <a:tr h="822526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производительность, устойчивость к переобучению.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Может быть затратным с точки зрения вычислений, требует тщательной настройки параметров.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66012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36B317F-B552-DB57-D374-0DE1B86B6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59" y="1889759"/>
            <a:ext cx="6405881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D672ED-3DCE-03DE-5DBB-4AB28A30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6</a:t>
            </a:fld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41BB2-D3A1-0614-7E2A-5760912E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44835"/>
            <a:ext cx="2169160" cy="5829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E20AE9E-4E23-6F0F-FCD2-06947A1B830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20402588"/>
              </p:ext>
            </p:extLst>
          </p:nvPr>
        </p:nvGraphicFramePr>
        <p:xfrm>
          <a:off x="594360" y="1229360"/>
          <a:ext cx="11221720" cy="4856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69196">
                  <a:extLst>
                    <a:ext uri="{9D8B030D-6E8A-4147-A177-3AD203B41FA5}">
                      <a16:colId xmlns:a16="http://schemas.microsoft.com/office/drawing/2014/main" val="667783897"/>
                    </a:ext>
                  </a:extLst>
                </a:gridCol>
                <a:gridCol w="2796684">
                  <a:extLst>
                    <a:ext uri="{9D8B030D-6E8A-4147-A177-3AD203B41FA5}">
                      <a16:colId xmlns:a16="http://schemas.microsoft.com/office/drawing/2014/main" val="1566948450"/>
                    </a:ext>
                  </a:extLst>
                </a:gridCol>
                <a:gridCol w="7355840">
                  <a:extLst>
                    <a:ext uri="{9D8B030D-6E8A-4147-A177-3AD203B41FA5}">
                      <a16:colId xmlns:a16="http://schemas.microsoft.com/office/drawing/2014/main" val="295351855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Шаги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шага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делали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46082"/>
                  </a:ext>
                </a:extLst>
              </a:tr>
              <a:tr h="146291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Загрузка и обработка данных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Эффективная обработка больших объемов данных с помощью </a:t>
                      </a:r>
                      <a:r>
                        <a:rPr lang="ru-RU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Dask</a:t>
                      </a: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Статистических тестов.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 выбросов с помощью z-оценки.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лаговых и агрегирующих признаков.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424185"/>
                  </a:ext>
                </a:extLst>
              </a:tr>
              <a:tr h="146291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Предсказание продаж одного товара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 четырех различных моделей машинного обучения (scikit-learn).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Подбор оптимальных гиперпараметров (optuna).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качества прогноза (WAPE, MAE, BIAS, визуализация).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04710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 и оценка моделей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Сравнение качества моделей.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готового класса для прогнозирования продаж.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077400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FD2D70-003C-D88D-AB03-A8065198F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94360" y="1127760"/>
            <a:ext cx="2047240" cy="10159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77775FE-E331-7E3E-9CFF-84FF434279B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7</a:t>
            </a:fld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7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5420C-A66F-C28C-EAA1-734B2448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6FB5BEF-1AA9-CA35-642B-FD15A01B7EF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6543037"/>
              </p:ext>
            </p:extLst>
          </p:nvPr>
        </p:nvGraphicFramePr>
        <p:xfrm>
          <a:off x="594360" y="2265680"/>
          <a:ext cx="10873740" cy="40856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16882">
                  <a:extLst>
                    <a:ext uri="{9D8B030D-6E8A-4147-A177-3AD203B41FA5}">
                      <a16:colId xmlns:a16="http://schemas.microsoft.com/office/drawing/2014/main" val="960864677"/>
                    </a:ext>
                  </a:extLst>
                </a:gridCol>
                <a:gridCol w="5790518">
                  <a:extLst>
                    <a:ext uri="{9D8B030D-6E8A-4147-A177-3AD203B41FA5}">
                      <a16:colId xmlns:a16="http://schemas.microsoft.com/office/drawing/2014/main" val="331755097"/>
                    </a:ext>
                  </a:extLst>
                </a:gridCol>
                <a:gridCol w="2466340">
                  <a:extLst>
                    <a:ext uri="{9D8B030D-6E8A-4147-A177-3AD203B41FA5}">
                      <a16:colId xmlns:a16="http://schemas.microsoft.com/office/drawing/2014/main" val="2667204022"/>
                    </a:ext>
                  </a:extLst>
                </a:gridCol>
              </a:tblGrid>
              <a:tr h="10552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таблицы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строк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032286"/>
                  </a:ext>
                </a:extLst>
              </a:tr>
              <a:tr h="9344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df_skuid_st_cg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sku_id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айди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товара),</a:t>
                      </a:r>
                      <a:r>
                        <a:rPr lang="ru-RU" sz="2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(короткое название товара),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(потребительская категория).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11478799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255191"/>
                  </a:ext>
                </a:extLst>
              </a:tr>
              <a:tr h="20438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df_cheques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chain_id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айди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сети аптек),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endpoint_id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айди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конкретной аптеки),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cheque_id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айди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чека),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cheque_ts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таймстемп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чека),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sku_id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айди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товара),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(количество данного товара в чеке).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744313569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6079982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527CF5-28A7-5DDB-D9FB-0C6D440E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59" y="1889759"/>
            <a:ext cx="3977641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D61C7F-1D5D-B75D-DA3B-88962D5E6FB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8</a:t>
            </a:fld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6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C6E23-1103-30EE-529E-958E84BD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моделей с параметрами по умолчанию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650F0F2-B6B5-E3FC-0672-861900059C79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3388907"/>
              </p:ext>
            </p:extLst>
          </p:nvPr>
        </p:nvGraphicFramePr>
        <p:xfrm>
          <a:off x="594360" y="2822464"/>
          <a:ext cx="4698999" cy="289750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174386">
                  <a:extLst>
                    <a:ext uri="{9D8B030D-6E8A-4147-A177-3AD203B41FA5}">
                      <a16:colId xmlns:a16="http://schemas.microsoft.com/office/drawing/2014/main" val="1552667737"/>
                    </a:ext>
                  </a:extLst>
                </a:gridCol>
                <a:gridCol w="1174871">
                  <a:extLst>
                    <a:ext uri="{9D8B030D-6E8A-4147-A177-3AD203B41FA5}">
                      <a16:colId xmlns:a16="http://schemas.microsoft.com/office/drawing/2014/main" val="2558050193"/>
                    </a:ext>
                  </a:extLst>
                </a:gridCol>
                <a:gridCol w="1174871">
                  <a:extLst>
                    <a:ext uri="{9D8B030D-6E8A-4147-A177-3AD203B41FA5}">
                      <a16:colId xmlns:a16="http://schemas.microsoft.com/office/drawing/2014/main" val="357372239"/>
                    </a:ext>
                  </a:extLst>
                </a:gridCol>
                <a:gridCol w="1174871">
                  <a:extLst>
                    <a:ext uri="{9D8B030D-6E8A-4147-A177-3AD203B41FA5}">
                      <a16:colId xmlns:a16="http://schemas.microsoft.com/office/drawing/2014/main" val="1782962918"/>
                    </a:ext>
                  </a:extLst>
                </a:gridCol>
              </a:tblGrid>
              <a:tr h="2088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Метрики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52433"/>
                  </a:ext>
                </a:extLst>
              </a:tr>
              <a:tr h="208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WAPE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extLst>
                  <a:ext uri="{0D108BD9-81ED-4DB2-BD59-A6C34878D82A}">
                    <a16:rowId xmlns:a16="http://schemas.microsoft.com/office/drawing/2014/main" val="187810668"/>
                  </a:ext>
                </a:extLst>
              </a:tr>
              <a:tr h="208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37.37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194.92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220.51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extLst>
                  <a:ext uri="{0D108BD9-81ED-4DB2-BD59-A6C34878D82A}">
                    <a16:rowId xmlns:a16="http://schemas.microsoft.com/office/drawing/2014/main" val="936275108"/>
                  </a:ext>
                </a:extLst>
              </a:tr>
              <a:tr h="208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133.48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171.77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extLst>
                  <a:ext uri="{0D108BD9-81ED-4DB2-BD59-A6C34878D82A}">
                    <a16:rowId xmlns:a16="http://schemas.microsoft.com/office/drawing/2014/main" val="3273150632"/>
                  </a:ext>
                </a:extLst>
              </a:tr>
              <a:tr h="208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231.85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282.66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extLst>
                  <a:ext uri="{0D108BD9-81ED-4DB2-BD59-A6C34878D82A}">
                    <a16:rowId xmlns:a16="http://schemas.microsoft.com/office/drawing/2014/main" val="4268639816"/>
                  </a:ext>
                </a:extLst>
              </a:tr>
              <a:tr h="208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114.63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160.39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extLst>
                  <a:ext uri="{0D108BD9-81ED-4DB2-BD59-A6C34878D82A}">
                    <a16:rowId xmlns:a16="http://schemas.microsoft.com/office/drawing/2014/main" val="2645095190"/>
                  </a:ext>
                </a:extLst>
              </a:tr>
            </a:tbl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0A9E68E-71C4-BF66-7B94-44056DCA65F1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12221872"/>
              </p:ext>
            </p:extLst>
          </p:nvPr>
        </p:nvGraphicFramePr>
        <p:xfrm>
          <a:off x="5881688" y="2805319"/>
          <a:ext cx="4786310" cy="289750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196207">
                  <a:extLst>
                    <a:ext uri="{9D8B030D-6E8A-4147-A177-3AD203B41FA5}">
                      <a16:colId xmlns:a16="http://schemas.microsoft.com/office/drawing/2014/main" val="3843430355"/>
                    </a:ext>
                  </a:extLst>
                </a:gridCol>
                <a:gridCol w="1196701">
                  <a:extLst>
                    <a:ext uri="{9D8B030D-6E8A-4147-A177-3AD203B41FA5}">
                      <a16:colId xmlns:a16="http://schemas.microsoft.com/office/drawing/2014/main" val="1554684573"/>
                    </a:ext>
                  </a:extLst>
                </a:gridCol>
                <a:gridCol w="1196701">
                  <a:extLst>
                    <a:ext uri="{9D8B030D-6E8A-4147-A177-3AD203B41FA5}">
                      <a16:colId xmlns:a16="http://schemas.microsoft.com/office/drawing/2014/main" val="2094252028"/>
                    </a:ext>
                  </a:extLst>
                </a:gridCol>
                <a:gridCol w="1196701">
                  <a:extLst>
                    <a:ext uri="{9D8B030D-6E8A-4147-A177-3AD203B41FA5}">
                      <a16:colId xmlns:a16="http://schemas.microsoft.com/office/drawing/2014/main" val="2149973865"/>
                    </a:ext>
                  </a:extLst>
                </a:gridCol>
              </a:tblGrid>
              <a:tr h="2088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Метрики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53192"/>
                  </a:ext>
                </a:extLst>
              </a:tr>
              <a:tr h="208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WAPE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extLst>
                  <a:ext uri="{0D108BD9-81ED-4DB2-BD59-A6C34878D82A}">
                    <a16:rowId xmlns:a16="http://schemas.microsoft.com/office/drawing/2014/main" val="3651741289"/>
                  </a:ext>
                </a:extLst>
              </a:tr>
              <a:tr h="208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26.21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144.76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149.36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extLst>
                  <a:ext uri="{0D108BD9-81ED-4DB2-BD59-A6C34878D82A}">
                    <a16:rowId xmlns:a16="http://schemas.microsoft.com/office/drawing/2014/main" val="762179338"/>
                  </a:ext>
                </a:extLst>
              </a:tr>
              <a:tr h="208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41.93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extLst>
                  <a:ext uri="{0D108BD9-81ED-4DB2-BD59-A6C34878D82A}">
                    <a16:rowId xmlns:a16="http://schemas.microsoft.com/office/drawing/2014/main" val="2249992522"/>
                  </a:ext>
                </a:extLst>
              </a:tr>
              <a:tr h="208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92.61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extLst>
                  <a:ext uri="{0D108BD9-81ED-4DB2-BD59-A6C34878D82A}">
                    <a16:rowId xmlns:a16="http://schemas.microsoft.com/office/drawing/2014/main" val="1276301150"/>
                  </a:ext>
                </a:extLst>
              </a:tr>
              <a:tr h="208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34.14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12" marR="50112" marT="0" marB="0"/>
                </a:tc>
                <a:extLst>
                  <a:ext uri="{0D108BD9-81ED-4DB2-BD59-A6C34878D82A}">
                    <a16:rowId xmlns:a16="http://schemas.microsoft.com/office/drawing/2014/main" val="35421874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104D7A-827E-4FB5-CDB7-EBFF7419D989}"/>
              </a:ext>
            </a:extLst>
          </p:cNvPr>
          <p:cNvSpPr txBox="1"/>
          <p:nvPr/>
        </p:nvSpPr>
        <p:spPr>
          <a:xfrm>
            <a:off x="594361" y="2263699"/>
            <a:ext cx="469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7B6A7-D0DD-F8C9-9094-3B636498FCEA}"/>
              </a:ext>
            </a:extLst>
          </p:cNvPr>
          <p:cNvSpPr txBox="1"/>
          <p:nvPr/>
        </p:nvSpPr>
        <p:spPr>
          <a:xfrm>
            <a:off x="5881689" y="2263699"/>
            <a:ext cx="4786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 обработкой пиков</a:t>
            </a:r>
            <a:endParaRPr lang="en-US" sz="2400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796275B-BB80-F922-08BF-C75FA72A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59" y="1889759"/>
            <a:ext cx="8448041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1B22C80-4387-E2B2-7365-185110A9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9</a:t>
            </a:fld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57158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922</Words>
  <Application>Microsoft Office PowerPoint</Application>
  <PresentationFormat>Широкоэкранный</PresentationFormat>
  <Paragraphs>233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Symbol</vt:lpstr>
      <vt:lpstr>Times New Roman</vt:lpstr>
      <vt:lpstr>Пользовательская</vt:lpstr>
      <vt:lpstr>Итоговый проект</vt:lpstr>
      <vt:lpstr>Содержание</vt:lpstr>
      <vt:lpstr>Введение</vt:lpstr>
      <vt:lpstr>Обзор литературы Статистические тесты и метрики</vt:lpstr>
      <vt:lpstr>Обзор литературы Компоненты временного ряда</vt:lpstr>
      <vt:lpstr>Обзор литературы Модели машинного обучения</vt:lpstr>
      <vt:lpstr>Методы</vt:lpstr>
      <vt:lpstr>Эксперименты Описание данных</vt:lpstr>
      <vt:lpstr>Эксперименты Результаты моделей с параметрами по умолчанию</vt:lpstr>
      <vt:lpstr>Эксперименты Визуализация прогноза</vt:lpstr>
      <vt:lpstr>Эксперименты Результаты по препаратам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2024-06-05T07:59:55Z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