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4" r:id="rId6"/>
    <p:sldId id="261" r:id="rId7"/>
    <p:sldId id="272" r:id="rId8"/>
    <p:sldId id="260" r:id="rId9"/>
    <p:sldId id="269" r:id="rId10"/>
    <p:sldId id="266" r:id="rId11"/>
    <p:sldId id="270" r:id="rId12"/>
    <p:sldId id="271" r:id="rId13"/>
    <p:sldId id="273" r:id="rId14"/>
    <p:sldId id="274" r:id="rId15"/>
    <p:sldId id="275" r:id="rId16"/>
    <p:sldId id="276" r:id="rId17"/>
    <p:sldId id="267" r:id="rId18"/>
    <p:sldId id="262" r:id="rId19"/>
    <p:sldId id="265" r:id="rId20"/>
    <p:sldId id="25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09925-648E-4113-B576-B35046450EBC}" v="2956" dt="2021-11-11T11:52:4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F9D33-AEDA-49CA-9793-6F2451B03F70}" type="datetimeFigureOut">
              <a:rPr lang="en-US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EDD2-6C5B-484F-81B3-D2CA3FD5D80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 module</a:t>
            </a:r>
            <a:r>
              <a:rPr lang="en-US" b="1" dirty="0"/>
              <a:t> Context</a:t>
            </a:r>
            <a:r>
              <a:rPr lang="en-US" dirty="0"/>
              <a:t> </a:t>
            </a:r>
            <a:r>
              <a:rPr lang="en-US" dirty="0" err="1"/>
              <a:t>hérite</a:t>
            </a:r>
            <a:r>
              <a:rPr lang="en-US" dirty="0"/>
              <a:t> de </a:t>
            </a:r>
            <a:r>
              <a:rPr lang="en-US" dirty="0" err="1"/>
              <a:t>ses</a:t>
            </a:r>
            <a:r>
              <a:rPr lang="en-US" dirty="0"/>
              <a:t> </a:t>
            </a:r>
            <a:r>
              <a:rPr lang="en-US" dirty="0" err="1"/>
              <a:t>caractéristiques</a:t>
            </a:r>
            <a:r>
              <a:rPr lang="en-US" dirty="0"/>
              <a:t> du module Beans et </a:t>
            </a:r>
            <a:r>
              <a:rPr lang="en-US" dirty="0" err="1"/>
              <a:t>ajoute</a:t>
            </a:r>
            <a:r>
              <a:rPr lang="en-US" dirty="0"/>
              <a:t> la </a:t>
            </a:r>
            <a:r>
              <a:rPr lang="en-US" dirty="0" err="1"/>
              <a:t>prise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 charge de </a:t>
            </a:r>
            <a:r>
              <a:rPr lang="en-US" dirty="0" err="1"/>
              <a:t>l'internationalisation</a:t>
            </a:r>
            <a:r>
              <a:rPr lang="en-US" dirty="0"/>
              <a:t>, la propagation </a:t>
            </a:r>
            <a:r>
              <a:rPr lang="en-US" dirty="0" err="1"/>
              <a:t>d'événements</a:t>
            </a:r>
            <a:r>
              <a:rPr lang="en-US" dirty="0"/>
              <a:t>, le </a:t>
            </a:r>
            <a:r>
              <a:rPr lang="en-US" dirty="0" err="1"/>
              <a:t>chargement</a:t>
            </a:r>
            <a:r>
              <a:rPr lang="en-US" dirty="0"/>
              <a:t> de </a:t>
            </a:r>
            <a:r>
              <a:rPr lang="en-US" dirty="0" err="1"/>
              <a:t>ressources</a:t>
            </a:r>
            <a:r>
              <a:rPr lang="en-US" dirty="0"/>
              <a:t> et la </a:t>
            </a:r>
            <a:r>
              <a:rPr lang="en-US" dirty="0" err="1"/>
              <a:t>création</a:t>
            </a:r>
            <a:r>
              <a:rPr lang="en-US" dirty="0"/>
              <a:t> </a:t>
            </a:r>
            <a:r>
              <a:rPr lang="en-US" dirty="0" err="1"/>
              <a:t>transparente</a:t>
            </a:r>
            <a:r>
              <a:rPr lang="en-US" dirty="0"/>
              <a:t> de </a:t>
            </a:r>
            <a:r>
              <a:rPr lang="en-US" dirty="0" err="1"/>
              <a:t>contextes</a:t>
            </a:r>
            <a:r>
              <a:rPr lang="en-US" dirty="0"/>
              <a:t>, EJB, JMX et le remoting de 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2EDD2-6C5B-484F-81B3-D2CA3FD5D80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877098"/>
            <a:ext cx="6960759" cy="299344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  <a:latin typeface="Century Gothic"/>
              </a:rPr>
              <a:t>Introduction au framework </a:t>
            </a:r>
            <a:r>
              <a:rPr lang="en-US" sz="6000" b="1" dirty="0">
                <a:solidFill>
                  <a:srgbClr val="FFFF00"/>
                </a:solidFill>
                <a:latin typeface="Century Gothic"/>
              </a:rPr>
              <a:t>Spring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solidFill>
                  <a:srgbClr val="FFFFFF">
                    <a:alpha val="70000"/>
                  </a:srgbClr>
                </a:solidFill>
                <a:latin typeface="Franklin Gothic Book"/>
              </a:rPr>
              <a:t>Présenté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Franklin Gothic Book"/>
              </a:rPr>
              <a:t> par TIH SAMUEL MBIYIMO'O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E93D5-B3E8-487B-9005-8D3A980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Core Container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8FBB3-AAE5-4552-BD1C-A4E1315E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Trebuchet MS"/>
                <a:ea typeface="Helvetica"/>
                <a:cs typeface="Helvetica"/>
              </a:rPr>
              <a:t>Le module </a:t>
            </a:r>
            <a:r>
              <a:rPr lang="en-US" sz="2400" b="1" dirty="0">
                <a:latin typeface="Trebuchet MS"/>
                <a:ea typeface="Helvetica"/>
                <a:cs typeface="Helvetica"/>
              </a:rPr>
              <a:t>Context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est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 un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moyen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d'accéder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à des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objets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dans un cadre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similaire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à un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registre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JNDI. 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L'interface</a:t>
            </a:r>
            <a:r>
              <a:rPr lang="en-US" sz="2400" b="1" dirty="0">
                <a:latin typeface="Trebuchet MS"/>
                <a:ea typeface="Helvetica"/>
                <a:cs typeface="Helvetica"/>
              </a:rPr>
              <a:t> </a:t>
            </a:r>
            <a:r>
              <a:rPr lang="en-US" sz="2400" b="1" dirty="0" err="1">
                <a:latin typeface="Trebuchet MS"/>
                <a:ea typeface="Helvetica"/>
                <a:cs typeface="Helvetica"/>
              </a:rPr>
              <a:t>ApplicationContext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</a:t>
            </a:r>
            <a:r>
              <a:rPr lang="en-US" sz="2400" dirty="0" err="1">
                <a:latin typeface="Trebuchet MS"/>
                <a:ea typeface="Helvetica"/>
                <a:cs typeface="Helvetica"/>
              </a:rPr>
              <a:t>est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le point central du module Context.</a:t>
            </a:r>
          </a:p>
          <a:p>
            <a:r>
              <a:rPr lang="en-US" sz="2400" dirty="0">
                <a:latin typeface="Trebuchet MS"/>
                <a:ea typeface="Helvetica"/>
                <a:cs typeface="Helvetica"/>
              </a:rPr>
              <a:t>Le module </a:t>
            </a:r>
            <a:r>
              <a:rPr lang="en-US" sz="2400" b="1" dirty="0">
                <a:latin typeface="Trebuchet MS"/>
                <a:ea typeface="Helvetica"/>
                <a:cs typeface="Helvetica"/>
              </a:rPr>
              <a:t>Expression Language</a:t>
            </a:r>
            <a:r>
              <a:rPr lang="en-US" sz="2400" dirty="0">
                <a:latin typeface="Trebuchet MS"/>
                <a:ea typeface="Helvetica"/>
                <a:cs typeface="Helvetica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langage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d'expression</a:t>
            </a:r>
            <a:r>
              <a:rPr lang="en-US" sz="2400" dirty="0">
                <a:ea typeface="+mn-lt"/>
                <a:cs typeface="+mn-lt"/>
              </a:rPr>
              <a:t> puissant pour </a:t>
            </a:r>
            <a:r>
              <a:rPr lang="en-US" sz="2400" dirty="0" err="1" smtClean="0">
                <a:ea typeface="+mn-lt"/>
                <a:cs typeface="+mn-lt"/>
              </a:rPr>
              <a:t>intérroger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et </a:t>
            </a:r>
            <a:r>
              <a:rPr lang="en-US" sz="2400" dirty="0" err="1">
                <a:ea typeface="+mn-lt"/>
                <a:cs typeface="+mn-lt"/>
              </a:rPr>
              <a:t>manipuler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graphe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d'objets</a:t>
            </a:r>
            <a:r>
              <a:rPr lang="en-US" sz="2400" dirty="0">
                <a:ea typeface="+mn-lt"/>
                <a:cs typeface="+mn-lt"/>
              </a:rPr>
              <a:t> au moment de </a:t>
            </a:r>
            <a:r>
              <a:rPr lang="en-US" sz="2400" dirty="0" err="1">
                <a:ea typeface="+mn-lt"/>
                <a:cs typeface="+mn-lt"/>
              </a:rPr>
              <a:t>l'exécution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latin typeface="Trebuchet M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47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E93D5-B3E8-487B-9005-8D3A980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Data-Access / 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8FBB3-AAE5-4552-BD1C-A4E1315E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JDBC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couche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d'abstraction</a:t>
            </a:r>
            <a:r>
              <a:rPr lang="en-US" sz="2400" dirty="0">
                <a:ea typeface="+mn-lt"/>
                <a:cs typeface="+mn-lt"/>
              </a:rPr>
              <a:t> JDBC qui </a:t>
            </a:r>
            <a:r>
              <a:rPr lang="en-US" sz="2400" dirty="0" err="1">
                <a:ea typeface="+mn-lt"/>
                <a:cs typeface="+mn-lt"/>
              </a:rPr>
              <a:t>supprime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nécessité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d'effectuer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codage</a:t>
            </a:r>
            <a:r>
              <a:rPr lang="en-US" sz="2400" dirty="0">
                <a:ea typeface="+mn-lt"/>
                <a:cs typeface="+mn-lt"/>
              </a:rPr>
              <a:t> JDBC </a:t>
            </a:r>
            <a:r>
              <a:rPr lang="en-US" sz="2400" dirty="0" err="1">
                <a:ea typeface="+mn-lt"/>
                <a:cs typeface="+mn-lt"/>
              </a:rPr>
              <a:t>fastidieux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d'analyser</a:t>
            </a:r>
            <a:r>
              <a:rPr lang="en-US" sz="2400" dirty="0">
                <a:ea typeface="+mn-lt"/>
                <a:cs typeface="+mn-lt"/>
              </a:rPr>
              <a:t> les codes </a:t>
            </a:r>
            <a:r>
              <a:rPr lang="en-US" sz="2400" dirty="0" err="1">
                <a:ea typeface="+mn-lt"/>
                <a:cs typeface="+mn-lt"/>
              </a:rPr>
              <a:t>d'erreur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spécifiques</a:t>
            </a:r>
            <a:r>
              <a:rPr lang="en-US" sz="2400" dirty="0">
                <a:ea typeface="+mn-lt"/>
                <a:cs typeface="+mn-lt"/>
              </a:rPr>
              <a:t> aux </a:t>
            </a:r>
            <a:r>
              <a:rPr lang="en-US" sz="2400" dirty="0" err="1">
                <a:ea typeface="+mn-lt"/>
                <a:cs typeface="+mn-lt"/>
              </a:rPr>
              <a:t>fournisseurs</a:t>
            </a:r>
            <a:r>
              <a:rPr lang="en-US" sz="2400" dirty="0">
                <a:ea typeface="+mn-lt"/>
                <a:cs typeface="+mn-lt"/>
              </a:rPr>
              <a:t> de bases de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ORM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des couches </a:t>
            </a:r>
            <a:r>
              <a:rPr lang="en-US" sz="2400" dirty="0" err="1">
                <a:ea typeface="+mn-lt"/>
                <a:cs typeface="+mn-lt"/>
              </a:rPr>
              <a:t>d'intégration</a:t>
            </a:r>
            <a:r>
              <a:rPr lang="en-US" sz="2400" dirty="0">
                <a:ea typeface="+mn-lt"/>
                <a:cs typeface="+mn-lt"/>
              </a:rPr>
              <a:t> pour les API de </a:t>
            </a:r>
            <a:r>
              <a:rPr lang="en-US" sz="2400" dirty="0" err="1">
                <a:ea typeface="+mn-lt"/>
                <a:cs typeface="+mn-lt"/>
              </a:rPr>
              <a:t>mappage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objet-relationnel</a:t>
            </a:r>
            <a:r>
              <a:rPr lang="en-US" sz="2400" dirty="0">
                <a:ea typeface="+mn-lt"/>
                <a:cs typeface="+mn-lt"/>
              </a:rPr>
              <a:t> les plus </a:t>
            </a:r>
            <a:r>
              <a:rPr lang="en-US" sz="2400" dirty="0" err="1">
                <a:ea typeface="+mn-lt"/>
                <a:cs typeface="+mn-lt"/>
              </a:rPr>
              <a:t>populaires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notamment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JPA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ea typeface="+mn-lt"/>
                <a:cs typeface="+mn-lt"/>
              </a:rPr>
              <a:t>JDO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i="1" dirty="0">
                <a:ea typeface="+mn-lt"/>
                <a:cs typeface="+mn-lt"/>
              </a:rPr>
              <a:t>Hibernate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i="1" dirty="0" err="1">
                <a:ea typeface="+mn-lt"/>
                <a:cs typeface="+mn-lt"/>
              </a:rPr>
              <a:t>iBatis</a:t>
            </a:r>
            <a:r>
              <a:rPr lang="en-US" sz="2400" dirty="0">
                <a:ea typeface="+mn-lt"/>
                <a:cs typeface="+mn-lt"/>
              </a:rPr>
              <a:t>. 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5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E93D5-B3E8-487B-9005-8D3A980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Data-Access / Integration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8FBB3-AAE5-4552-BD1C-A4E1315E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OXM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couche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d'abstraction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supporte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implémentations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mappage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Objet</a:t>
            </a:r>
            <a:r>
              <a:rPr lang="en-US" sz="2400" dirty="0">
                <a:ea typeface="+mn-lt"/>
                <a:cs typeface="+mn-lt"/>
              </a:rPr>
              <a:t>/XML pour JAXB, Castor, </a:t>
            </a:r>
            <a:r>
              <a:rPr lang="en-US" sz="2400" dirty="0" err="1">
                <a:ea typeface="+mn-lt"/>
                <a:cs typeface="+mn-lt"/>
              </a:rPr>
              <a:t>XMLBeans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JiBX</a:t>
            </a:r>
            <a:r>
              <a:rPr lang="en-US" sz="2400" dirty="0">
                <a:ea typeface="+mn-lt"/>
                <a:cs typeface="+mn-lt"/>
              </a:rPr>
              <a:t> et XStream.</a:t>
            </a:r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Java Messaging Service (JMS)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contient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err="1">
                <a:ea typeface="+mn-lt"/>
                <a:cs typeface="+mn-lt"/>
              </a:rPr>
              <a:t>fonctions</a:t>
            </a:r>
            <a:r>
              <a:rPr lang="en-US" sz="2400" dirty="0">
                <a:ea typeface="+mn-lt"/>
                <a:cs typeface="+mn-lt"/>
              </a:rPr>
              <a:t> de production et de </a:t>
            </a:r>
            <a:r>
              <a:rPr lang="en-US" sz="2400" err="1">
                <a:ea typeface="+mn-lt"/>
                <a:cs typeface="+mn-lt"/>
              </a:rPr>
              <a:t>consommation</a:t>
            </a:r>
            <a:r>
              <a:rPr lang="en-US" sz="2400" dirty="0">
                <a:ea typeface="+mn-lt"/>
                <a:cs typeface="+mn-lt"/>
              </a:rPr>
              <a:t> de messages.</a:t>
            </a:r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Transaction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prend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charge la gestion </a:t>
            </a:r>
            <a:r>
              <a:rPr lang="en-US" sz="2400" err="1">
                <a:ea typeface="+mn-lt"/>
                <a:cs typeface="+mn-lt"/>
              </a:rPr>
              <a:t>programmatique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err="1">
                <a:ea typeface="+mn-lt"/>
                <a:cs typeface="+mn-lt"/>
              </a:rPr>
              <a:t>déclarative</a:t>
            </a:r>
            <a:r>
              <a:rPr lang="en-US" sz="2400" dirty="0">
                <a:ea typeface="+mn-lt"/>
                <a:cs typeface="+mn-lt"/>
              </a:rPr>
              <a:t> des transactions pour les classes qui </a:t>
            </a:r>
            <a:r>
              <a:rPr lang="en-US" sz="2400" err="1">
                <a:ea typeface="+mn-lt"/>
                <a:cs typeface="+mn-lt"/>
              </a:rPr>
              <a:t>mettent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œuvre</a:t>
            </a:r>
            <a:r>
              <a:rPr lang="en-US" sz="2400" dirty="0">
                <a:ea typeface="+mn-lt"/>
                <a:cs typeface="+mn-lt"/>
              </a:rPr>
              <a:t> des interfaces </a:t>
            </a:r>
            <a:r>
              <a:rPr lang="en-US" sz="2400" err="1">
                <a:ea typeface="+mn-lt"/>
                <a:cs typeface="+mn-lt"/>
              </a:rPr>
              <a:t>spéciales</a:t>
            </a:r>
            <a:r>
              <a:rPr lang="en-US" sz="2400" dirty="0">
                <a:ea typeface="+mn-lt"/>
                <a:cs typeface="+mn-lt"/>
              </a:rPr>
              <a:t> et pour </a:t>
            </a:r>
            <a:r>
              <a:rPr lang="en-US" sz="2400" err="1">
                <a:ea typeface="+mn-lt"/>
                <a:cs typeface="+mn-lt"/>
              </a:rPr>
              <a:t>tous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vos</a:t>
            </a:r>
            <a:r>
              <a:rPr lang="en-US" sz="2400" dirty="0">
                <a:ea typeface="+mn-lt"/>
                <a:cs typeface="+mn-lt"/>
              </a:rPr>
              <a:t> POJO (plain old Java objects).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7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F5F7C-5BB9-48EB-A670-FF9E43FD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B67E6-09A4-4639-ACBB-4F01E4F2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Web</a:t>
            </a:r>
            <a:r>
              <a:rPr lang="en-US" sz="2400" dirty="0">
                <a:ea typeface="+mn-lt"/>
                <a:cs typeface="+mn-lt"/>
              </a:rPr>
              <a:t> de Spring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fonctionnalités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basique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d'intégration</a:t>
            </a:r>
            <a:r>
              <a:rPr lang="en-US" sz="2400" dirty="0">
                <a:ea typeface="+mn-lt"/>
                <a:cs typeface="+mn-lt"/>
              </a:rPr>
              <a:t> web </a:t>
            </a:r>
            <a:r>
              <a:rPr lang="en-US" sz="2400" dirty="0" err="1">
                <a:ea typeface="+mn-lt"/>
                <a:cs typeface="+mn-lt"/>
              </a:rPr>
              <a:t>tel</a:t>
            </a:r>
            <a:r>
              <a:rPr lang="en-US" sz="2400" dirty="0">
                <a:ea typeface="+mn-lt"/>
                <a:cs typeface="+mn-lt"/>
              </a:rPr>
              <a:t> que le </a:t>
            </a:r>
            <a:r>
              <a:rPr lang="en-US" sz="2400" dirty="0" err="1">
                <a:ea typeface="+mn-lt"/>
                <a:cs typeface="+mn-lt"/>
              </a:rPr>
              <a:t>chargement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fichiers</a:t>
            </a:r>
            <a:r>
              <a:rPr lang="en-US" sz="2400" dirty="0">
                <a:ea typeface="+mn-lt"/>
                <a:cs typeface="+mn-lt"/>
              </a:rPr>
              <a:t> multipart et </a:t>
            </a:r>
            <a:r>
              <a:rPr lang="en-US" sz="2400" dirty="0" err="1">
                <a:ea typeface="+mn-lt"/>
                <a:cs typeface="+mn-lt"/>
              </a:rPr>
              <a:t>l'initialisation</a:t>
            </a:r>
            <a:r>
              <a:rPr lang="en-US" sz="2400" dirty="0">
                <a:ea typeface="+mn-lt"/>
                <a:cs typeface="+mn-lt"/>
              </a:rPr>
              <a:t> du </a:t>
            </a:r>
            <a:r>
              <a:rPr lang="en-US" sz="2400" dirty="0" err="1">
                <a:ea typeface="+mn-lt"/>
                <a:cs typeface="+mn-lt"/>
              </a:rPr>
              <a:t>conteneur</a:t>
            </a:r>
            <a:r>
              <a:rPr lang="en-US" sz="2400" dirty="0">
                <a:ea typeface="+mn-lt"/>
                <a:cs typeface="+mn-lt"/>
              </a:rPr>
              <a:t> IoC à </a:t>
            </a:r>
            <a:r>
              <a:rPr lang="en-US" sz="2400" dirty="0" err="1">
                <a:ea typeface="+mn-lt"/>
                <a:cs typeface="+mn-lt"/>
              </a:rPr>
              <a:t>l'aide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récepteurs</a:t>
            </a:r>
            <a:r>
              <a:rPr lang="en-US" sz="2400" dirty="0">
                <a:ea typeface="+mn-lt"/>
                <a:cs typeface="+mn-lt"/>
              </a:rPr>
              <a:t> de servlets et d'un </a:t>
            </a:r>
            <a:r>
              <a:rPr lang="en-US" sz="2400" dirty="0" err="1">
                <a:ea typeface="+mn-lt"/>
                <a:cs typeface="+mn-lt"/>
              </a:rPr>
              <a:t>contexte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d'application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orienté</a:t>
            </a:r>
            <a:r>
              <a:rPr lang="en-US" sz="2400" dirty="0">
                <a:ea typeface="+mn-lt"/>
                <a:cs typeface="+mn-lt"/>
              </a:rPr>
              <a:t> Web.</a:t>
            </a:r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Web-Servlet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contient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l'implémentation</a:t>
            </a:r>
            <a:r>
              <a:rPr lang="en-US" sz="2400" dirty="0">
                <a:ea typeface="+mn-lt"/>
                <a:cs typeface="+mn-lt"/>
              </a:rPr>
              <a:t> MVC (</a:t>
            </a:r>
            <a:r>
              <a:rPr lang="en-US" sz="2400" i="1" dirty="0">
                <a:ea typeface="+mn-lt"/>
                <a:cs typeface="+mn-lt"/>
              </a:rPr>
              <a:t>model-view-controller</a:t>
            </a:r>
            <a:r>
              <a:rPr lang="en-US" sz="2400" dirty="0">
                <a:ea typeface="+mn-lt"/>
                <a:cs typeface="+mn-lt"/>
              </a:rPr>
              <a:t>) de Spring pour les applications web.</a:t>
            </a:r>
            <a:endParaRPr lang="en-US" sz="2400" dirty="0"/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51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F5F7C-5BB9-48EB-A670-FF9E43FD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B67E6-09A4-4639-ACBB-4F01E4F2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390" y="1583598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Web-Struts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contient</a:t>
            </a:r>
            <a:r>
              <a:rPr lang="en-US" sz="2400" dirty="0">
                <a:ea typeface="+mn-lt"/>
                <a:cs typeface="+mn-lt"/>
              </a:rPr>
              <a:t> les classes de support pour </a:t>
            </a:r>
            <a:r>
              <a:rPr lang="en-US" sz="2400" dirty="0" err="1">
                <a:ea typeface="+mn-lt"/>
                <a:cs typeface="+mn-lt"/>
              </a:rPr>
              <a:t>l'intégration</a:t>
            </a:r>
            <a:r>
              <a:rPr lang="en-US" sz="2400" dirty="0">
                <a:ea typeface="+mn-lt"/>
                <a:cs typeface="+mn-lt"/>
              </a:rPr>
              <a:t> d'un </a:t>
            </a:r>
            <a:r>
              <a:rPr lang="en-US" sz="2400" dirty="0" err="1">
                <a:ea typeface="+mn-lt"/>
                <a:cs typeface="+mn-lt"/>
              </a:rPr>
              <a:t>niveau</a:t>
            </a:r>
            <a:r>
              <a:rPr lang="en-US" sz="2400" dirty="0">
                <a:ea typeface="+mn-lt"/>
                <a:cs typeface="+mn-lt"/>
              </a:rPr>
              <a:t> web Struts </a:t>
            </a:r>
            <a:r>
              <a:rPr lang="en-US" sz="2400" dirty="0" err="1">
                <a:ea typeface="+mn-lt"/>
                <a:cs typeface="+mn-lt"/>
              </a:rPr>
              <a:t>classique</a:t>
            </a:r>
            <a:r>
              <a:rPr lang="en-US" sz="2400" dirty="0">
                <a:ea typeface="+mn-lt"/>
                <a:cs typeface="+mn-lt"/>
              </a:rPr>
              <a:t> dans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application Spring.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Web-Portlet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l'implémentation</a:t>
            </a:r>
            <a:r>
              <a:rPr lang="en-US" sz="2400" dirty="0">
                <a:ea typeface="+mn-lt"/>
                <a:cs typeface="+mn-lt"/>
              </a:rPr>
              <a:t> MVC à </a:t>
            </a:r>
            <a:r>
              <a:rPr lang="en-US" sz="2400" dirty="0" err="1">
                <a:ea typeface="+mn-lt"/>
                <a:cs typeface="+mn-lt"/>
              </a:rPr>
              <a:t>utiliser</a:t>
            </a:r>
            <a:r>
              <a:rPr lang="en-US" sz="2400" dirty="0">
                <a:ea typeface="+mn-lt"/>
                <a:cs typeface="+mn-lt"/>
              </a:rPr>
              <a:t> dans un </a:t>
            </a:r>
            <a:r>
              <a:rPr lang="en-US" sz="2400" dirty="0" err="1">
                <a:ea typeface="+mn-lt"/>
                <a:cs typeface="+mn-lt"/>
              </a:rPr>
              <a:t>environnement</a:t>
            </a:r>
            <a:r>
              <a:rPr lang="en-US" sz="2400" dirty="0">
                <a:ea typeface="+mn-lt"/>
                <a:cs typeface="+mn-lt"/>
              </a:rPr>
              <a:t> de portlets et </a:t>
            </a:r>
            <a:r>
              <a:rPr lang="en-US" sz="2400" dirty="0" err="1">
                <a:ea typeface="+mn-lt"/>
                <a:cs typeface="+mn-lt"/>
              </a:rPr>
              <a:t>reflète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fonctionnalité</a:t>
            </a:r>
            <a:r>
              <a:rPr lang="en-US" sz="2400" dirty="0">
                <a:ea typeface="+mn-lt"/>
                <a:cs typeface="+mn-lt"/>
              </a:rPr>
              <a:t> du module Web-Servlet.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84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901B4-866A-4B6D-873A-4CBDFFF0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(Aspect Oriented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E2AEE-17E5-4451-86C1-6472F118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9872"/>
            <a:ext cx="8596668" cy="38807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AOP</a:t>
            </a:r>
            <a:r>
              <a:rPr lang="en-US" sz="2400" dirty="0">
                <a:ea typeface="+mn-lt"/>
                <a:cs typeface="+mn-lt"/>
              </a:rPr>
              <a:t> de Spring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implémentation</a:t>
            </a:r>
            <a:r>
              <a:rPr lang="en-US" sz="2400" dirty="0">
                <a:ea typeface="+mn-lt"/>
                <a:cs typeface="+mn-lt"/>
              </a:rPr>
              <a:t> de la </a:t>
            </a:r>
            <a:r>
              <a:rPr lang="en-US" sz="2400" b="1" dirty="0" err="1">
                <a:ea typeface="+mn-lt"/>
                <a:cs typeface="+mn-lt"/>
              </a:rPr>
              <a:t>programmation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orientée</a:t>
            </a:r>
            <a:r>
              <a:rPr lang="en-US" sz="2400" b="1" dirty="0">
                <a:ea typeface="+mn-lt"/>
                <a:cs typeface="+mn-lt"/>
              </a:rPr>
              <a:t> aspect </a:t>
            </a:r>
            <a:r>
              <a:rPr lang="en-US" sz="2400" dirty="0" err="1">
                <a:ea typeface="+mn-lt"/>
                <a:cs typeface="+mn-lt"/>
              </a:rPr>
              <a:t>conforme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l'Alliance</a:t>
            </a:r>
            <a:r>
              <a:rPr lang="en-US" sz="2400" dirty="0">
                <a:ea typeface="+mn-lt"/>
                <a:cs typeface="+mn-lt"/>
              </a:rPr>
              <a:t> AOP, </a:t>
            </a:r>
            <a:r>
              <a:rPr lang="en-US" sz="2400" dirty="0" err="1">
                <a:ea typeface="+mn-lt"/>
                <a:cs typeface="+mn-lt"/>
              </a:rPr>
              <a:t>ce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vous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permet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définir</a:t>
            </a:r>
            <a:r>
              <a:rPr lang="en-US" sz="2400" dirty="0">
                <a:ea typeface="+mn-lt"/>
                <a:cs typeface="+mn-lt"/>
              </a:rPr>
              <a:t>, par </a:t>
            </a:r>
            <a:r>
              <a:rPr lang="en-US" sz="2400" dirty="0" err="1">
                <a:ea typeface="+mn-lt"/>
                <a:cs typeface="+mn-lt"/>
              </a:rPr>
              <a:t>exemple</a:t>
            </a:r>
            <a:r>
              <a:rPr lang="en-US" sz="2400" dirty="0">
                <a:ea typeface="+mn-lt"/>
                <a:cs typeface="+mn-lt"/>
              </a:rPr>
              <a:t>, des </a:t>
            </a:r>
            <a:r>
              <a:rPr lang="en-US" sz="2400" dirty="0" err="1">
                <a:ea typeface="+mn-lt"/>
                <a:cs typeface="+mn-lt"/>
              </a:rPr>
              <a:t>intercepteurs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méthodes</a:t>
            </a:r>
            <a:r>
              <a:rPr lang="en-US" sz="2400" dirty="0">
                <a:ea typeface="+mn-lt"/>
                <a:cs typeface="+mn-lt"/>
              </a:rPr>
              <a:t> et des </a:t>
            </a:r>
            <a:r>
              <a:rPr lang="en-US" sz="2400" dirty="0" err="1">
                <a:ea typeface="+mn-lt"/>
                <a:cs typeface="+mn-lt"/>
              </a:rPr>
              <a:t>raccourcis</a:t>
            </a:r>
            <a:r>
              <a:rPr lang="en-US" sz="2400" dirty="0">
                <a:ea typeface="+mn-lt"/>
                <a:cs typeface="+mn-lt"/>
              </a:rPr>
              <a:t> pour </a:t>
            </a:r>
            <a:r>
              <a:rPr lang="en-US" sz="2400" dirty="0" err="1">
                <a:ea typeface="+mn-lt"/>
                <a:cs typeface="+mn-lt"/>
              </a:rPr>
              <a:t>découpler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proprement</a:t>
            </a:r>
            <a:r>
              <a:rPr lang="en-US" sz="2400" dirty="0">
                <a:ea typeface="+mn-lt"/>
                <a:cs typeface="+mn-lt"/>
              </a:rPr>
              <a:t> le code qui </a:t>
            </a:r>
            <a:r>
              <a:rPr lang="en-US" sz="2400" dirty="0" err="1">
                <a:ea typeface="+mn-lt"/>
                <a:cs typeface="+mn-lt"/>
              </a:rPr>
              <a:t>implémente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fonctionnalités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devant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être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séparées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 smtClean="0">
                <a:ea typeface="+mn-lt"/>
                <a:cs typeface="+mn-lt"/>
              </a:rPr>
              <a:t>Aspects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intégration</a:t>
            </a:r>
            <a:r>
              <a:rPr lang="en-US" sz="2400" dirty="0">
                <a:ea typeface="+mn-lt"/>
                <a:cs typeface="+mn-lt"/>
              </a:rPr>
              <a:t> avec AspectJ.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 module I</a:t>
            </a:r>
            <a:r>
              <a:rPr lang="en-US" sz="2400" b="1" dirty="0">
                <a:ea typeface="+mn-lt"/>
                <a:cs typeface="+mn-lt"/>
              </a:rPr>
              <a:t>nstrumentation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un support pour </a:t>
            </a:r>
            <a:r>
              <a:rPr lang="en-US" sz="2400" dirty="0" err="1">
                <a:ea typeface="+mn-lt"/>
                <a:cs typeface="+mn-lt"/>
              </a:rPr>
              <a:t>l'instrumentation</a:t>
            </a:r>
            <a:r>
              <a:rPr lang="en-US" sz="2400" dirty="0">
                <a:ea typeface="+mn-lt"/>
                <a:cs typeface="+mn-lt"/>
              </a:rPr>
              <a:t> des classes et des </a:t>
            </a:r>
            <a:r>
              <a:rPr lang="en-US" sz="2400" dirty="0" err="1">
                <a:ea typeface="+mn-lt"/>
                <a:cs typeface="+mn-lt"/>
              </a:rPr>
              <a:t>implémentations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chargeurs</a:t>
            </a:r>
            <a:r>
              <a:rPr lang="en-US" sz="2400" dirty="0">
                <a:ea typeface="+mn-lt"/>
                <a:cs typeface="+mn-lt"/>
              </a:rPr>
              <a:t> de classes à </a:t>
            </a:r>
            <a:r>
              <a:rPr lang="en-US" sz="2400" dirty="0" err="1">
                <a:ea typeface="+mn-lt"/>
                <a:cs typeface="+mn-lt"/>
              </a:rPr>
              <a:t>utiliser</a:t>
            </a:r>
            <a:r>
              <a:rPr lang="en-US" sz="2400" dirty="0">
                <a:ea typeface="+mn-lt"/>
                <a:cs typeface="+mn-lt"/>
              </a:rPr>
              <a:t> dans </a:t>
            </a:r>
            <a:r>
              <a:rPr lang="en-US" sz="2400" dirty="0" err="1">
                <a:ea typeface="+mn-lt"/>
                <a:cs typeface="+mn-lt"/>
              </a:rPr>
              <a:t>certains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serveurs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d'applications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7792F-5BDE-4C07-A038-A361A0E4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07423-B1E4-464F-89EF-E21AC299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63"/>
            <a:ext cx="8596668" cy="449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>
                <a:ea typeface="+mn-lt"/>
                <a:cs typeface="+mn-lt"/>
              </a:rPr>
              <a:t>Test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prend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charge le test des </a:t>
            </a:r>
            <a:r>
              <a:rPr lang="en-US" sz="2400" dirty="0" err="1">
                <a:ea typeface="+mn-lt"/>
                <a:cs typeface="+mn-lt"/>
              </a:rPr>
              <a:t>composants</a:t>
            </a:r>
            <a:r>
              <a:rPr lang="en-US" sz="2400" dirty="0">
                <a:ea typeface="+mn-lt"/>
                <a:cs typeface="+mn-lt"/>
              </a:rPr>
              <a:t> Spring avec JUnit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TestNG. Il assure le </a:t>
            </a:r>
            <a:r>
              <a:rPr lang="en-US" sz="2400" dirty="0" err="1">
                <a:ea typeface="+mn-lt"/>
                <a:cs typeface="+mn-lt"/>
              </a:rPr>
              <a:t>chargement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cohérent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ApplicationContexts</a:t>
            </a:r>
            <a:r>
              <a:rPr lang="en-US" sz="2400" dirty="0">
                <a:ea typeface="+mn-lt"/>
                <a:cs typeface="+mn-lt"/>
              </a:rPr>
              <a:t> de Spring et la mise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cache de </a:t>
            </a:r>
            <a:r>
              <a:rPr lang="en-US" sz="2400" dirty="0" err="1">
                <a:ea typeface="+mn-lt"/>
                <a:cs typeface="+mn-lt"/>
              </a:rPr>
              <a:t>ces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contextes</a:t>
            </a:r>
            <a:r>
              <a:rPr lang="en-US" sz="2400" dirty="0">
                <a:ea typeface="+mn-lt"/>
                <a:cs typeface="+mn-lt"/>
              </a:rPr>
              <a:t>. Il </a:t>
            </a:r>
            <a:r>
              <a:rPr lang="en-US" sz="2400" dirty="0" err="1">
                <a:ea typeface="+mn-lt"/>
                <a:cs typeface="+mn-lt"/>
              </a:rPr>
              <a:t>fournit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également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objets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fantaisie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dirty="0" err="1">
                <a:ea typeface="+mn-lt"/>
                <a:cs typeface="+mn-lt"/>
              </a:rPr>
              <a:t>vous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pouvez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utiliser</a:t>
            </a:r>
            <a:r>
              <a:rPr lang="en-US" sz="2400" dirty="0">
                <a:ea typeface="+mn-lt"/>
                <a:cs typeface="+mn-lt"/>
              </a:rPr>
              <a:t> pour tester </a:t>
            </a:r>
            <a:r>
              <a:rPr lang="en-US" sz="2400" dirty="0" err="1">
                <a:ea typeface="+mn-lt"/>
                <a:cs typeface="+mn-lt"/>
              </a:rPr>
              <a:t>votre</a:t>
            </a:r>
            <a:r>
              <a:rPr lang="en-US" sz="2400" dirty="0">
                <a:ea typeface="+mn-lt"/>
                <a:cs typeface="+mn-lt"/>
              </a:rPr>
              <a:t> code de manière </a:t>
            </a:r>
            <a:r>
              <a:rPr lang="en-US" sz="2400" dirty="0" err="1">
                <a:ea typeface="+mn-lt"/>
                <a:cs typeface="+mn-lt"/>
              </a:rPr>
              <a:t>isolée</a:t>
            </a:r>
            <a:r>
              <a:rPr lang="en-US" sz="24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9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903EC3-6FF7-4CD0-939B-1CD9CC8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367"/>
          </a:xfrm>
        </p:spPr>
        <p:txBody>
          <a:bodyPr/>
          <a:lstStyle/>
          <a:p>
            <a:r>
              <a:rPr lang="en-US" dirty="0" err="1"/>
              <a:t>Avantages</a:t>
            </a:r>
            <a:r>
              <a:rPr lang="en-US" dirty="0"/>
              <a:t> du framework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D42124-7759-44DB-8E78-55CFEBD3B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82"/>
            <a:ext cx="8596668" cy="4383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smtClean="0"/>
              <a:t>Léger</a:t>
            </a:r>
            <a:endParaRPr lang="en-US" sz="2400" dirty="0"/>
          </a:p>
          <a:p>
            <a:r>
              <a:rPr lang="en-US" sz="2400" dirty="0"/>
              <a:t>Configuration facile avec les POJO (Plain Old Java O</a:t>
            </a:r>
            <a:r>
              <a:rPr lang="en-US" sz="2400" dirty="0">
                <a:ea typeface="+mn-lt"/>
                <a:cs typeface="+mn-lt"/>
              </a:rPr>
              <a:t>bject)</a:t>
            </a:r>
            <a:r>
              <a:rPr lang="en-US" sz="2400" dirty="0"/>
              <a:t> </a:t>
            </a:r>
          </a:p>
          <a:p>
            <a:r>
              <a:rPr lang="en-US" sz="2400" dirty="0"/>
              <a:t>Facile à tester</a:t>
            </a:r>
          </a:p>
          <a:p>
            <a:r>
              <a:rPr lang="en-US" sz="2400" dirty="0" err="1"/>
              <a:t>Couplage</a:t>
            </a:r>
            <a:r>
              <a:rPr lang="en-US" sz="2400" dirty="0"/>
              <a:t> </a:t>
            </a:r>
            <a:r>
              <a:rPr lang="en-US" sz="2400" dirty="0" err="1"/>
              <a:t>faible</a:t>
            </a:r>
            <a:endParaRPr lang="en-US" sz="2400" dirty="0"/>
          </a:p>
          <a:p>
            <a:r>
              <a:rPr lang="en-US" sz="2400" dirty="0"/>
              <a:t>Non-invasive</a:t>
            </a:r>
          </a:p>
          <a:p>
            <a:r>
              <a:rPr lang="en-US" sz="2400" dirty="0" err="1"/>
              <a:t>Ecosystème</a:t>
            </a:r>
            <a:r>
              <a:rPr lang="en-US" sz="2400" dirty="0"/>
              <a:t> riche et </a:t>
            </a:r>
            <a:r>
              <a:rPr lang="en-US" sz="2400" dirty="0" err="1"/>
              <a:t>complet</a:t>
            </a:r>
          </a:p>
        </p:txBody>
      </p:sp>
    </p:spTree>
    <p:extLst>
      <p:ext uri="{BB962C8B-B14F-4D97-AF65-F5344CB8AC3E}">
        <p14:creationId xmlns:p14="http://schemas.microsoft.com/office/powerpoint/2010/main" val="239456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298F2-6E99-4955-96E7-B4538504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 err="1"/>
              <a:t>L'écosystème</a:t>
            </a:r>
            <a:r>
              <a:rPr lang="en-US" dirty="0"/>
              <a:t> Spring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50ECC-E410-4EB2-B1D2-F7B7B015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897" y="593990"/>
            <a:ext cx="6341016" cy="539468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composé</a:t>
            </a:r>
            <a:r>
              <a:rPr lang="en-US" sz="2400" dirty="0"/>
              <a:t> de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librairies</a:t>
            </a:r>
            <a:r>
              <a:rPr lang="en-US" sz="2400" dirty="0"/>
              <a:t> qui </a:t>
            </a:r>
            <a:r>
              <a:rPr lang="en-US" sz="2400" dirty="0" err="1"/>
              <a:t>peuvent</a:t>
            </a:r>
            <a:r>
              <a:rPr lang="en-US" sz="2400" dirty="0"/>
              <a:t> se </a:t>
            </a:r>
            <a:r>
              <a:rPr lang="en-US" sz="2400" dirty="0" err="1"/>
              <a:t>greffer</a:t>
            </a:r>
            <a:r>
              <a:rPr lang="en-US" sz="2400" dirty="0"/>
              <a:t> de </a:t>
            </a:r>
            <a:r>
              <a:rPr lang="en-US" sz="2400" dirty="0" err="1"/>
              <a:t>manière</a:t>
            </a:r>
            <a:r>
              <a:rPr lang="en-US" sz="2400" dirty="0"/>
              <a:t> </a:t>
            </a:r>
            <a:r>
              <a:rPr lang="en-US" sz="2400" dirty="0" err="1"/>
              <a:t>transparente</a:t>
            </a:r>
            <a:r>
              <a:rPr lang="en-US" sz="2400" dirty="0"/>
              <a:t> à Spring.</a:t>
            </a:r>
          </a:p>
          <a:p>
            <a:r>
              <a:rPr lang="en-US" sz="2400" dirty="0"/>
              <a:t>Riche et </a:t>
            </a:r>
            <a:r>
              <a:rPr lang="en-US" sz="2400" dirty="0" err="1"/>
              <a:t>varié</a:t>
            </a:r>
            <a:r>
              <a:rPr lang="en-US" sz="2400" dirty="0"/>
              <a:t>,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offre</a:t>
            </a:r>
            <a:r>
              <a:rPr lang="en-US" sz="2400" dirty="0"/>
              <a:t> un </a:t>
            </a:r>
            <a:r>
              <a:rPr lang="en-US" sz="2400" dirty="0" err="1"/>
              <a:t>pléthore</a:t>
            </a:r>
            <a:r>
              <a:rPr lang="en-US" sz="2400" dirty="0"/>
              <a:t> de </a:t>
            </a:r>
            <a:r>
              <a:rPr lang="en-US" sz="2400" dirty="0" err="1"/>
              <a:t>possibilités</a:t>
            </a:r>
            <a:r>
              <a:rPr lang="en-US" sz="2400" dirty="0"/>
              <a:t> pour le </a:t>
            </a:r>
            <a:r>
              <a:rPr lang="en-US" sz="2400" dirty="0" err="1"/>
              <a:t>développement</a:t>
            </a:r>
            <a:r>
              <a:rPr lang="en-US" sz="2400" dirty="0"/>
              <a:t> </a:t>
            </a:r>
            <a:r>
              <a:rPr lang="en-US" sz="2400" dirty="0" err="1"/>
              <a:t>d'applications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Parmis</a:t>
            </a:r>
            <a:r>
              <a:rPr lang="en-US" sz="2400" dirty="0"/>
              <a:t> les plus </a:t>
            </a:r>
            <a:r>
              <a:rPr lang="en-US" sz="2400" dirty="0" err="1"/>
              <a:t>fréquemment</a:t>
            </a:r>
            <a:r>
              <a:rPr lang="en-US" sz="2400" dirty="0"/>
              <a:t> </a:t>
            </a:r>
            <a:r>
              <a:rPr lang="en-US" sz="2400" dirty="0" err="1"/>
              <a:t>utilisés</a:t>
            </a:r>
            <a:r>
              <a:rPr lang="en-US" sz="2400" dirty="0"/>
              <a:t> nous </a:t>
            </a:r>
            <a:r>
              <a:rPr lang="en-US" sz="2400" dirty="0" err="1"/>
              <a:t>avons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Spring </a:t>
            </a:r>
            <a:r>
              <a:rPr lang="en-US" sz="2000" dirty="0" err="1"/>
              <a:t>Sécurity</a:t>
            </a:r>
            <a:r>
              <a:rPr lang="en-US" sz="2000" dirty="0"/>
              <a:t> pour </a:t>
            </a:r>
            <a:r>
              <a:rPr lang="en-US" sz="2000" dirty="0" err="1"/>
              <a:t>sécuriser</a:t>
            </a:r>
            <a:r>
              <a:rPr lang="en-US" sz="2000" dirty="0"/>
              <a:t> </a:t>
            </a:r>
            <a:r>
              <a:rPr lang="en-US" sz="2000" dirty="0" err="1"/>
              <a:t>notre</a:t>
            </a:r>
            <a:r>
              <a:rPr lang="en-US" sz="2000" dirty="0"/>
              <a:t> application et </a:t>
            </a:r>
            <a:r>
              <a:rPr lang="en-US" sz="2000" dirty="0" err="1"/>
              <a:t>gérer</a:t>
            </a:r>
            <a:r>
              <a:rPr lang="en-US" sz="2000" dirty="0"/>
              <a:t> </a:t>
            </a:r>
            <a:r>
              <a:rPr lang="en-US" sz="2000" dirty="0" err="1"/>
              <a:t>l'authentification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Spring Data pour </a:t>
            </a:r>
            <a:r>
              <a:rPr lang="en-US" sz="2000" dirty="0" err="1"/>
              <a:t>l'intéraction</a:t>
            </a:r>
            <a:r>
              <a:rPr lang="en-US" sz="2000" dirty="0"/>
              <a:t> avec les bases de </a:t>
            </a:r>
            <a:r>
              <a:rPr lang="en-US" sz="2000" dirty="0" err="1"/>
              <a:t>données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Spring REST pour le </a:t>
            </a:r>
            <a:r>
              <a:rPr lang="en-US" sz="2000" dirty="0" err="1"/>
              <a:t>développement</a:t>
            </a:r>
            <a:r>
              <a:rPr lang="en-US" sz="2000" dirty="0"/>
              <a:t> des API REST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36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xmlns="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Rectangle 20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33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35EE94B2-8BB4-4B0F-AA32-E4802B5C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18" y="556900"/>
            <a:ext cx="11038816" cy="57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A45204-DFFE-44F8-85C7-46E132A4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rebuchet MS"/>
              </a:rPr>
              <a:t>Plan du </a:t>
            </a:r>
            <a:r>
              <a:rPr lang="en-US" b="1" dirty="0" err="1">
                <a:latin typeface="Trebuchet MS"/>
              </a:rPr>
              <a:t>cours</a:t>
            </a:r>
            <a:endParaRPr lang="en-US" b="1"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6CE63-ED26-499A-92C5-35FE6855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latin typeface="Trebuchet MS"/>
              </a:rPr>
              <a:t>Pourquoi</a:t>
            </a:r>
            <a:r>
              <a:rPr lang="en-US" sz="2400" dirty="0">
                <a:latin typeface="Trebuchet MS"/>
              </a:rPr>
              <a:t> Spring?</a:t>
            </a:r>
          </a:p>
          <a:p>
            <a:r>
              <a:rPr lang="en-US" sz="2400" dirty="0">
                <a:latin typeface="Trebuchet MS"/>
              </a:rPr>
              <a:t>Spring, </a:t>
            </a:r>
            <a:r>
              <a:rPr lang="en-US" sz="2400" dirty="0" err="1">
                <a:latin typeface="Trebuchet MS"/>
              </a:rPr>
              <a:t>c'est</a:t>
            </a:r>
            <a:r>
              <a:rPr lang="en-US" sz="2400" dirty="0">
                <a:latin typeface="Trebuchet MS"/>
              </a:rPr>
              <a:t> quoi</a:t>
            </a:r>
          </a:p>
          <a:p>
            <a:r>
              <a:rPr lang="en-US" sz="2400" dirty="0">
                <a:latin typeface="Trebuchet MS"/>
              </a:rPr>
              <a:t>Inversion Of Control</a:t>
            </a:r>
          </a:p>
          <a:p>
            <a:r>
              <a:rPr lang="en-US" sz="2400" dirty="0">
                <a:latin typeface="Trebuchet MS"/>
              </a:rPr>
              <a:t>Les concepts sur Spring</a:t>
            </a:r>
          </a:p>
          <a:p>
            <a:r>
              <a:rPr lang="en-US" sz="2400" dirty="0"/>
              <a:t>Architecture de </a:t>
            </a:r>
            <a:r>
              <a:rPr lang="en-US" sz="2400" dirty="0" smtClean="0"/>
              <a:t>Spring</a:t>
            </a:r>
            <a:endParaRPr lang="en-US" sz="2400" dirty="0"/>
          </a:p>
          <a:p>
            <a:r>
              <a:rPr lang="en-US" sz="2400" dirty="0"/>
              <a:t>Environnement </a:t>
            </a:r>
            <a:r>
              <a:rPr lang="en-US" sz="2400" dirty="0" err="1"/>
              <a:t>d'exécution</a:t>
            </a:r>
            <a:r>
              <a:rPr lang="en-US" sz="2400" dirty="0"/>
              <a:t> de Spring</a:t>
            </a:r>
          </a:p>
          <a:p>
            <a:r>
              <a:rPr lang="en-US" sz="2400" dirty="0" err="1"/>
              <a:t>Avantages</a:t>
            </a:r>
          </a:p>
          <a:p>
            <a:r>
              <a:rPr lang="en-US" sz="2400" dirty="0" err="1"/>
              <a:t>Ecosystème</a:t>
            </a:r>
            <a:r>
              <a:rPr lang="en-US" sz="2400" dirty="0"/>
              <a:t> Spring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1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D7AC8-4388-4A9E-B70D-AF850755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216"/>
          </a:xfrm>
        </p:spPr>
        <p:txBody>
          <a:bodyPr/>
          <a:lstStyle/>
          <a:p>
            <a:r>
              <a:rPr lang="en-US" dirty="0" err="1"/>
              <a:t>Regroupement</a:t>
            </a:r>
            <a:r>
              <a:rPr lang="en-US" dirty="0"/>
              <a:t> des libraires </a:t>
            </a:r>
            <a:r>
              <a:rPr lang="en-US" dirty="0" err="1"/>
              <a:t>utilisés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FE6D9-71D6-4BDC-84F7-0F642B88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967"/>
            <a:ext cx="8596668" cy="462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Core: Spring Security, JTA, Spring Cache, Spring Session</a:t>
            </a:r>
          </a:p>
          <a:p>
            <a:r>
              <a:rPr lang="en-US" dirty="0"/>
              <a:t>Web: Spring MVC, </a:t>
            </a:r>
            <a:r>
              <a:rPr lang="en-US" dirty="0" err="1" smtClean="0"/>
              <a:t>Websocket</a:t>
            </a:r>
            <a:r>
              <a:rPr lang="en-US" dirty="0" smtClean="0"/>
              <a:t>, </a:t>
            </a:r>
            <a:r>
              <a:rPr lang="en-US" dirty="0"/>
              <a:t>Jersey, Mobile, HATEOAS</a:t>
            </a:r>
          </a:p>
          <a:p>
            <a:r>
              <a:rPr lang="en-US" dirty="0" err="1"/>
              <a:t>Moteurs</a:t>
            </a:r>
            <a:r>
              <a:rPr lang="en-US" dirty="0"/>
              <a:t> de templates: </a:t>
            </a:r>
            <a:r>
              <a:rPr lang="en-US" dirty="0" err="1"/>
              <a:t>Freemarker</a:t>
            </a:r>
            <a:r>
              <a:rPr lang="en-US" dirty="0"/>
              <a:t>, </a:t>
            </a:r>
            <a:r>
              <a:rPr lang="en-US" dirty="0" err="1"/>
              <a:t>Thymeleaf</a:t>
            </a:r>
            <a:r>
              <a:rPr lang="en-US" dirty="0"/>
              <a:t>, Groovy, Mustache</a:t>
            </a:r>
          </a:p>
          <a:p>
            <a:r>
              <a:rPr lang="en-US" dirty="0"/>
              <a:t>Bases de </a:t>
            </a:r>
            <a:r>
              <a:rPr lang="en-US" dirty="0" err="1"/>
              <a:t>données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Relationnel</a:t>
            </a:r>
            <a:r>
              <a:rPr lang="en-US" dirty="0">
                <a:ea typeface="+mn-lt"/>
                <a:cs typeface="+mn-lt"/>
              </a:rPr>
              <a:t>: Spring Data JPA, JDBC, JOOQ</a:t>
            </a:r>
          </a:p>
          <a:p>
            <a:pPr lvl="1"/>
            <a:r>
              <a:rPr lang="en-US" dirty="0">
                <a:ea typeface="+mn-lt"/>
                <a:cs typeface="+mn-lt"/>
              </a:rPr>
              <a:t>NoSQL: Redis, </a:t>
            </a:r>
            <a:r>
              <a:rPr lang="en-US" dirty="0" err="1">
                <a:ea typeface="+mn-lt"/>
                <a:cs typeface="+mn-lt"/>
              </a:rPr>
              <a:t>MondoDB</a:t>
            </a:r>
            <a:r>
              <a:rPr lang="en-US" dirty="0">
                <a:ea typeface="+mn-lt"/>
                <a:cs typeface="+mn-lt"/>
              </a:rPr>
              <a:t>, Elasticsearch, Cassandra</a:t>
            </a:r>
            <a:endParaRPr lang="en-US" dirty="0"/>
          </a:p>
          <a:p>
            <a:r>
              <a:rPr lang="en-US" dirty="0"/>
              <a:t>Spring Cloud: Eureka, </a:t>
            </a:r>
            <a:r>
              <a:rPr lang="en-US" dirty="0" err="1"/>
              <a:t>Hystrix</a:t>
            </a:r>
            <a:r>
              <a:rPr lang="en-US" dirty="0"/>
              <a:t>, </a:t>
            </a:r>
            <a:r>
              <a:rPr lang="en-US" dirty="0" err="1"/>
              <a:t>Turbune</a:t>
            </a:r>
            <a:r>
              <a:rPr lang="en-US" dirty="0"/>
              <a:t>, AWS, OAuth2</a:t>
            </a:r>
          </a:p>
          <a:p>
            <a:r>
              <a:rPr lang="en-US" dirty="0"/>
              <a:t>I/O: Spring Batch et Integration, </a:t>
            </a:r>
            <a:r>
              <a:rPr lang="en-US" dirty="0" err="1"/>
              <a:t>JavaMail</a:t>
            </a:r>
            <a:r>
              <a:rPr lang="en-US" dirty="0"/>
              <a:t>, Came, JMS, AMQP</a:t>
            </a:r>
          </a:p>
          <a:p>
            <a:r>
              <a:rPr lang="en-US" dirty="0"/>
              <a:t>Social: Facebook, LinkedIn, Twitter</a:t>
            </a:r>
          </a:p>
        </p:txBody>
      </p:sp>
    </p:spTree>
    <p:extLst>
      <p:ext uri="{BB962C8B-B14F-4D97-AF65-F5344CB8AC3E}">
        <p14:creationId xmlns:p14="http://schemas.microsoft.com/office/powerpoint/2010/main" val="183212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F02F3-875D-48B8-980B-C264C3BD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95" y="2047336"/>
            <a:ext cx="8481649" cy="4555705"/>
          </a:xfrm>
        </p:spPr>
        <p:txBody>
          <a:bodyPr>
            <a:noAutofit/>
          </a:bodyPr>
          <a:lstStyle/>
          <a:p>
            <a:r>
              <a:rPr lang="en-US" sz="72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222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3AF5C-AFF6-462B-8BDA-ED42666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857"/>
          </a:xfrm>
        </p:spPr>
        <p:txBody>
          <a:bodyPr/>
          <a:lstStyle/>
          <a:p>
            <a:r>
              <a:rPr lang="en-US" b="1" dirty="0" err="1">
                <a:latin typeface="Century Gothic"/>
              </a:rPr>
              <a:t>Pourquoi</a:t>
            </a:r>
            <a:r>
              <a:rPr lang="en-US" b="1" dirty="0">
                <a:latin typeface="Century Gothic"/>
              </a:rPr>
              <a:t>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73141-3A59-43CA-B109-16BBA9DC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Spring a vu le jour en 2003 en </a:t>
            </a:r>
            <a:r>
              <a:rPr lang="en-US" sz="2400" dirty="0" err="1">
                <a:ea typeface="+mn-lt"/>
                <a:cs typeface="+mn-lt"/>
              </a:rPr>
              <a:t>réponse</a:t>
            </a:r>
            <a:r>
              <a:rPr lang="en-US" sz="2400" dirty="0">
                <a:ea typeface="+mn-lt"/>
                <a:cs typeface="+mn-lt"/>
              </a:rPr>
              <a:t> à la </a:t>
            </a:r>
            <a:r>
              <a:rPr lang="en-US" sz="2400" dirty="0" err="1">
                <a:ea typeface="+mn-lt"/>
                <a:cs typeface="+mn-lt"/>
              </a:rPr>
              <a:t>complexité</a:t>
            </a:r>
            <a:r>
              <a:rPr lang="en-US" sz="2400" dirty="0">
                <a:ea typeface="+mn-lt"/>
                <a:cs typeface="+mn-lt"/>
              </a:rPr>
              <a:t> des premières </a:t>
            </a:r>
            <a:r>
              <a:rPr lang="en-US" sz="2400" dirty="0" err="1">
                <a:ea typeface="+mn-lt"/>
                <a:cs typeface="+mn-lt"/>
              </a:rPr>
              <a:t>spécifications</a:t>
            </a:r>
            <a:r>
              <a:rPr lang="en-US" sz="2400" dirty="0">
                <a:ea typeface="+mn-lt"/>
                <a:cs typeface="+mn-lt"/>
              </a:rPr>
              <a:t> J2EE.</a:t>
            </a:r>
            <a:endParaRPr lang="en-US" sz="2400" dirty="0">
              <a:latin typeface="Franklin Gothic Book"/>
            </a:endParaRPr>
          </a:p>
          <a:p>
            <a:r>
              <a:rPr lang="en-US" sz="2400" dirty="0">
                <a:latin typeface="Trebuchet MS"/>
              </a:rPr>
              <a:t>En plus de </a:t>
            </a:r>
            <a:r>
              <a:rPr lang="en-US" sz="2400" dirty="0" err="1">
                <a:latin typeface="Trebuchet MS"/>
              </a:rPr>
              <a:t>cela</a:t>
            </a:r>
            <a:r>
              <a:rPr lang="en-US" sz="2400" dirty="0">
                <a:latin typeface="Trebuchet MS"/>
              </a:rPr>
              <a:t>, les applications </a:t>
            </a:r>
            <a:r>
              <a:rPr lang="en-US" sz="2400" dirty="0" err="1">
                <a:latin typeface="Trebuchet MS"/>
              </a:rPr>
              <a:t>développées</a:t>
            </a:r>
            <a:r>
              <a:rPr lang="en-US" sz="2400" dirty="0">
                <a:latin typeface="Trebuchet MS"/>
              </a:rPr>
              <a:t> avec J2EE </a:t>
            </a:r>
            <a:r>
              <a:rPr lang="en-US" sz="2400" dirty="0" err="1">
                <a:latin typeface="Trebuchet MS"/>
              </a:rPr>
              <a:t>étaient</a:t>
            </a:r>
            <a:r>
              <a:rPr lang="en-US" sz="2400" dirty="0">
                <a:latin typeface="Trebuchet MS"/>
              </a:rPr>
              <a:t> </a:t>
            </a:r>
            <a:r>
              <a:rPr lang="en-US" sz="2400" dirty="0" err="1">
                <a:latin typeface="Trebuchet MS"/>
              </a:rPr>
              <a:t>lourdes</a:t>
            </a:r>
            <a:r>
              <a:rPr lang="en-US" sz="2400" dirty="0">
                <a:latin typeface="Trebuchet MS"/>
              </a:rPr>
              <a:t> et complexes à </a:t>
            </a:r>
            <a:r>
              <a:rPr lang="en-US" sz="2400" dirty="0" err="1" smtClean="0">
                <a:latin typeface="Trebuchet MS"/>
              </a:rPr>
              <a:t>développer</a:t>
            </a:r>
            <a:r>
              <a:rPr lang="en-US" sz="2400" dirty="0" smtClean="0">
                <a:latin typeface="Trebuchet MS"/>
              </a:rPr>
              <a:t>.</a:t>
            </a:r>
            <a:endParaRPr lang="en-US" sz="2400" dirty="0">
              <a:latin typeface="Trebuchet MS"/>
            </a:endParaRPr>
          </a:p>
          <a:p>
            <a:r>
              <a:rPr lang="en-US" sz="2400" dirty="0">
                <a:latin typeface="Trebuchet MS"/>
              </a:rPr>
              <a:t>Spring </a:t>
            </a:r>
            <a:r>
              <a:rPr lang="en-US" sz="2400" dirty="0" err="1">
                <a:latin typeface="Trebuchet MS"/>
              </a:rPr>
              <a:t>est</a:t>
            </a:r>
            <a:r>
              <a:rPr lang="en-US" sz="2400" dirty="0">
                <a:latin typeface="Trebuchet MS"/>
              </a:rPr>
              <a:t> </a:t>
            </a:r>
            <a:r>
              <a:rPr lang="en-US" sz="2400" dirty="0" err="1">
                <a:latin typeface="Trebuchet MS"/>
              </a:rPr>
              <a:t>donc</a:t>
            </a:r>
            <a:r>
              <a:rPr lang="en-US" sz="2400" dirty="0">
                <a:latin typeface="Trebuchet MS"/>
              </a:rPr>
              <a:t> </a:t>
            </a:r>
            <a:r>
              <a:rPr lang="en-US" sz="2400" dirty="0" err="1">
                <a:latin typeface="Trebuchet MS"/>
              </a:rPr>
              <a:t>venu</a:t>
            </a:r>
            <a:r>
              <a:rPr lang="en-US" sz="2400" dirty="0">
                <a:latin typeface="Trebuchet MS"/>
              </a:rPr>
              <a:t> en </a:t>
            </a:r>
            <a:r>
              <a:rPr lang="en-US" sz="2400" dirty="0" err="1" smtClean="0">
                <a:latin typeface="Trebuchet MS"/>
              </a:rPr>
              <a:t>réponse</a:t>
            </a:r>
            <a:r>
              <a:rPr lang="en-US" sz="2400" dirty="0" smtClean="0">
                <a:latin typeface="Trebuchet MS"/>
              </a:rPr>
              <a:t> </a:t>
            </a:r>
            <a:r>
              <a:rPr lang="en-US" sz="2400" dirty="0">
                <a:latin typeface="Trebuchet MS"/>
              </a:rPr>
              <a:t>à </a:t>
            </a:r>
            <a:r>
              <a:rPr lang="en-US" sz="2400" dirty="0" err="1">
                <a:latin typeface="Trebuchet MS"/>
              </a:rPr>
              <a:t>ces</a:t>
            </a:r>
            <a:r>
              <a:rPr lang="en-US" sz="2400" dirty="0">
                <a:latin typeface="Trebuchet MS"/>
              </a:rPr>
              <a:t> </a:t>
            </a:r>
            <a:r>
              <a:rPr lang="en-US" sz="2400" dirty="0" err="1">
                <a:latin typeface="Trebuchet MS"/>
              </a:rPr>
              <a:t>préoccupations</a:t>
            </a:r>
            <a:r>
              <a:rPr lang="en-US" sz="2400" dirty="0">
                <a:latin typeface="Trebuchet MS"/>
              </a:rPr>
              <a:t>.</a:t>
            </a:r>
          </a:p>
          <a:p>
            <a:pPr lvl="1"/>
            <a:endParaRPr lang="en-US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84054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17DCB-1C9A-4D15-9ACC-FB57FAFC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725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c'est</a:t>
            </a:r>
            <a:r>
              <a:rPr lang="en-US" dirty="0"/>
              <a:t> quoi?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A7854-4AC4-4623-8B59-DBC2194A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 err="1">
                <a:ea typeface="+mn-lt"/>
                <a:cs typeface="+mn-lt"/>
              </a:rPr>
              <a:t>C'est</a:t>
            </a:r>
            <a:r>
              <a:rPr lang="en-US" sz="2400" dirty="0">
                <a:ea typeface="+mn-lt"/>
                <a:cs typeface="+mn-lt"/>
              </a:rPr>
              <a:t> un framework fait pour le </a:t>
            </a:r>
            <a:r>
              <a:rPr lang="en-US" sz="2400" dirty="0" err="1">
                <a:ea typeface="+mn-lt"/>
                <a:cs typeface="+mn-lt"/>
              </a:rPr>
              <a:t>développement</a:t>
            </a:r>
            <a:r>
              <a:rPr lang="en-US" sz="2400" dirty="0">
                <a:ea typeface="+mn-lt"/>
                <a:cs typeface="+mn-lt"/>
              </a:rPr>
              <a:t> des applications </a:t>
            </a:r>
            <a:r>
              <a:rPr lang="en-US" sz="2400" dirty="0" err="1">
                <a:ea typeface="+mn-lt"/>
                <a:cs typeface="+mn-lt"/>
              </a:rPr>
              <a:t>d'entreprise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Java</a:t>
            </a:r>
          </a:p>
          <a:p>
            <a:r>
              <a:rPr lang="en-US" sz="2400" dirty="0">
                <a:ea typeface="+mn-lt"/>
                <a:cs typeface="+mn-lt"/>
              </a:rPr>
              <a:t>Il repose sur le concept </a:t>
            </a:r>
            <a:r>
              <a:rPr lang="en-US" sz="2400" dirty="0" err="1">
                <a:ea typeface="+mn-lt"/>
                <a:cs typeface="+mn-lt"/>
              </a:rPr>
              <a:t>d'</a:t>
            </a:r>
            <a:r>
              <a:rPr lang="en-US" sz="2400" b="1" dirty="0" err="1">
                <a:ea typeface="+mn-lt"/>
                <a:cs typeface="+mn-lt"/>
              </a:rPr>
              <a:t>Inversion</a:t>
            </a:r>
            <a:r>
              <a:rPr lang="en-US" sz="2400" b="1" dirty="0">
                <a:ea typeface="+mn-lt"/>
                <a:cs typeface="+mn-lt"/>
              </a:rPr>
              <a:t> of control (IoC) </a:t>
            </a:r>
            <a:r>
              <a:rPr lang="en-US" sz="2400" dirty="0" smtClean="0">
                <a:ea typeface="+mn-lt"/>
                <a:cs typeface="+mn-lt"/>
              </a:rPr>
              <a:t>à travers </a:t>
            </a:r>
            <a:r>
              <a:rPr lang="en-US" sz="2400" dirty="0" err="1" smtClean="0">
                <a:ea typeface="+mn-lt"/>
                <a:cs typeface="+mn-lt"/>
              </a:rPr>
              <a:t>l’application</a:t>
            </a:r>
            <a:r>
              <a:rPr lang="en-US" sz="2400" dirty="0" smtClean="0">
                <a:ea typeface="+mn-lt"/>
                <a:cs typeface="+mn-lt"/>
              </a:rPr>
              <a:t> du </a:t>
            </a:r>
            <a:r>
              <a:rPr lang="en-US" sz="2400" dirty="0" err="1">
                <a:ea typeface="+mn-lt"/>
                <a:cs typeface="+mn-lt"/>
              </a:rPr>
              <a:t>mécanisme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dirty="0">
                <a:ea typeface="+mn-lt"/>
                <a:cs typeface="+mn-lt"/>
              </a:rPr>
              <a:t>Dependency Injection (DI)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 err="1"/>
              <a:t>C'est</a:t>
            </a:r>
            <a:r>
              <a:rPr lang="en-US" sz="2400" dirty="0"/>
              <a:t> un </a:t>
            </a:r>
            <a:r>
              <a:rPr lang="en-US" sz="2400" dirty="0" err="1"/>
              <a:t>conteneur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léger</a:t>
            </a:r>
            <a:r>
              <a:rPr lang="en-US" sz="2400" dirty="0" smtClean="0"/>
              <a:t>” </a:t>
            </a:r>
            <a:r>
              <a:rPr lang="en-US" sz="2400" dirty="0" err="1"/>
              <a:t>gérant</a:t>
            </a:r>
            <a:r>
              <a:rPr lang="en-US" sz="2400" dirty="0"/>
              <a:t> le cycle de vie de </a:t>
            </a:r>
            <a:r>
              <a:rPr lang="en-US" sz="2400" dirty="0" err="1"/>
              <a:t>ses</a:t>
            </a:r>
            <a:r>
              <a:rPr lang="en-US" sz="2400" dirty="0"/>
              <a:t> </a:t>
            </a:r>
            <a:r>
              <a:rPr lang="en-US" sz="2400" dirty="0" err="1"/>
              <a:t>composants</a:t>
            </a:r>
            <a:r>
              <a:rPr lang="en-US" sz="2400" dirty="0"/>
              <a:t> et </a:t>
            </a:r>
            <a:r>
              <a:rPr lang="en-US" sz="2400" dirty="0" err="1"/>
              <a:t>permettant</a:t>
            </a:r>
            <a:r>
              <a:rPr lang="en-US" sz="2400" dirty="0"/>
              <a:t> à </a:t>
            </a:r>
            <a:r>
              <a:rPr lang="en-US" sz="2400" dirty="0" err="1"/>
              <a:t>l'utilisateur</a:t>
            </a:r>
            <a:r>
              <a:rPr lang="en-US" sz="2400" dirty="0"/>
              <a:t> de se </a:t>
            </a:r>
            <a:r>
              <a:rPr lang="en-US" sz="2400" dirty="0" err="1"/>
              <a:t>concentrer</a:t>
            </a:r>
            <a:r>
              <a:rPr lang="en-US" sz="2400" dirty="0"/>
              <a:t> sur la </a:t>
            </a:r>
            <a:r>
              <a:rPr lang="en-US" sz="2400" dirty="0" err="1"/>
              <a:t>logique</a:t>
            </a:r>
            <a:r>
              <a:rPr lang="en-US" sz="2400" dirty="0"/>
              <a:t> de son application</a:t>
            </a:r>
            <a:r>
              <a:rPr lang="en-US" sz="2400" dirty="0" smtClean="0"/>
              <a:t>.</a:t>
            </a:r>
          </a:p>
          <a:p>
            <a:r>
              <a:rPr lang="fr-FR" sz="2400" b="1" dirty="0" smtClean="0"/>
              <a:t>Léger </a:t>
            </a:r>
            <a:r>
              <a:rPr lang="fr-FR" sz="2400" dirty="0" smtClean="0"/>
              <a:t>ici fait référence au fait que les composants manipulé n’héritent pas d’autres composants pour être fonctionnel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781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0C942-C977-40B6-8D3F-DBF783ED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05E82-9E6E-4A6F-BBC3-32D1914D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C'est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principe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d'ingénierie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logicielle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transfère</a:t>
            </a:r>
            <a:r>
              <a:rPr lang="en-US" sz="2400" dirty="0">
                <a:ea typeface="+mn-lt"/>
                <a:cs typeface="+mn-lt"/>
              </a:rPr>
              <a:t> le </a:t>
            </a:r>
            <a:r>
              <a:rPr lang="en-US" sz="2400" dirty="0" err="1">
                <a:ea typeface="+mn-lt"/>
                <a:cs typeface="+mn-lt"/>
              </a:rPr>
              <a:t>contrôle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d'objets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de parties d'un </a:t>
            </a:r>
            <a:r>
              <a:rPr lang="en-US" sz="2400" dirty="0" err="1">
                <a:ea typeface="+mn-lt"/>
                <a:cs typeface="+mn-lt"/>
              </a:rPr>
              <a:t>programme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vers</a:t>
            </a:r>
            <a:r>
              <a:rPr lang="en-US" sz="2400" dirty="0">
                <a:ea typeface="+mn-lt"/>
                <a:cs typeface="+mn-lt"/>
              </a:rPr>
              <a:t> un </a:t>
            </a:r>
            <a:r>
              <a:rPr lang="en-US" sz="2400" dirty="0" err="1">
                <a:ea typeface="+mn-lt"/>
                <a:cs typeface="+mn-lt"/>
              </a:rPr>
              <a:t>conteneur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un framework. </a:t>
            </a:r>
          </a:p>
          <a:p>
            <a:r>
              <a:rPr lang="en-US" sz="2400" dirty="0" err="1">
                <a:ea typeface="+mn-lt"/>
                <a:cs typeface="+mn-lt"/>
              </a:rPr>
              <a:t>Utilisé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généralement</a:t>
            </a:r>
            <a:r>
              <a:rPr lang="en-US" sz="2400" dirty="0">
                <a:ea typeface="+mn-lt"/>
                <a:cs typeface="+mn-lt"/>
              </a:rPr>
              <a:t> dans un </a:t>
            </a:r>
            <a:r>
              <a:rPr lang="en-US" sz="2400" dirty="0" err="1">
                <a:ea typeface="+mn-lt"/>
                <a:cs typeface="+mn-lt"/>
              </a:rPr>
              <a:t>contexte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orienté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objet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Permet</a:t>
            </a:r>
            <a:r>
              <a:rPr lang="en-US" sz="2400" dirty="0">
                <a:ea typeface="+mn-lt"/>
                <a:cs typeface="+mn-lt"/>
              </a:rPr>
              <a:t> au framework de prendre le </a:t>
            </a:r>
            <a:r>
              <a:rPr lang="en-US" sz="2400" dirty="0" err="1">
                <a:ea typeface="+mn-lt"/>
                <a:cs typeface="+mn-lt"/>
              </a:rPr>
              <a:t>contrôle</a:t>
            </a:r>
            <a:r>
              <a:rPr lang="en-US" sz="2400" dirty="0">
                <a:ea typeface="+mn-lt"/>
                <a:cs typeface="+mn-lt"/>
              </a:rPr>
              <a:t> du flux d'un </a:t>
            </a:r>
            <a:r>
              <a:rPr lang="en-US" sz="2400" dirty="0" err="1">
                <a:ea typeface="+mn-lt"/>
                <a:cs typeface="+mn-lt"/>
              </a:rPr>
              <a:t>programme</a:t>
            </a:r>
            <a:r>
              <a:rPr lang="en-US" sz="2400" dirty="0">
                <a:ea typeface="+mn-lt"/>
                <a:cs typeface="+mn-lt"/>
              </a:rPr>
              <a:t> et de faire des </a:t>
            </a:r>
            <a:r>
              <a:rPr lang="en-US" sz="2400" dirty="0" err="1">
                <a:ea typeface="+mn-lt"/>
                <a:cs typeface="+mn-lt"/>
              </a:rPr>
              <a:t>appels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notre</a:t>
            </a:r>
            <a:r>
              <a:rPr lang="en-US" sz="2400" dirty="0">
                <a:ea typeface="+mn-lt"/>
                <a:cs typeface="+mn-lt"/>
              </a:rPr>
              <a:t> code </a:t>
            </a:r>
            <a:r>
              <a:rPr lang="en-US" sz="2400" dirty="0" err="1">
                <a:ea typeface="+mn-lt"/>
                <a:cs typeface="+mn-lt"/>
              </a:rPr>
              <a:t>personnalisé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r>
              <a:rPr lang="en-US" sz="2400" dirty="0" err="1">
                <a:ea typeface="+mn-lt"/>
                <a:cs typeface="+mn-lt"/>
              </a:rPr>
              <a:t>Peut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être</a:t>
            </a:r>
            <a:r>
              <a:rPr lang="en-US" sz="2400" dirty="0">
                <a:ea typeface="+mn-lt"/>
                <a:cs typeface="+mn-lt"/>
              </a:rPr>
              <a:t> mis à place par divers </a:t>
            </a:r>
            <a:r>
              <a:rPr lang="en-US" sz="2400" dirty="0" err="1">
                <a:ea typeface="+mn-lt"/>
                <a:cs typeface="+mn-lt"/>
              </a:rPr>
              <a:t>mécanismes</a:t>
            </a:r>
            <a:r>
              <a:rPr lang="en-US" sz="2400" dirty="0">
                <a:ea typeface="+mn-lt"/>
                <a:cs typeface="+mn-lt"/>
              </a:rPr>
              <a:t>. Spring </a:t>
            </a:r>
            <a:r>
              <a:rPr lang="en-US" sz="2400" dirty="0" err="1">
                <a:ea typeface="+mn-lt"/>
                <a:cs typeface="+mn-lt"/>
              </a:rPr>
              <a:t>utilise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Dependency Injection (DI)</a:t>
            </a:r>
            <a:r>
              <a:rPr lang="en-US" sz="2400" dirty="0">
                <a:ea typeface="+mn-lt"/>
                <a:cs typeface="+mn-lt"/>
              </a:rPr>
              <a:t>.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2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7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9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Isosceles Triangle 141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941CA-3944-400E-9927-D3B052E5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26" y="553314"/>
            <a:ext cx="4375573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de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8332F8-12BA-4031-8A89-104BB3F2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35" y="2018920"/>
            <a:ext cx="4146470" cy="4162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Spring </a:t>
            </a:r>
            <a:r>
              <a:rPr lang="en-US" sz="2400" dirty="0" err="1">
                <a:solidFill>
                  <a:schemeClr val="bg1"/>
                </a:solidFill>
              </a:rPr>
              <a:t>est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organisé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selon</a:t>
            </a:r>
            <a:r>
              <a:rPr lang="en-US" sz="2400" dirty="0">
                <a:solidFill>
                  <a:schemeClr val="bg1"/>
                </a:solidFill>
              </a:rPr>
              <a:t> un </a:t>
            </a:r>
            <a:r>
              <a:rPr lang="en-US" sz="2400" dirty="0" err="1">
                <a:solidFill>
                  <a:schemeClr val="bg1"/>
                </a:solidFill>
              </a:rPr>
              <a:t>modèle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couche</a:t>
            </a:r>
            <a:r>
              <a:rPr lang="en-US" sz="2400" dirty="0">
                <a:solidFill>
                  <a:schemeClr val="bg1"/>
                </a:solidFill>
              </a:rPr>
              <a:t> de trois </a:t>
            </a:r>
            <a:r>
              <a:rPr lang="en-US" sz="2400" dirty="0" err="1">
                <a:solidFill>
                  <a:schemeClr val="bg1"/>
                </a:solidFill>
              </a:rPr>
              <a:t>niveaux</a:t>
            </a:r>
            <a:r>
              <a:rPr lang="en-US" sz="2400" dirty="0">
                <a:solidFill>
                  <a:schemeClr val="bg1"/>
                </a:solidFill>
              </a:rPr>
              <a:t> (architecture </a:t>
            </a:r>
            <a:r>
              <a:rPr lang="en-US" sz="2400" b="1" dirty="0">
                <a:solidFill>
                  <a:schemeClr val="bg1"/>
                </a:solidFill>
              </a:rPr>
              <a:t>3-tiers).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Presentation Layer </a:t>
            </a:r>
            <a:r>
              <a:rPr lang="en-US" sz="1800" b="1" dirty="0">
                <a:solidFill>
                  <a:schemeClr val="bg1"/>
                </a:solidFill>
              </a:rPr>
              <a:t>qui </a:t>
            </a:r>
            <a:r>
              <a:rPr lang="en-US" sz="1800" b="1" dirty="0" err="1">
                <a:solidFill>
                  <a:schemeClr val="bg1"/>
                </a:solidFill>
              </a:rPr>
              <a:t>s'occupe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l'affichage</a:t>
            </a:r>
            <a:r>
              <a:rPr lang="en-US" sz="1800" b="1" dirty="0">
                <a:solidFill>
                  <a:schemeClr val="bg1"/>
                </a:solidFill>
              </a:rPr>
              <a:t> des </a:t>
            </a:r>
            <a:r>
              <a:rPr lang="en-US" sz="1800" b="1" dirty="0" err="1">
                <a:solidFill>
                  <a:schemeClr val="bg1"/>
                </a:solidFill>
              </a:rPr>
              <a:t>informations</a:t>
            </a:r>
            <a:r>
              <a:rPr lang="en-US" sz="1800" b="1" dirty="0">
                <a:solidFill>
                  <a:schemeClr val="bg1"/>
                </a:solidFill>
              </a:rPr>
              <a:t> à </a:t>
            </a:r>
            <a:r>
              <a:rPr lang="en-US" sz="1800" b="1" dirty="0" err="1">
                <a:solidFill>
                  <a:schemeClr val="bg1"/>
                </a:solidFill>
              </a:rPr>
              <a:t>l'utilisation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Business Logic Layer</a:t>
            </a:r>
            <a:r>
              <a:rPr lang="en-US" sz="1800" b="1" dirty="0">
                <a:solidFill>
                  <a:schemeClr val="bg1"/>
                </a:solidFill>
              </a:rPr>
              <a:t> qui se </a:t>
            </a:r>
            <a:r>
              <a:rPr lang="en-US" sz="1800" b="1" dirty="0" err="1">
                <a:solidFill>
                  <a:schemeClr val="bg1"/>
                </a:solidFill>
              </a:rPr>
              <a:t>contient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toute</a:t>
            </a:r>
            <a:r>
              <a:rPr lang="en-US" sz="1800" b="1" dirty="0">
                <a:solidFill>
                  <a:schemeClr val="bg1"/>
                </a:solidFill>
              </a:rPr>
              <a:t> la </a:t>
            </a:r>
            <a:r>
              <a:rPr lang="en-US" sz="1800" b="1" dirty="0" err="1">
                <a:solidFill>
                  <a:schemeClr val="bg1"/>
                </a:solidFill>
              </a:rPr>
              <a:t>logique</a:t>
            </a:r>
            <a:r>
              <a:rPr lang="en-US" sz="1800" b="1" dirty="0">
                <a:solidFill>
                  <a:schemeClr val="bg1"/>
                </a:solidFill>
              </a:rPr>
              <a:t> métier de </a:t>
            </a:r>
            <a:r>
              <a:rPr lang="en-US" sz="1800" b="1" dirty="0" err="1">
                <a:solidFill>
                  <a:schemeClr val="bg1"/>
                </a:solidFill>
              </a:rPr>
              <a:t>notre</a:t>
            </a:r>
            <a:r>
              <a:rPr lang="en-US" sz="1800" b="1" dirty="0">
                <a:solidFill>
                  <a:schemeClr val="bg1"/>
                </a:solidFill>
              </a:rPr>
              <a:t> application.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Persistence Layer</a:t>
            </a:r>
            <a:r>
              <a:rPr lang="en-US" sz="1800" b="1" dirty="0">
                <a:solidFill>
                  <a:schemeClr val="bg1"/>
                </a:solidFill>
              </a:rPr>
              <a:t> qui </a:t>
            </a:r>
            <a:r>
              <a:rPr lang="en-US" sz="1800" b="1" dirty="0" err="1">
                <a:solidFill>
                  <a:schemeClr val="bg1"/>
                </a:solidFill>
              </a:rPr>
              <a:t>contient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toute</a:t>
            </a:r>
            <a:r>
              <a:rPr lang="en-US" sz="1800" b="1" dirty="0">
                <a:solidFill>
                  <a:schemeClr val="bg1"/>
                </a:solidFill>
              </a:rPr>
              <a:t> la </a:t>
            </a:r>
            <a:r>
              <a:rPr lang="en-US" sz="1800" b="1" dirty="0" err="1">
                <a:solidFill>
                  <a:schemeClr val="bg1"/>
                </a:solidFill>
              </a:rPr>
              <a:t>logique</a:t>
            </a:r>
            <a:r>
              <a:rPr lang="en-US" sz="1800" b="1" dirty="0">
                <a:solidFill>
                  <a:schemeClr val="bg1"/>
                </a:solidFill>
              </a:rPr>
              <a:t> pour </a:t>
            </a:r>
            <a:r>
              <a:rPr lang="en-US" sz="1800" b="1" dirty="0" err="1">
                <a:solidFill>
                  <a:schemeClr val="bg1"/>
                </a:solidFill>
              </a:rPr>
              <a:t>intéragir</a:t>
            </a:r>
            <a:r>
              <a:rPr lang="en-US" sz="1800" b="1" dirty="0">
                <a:solidFill>
                  <a:schemeClr val="bg1"/>
                </a:solidFill>
              </a:rPr>
              <a:t> avec les </a:t>
            </a:r>
            <a:r>
              <a:rPr lang="en-US" sz="1800" b="1" dirty="0" err="1">
                <a:solidFill>
                  <a:schemeClr val="bg1"/>
                </a:solidFill>
              </a:rPr>
              <a:t>données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1" name="Picture 111" descr="Diagram, timeline&#10;&#10;Description automatically generated">
            <a:extLst>
              <a:ext uri="{FF2B5EF4-FFF2-40B4-BE49-F238E27FC236}">
                <a16:creationId xmlns:a16="http://schemas.microsoft.com/office/drawing/2014/main" xmlns="" id="{25BF3ECF-C07C-42BF-82B2-E6F29B34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84468"/>
            <a:ext cx="5143500" cy="3676548"/>
          </a:xfrm>
          <a:prstGeom prst="rect">
            <a:avLst/>
          </a:prstGeom>
        </p:spPr>
      </p:pic>
      <p:sp>
        <p:nvSpPr>
          <p:cNvPr id="139" name="Isosceles Triangle 143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0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0B1AA-B980-40E9-AF61-ECEEA0FD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48"/>
          </a:xfrm>
        </p:spPr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</a:t>
            </a:r>
            <a:r>
              <a:rPr lang="en-US" dirty="0" err="1"/>
              <a:t>sommaire</a:t>
            </a:r>
            <a:r>
              <a:rPr lang="en-US" dirty="0"/>
              <a:t> de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7DA0A-99EF-4874-8CD8-98E9F076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099"/>
            <a:ext cx="8596668" cy="4585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Lors du </a:t>
            </a:r>
            <a:r>
              <a:rPr lang="en-US" sz="2400" dirty="0" err="1"/>
              <a:t>lancement</a:t>
            </a:r>
            <a:r>
              <a:rPr lang="en-US" sz="2400" dirty="0"/>
              <a:t>, Spring </a:t>
            </a:r>
            <a:r>
              <a:rPr lang="en-US" sz="2400" dirty="0" err="1"/>
              <a:t>instancie</a:t>
            </a:r>
            <a:r>
              <a:rPr lang="en-US" sz="2400" dirty="0"/>
              <a:t> </a:t>
            </a:r>
            <a:r>
              <a:rPr lang="en-US" sz="2400" dirty="0" err="1"/>
              <a:t>tous</a:t>
            </a:r>
            <a:r>
              <a:rPr lang="en-US" sz="2400" dirty="0"/>
              <a:t> les </a:t>
            </a:r>
            <a:r>
              <a:rPr lang="en-US" sz="2400" dirty="0" err="1"/>
              <a:t>composants</a:t>
            </a:r>
            <a:r>
              <a:rPr lang="en-US" sz="2400" dirty="0"/>
              <a:t> qui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répertoriés</a:t>
            </a:r>
            <a:r>
              <a:rPr lang="en-US" sz="2400" dirty="0"/>
              <a:t> dans </a:t>
            </a:r>
            <a:r>
              <a:rPr lang="en-US" sz="2400" dirty="0" err="1"/>
              <a:t>sa</a:t>
            </a:r>
            <a:r>
              <a:rPr lang="en-US" sz="2400" dirty="0"/>
              <a:t> configuration et </a:t>
            </a:r>
            <a:r>
              <a:rPr lang="en-US" sz="2400" dirty="0" err="1"/>
              <a:t>gère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cycle de vie. </a:t>
            </a:r>
            <a:r>
              <a:rPr lang="en-US" sz="2400" dirty="0" err="1"/>
              <a:t>Ces</a:t>
            </a:r>
            <a:r>
              <a:rPr lang="en-US" sz="2400" dirty="0"/>
              <a:t> </a:t>
            </a:r>
            <a:r>
              <a:rPr lang="en-US" sz="2400" dirty="0" err="1"/>
              <a:t>composants</a:t>
            </a:r>
            <a:r>
              <a:rPr lang="en-US" sz="2400" dirty="0"/>
              <a:t> 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appelé</a:t>
            </a:r>
            <a:r>
              <a:rPr lang="en-US" sz="2400" dirty="0"/>
              <a:t> </a:t>
            </a:r>
            <a:r>
              <a:rPr lang="en-US" sz="2400" b="1" dirty="0"/>
              <a:t>b</a:t>
            </a:r>
            <a:r>
              <a:rPr lang="en-US" sz="2400" b="1" dirty="0" smtClean="0"/>
              <a:t>eans</a:t>
            </a:r>
            <a:r>
              <a:rPr lang="en-US" sz="2400" dirty="0"/>
              <a:t>.</a:t>
            </a:r>
          </a:p>
          <a:p>
            <a:r>
              <a:rPr lang="en-US" sz="2400" dirty="0"/>
              <a:t>Un </a:t>
            </a:r>
            <a:r>
              <a:rPr lang="en-US" sz="2400" b="1" dirty="0"/>
              <a:t>bean</a:t>
            </a:r>
            <a:r>
              <a:rPr lang="en-US" sz="2400" dirty="0"/>
              <a:t>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entité</a:t>
            </a:r>
            <a:r>
              <a:rPr lang="en-US" sz="2400" dirty="0"/>
              <a:t> qui </a:t>
            </a:r>
            <a:r>
              <a:rPr lang="en-US" sz="2400" dirty="0" err="1"/>
              <a:t>offre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fonctionnalité</a:t>
            </a:r>
            <a:r>
              <a:rPr lang="en-US" sz="2400" dirty="0"/>
              <a:t> bien </a:t>
            </a:r>
            <a:r>
              <a:rPr lang="en-US" sz="2400" dirty="0" err="1"/>
              <a:t>définie</a:t>
            </a:r>
            <a:r>
              <a:rPr lang="en-US" sz="2400" dirty="0"/>
              <a:t> dans le </a:t>
            </a:r>
            <a:r>
              <a:rPr lang="en-US" sz="2400" dirty="0" err="1"/>
              <a:t>système</a:t>
            </a:r>
            <a:r>
              <a:rPr lang="en-US" sz="2400" dirty="0"/>
              <a:t> Spring.</a:t>
            </a:r>
          </a:p>
          <a:p>
            <a:r>
              <a:rPr lang="en-US" sz="2400" dirty="0" err="1"/>
              <a:t>Ces</a:t>
            </a:r>
            <a:r>
              <a:rPr lang="en-US" sz="2400" dirty="0"/>
              <a:t> beans </a:t>
            </a:r>
            <a:r>
              <a:rPr lang="en-US" sz="2400" dirty="0" err="1"/>
              <a:t>intègrent</a:t>
            </a:r>
            <a:r>
              <a:rPr lang="en-US" sz="2400" dirty="0"/>
              <a:t> le </a:t>
            </a:r>
            <a:r>
              <a:rPr lang="en-US" sz="2400" dirty="0" err="1"/>
              <a:t>conteneur</a:t>
            </a:r>
            <a:r>
              <a:rPr lang="en-US" sz="2400" dirty="0"/>
              <a:t> de Spring et </a:t>
            </a:r>
            <a:r>
              <a:rPr lang="en-US" sz="2400" dirty="0" err="1"/>
              <a:t>sont</a:t>
            </a:r>
            <a:r>
              <a:rPr lang="en-US" sz="2400" dirty="0"/>
              <a:t> </a:t>
            </a:r>
            <a:r>
              <a:rPr lang="en-US" sz="2400" dirty="0" err="1"/>
              <a:t>utilisés</a:t>
            </a:r>
            <a:r>
              <a:rPr lang="en-US" sz="2400" dirty="0"/>
              <a:t> au </a:t>
            </a:r>
            <a:r>
              <a:rPr lang="en-US" sz="2400" dirty="0" err="1"/>
              <a:t>besoin</a:t>
            </a:r>
            <a:r>
              <a:rPr lang="en-US" sz="2400" dirty="0"/>
              <a:t>. Tout </a:t>
            </a:r>
            <a:r>
              <a:rPr lang="en-US" sz="2400" dirty="0" err="1"/>
              <a:t>utilisateur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accès</a:t>
            </a:r>
            <a:r>
              <a:rPr lang="en-US" sz="2400" dirty="0"/>
              <a:t> à </a:t>
            </a:r>
            <a:r>
              <a:rPr lang="en-US" sz="2400" dirty="0" err="1"/>
              <a:t>ces</a:t>
            </a:r>
            <a:r>
              <a:rPr lang="en-US" sz="2400" dirty="0"/>
              <a:t> </a:t>
            </a:r>
            <a:r>
              <a:rPr lang="en-US" sz="2400" dirty="0" err="1"/>
              <a:t>composants</a:t>
            </a:r>
            <a:r>
              <a:rPr lang="en-US" sz="2400" dirty="0"/>
              <a:t> par </a:t>
            </a:r>
            <a:r>
              <a:rPr lang="en-US" sz="2400" b="1" dirty="0"/>
              <a:t>Dependency Injection</a:t>
            </a:r>
            <a:r>
              <a:rPr lang="en-US" sz="2400" dirty="0"/>
              <a:t>.</a:t>
            </a:r>
          </a:p>
          <a:p>
            <a:r>
              <a:rPr lang="en-US" sz="2400" dirty="0"/>
              <a:t>Les beans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entièrement</a:t>
            </a:r>
            <a:r>
              <a:rPr lang="en-US" sz="2400" dirty="0"/>
              <a:t> </a:t>
            </a:r>
            <a:r>
              <a:rPr lang="en-US" sz="2400" dirty="0" err="1"/>
              <a:t>gérés</a:t>
            </a:r>
            <a:r>
              <a:rPr lang="en-US" sz="2400" dirty="0"/>
              <a:t> par le </a:t>
            </a:r>
            <a:r>
              <a:rPr lang="en-US" sz="2400" dirty="0" err="1"/>
              <a:t>contexte</a:t>
            </a:r>
            <a:r>
              <a:rPr lang="en-US" sz="2400" dirty="0"/>
              <a:t> </a:t>
            </a:r>
            <a:r>
              <a:rPr lang="en-US" sz="2400" dirty="0" err="1"/>
              <a:t>applicatif</a:t>
            </a:r>
            <a:r>
              <a:rPr lang="en-US" sz="2400" dirty="0"/>
              <a:t> de Spring</a:t>
            </a:r>
            <a:r>
              <a:rPr lang="en-US" sz="2400" dirty="0" smtClean="0"/>
              <a:t>. </a:t>
            </a:r>
            <a:r>
              <a:rPr lang="en-US" sz="2400" dirty="0" err="1" smtClean="0"/>
              <a:t>Ils</a:t>
            </a:r>
            <a:r>
              <a:rPr lang="en-US" sz="2400" dirty="0" smtClean="0"/>
              <a:t> </a:t>
            </a:r>
            <a:r>
              <a:rPr lang="en-US" sz="2400" dirty="0" err="1" smtClean="0"/>
              <a:t>peuvent</a:t>
            </a:r>
            <a:r>
              <a:rPr lang="en-US" sz="2400" dirty="0" smtClean="0"/>
              <a:t> </a:t>
            </a:r>
            <a:r>
              <a:rPr lang="en-US" sz="2400" dirty="0" err="1" smtClean="0"/>
              <a:t>être</a:t>
            </a:r>
            <a:r>
              <a:rPr lang="en-US" sz="2400" dirty="0" smtClean="0"/>
              <a:t> des POJOs (Plain Old Java Object).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67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xmlns="" id="{609316A9-990D-4EC3-A671-70EE5C149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B0C6109-9159-49CA-AD7A-F9035539DB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86F14F5-308C-4EB6-87AB-05DE9501B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BA032363-A188-47C5-9D59-9B788809D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2C4077DF-6BB9-4069-AD28-6B1664EBB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1D2B8B50-3419-41ED-9A9F-3CF9EEB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5C640498-2E73-4FA2-BEB6-C3596A458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3240EEFC-4112-4C39-A816-C815774F6D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ADF362B0-03EA-4800-9FAA-9F128587E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0BA84559-2F4C-4795-9246-4C563F942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FA77A1AA-CA47-4A91-A0A1-0A8CE31A98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Rectangle 20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33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5" descr="Diagram&#10;&#10;Description automatically generated">
            <a:extLst>
              <a:ext uri="{FF2B5EF4-FFF2-40B4-BE49-F238E27FC236}">
                <a16:creationId xmlns:a16="http://schemas.microsoft.com/office/drawing/2014/main" xmlns="" id="{A4DD2AB7-30ED-4D5E-82E6-7E513DDB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61" y="574211"/>
            <a:ext cx="7430217" cy="5709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0CC5AB-8473-431B-945D-4BD6DCAF3304}"/>
              </a:ext>
            </a:extLst>
          </p:cNvPr>
          <p:cNvSpPr txBox="1"/>
          <p:nvPr/>
        </p:nvSpPr>
        <p:spPr>
          <a:xfrm>
            <a:off x="684362" y="2107721"/>
            <a:ext cx="33901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Environnement </a:t>
            </a:r>
            <a:r>
              <a:rPr lang="en-US" sz="3200" dirty="0" err="1">
                <a:solidFill>
                  <a:srgbClr val="92D050"/>
                </a:solidFill>
              </a:rPr>
              <a:t>d'exécution</a:t>
            </a:r>
            <a:r>
              <a:rPr lang="en-US" sz="3200" dirty="0">
                <a:solidFill>
                  <a:srgbClr val="92D050"/>
                </a:solidFill>
              </a:rPr>
              <a:t> de Spring</a:t>
            </a:r>
          </a:p>
        </p:txBody>
      </p:sp>
    </p:spTree>
    <p:extLst>
      <p:ext uri="{BB962C8B-B14F-4D97-AF65-F5344CB8AC3E}">
        <p14:creationId xmlns:p14="http://schemas.microsoft.com/office/powerpoint/2010/main" val="12604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03AE127-802C-459A-A612-DB85B67F0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E93D5-B3E8-487B-9005-8D3A980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Core Container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9323D83D-50D6-4040-A58B-FCEA340F88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1FE6BB-DFB2-4080-9B5E-076EF5DDE6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8FBB3-AAE5-4552-BD1C-A4E1315E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86" y="1583598"/>
            <a:ext cx="6341016" cy="46039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Les modules </a:t>
            </a:r>
            <a:r>
              <a:rPr lang="en-US" sz="2400" b="1" dirty="0">
                <a:ea typeface="+mn-lt"/>
                <a:cs typeface="+mn-lt"/>
              </a:rPr>
              <a:t>Core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b="1" dirty="0">
                <a:ea typeface="+mn-lt"/>
                <a:cs typeface="+mn-lt"/>
              </a:rPr>
              <a:t>Beans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fournissent</a:t>
            </a:r>
            <a:r>
              <a:rPr lang="en-US" sz="2400" dirty="0">
                <a:ea typeface="+mn-lt"/>
                <a:cs typeface="+mn-lt"/>
              </a:rPr>
              <a:t> les parties </a:t>
            </a:r>
            <a:r>
              <a:rPr lang="en-US" sz="2400" dirty="0" err="1">
                <a:ea typeface="+mn-lt"/>
                <a:cs typeface="+mn-lt"/>
              </a:rPr>
              <a:t>fondamentales</a:t>
            </a:r>
            <a:r>
              <a:rPr lang="en-US" sz="2400" dirty="0">
                <a:ea typeface="+mn-lt"/>
                <a:cs typeface="+mn-lt"/>
              </a:rPr>
              <a:t> du framework, y </a:t>
            </a:r>
            <a:r>
              <a:rPr lang="en-US" sz="2400" dirty="0" err="1">
                <a:ea typeface="+mn-lt"/>
                <a:cs typeface="+mn-lt"/>
              </a:rPr>
              <a:t>compris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fonctionnalités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IoC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b="1" dirty="0">
                <a:ea typeface="+mn-lt"/>
                <a:cs typeface="+mn-lt"/>
              </a:rPr>
              <a:t>Dependency Injection</a:t>
            </a:r>
            <a:r>
              <a:rPr lang="en-US" sz="2400" dirty="0">
                <a:ea typeface="+mn-lt"/>
                <a:cs typeface="+mn-lt"/>
              </a:rPr>
              <a:t>. Elle </a:t>
            </a:r>
            <a:r>
              <a:rPr lang="en-US" sz="2400" dirty="0" err="1">
                <a:ea typeface="+mn-lt"/>
                <a:cs typeface="+mn-lt"/>
              </a:rPr>
              <a:t>contient</a:t>
            </a:r>
            <a:r>
              <a:rPr lang="en-US" sz="2400" dirty="0">
                <a:ea typeface="+mn-lt"/>
                <a:cs typeface="+mn-lt"/>
              </a:rPr>
              <a:t> le </a:t>
            </a:r>
            <a:r>
              <a:rPr lang="en-US" sz="2400" b="1" dirty="0" err="1">
                <a:ea typeface="+mn-lt"/>
                <a:cs typeface="+mn-lt"/>
              </a:rPr>
              <a:t>BeanFactory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Le module </a:t>
            </a:r>
            <a:r>
              <a:rPr lang="en-US" sz="2400" b="1" dirty="0" err="1">
                <a:ea typeface="+mn-lt"/>
                <a:cs typeface="+mn-lt"/>
              </a:rPr>
              <a:t>BeanFactory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implémentation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sophistiquée</a:t>
            </a:r>
            <a:r>
              <a:rPr lang="en-US" sz="2400" dirty="0">
                <a:ea typeface="+mn-lt"/>
                <a:cs typeface="+mn-lt"/>
              </a:rPr>
              <a:t> du </a:t>
            </a:r>
            <a:r>
              <a:rPr lang="en-US" sz="2400" i="1" dirty="0">
                <a:ea typeface="+mn-lt"/>
                <a:cs typeface="+mn-lt"/>
              </a:rPr>
              <a:t>Factory Pattern</a:t>
            </a:r>
            <a:r>
              <a:rPr lang="en-US" sz="2400" dirty="0">
                <a:ea typeface="+mn-lt"/>
                <a:cs typeface="+mn-lt"/>
              </a:rPr>
              <a:t>. Elle </a:t>
            </a:r>
            <a:r>
              <a:rPr lang="en-US" sz="2400" dirty="0" err="1">
                <a:ea typeface="+mn-lt"/>
                <a:cs typeface="+mn-lt"/>
              </a:rPr>
              <a:t>supprime</a:t>
            </a:r>
            <a:r>
              <a:rPr lang="en-US" sz="2400" dirty="0">
                <a:ea typeface="+mn-lt"/>
                <a:cs typeface="+mn-lt"/>
              </a:rPr>
              <a:t> le </a:t>
            </a:r>
            <a:r>
              <a:rPr lang="en-US" sz="2400" dirty="0" err="1">
                <a:ea typeface="+mn-lt"/>
                <a:cs typeface="+mn-lt"/>
              </a:rPr>
              <a:t>besoin</a:t>
            </a:r>
            <a:r>
              <a:rPr lang="en-US" sz="2400" dirty="0">
                <a:ea typeface="+mn-lt"/>
                <a:cs typeface="+mn-lt"/>
              </a:rPr>
              <a:t> de singletons </a:t>
            </a:r>
            <a:r>
              <a:rPr lang="en-US" sz="2400" dirty="0" err="1">
                <a:ea typeface="+mn-lt"/>
                <a:cs typeface="+mn-lt"/>
              </a:rPr>
              <a:t>programmatiques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vous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permet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découpler</a:t>
            </a:r>
            <a:r>
              <a:rPr lang="en-US" sz="2400" dirty="0">
                <a:ea typeface="+mn-lt"/>
                <a:cs typeface="+mn-lt"/>
              </a:rPr>
              <a:t> la configuration et la </a:t>
            </a:r>
            <a:r>
              <a:rPr lang="en-US" sz="2400" dirty="0" err="1">
                <a:ea typeface="+mn-lt"/>
                <a:cs typeface="+mn-lt"/>
              </a:rPr>
              <a:t>spécification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dépendances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votre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logique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programme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réelle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F10FD715-4DCE-4779-B634-EC78315EA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490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599</Words>
  <Application>Microsoft Office PowerPoint</Application>
  <PresentationFormat>Grand écran</PresentationFormat>
  <Paragraphs>89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Franklin Gothic Book</vt:lpstr>
      <vt:lpstr>Helvetica</vt:lpstr>
      <vt:lpstr>Trebuchet MS</vt:lpstr>
      <vt:lpstr>Wingdings 3</vt:lpstr>
      <vt:lpstr>Facet</vt:lpstr>
      <vt:lpstr>Introduction au framework Spring</vt:lpstr>
      <vt:lpstr>Plan du cours</vt:lpstr>
      <vt:lpstr>Pourquoi Spring?</vt:lpstr>
      <vt:lpstr>Spring c'est quoi?</vt:lpstr>
      <vt:lpstr>Inversion of Control (IoC)</vt:lpstr>
      <vt:lpstr>Architecture de Spring</vt:lpstr>
      <vt:lpstr>Fonctionnement sommaire de Spring</vt:lpstr>
      <vt:lpstr>Présentation PowerPoint</vt:lpstr>
      <vt:lpstr>Core Container</vt:lpstr>
      <vt:lpstr>Core Container</vt:lpstr>
      <vt:lpstr>Data-Access / Integration</vt:lpstr>
      <vt:lpstr>Data-Access / Integration</vt:lpstr>
      <vt:lpstr>Web</vt:lpstr>
      <vt:lpstr>Web</vt:lpstr>
      <vt:lpstr>AOP (Aspect Oriented Programming)</vt:lpstr>
      <vt:lpstr>Test</vt:lpstr>
      <vt:lpstr>Avantages du framework Spring</vt:lpstr>
      <vt:lpstr>L'écosystème Spring</vt:lpstr>
      <vt:lpstr>Présentation PowerPoint</vt:lpstr>
      <vt:lpstr>Regroupement des libraires utilisés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732</cp:revision>
  <dcterms:created xsi:type="dcterms:W3CDTF">2021-11-11T08:40:20Z</dcterms:created>
  <dcterms:modified xsi:type="dcterms:W3CDTF">2021-11-16T07:39:30Z</dcterms:modified>
</cp:coreProperties>
</file>