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4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0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81E89A-A5F0-447E-AC6B-929EBC1E0FC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9648-E0F6-4E72-9ED9-107F0DAB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0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au.dk/~ivan/Sigm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292609"/>
            <a:ext cx="9558528" cy="2229802"/>
          </a:xfrm>
        </p:spPr>
        <p:txBody>
          <a:bodyPr/>
          <a:lstStyle/>
          <a:p>
            <a:r>
              <a:rPr lang="en-US" dirty="0" smtClean="0"/>
              <a:t>Zero-knowledge proof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16736" y="4777380"/>
            <a:ext cx="8825658" cy="861420"/>
          </a:xfrm>
        </p:spPr>
        <p:txBody>
          <a:bodyPr/>
          <a:lstStyle/>
          <a:p>
            <a:r>
              <a:rPr lang="en-US" dirty="0" smtClean="0"/>
              <a:t>by arshia mashhadi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evaluation of a polynomial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76846"/>
            <a:ext cx="8946541" cy="4195481"/>
          </a:xfrm>
        </p:spPr>
        <p:txBody>
          <a:bodyPr/>
          <a:lstStyle/>
          <a:p>
            <a:r>
              <a:rPr lang="en-US" dirty="0"/>
              <a:t>Bob sends to Alice the hidings E ( 1 ) , E ( s ) , … , E ( s </a:t>
            </a:r>
            <a:r>
              <a:rPr lang="en-US" baseline="30000" dirty="0"/>
              <a:t>d</a:t>
            </a:r>
            <a:r>
              <a:rPr lang="en-US" dirty="0"/>
              <a:t> 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Alice computes </a:t>
            </a:r>
            <a:r>
              <a:rPr lang="en-US" dirty="0" smtClean="0"/>
              <a:t>E(P(s)) </a:t>
            </a:r>
            <a:r>
              <a:rPr lang="en-US" dirty="0"/>
              <a:t>from the elements sent in the first step, and sends </a:t>
            </a:r>
            <a:r>
              <a:rPr lang="en-US" dirty="0" smtClean="0"/>
              <a:t>E(P(s)) </a:t>
            </a:r>
            <a:r>
              <a:rPr lang="en-US" dirty="0"/>
              <a:t>to Bob.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201" y="2877376"/>
            <a:ext cx="8625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12529"/>
                </a:solidFill>
                <a:latin typeface="Nunito Sans"/>
              </a:rPr>
              <a:t>Alice </a:t>
            </a:r>
            <a:r>
              <a:rPr lang="en-US" sz="2000" dirty="0">
                <a:solidFill>
                  <a:srgbClr val="212529"/>
                </a:solidFill>
                <a:latin typeface="Nunito Sans"/>
              </a:rPr>
              <a:t>is </a:t>
            </a:r>
            <a:r>
              <a:rPr lang="en-US" sz="2000" i="1" dirty="0">
                <a:solidFill>
                  <a:srgbClr val="212529"/>
                </a:solidFill>
                <a:latin typeface="Nunito Sans"/>
              </a:rPr>
              <a:t>able</a:t>
            </a:r>
            <a:r>
              <a:rPr lang="en-US" sz="2000" dirty="0">
                <a:solidFill>
                  <a:srgbClr val="212529"/>
                </a:solidFill>
                <a:latin typeface="Nunito Sans"/>
              </a:rPr>
              <a:t> to compute 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E</a:t>
            </a:r>
            <a:r>
              <a:rPr lang="en-US" sz="2000" dirty="0">
                <a:solidFill>
                  <a:srgbClr val="212529"/>
                </a:solidFill>
                <a:latin typeface="MJXc-TeX-main-R"/>
              </a:rPr>
              <a:t>(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P</a:t>
            </a:r>
            <a:r>
              <a:rPr lang="en-US" sz="2000" dirty="0">
                <a:solidFill>
                  <a:srgbClr val="212529"/>
                </a:solidFill>
                <a:latin typeface="MJXc-TeX-main-R"/>
              </a:rPr>
              <a:t>(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s</a:t>
            </a:r>
            <a:r>
              <a:rPr lang="en-US" sz="2000" dirty="0" smtClean="0">
                <a:solidFill>
                  <a:srgbClr val="212529"/>
                </a:solidFill>
                <a:latin typeface="MJXc-TeX-main-R"/>
              </a:rPr>
              <a:t>))</a:t>
            </a:r>
            <a:r>
              <a:rPr lang="en-US" sz="2000" dirty="0">
                <a:solidFill>
                  <a:srgbClr val="212529"/>
                </a:solidFill>
                <a:latin typeface="Nunito Sans"/>
              </a:rPr>
              <a:t> does not guarantee she will indeed send 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E</a:t>
            </a:r>
            <a:r>
              <a:rPr lang="en-US" sz="2000" dirty="0">
                <a:solidFill>
                  <a:srgbClr val="212529"/>
                </a:solidFill>
                <a:latin typeface="MJXc-TeX-main-R"/>
              </a:rPr>
              <a:t>(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P</a:t>
            </a:r>
            <a:r>
              <a:rPr lang="en-US" sz="2000" dirty="0">
                <a:solidFill>
                  <a:srgbClr val="212529"/>
                </a:solidFill>
                <a:latin typeface="MJXc-TeX-main-R"/>
              </a:rPr>
              <a:t>(</a:t>
            </a:r>
            <a:r>
              <a:rPr lang="en-US" sz="2000" dirty="0">
                <a:solidFill>
                  <a:srgbClr val="212529"/>
                </a:solidFill>
                <a:latin typeface="MJXc-TeX-math-I"/>
              </a:rPr>
              <a:t>s</a:t>
            </a:r>
            <a:r>
              <a:rPr lang="en-US" sz="2000" dirty="0" smtClean="0">
                <a:solidFill>
                  <a:srgbClr val="212529"/>
                </a:solidFill>
                <a:latin typeface="MJXc-TeX-main-R"/>
              </a:rPr>
              <a:t>))</a:t>
            </a:r>
            <a:r>
              <a:rPr lang="en-US" sz="2000" dirty="0">
                <a:solidFill>
                  <a:srgbClr val="212529"/>
                </a:solidFill>
                <a:latin typeface="Nunito Sans"/>
              </a:rPr>
              <a:t> to Bob, rather than some completely unrelated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6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Nunito Sans"/>
              </a:rPr>
              <a:t>Schwartz-</a:t>
            </a:r>
            <a:r>
              <a:rPr lang="en-US" sz="4400" dirty="0" err="1">
                <a:solidFill>
                  <a:schemeClr val="tx1"/>
                </a:solidFill>
                <a:latin typeface="Nunito Sans"/>
              </a:rPr>
              <a:t>Zippel</a:t>
            </a:r>
            <a:r>
              <a:rPr lang="en-US" sz="4400" dirty="0">
                <a:solidFill>
                  <a:schemeClr val="tx1"/>
                </a:solidFill>
                <a:latin typeface="Nunito Sans"/>
              </a:rPr>
              <a:t> 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Nunito Sans"/>
              </a:rPr>
              <a:t>different polynomials are different at most </a:t>
            </a:r>
            <a:r>
              <a:rPr lang="en-US" sz="2400" dirty="0" smtClean="0">
                <a:latin typeface="Nunito Sans"/>
              </a:rPr>
              <a:t>points</a:t>
            </a:r>
          </a:p>
          <a:p>
            <a:endParaRPr lang="en-US" sz="2400" dirty="0">
              <a:latin typeface="Nunito Sans"/>
            </a:endParaRPr>
          </a:p>
          <a:p>
            <a:r>
              <a:rPr lang="en-US" sz="2400" dirty="0"/>
              <a:t>ensures the </a:t>
            </a:r>
            <a:r>
              <a:rPr lang="en-US" sz="2400" dirty="0" err="1"/>
              <a:t>prover</a:t>
            </a:r>
            <a:r>
              <a:rPr lang="en-US" sz="2400" dirty="0"/>
              <a:t> will give the wrong answer with high probability if their polynomial is not the correct one</a:t>
            </a:r>
            <a:r>
              <a:rPr lang="en-US" sz="2400" dirty="0" smtClean="0"/>
              <a:t>.</a:t>
            </a:r>
            <a:endParaRPr lang="en-US" sz="2400" dirty="0"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18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Verifable</a:t>
            </a:r>
            <a:r>
              <a:rPr lang="en-US" dirty="0" smtClean="0"/>
              <a:t> Blind </a:t>
            </a:r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371231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1. Bob </a:t>
            </a:r>
            <a:r>
              <a:rPr lang="en-US" dirty="0"/>
              <a:t>chooses a random α ∈ </a:t>
            </a:r>
            <a:r>
              <a:rPr lang="en-US" dirty="0" err="1"/>
              <a:t>F</a:t>
            </a:r>
            <a:r>
              <a:rPr lang="en-US" baseline="30000" dirty="0" err="1"/>
              <a:t>∗</a:t>
            </a:r>
            <a:r>
              <a:rPr lang="en-US" baseline="-25000" dirty="0" err="1"/>
              <a:t>p</a:t>
            </a:r>
            <a:r>
              <a:rPr lang="en-US" dirty="0"/>
              <a:t> and sends to Alice the hidings E(1),E(s</a:t>
            </a:r>
            <a:r>
              <a:rPr lang="en-US" dirty="0" smtClean="0"/>
              <a:t>),…,</a:t>
            </a:r>
            <a:r>
              <a:rPr lang="en-US" dirty="0"/>
              <a:t>E(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/>
              <a:t>) and also the hidings E(a1),E(as), … ,E(</a:t>
            </a:r>
            <a:r>
              <a:rPr lang="en-US" dirty="0" err="1"/>
              <a:t>as</a:t>
            </a:r>
            <a:r>
              <a:rPr lang="en-US" baseline="30000" dirty="0" err="1"/>
              <a:t>d</a:t>
            </a:r>
            <a:r>
              <a:rPr lang="en-US" dirty="0" smtClean="0"/>
              <a:t>)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(</a:t>
            </a:r>
            <a:r>
              <a:rPr lang="en-US" dirty="0" err="1"/>
              <a:t>F</a:t>
            </a:r>
            <a:r>
              <a:rPr lang="en-US" baseline="30000" dirty="0" err="1"/>
              <a:t>∗</a:t>
            </a:r>
            <a:r>
              <a:rPr lang="en-US" baseline="-25000" dirty="0" err="1"/>
              <a:t>p</a:t>
            </a:r>
            <a:r>
              <a:rPr lang="en-US" dirty="0"/>
              <a:t>  is non-zero elements of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2. </a:t>
            </a:r>
            <a:r>
              <a:rPr lang="en-US" dirty="0"/>
              <a:t>Alice </a:t>
            </a:r>
            <a:r>
              <a:rPr lang="en-US" dirty="0" smtClean="0"/>
              <a:t>computes A =  </a:t>
            </a:r>
            <a:r>
              <a:rPr lang="en-US" dirty="0"/>
              <a:t>E(P(s</a:t>
            </a:r>
            <a:r>
              <a:rPr lang="en-US" dirty="0" smtClean="0"/>
              <a:t>)) and B </a:t>
            </a:r>
            <a:r>
              <a:rPr lang="en-US" dirty="0"/>
              <a:t>=  </a:t>
            </a:r>
            <a:r>
              <a:rPr lang="en-US" dirty="0" smtClean="0"/>
              <a:t>E(P(</a:t>
            </a:r>
            <a:r>
              <a:rPr lang="en-US" u="sng" dirty="0" smtClean="0"/>
              <a:t>S</a:t>
            </a:r>
            <a:r>
              <a:rPr lang="en-US" dirty="0" smtClean="0"/>
              <a:t>)) from </a:t>
            </a:r>
            <a:r>
              <a:rPr lang="en-US" dirty="0"/>
              <a:t>the elements sent in the first step, and sends </a:t>
            </a:r>
            <a:r>
              <a:rPr lang="en-US" dirty="0" smtClean="0"/>
              <a:t>A and B to </a:t>
            </a:r>
            <a:r>
              <a:rPr lang="en-US" dirty="0"/>
              <a:t>Bob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3. </a:t>
            </a:r>
            <a:r>
              <a:rPr lang="en-US" dirty="0"/>
              <a:t>Bob checks that </a:t>
            </a:r>
            <a:r>
              <a:rPr lang="en-US" dirty="0" smtClean="0"/>
              <a:t>B = α⋅</a:t>
            </a:r>
            <a:r>
              <a:rPr lang="en-US" dirty="0"/>
              <a:t>A</a:t>
            </a:r>
            <a:r>
              <a:rPr lang="en-US" dirty="0" smtClean="0"/>
              <a:t> and </a:t>
            </a:r>
            <a:r>
              <a:rPr lang="en-US" dirty="0"/>
              <a:t>accepts if and only if this equality </a:t>
            </a:r>
            <a:r>
              <a:rPr lang="en-US" dirty="0" smtClean="0"/>
              <a:t>holds.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1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</a:t>
            </a:r>
            <a:r>
              <a:rPr lang="en-US" dirty="0" err="1"/>
              <a:t>prover</a:t>
            </a:r>
            <a:r>
              <a:rPr lang="en-US" dirty="0"/>
              <a:t> blindly evaluate their polynomial at a random point not known to </a:t>
            </a:r>
            <a:r>
              <a:rPr lang="en-US" dirty="0" smtClean="0"/>
              <a:t>them.</a:t>
            </a:r>
          </a:p>
          <a:p>
            <a:r>
              <a:rPr lang="en-US" dirty="0"/>
              <a:t>The main reason we don’t want to send </a:t>
            </a:r>
            <a:r>
              <a:rPr lang="en-US" dirty="0" smtClean="0"/>
              <a:t>P</a:t>
            </a:r>
            <a:r>
              <a:rPr lang="en-US" dirty="0"/>
              <a:t> to Bob, is simply that it is large </a:t>
            </a:r>
            <a:r>
              <a:rPr lang="en-US" dirty="0" smtClean="0"/>
              <a:t>(d+1 elements), where </a:t>
            </a:r>
            <a:r>
              <a:rPr lang="en-US" dirty="0"/>
              <a:t>for </a:t>
            </a:r>
            <a:r>
              <a:rPr lang="en-US" dirty="0" smtClean="0"/>
              <a:t>example </a:t>
            </a:r>
            <a:r>
              <a:rPr lang="en-US" dirty="0"/>
              <a:t>d~2000000 in the current </a:t>
            </a:r>
            <a:r>
              <a:rPr lang="en-US" dirty="0" err="1"/>
              <a:t>Zcash</a:t>
            </a:r>
            <a:r>
              <a:rPr lang="en-US" dirty="0"/>
              <a:t> </a:t>
            </a:r>
            <a:r>
              <a:rPr lang="en-US" dirty="0" smtClean="0"/>
              <a:t>protocol;</a:t>
            </a:r>
          </a:p>
          <a:p>
            <a:r>
              <a:rPr lang="en-US" dirty="0" smtClean="0"/>
              <a:t>this </a:t>
            </a:r>
            <a:r>
              <a:rPr lang="en-US" dirty="0"/>
              <a:t>ultimately has to do with the “Succinct” part of </a:t>
            </a:r>
            <a:r>
              <a:rPr lang="en-US" dirty="0" smtClean="0"/>
              <a:t>ZK-SNARKs</a:t>
            </a:r>
            <a:r>
              <a:rPr lang="en-US" dirty="0"/>
              <a:t>. It is true that the sequence of hidings Bob is sending to Alice above is just as long, but it will turn out this sequence can be “hard-coded” in the parameters of the system, whereas Alice’s message will be different for each </a:t>
            </a:r>
            <a:r>
              <a:rPr lang="en-US" dirty="0" smtClean="0"/>
              <a:t>ZK-SNARK </a:t>
            </a:r>
            <a:r>
              <a:rPr lang="en-US" dirty="0"/>
              <a:t>proof.</a:t>
            </a:r>
          </a:p>
        </p:txBody>
      </p:sp>
    </p:spTree>
    <p:extLst>
      <p:ext uri="{BB962C8B-B14F-4D97-AF65-F5344CB8AC3E}">
        <p14:creationId xmlns:p14="http://schemas.microsoft.com/office/powerpoint/2010/main" val="25193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Zero Knowledge Proof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r>
              <a:rPr lang="en-US" b="1" dirty="0"/>
              <a:t>Completeness:</a:t>
            </a:r>
            <a:r>
              <a:rPr lang="en-US" dirty="0"/>
              <a:t> If the statement is really true and both users follow the rules properly, then the verifier would be convinced without any artificial help</a:t>
            </a:r>
            <a:r>
              <a:rPr lang="en-US" dirty="0" smtClean="0"/>
              <a:t>.</a:t>
            </a:r>
          </a:p>
          <a:p>
            <a:r>
              <a:rPr lang="en-US" b="1" dirty="0"/>
              <a:t>Soundness:</a:t>
            </a:r>
            <a:r>
              <a:rPr lang="en-US" dirty="0"/>
              <a:t> In case of the statement being false, the verifier would not be convinced in any scenario. </a:t>
            </a:r>
            <a:endParaRPr lang="fa-IR" dirty="0" smtClean="0"/>
          </a:p>
          <a:p>
            <a:r>
              <a:rPr lang="en-US" b="1" dirty="0" smtClean="0"/>
              <a:t>Zero-knowledge</a:t>
            </a:r>
            <a:r>
              <a:rPr lang="en-US" b="1" dirty="0"/>
              <a:t>:</a:t>
            </a:r>
            <a:r>
              <a:rPr lang="en-US" dirty="0"/>
              <a:t> The verifier in every case would not know any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203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77465" cy="1814994"/>
          </a:xfrm>
        </p:spPr>
        <p:txBody>
          <a:bodyPr/>
          <a:lstStyle/>
          <a:p>
            <a:r>
              <a:rPr lang="en-US" dirty="0" smtClean="0"/>
              <a:t>various ZK-proof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9102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Bullet proofs</a:t>
            </a:r>
          </a:p>
          <a:p>
            <a:r>
              <a:rPr lang="en-US" dirty="0" smtClean="0"/>
              <a:t>ZK-SNARKs</a:t>
            </a:r>
          </a:p>
          <a:p>
            <a:r>
              <a:rPr lang="en-US" dirty="0" smtClean="0"/>
              <a:t>STARKs</a:t>
            </a:r>
          </a:p>
          <a:p>
            <a:r>
              <a:rPr lang="el-GR" dirty="0"/>
              <a:t>Σ-</a:t>
            </a:r>
            <a:r>
              <a:rPr lang="en-US" dirty="0"/>
              <a:t>protocols</a:t>
            </a:r>
            <a:endParaRPr lang="en-US" u="sng" dirty="0">
              <a:hlinkClick r:id="rId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9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97944"/>
              </p:ext>
            </p:extLst>
          </p:nvPr>
        </p:nvGraphicFramePr>
        <p:xfrm>
          <a:off x="569540" y="1965958"/>
          <a:ext cx="10468475" cy="21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695"/>
                <a:gridCol w="2093695"/>
                <a:gridCol w="2093695"/>
                <a:gridCol w="2093695"/>
                <a:gridCol w="2093695"/>
              </a:tblGrid>
              <a:tr h="433896">
                <a:tc>
                  <a:txBody>
                    <a:bodyPr/>
                    <a:lstStyle/>
                    <a:p>
                      <a:r>
                        <a:rPr lang="en-US" dirty="0" smtClean="0"/>
                        <a:t>Proof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Bulletproofs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ZK-SNARKs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Σ-</a:t>
                      </a:r>
                      <a:r>
                        <a:rPr lang="en-US" dirty="0" smtClean="0"/>
                        <a:t>protocols</a:t>
                      </a:r>
                      <a:endParaRPr lang="en-US" dirty="0"/>
                    </a:p>
                  </a:txBody>
                  <a:tcPr/>
                </a:tc>
              </a:tr>
              <a:tr h="433896">
                <a:tc>
                  <a:txBody>
                    <a:bodyPr/>
                    <a:lstStyle/>
                    <a:p>
                      <a:r>
                        <a:rPr lang="en-US" dirty="0" smtClean="0"/>
                        <a:t>Proof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</a:t>
                      </a:r>
                      <a:r>
                        <a:rPr lang="en-US" dirty="0" err="1" smtClean="0"/>
                        <a:t>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4338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Multiexp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  <a:tr h="433896">
                <a:tc>
                  <a:txBody>
                    <a:bodyPr/>
                    <a:lstStyle/>
                    <a:p>
                      <a:r>
                        <a:rPr lang="en-US" dirty="0" smtClean="0"/>
                        <a:t>verifier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  <a:tr h="433896">
                <a:tc>
                  <a:txBody>
                    <a:bodyPr/>
                    <a:lstStyle/>
                    <a:p>
                      <a:r>
                        <a:rPr lang="en-US" dirty="0" smtClean="0"/>
                        <a:t>Trusted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that a number is within a range</a:t>
            </a:r>
          </a:p>
          <a:p>
            <a:r>
              <a:rPr lang="en-US" dirty="0" smtClean="0"/>
              <a:t>v </a:t>
            </a:r>
            <a:r>
              <a:rPr lang="en-US" b="1" dirty="0" smtClean="0"/>
              <a:t>∈</a:t>
            </a:r>
            <a:r>
              <a:rPr lang="en-US" dirty="0"/>
              <a:t> </a:t>
            </a:r>
            <a:r>
              <a:rPr lang="en-US" dirty="0" smtClean="0"/>
              <a:t>[0,</a:t>
            </a:r>
            <a:r>
              <a:rPr lang="en-US" b="1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5 = 1,0,1       need at least 3 bits to represent 5</a:t>
            </a:r>
          </a:p>
          <a:p>
            <a:pPr marL="0" indent="0">
              <a:buNone/>
            </a:pPr>
            <a:r>
              <a:rPr lang="en-US" sz="2400" dirty="0" smtClean="0"/>
              <a:t>   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8    =&gt;   5 </a:t>
            </a:r>
            <a:r>
              <a:rPr lang="en-US" sz="2400" b="1" dirty="0" smtClean="0"/>
              <a:t>∈ </a:t>
            </a:r>
            <a:r>
              <a:rPr lang="en-US" sz="2400" dirty="0"/>
              <a:t>[0,</a:t>
            </a:r>
            <a:r>
              <a:rPr lang="en-US" sz="2400" b="1" dirty="0"/>
              <a:t> </a:t>
            </a:r>
            <a:r>
              <a:rPr lang="en-US" sz="2400" dirty="0" smtClean="0"/>
              <a:t>8)</a:t>
            </a:r>
            <a:endParaRPr lang="en-US" sz="2400" dirty="0"/>
          </a:p>
          <a:p>
            <a:pPr marL="0" indent="0">
              <a:buNone/>
            </a:pP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082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ZK-SNARKs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zero-knowledge</a:t>
            </a:r>
          </a:p>
          <a:p>
            <a:pPr marL="0" indent="0">
              <a:buNone/>
            </a:pPr>
            <a:r>
              <a:rPr lang="en-US" dirty="0" smtClean="0"/>
              <a:t>	  it doesn’t reveal the secret</a:t>
            </a:r>
          </a:p>
          <a:p>
            <a:r>
              <a:rPr lang="en-US" dirty="0" smtClean="0"/>
              <a:t>Succinct</a:t>
            </a:r>
          </a:p>
          <a:p>
            <a:pPr marL="0" indent="0">
              <a:buNone/>
            </a:pPr>
            <a:r>
              <a:rPr lang="en-US" dirty="0" smtClean="0"/>
              <a:t>	  it’s short</a:t>
            </a:r>
            <a:endParaRPr lang="en-US" dirty="0"/>
          </a:p>
          <a:p>
            <a:r>
              <a:rPr lang="en-US" dirty="0" smtClean="0"/>
              <a:t>Non-Interactive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it can be written down and anyone can check</a:t>
            </a:r>
            <a:endParaRPr lang="en-US" dirty="0"/>
          </a:p>
          <a:p>
            <a:r>
              <a:rPr lang="en-US" dirty="0"/>
              <a:t>Argument of </a:t>
            </a:r>
            <a:r>
              <a:rPr lang="en-US" dirty="0" smtClean="0"/>
              <a:t>Knowledge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  proof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</a:t>
            </a:r>
            <a:r>
              <a:rPr lang="en-US" dirty="0" smtClean="0"/>
              <a:t>evaluation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Alice has a polynomial </a:t>
            </a:r>
            <a:r>
              <a:rPr lang="en-US" dirty="0" smtClean="0"/>
              <a:t>P(x) of </a:t>
            </a:r>
            <a:r>
              <a:rPr lang="en-US" dirty="0"/>
              <a:t>degree </a:t>
            </a:r>
            <a:r>
              <a:rPr lang="en-US" dirty="0" smtClean="0"/>
              <a:t>d, </a:t>
            </a:r>
            <a:r>
              <a:rPr lang="en-US" dirty="0"/>
              <a:t>and Bob has a point </a:t>
            </a:r>
            <a:r>
              <a:rPr lang="en-US" dirty="0" smtClean="0"/>
              <a:t>s ∈ </a:t>
            </a:r>
            <a:r>
              <a:rPr lang="en-US" dirty="0" err="1" smtClean="0"/>
              <a:t>F</a:t>
            </a:r>
            <a:r>
              <a:rPr lang="en-US" sz="1600" dirty="0" err="1" smtClean="0"/>
              <a:t>p</a:t>
            </a:r>
            <a:r>
              <a:rPr lang="en-US" dirty="0" smtClean="0"/>
              <a:t> (F is a field &amp; p is a prime)</a:t>
            </a:r>
            <a:r>
              <a:rPr lang="en-US" dirty="0"/>
              <a:t> that he chose randomly. Bob wishes to learn </a:t>
            </a:r>
            <a:r>
              <a:rPr lang="en-US" dirty="0" smtClean="0"/>
              <a:t>P(s), without Bob </a:t>
            </a:r>
            <a:r>
              <a:rPr lang="en-US" dirty="0"/>
              <a:t>learning </a:t>
            </a:r>
            <a:r>
              <a:rPr lang="en-US" dirty="0" smtClean="0"/>
              <a:t>P(x)</a:t>
            </a:r>
            <a:r>
              <a:rPr lang="en-US" dirty="0"/>
              <a:t> </a:t>
            </a:r>
            <a:r>
              <a:rPr lang="en-US" dirty="0" smtClean="0"/>
              <a:t>or Alice learning</a:t>
            </a:r>
            <a:r>
              <a:rPr lang="en-US" dirty="0"/>
              <a:t> </a:t>
            </a:r>
            <a:r>
              <a:rPr lang="en-US" dirty="0" smtClean="0"/>
              <a:t>s.</a:t>
            </a:r>
          </a:p>
          <a:p>
            <a:r>
              <a:rPr lang="en-US" dirty="0"/>
              <a:t>P(X)=a</a:t>
            </a:r>
            <a:r>
              <a:rPr lang="en-US" baseline="-25000" dirty="0"/>
              <a:t>0</a:t>
            </a:r>
            <a:r>
              <a:rPr lang="en-US" dirty="0"/>
              <a:t>+a</a:t>
            </a:r>
            <a:r>
              <a:rPr lang="en-US" baseline="-25000" dirty="0"/>
              <a:t>1</a:t>
            </a:r>
            <a:r>
              <a:rPr lang="en-US" dirty="0"/>
              <a:t>⋅X+a</a:t>
            </a:r>
            <a:r>
              <a:rPr lang="en-US" baseline="-25000" dirty="0"/>
              <a:t>2</a:t>
            </a:r>
            <a:r>
              <a:rPr lang="en-US" dirty="0"/>
              <a:t>⋅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+…+</a:t>
            </a:r>
            <a:r>
              <a:rPr lang="en-US" dirty="0" smtClean="0"/>
              <a:t>a</a:t>
            </a:r>
            <a:r>
              <a:rPr lang="en-US" baseline="-25000" dirty="0" smtClean="0"/>
              <a:t>d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baseline="30000" dirty="0" err="1" smtClean="0"/>
              <a:t>d</a:t>
            </a:r>
            <a:endParaRPr lang="en-US" baseline="30000" dirty="0"/>
          </a:p>
          <a:p>
            <a:r>
              <a:rPr lang="en-US" dirty="0"/>
              <a:t> a</a:t>
            </a:r>
            <a:r>
              <a:rPr lang="en-US" baseline="-25000" dirty="0"/>
              <a:t>0</a:t>
            </a:r>
            <a:r>
              <a:rPr lang="en-US" dirty="0" smtClean="0"/>
              <a:t>,…,a</a:t>
            </a:r>
            <a:r>
              <a:rPr lang="en-US" baseline="-25000" dirty="0" smtClean="0"/>
              <a:t>d</a:t>
            </a:r>
            <a:r>
              <a:rPr lang="en-US" dirty="0" smtClean="0"/>
              <a:t> ∈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Homomorphic</a:t>
            </a:r>
            <a:r>
              <a:rPr lang="en-US" dirty="0"/>
              <a:t> </a:t>
            </a:r>
            <a:r>
              <a:rPr lang="en-US" dirty="0" smtClean="0"/>
              <a:t>Hidings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HH is a function like E(x) </a:t>
            </a:r>
            <a:r>
              <a:rPr lang="en-US" dirty="0"/>
              <a:t>satisfying the</a:t>
            </a:r>
            <a:r>
              <a:rPr lang="en-US" dirty="0" smtClean="0"/>
              <a:t> </a:t>
            </a:r>
            <a:r>
              <a:rPr lang="en-US" dirty="0"/>
              <a:t>following </a:t>
            </a:r>
            <a:r>
              <a:rPr lang="en-US" dirty="0" smtClean="0"/>
              <a:t>properties :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most </a:t>
            </a:r>
            <a:r>
              <a:rPr lang="en-US" dirty="0" smtClean="0"/>
              <a:t>x’s</a:t>
            </a:r>
            <a:r>
              <a:rPr lang="en-US" dirty="0"/>
              <a:t>, given </a:t>
            </a:r>
            <a:r>
              <a:rPr lang="en-US" dirty="0" smtClean="0"/>
              <a:t>E(x)</a:t>
            </a:r>
            <a:r>
              <a:rPr lang="en-US" dirty="0"/>
              <a:t> it is hard to find </a:t>
            </a:r>
            <a:r>
              <a:rPr lang="en-US" dirty="0" smtClean="0"/>
              <a:t>x.</a:t>
            </a:r>
            <a:endParaRPr lang="en-US" dirty="0"/>
          </a:p>
          <a:p>
            <a:r>
              <a:rPr lang="en-US" dirty="0"/>
              <a:t>Different inputs lead to different </a:t>
            </a:r>
            <a:r>
              <a:rPr lang="en-US" dirty="0" smtClean="0"/>
              <a:t>outputs, </a:t>
            </a:r>
            <a:r>
              <a:rPr lang="en-US" dirty="0"/>
              <a:t>so if </a:t>
            </a:r>
            <a:r>
              <a:rPr lang="en-US" dirty="0" smtClean="0"/>
              <a:t>x ≠ y,</a:t>
            </a:r>
            <a:r>
              <a:rPr lang="en-US" dirty="0"/>
              <a:t> then E(x)≠E(y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For a known</a:t>
            </a:r>
            <a:r>
              <a:rPr lang="en-US" dirty="0"/>
              <a:t> </a:t>
            </a:r>
            <a:r>
              <a:rPr lang="en-US" dirty="0" smtClean="0"/>
              <a:t>a , E(x) , E(y)</a:t>
            </a:r>
            <a:r>
              <a:rPr lang="en-US" dirty="0"/>
              <a:t> </a:t>
            </a:r>
            <a:r>
              <a:rPr lang="en-US" dirty="0" smtClean="0"/>
              <a:t>they can compute</a:t>
            </a:r>
            <a:r>
              <a:rPr lang="en-US" dirty="0"/>
              <a:t> </a:t>
            </a:r>
            <a:r>
              <a:rPr lang="en-US" dirty="0" smtClean="0"/>
              <a:t>E(</a:t>
            </a:r>
            <a:r>
              <a:rPr lang="en-US" dirty="0" err="1"/>
              <a:t>a</a:t>
            </a:r>
            <a:r>
              <a:rPr lang="en-US" dirty="0" err="1" smtClean="0"/>
              <a:t>x+y</a:t>
            </a:r>
            <a:r>
              <a:rPr lang="en-US" dirty="0" smtClean="0"/>
              <a:t>).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3312" y="5325069"/>
            <a:ext cx="99609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0" i="0" dirty="0" smtClean="0">
                <a:solidFill>
                  <a:srgbClr val="212529"/>
                </a:solidFill>
                <a:effectLst/>
                <a:latin typeface="Nunito Sans"/>
              </a:rPr>
              <a:t>*The difference between HH and </a:t>
            </a:r>
            <a:r>
              <a:rPr lang="en-US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 computationally hiding </a:t>
            </a:r>
            <a:r>
              <a:rPr lang="en-US" sz="19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commitment is </a:t>
            </a:r>
            <a:r>
              <a:rPr lang="en-US" sz="1900" b="0" i="0" dirty="0" smtClean="0">
                <a:solidFill>
                  <a:srgbClr val="212529"/>
                </a:solidFill>
                <a:effectLst/>
                <a:latin typeface="Nunito Sans"/>
              </a:rPr>
              <a:t>that an HH is a deterministic function of the input, whereas a commitment uses additional randomness. As a consequence, HHs essentially ”hide most x’s” whereas commitments ”hide every x”.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5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24" y="763614"/>
            <a:ext cx="8946541" cy="4195481"/>
          </a:xfrm>
        </p:spPr>
        <p:txBody>
          <a:bodyPr/>
          <a:lstStyle/>
          <a:p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dirty="0"/>
              <a:t>We define E ( x ) = </a:t>
            </a:r>
            <a:r>
              <a:rPr lang="en-US" dirty="0" err="1" smtClean="0"/>
              <a:t>g</a:t>
            </a:r>
            <a:r>
              <a:rPr lang="en-US" sz="2000" baseline="30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for each such x , and claim that E is an </a:t>
            </a:r>
            <a:r>
              <a:rPr lang="en-US" dirty="0" smtClean="0"/>
              <a:t>HH: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first </a:t>
            </a:r>
            <a:r>
              <a:rPr lang="en-US" dirty="0"/>
              <a:t>property implies that given E ( x )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 smtClean="0"/>
              <a:t> </a:t>
            </a:r>
            <a:r>
              <a:rPr lang="en-US" dirty="0"/>
              <a:t>it is hard to find x 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The second property implies that different x ’s in Z</a:t>
            </a:r>
            <a:r>
              <a:rPr lang="en-US" sz="2000" baseline="-25000" dirty="0"/>
              <a:t>(p − 1) </a:t>
            </a:r>
            <a:r>
              <a:rPr lang="en-US" dirty="0"/>
              <a:t>are mapped to different outputs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Finally</a:t>
            </a:r>
            <a:r>
              <a:rPr lang="en-US" dirty="0"/>
              <a:t>, using the third property, given </a:t>
            </a:r>
            <a:r>
              <a:rPr lang="en-US" dirty="0" smtClean="0"/>
              <a:t>a ,E </a:t>
            </a:r>
            <a:r>
              <a:rPr lang="en-US" dirty="0"/>
              <a:t>( x ) ,</a:t>
            </a:r>
            <a:r>
              <a:rPr lang="en-US" dirty="0" smtClean="0"/>
              <a:t>E </a:t>
            </a:r>
            <a:r>
              <a:rPr lang="en-US" dirty="0"/>
              <a:t>( y ) we can compute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 </a:t>
            </a:r>
            <a:r>
              <a:rPr lang="en-US" dirty="0"/>
              <a:t>( </a:t>
            </a:r>
            <a:r>
              <a:rPr lang="en-US" dirty="0" smtClean="0"/>
              <a:t>ax </a:t>
            </a:r>
            <a:r>
              <a:rPr lang="en-US" dirty="0"/>
              <a:t>+ y ) as E </a:t>
            </a:r>
            <a:r>
              <a:rPr lang="en-US" dirty="0" smtClean="0"/>
              <a:t>(ax </a:t>
            </a:r>
            <a:r>
              <a:rPr lang="en-US" dirty="0"/>
              <a:t>+ y ) = </a:t>
            </a:r>
            <a:r>
              <a:rPr lang="en-US" dirty="0" smtClean="0"/>
              <a:t>g </a:t>
            </a:r>
            <a:r>
              <a:rPr lang="en-US" baseline="30000" dirty="0" smtClean="0"/>
              <a:t>ax + </a:t>
            </a:r>
            <a:r>
              <a:rPr lang="en-US" baseline="30000" dirty="0"/>
              <a:t>y </a:t>
            </a:r>
            <a:r>
              <a:rPr lang="en-US" baseline="30000" dirty="0" smtClean="0"/>
              <a:t>(m </a:t>
            </a:r>
            <a:r>
              <a:rPr lang="en-US" baseline="30000" dirty="0"/>
              <a:t>o d p − </a:t>
            </a:r>
            <a:r>
              <a:rPr lang="en-US" baseline="30000" dirty="0" smtClean="0"/>
              <a:t>1) </a:t>
            </a:r>
            <a:r>
              <a:rPr lang="en-US" dirty="0"/>
              <a:t>= </a:t>
            </a:r>
            <a:r>
              <a:rPr lang="en-US" dirty="0" err="1" smtClean="0"/>
              <a:t>g</a:t>
            </a:r>
            <a:r>
              <a:rPr lang="en-US" baseline="40000" dirty="0" err="1" smtClean="0"/>
              <a:t>ax</a:t>
            </a:r>
            <a:r>
              <a:rPr lang="en-US" dirty="0" smtClean="0"/>
              <a:t> </a:t>
            </a:r>
            <a:r>
              <a:rPr lang="en-US" dirty="0"/>
              <a:t>⋅ </a:t>
            </a:r>
            <a:r>
              <a:rPr lang="en-US" dirty="0" err="1" smtClean="0"/>
              <a:t>g</a:t>
            </a:r>
            <a:r>
              <a:rPr lang="en-US" sz="2000" baseline="30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= E ( x </a:t>
            </a:r>
            <a:r>
              <a:rPr lang="en-US" dirty="0" smtClean="0"/>
              <a:t>)</a:t>
            </a:r>
            <a:r>
              <a:rPr lang="en-US" sz="2000" baseline="30000" dirty="0" smtClean="0"/>
              <a:t>a</a:t>
            </a:r>
            <a:r>
              <a:rPr lang="en-US" dirty="0" smtClean="0"/>
              <a:t> </a:t>
            </a:r>
            <a:r>
              <a:rPr lang="en-US" dirty="0"/>
              <a:t>⋅ E ( y ) </a:t>
            </a:r>
          </a:p>
        </p:txBody>
      </p:sp>
    </p:spTree>
    <p:extLst>
      <p:ext uri="{BB962C8B-B14F-4D97-AF65-F5344CB8AC3E}">
        <p14:creationId xmlns:p14="http://schemas.microsoft.com/office/powerpoint/2010/main" val="7501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483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MJXc-TeX-main-R</vt:lpstr>
      <vt:lpstr>MJXc-TeX-math-I</vt:lpstr>
      <vt:lpstr>Nunito Sans</vt:lpstr>
      <vt:lpstr>Times New Roman</vt:lpstr>
      <vt:lpstr>Wingdings 3</vt:lpstr>
      <vt:lpstr>Ion</vt:lpstr>
      <vt:lpstr>Zero-knowledge proof systems</vt:lpstr>
      <vt:lpstr>Zero Knowledge Proof Properties</vt:lpstr>
      <vt:lpstr>various ZK-proof systems</vt:lpstr>
      <vt:lpstr>PowerPoint Presentation</vt:lpstr>
      <vt:lpstr>Bulletproofs</vt:lpstr>
      <vt:lpstr>ZK-SNARKs</vt:lpstr>
      <vt:lpstr>Blind evaluation problem</vt:lpstr>
      <vt:lpstr>Homomorphic Hidings</vt:lpstr>
      <vt:lpstr>PowerPoint Presentation</vt:lpstr>
      <vt:lpstr>Blind evaluation of a polynomial </vt:lpstr>
      <vt:lpstr>Schwartz-Zippel Lemma</vt:lpstr>
      <vt:lpstr>Verifable Blind evaluation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Zero-knowledge proof systems</dc:title>
  <dc:creator>arshia mashhadi</dc:creator>
  <cp:lastModifiedBy>arshia mashhadi</cp:lastModifiedBy>
  <cp:revision>28</cp:revision>
  <dcterms:created xsi:type="dcterms:W3CDTF">2020-06-08T08:38:07Z</dcterms:created>
  <dcterms:modified xsi:type="dcterms:W3CDTF">2020-06-19T20:52:51Z</dcterms:modified>
</cp:coreProperties>
</file>