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9" r:id="rId2"/>
    <p:sldId id="260" r:id="rId3"/>
    <p:sldId id="256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58" r:id="rId16"/>
    <p:sldId id="269" r:id="rId17"/>
    <p:sldId id="272" r:id="rId18"/>
    <p:sldId id="273" r:id="rId1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0CEE25-7EBC-4A21-BA92-82198A895031}">
          <p14:sldIdLst>
            <p14:sldId id="259"/>
            <p14:sldId id="260"/>
            <p14:sldId id="256"/>
            <p14:sldId id="257"/>
            <p14:sldId id="261"/>
            <p14:sldId id="262"/>
            <p14:sldId id="263"/>
            <p14:sldId id="264"/>
            <p14:sldId id="265"/>
          </p14:sldIdLst>
        </p14:section>
        <p14:section name="Untitled Section" id="{9A5178EF-BC9F-4CDB-9A71-ACA965ABD2CB}">
          <p14:sldIdLst>
            <p14:sldId id="266"/>
            <p14:sldId id="267"/>
            <p14:sldId id="268"/>
            <p14:sldId id="270"/>
            <p14:sldId id="271"/>
            <p14:sldId id="258"/>
            <p14:sldId id="269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206" autoAdjust="0"/>
  </p:normalViewPr>
  <p:slideViewPr>
    <p:cSldViewPr snapToGrid="0" snapToObjects="1">
      <p:cViewPr varScale="1">
        <p:scale>
          <a:sx n="60" d="100"/>
          <a:sy n="6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58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sparkfun/15662152583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hape 1"/>
              <p:cNvSpPr/>
              <p:nvPr/>
            </p:nvSpPr>
            <p:spPr>
              <a:xfrm>
                <a:off x="0" y="-21515"/>
                <a:ext cx="14630400" cy="8229600"/>
              </a:xfrm>
              <a:prstGeom prst="rect">
                <a:avLst/>
              </a:prstGeom>
              <a:solidFill>
                <a:srgbClr val="080E26"/>
              </a:solidFill>
              <a:ln w="13811">
                <a:solidFill>
                  <a:srgbClr val="565151"/>
                </a:solidFill>
                <a:prstDash val="solid"/>
              </a:ln>
            </p:spPr>
            <p:txBody>
              <a:bodyPr/>
              <a:lstStyle/>
              <a:p>
                <a:r>
                  <a:rPr lang="en-US" sz="4400" dirty="0">
                    <a:solidFill>
                      <a:schemeClr val="bg2"/>
                    </a:solidFill>
                  </a:rPr>
                  <a:t>CUTT-OFF REGION: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400" dirty="0">
                    <a:solidFill>
                      <a:schemeClr val="bg2"/>
                    </a:solidFill>
                  </a:rPr>
                  <a:t>If base current is zero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44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>
                    <a:solidFill>
                      <a:schemeClr val="bg2"/>
                    </a:solidFill>
                  </a:rPr>
                  <a:t>become zero.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bg2"/>
                    </a:solidFill>
                  </a:rPr>
                  <a:t>If current is zero then resistance become infinite.</a:t>
                </a:r>
              </a:p>
              <a:p>
                <a:r>
                  <a:rPr lang="en-US" sz="3600" dirty="0">
                    <a:solidFill>
                      <a:schemeClr val="bg2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3600" dirty="0">
                  <a:solidFill>
                    <a:schemeClr val="bg2"/>
                  </a:solidFill>
                </a:endParaRPr>
              </a:p>
              <a:p>
                <a:r>
                  <a:rPr lang="en-US" sz="3600" dirty="0">
                    <a:solidFill>
                      <a:schemeClr val="bg2"/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>
                    <a:solidFill>
                      <a:schemeClr val="bg2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sz="36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6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600" dirty="0">
                  <a:solidFill>
                    <a:schemeClr val="bg2"/>
                  </a:solidFill>
                </a:endParaRPr>
              </a:p>
              <a:p>
                <a:endParaRPr lang="en-US" sz="3600" dirty="0">
                  <a:solidFill>
                    <a:schemeClr val="bg2"/>
                  </a:solidFill>
                </a:endParaRPr>
              </a:p>
              <a:p>
                <a:r>
                  <a:rPr lang="en-US" sz="3600" dirty="0">
                    <a:solidFill>
                      <a:schemeClr val="bg2"/>
                    </a:solidFill>
                  </a:rPr>
                  <a:t>     RESISTANCE:</a:t>
                </a:r>
                <a:br>
                  <a:rPr lang="en-US" sz="3600" dirty="0">
                    <a:solidFill>
                      <a:schemeClr val="bg2"/>
                    </a:solidFill>
                  </a:rPr>
                </a:br>
                <a:r>
                  <a:rPr lang="en-US" sz="3600" dirty="0">
                    <a:solidFill>
                      <a:schemeClr val="bg2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sz="3600" b="0" dirty="0">
                  <a:solidFill>
                    <a:schemeClr val="bg2"/>
                  </a:solidFill>
                </a:endParaRPr>
              </a:p>
              <a:p>
                <a:endParaRPr lang="en-US" sz="3600" dirty="0">
                  <a:solidFill>
                    <a:schemeClr val="bg2"/>
                  </a:solidFill>
                </a:endParaRPr>
              </a:p>
              <a:p>
                <a:r>
                  <a:rPr lang="en-US" sz="3600" dirty="0">
                    <a:solidFill>
                      <a:schemeClr val="bg2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num>
                      <m:den>
                        <m: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sz="3600" b="0" dirty="0">
                  <a:solidFill>
                    <a:schemeClr val="bg2"/>
                  </a:solidFill>
                </a:endParaRPr>
              </a:p>
              <a:p>
                <a:endParaRPr lang="en-US" sz="3600" dirty="0">
                  <a:solidFill>
                    <a:schemeClr val="bg2"/>
                  </a:solidFill>
                </a:endParaRPr>
              </a:p>
              <a:p>
                <a:r>
                  <a:rPr lang="en-US" sz="3600" dirty="0">
                    <a:solidFill>
                      <a:schemeClr val="bg2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3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36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" name="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1515"/>
                <a:ext cx="14630400" cy="8229600"/>
              </a:xfrm>
              <a:prstGeom prst="rect">
                <a:avLst/>
              </a:prstGeom>
              <a:blipFill>
                <a:blip r:embed="rId3"/>
                <a:stretch>
                  <a:fillRect l="-1624" t="-1405"/>
                </a:stretch>
              </a:blipFill>
              <a:ln w="13811">
                <a:solidFill>
                  <a:srgbClr val="56515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B9671-700E-0D18-D091-75CB239D4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671" y="4303059"/>
            <a:ext cx="4894729" cy="4012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A084FE-815E-7B44-2D0A-D740EB009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671" y="0"/>
            <a:ext cx="4894729" cy="43030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7659D3-F9B9-9C23-C804-E6FC41D94BD6}"/>
              </a:ext>
            </a:extLst>
          </p:cNvPr>
          <p:cNvSpPr/>
          <p:nvPr/>
        </p:nvSpPr>
        <p:spPr>
          <a:xfrm>
            <a:off x="5405377" y="208344"/>
            <a:ext cx="8356922" cy="1284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ADVANTAGES OF TRANSISTOR AS A SWITCH </a:t>
            </a:r>
            <a:endParaRPr lang="en-US" sz="1400" dirty="0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F556CE85-719D-8561-C671-9F9A567ECB95}"/>
              </a:ext>
            </a:extLst>
          </p:cNvPr>
          <p:cNvSpPr/>
          <p:nvPr/>
        </p:nvSpPr>
        <p:spPr>
          <a:xfrm>
            <a:off x="6103546" y="1855297"/>
            <a:ext cx="45719" cy="5718935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E5D8EB3A-E476-A4E0-2B26-32898BE59E46}"/>
              </a:ext>
            </a:extLst>
          </p:cNvPr>
          <p:cNvSpPr/>
          <p:nvPr/>
        </p:nvSpPr>
        <p:spPr>
          <a:xfrm>
            <a:off x="5832949" y="6169701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 4</a:t>
            </a:r>
          </a:p>
        </p:txBody>
      </p:sp>
      <p:sp>
        <p:nvSpPr>
          <p:cNvPr id="9" name="Shape 5">
            <a:extLst>
              <a:ext uri="{FF2B5EF4-FFF2-40B4-BE49-F238E27FC236}">
                <a16:creationId xmlns:a16="http://schemas.microsoft.com/office/drawing/2014/main" id="{52A2A930-F5C4-E71E-1845-A93C0A7D1EFD}"/>
              </a:ext>
            </a:extLst>
          </p:cNvPr>
          <p:cNvSpPr/>
          <p:nvPr/>
        </p:nvSpPr>
        <p:spPr>
          <a:xfrm>
            <a:off x="5845380" y="4855311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 3</a:t>
            </a:r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069D82FE-80A3-B6FE-0C65-8E39AF471F2C}"/>
              </a:ext>
            </a:extLst>
          </p:cNvPr>
          <p:cNvSpPr/>
          <p:nvPr/>
        </p:nvSpPr>
        <p:spPr>
          <a:xfrm>
            <a:off x="5810409" y="3374290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>
                <a:solidFill>
                  <a:schemeClr val="bg2"/>
                </a:solidFill>
              </a:rPr>
              <a:t>2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95E50A1E-2BF4-9030-E80D-7C51EF7593CE}"/>
              </a:ext>
            </a:extLst>
          </p:cNvPr>
          <p:cNvSpPr/>
          <p:nvPr/>
        </p:nvSpPr>
        <p:spPr>
          <a:xfrm>
            <a:off x="5867565" y="2124581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 1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hape 4">
            <a:extLst>
              <a:ext uri="{FF2B5EF4-FFF2-40B4-BE49-F238E27FC236}">
                <a16:creationId xmlns:a16="http://schemas.microsoft.com/office/drawing/2014/main" id="{91B6F71E-E062-C3B3-093F-21920FC0CCE1}"/>
              </a:ext>
            </a:extLst>
          </p:cNvPr>
          <p:cNvSpPr/>
          <p:nvPr/>
        </p:nvSpPr>
        <p:spPr>
          <a:xfrm>
            <a:off x="6301433" y="6364159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3" name="Shape 4">
            <a:extLst>
              <a:ext uri="{FF2B5EF4-FFF2-40B4-BE49-F238E27FC236}">
                <a16:creationId xmlns:a16="http://schemas.microsoft.com/office/drawing/2014/main" id="{1375EFBD-498A-0AA4-7872-EEB2FF2A6049}"/>
              </a:ext>
            </a:extLst>
          </p:cNvPr>
          <p:cNvSpPr/>
          <p:nvPr/>
        </p:nvSpPr>
        <p:spPr>
          <a:xfrm>
            <a:off x="6317344" y="5126299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4" name="Shape 4">
            <a:extLst>
              <a:ext uri="{FF2B5EF4-FFF2-40B4-BE49-F238E27FC236}">
                <a16:creationId xmlns:a16="http://schemas.microsoft.com/office/drawing/2014/main" id="{47F63A86-5281-246D-D24A-1C2DBCFA0BA6}"/>
              </a:ext>
            </a:extLst>
          </p:cNvPr>
          <p:cNvSpPr/>
          <p:nvPr/>
        </p:nvSpPr>
        <p:spPr>
          <a:xfrm>
            <a:off x="6267440" y="3591519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5" name="Shape 4">
            <a:extLst>
              <a:ext uri="{FF2B5EF4-FFF2-40B4-BE49-F238E27FC236}">
                <a16:creationId xmlns:a16="http://schemas.microsoft.com/office/drawing/2014/main" id="{9D72E062-CB9E-1B63-6324-64AC2FB8E1DB}"/>
              </a:ext>
            </a:extLst>
          </p:cNvPr>
          <p:cNvSpPr/>
          <p:nvPr/>
        </p:nvSpPr>
        <p:spPr>
          <a:xfrm>
            <a:off x="6360288" y="2320430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C9FDEA-246A-8B21-BB88-93B237E17E1D}"/>
              </a:ext>
            </a:extLst>
          </p:cNvPr>
          <p:cNvSpPr txBox="1"/>
          <p:nvPr/>
        </p:nvSpPr>
        <p:spPr>
          <a:xfrm>
            <a:off x="7094427" y="1855297"/>
            <a:ext cx="6834306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endParaRPr lang="en-US" b="1" i="0" dirty="0">
              <a:solidFill>
                <a:schemeClr val="bg2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chemeClr val="bg2"/>
                </a:solidFill>
                <a:effectLst/>
                <a:latin typeface="Söhne"/>
              </a:rPr>
              <a:t>Speed:</a:t>
            </a:r>
            <a:endParaRPr lang="en-US" sz="2400" b="0" i="0" dirty="0">
              <a:solidFill>
                <a:schemeClr val="bg2"/>
              </a:solidFill>
              <a:effectLst/>
              <a:latin typeface="Söhne"/>
            </a:endParaRPr>
          </a:p>
          <a:p>
            <a:pPr lvl="1" algn="l"/>
            <a:r>
              <a:rPr lang="en-US" sz="2000" b="0" i="0" dirty="0">
                <a:solidFill>
                  <a:schemeClr val="bg2"/>
                </a:solidFill>
                <a:effectLst/>
                <a:latin typeface="Söhne"/>
              </a:rPr>
              <a:t>Transistors switch on and off quickly, crucial for fast operations in digital circuits.</a:t>
            </a:r>
          </a:p>
          <a:p>
            <a:pPr algn="l"/>
            <a:endParaRPr lang="en-US" b="1" i="0" dirty="0">
              <a:solidFill>
                <a:schemeClr val="bg2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chemeClr val="bg2"/>
                </a:solidFill>
                <a:effectLst/>
                <a:latin typeface="Söhne"/>
              </a:rPr>
              <a:t>Size:</a:t>
            </a:r>
            <a:endParaRPr lang="en-US" sz="2400" b="0" i="0" dirty="0">
              <a:solidFill>
                <a:schemeClr val="bg2"/>
              </a:solidFill>
              <a:effectLst/>
              <a:latin typeface="Söhne"/>
            </a:endParaRPr>
          </a:p>
          <a:p>
            <a:pPr lvl="1" algn="l"/>
            <a:r>
              <a:rPr lang="en-US" sz="2000" b="0" i="0" dirty="0">
                <a:solidFill>
                  <a:schemeClr val="bg2"/>
                </a:solidFill>
                <a:effectLst/>
                <a:latin typeface="Söhne"/>
              </a:rPr>
              <a:t>Small and lightweight, transistors can fit into compact spaces, ideal for portable devices.</a:t>
            </a:r>
          </a:p>
          <a:p>
            <a:pPr algn="l"/>
            <a:endParaRPr lang="en-US" b="1" i="0" dirty="0">
              <a:solidFill>
                <a:schemeClr val="bg2"/>
              </a:solidFill>
              <a:effectLst/>
              <a:latin typeface="Söhne"/>
            </a:endParaRPr>
          </a:p>
          <a:p>
            <a:pPr algn="l"/>
            <a:endParaRPr lang="en-US" b="1" dirty="0">
              <a:solidFill>
                <a:schemeClr val="bg2"/>
              </a:solidFill>
              <a:latin typeface="Söhne"/>
            </a:endParaRPr>
          </a:p>
          <a:p>
            <a:pPr algn="l"/>
            <a:r>
              <a:rPr lang="en-US" sz="2400" b="1" i="0" dirty="0">
                <a:solidFill>
                  <a:schemeClr val="bg2"/>
                </a:solidFill>
                <a:effectLst/>
                <a:latin typeface="Söhne"/>
              </a:rPr>
              <a:t>Low Power Consumption:</a:t>
            </a:r>
            <a:endParaRPr lang="en-US" sz="2400" b="0" i="0" dirty="0">
              <a:solidFill>
                <a:schemeClr val="bg2"/>
              </a:solidFill>
              <a:effectLst/>
              <a:latin typeface="Söhne"/>
            </a:endParaRPr>
          </a:p>
          <a:p>
            <a:pPr lvl="1" algn="l"/>
            <a:r>
              <a:rPr lang="en-US" sz="2000" b="0" i="0" dirty="0">
                <a:solidFill>
                  <a:schemeClr val="bg2"/>
                </a:solidFill>
                <a:effectLst/>
                <a:latin typeface="Söhne"/>
              </a:rPr>
              <a:t>They use very little power when in the off state, promoting energy efficiency.</a:t>
            </a:r>
          </a:p>
          <a:p>
            <a:pPr algn="l"/>
            <a:endParaRPr lang="en-US" b="1" i="0" dirty="0">
              <a:solidFill>
                <a:schemeClr val="bg2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chemeClr val="bg2"/>
                </a:solidFill>
                <a:effectLst/>
                <a:latin typeface="Söhne"/>
              </a:rPr>
              <a:t>Precision:</a:t>
            </a:r>
            <a:endParaRPr lang="en-US" b="0" i="0" dirty="0">
              <a:solidFill>
                <a:schemeClr val="bg2"/>
              </a:solidFill>
              <a:effectLst/>
              <a:latin typeface="Söhne"/>
            </a:endParaRPr>
          </a:p>
          <a:p>
            <a:pPr lvl="1" algn="l"/>
            <a:r>
              <a:rPr lang="en-US" sz="2000" b="0" i="0" dirty="0">
                <a:solidFill>
                  <a:schemeClr val="bg2"/>
                </a:solidFill>
                <a:effectLst/>
                <a:latin typeface="Söhne"/>
              </a:rPr>
              <a:t>Transistors provide precise control over the flow of current, 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dirty="0">
              <a:solidFill>
                <a:schemeClr val="bg2"/>
              </a:solidFill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chemeClr val="bg2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dirty="0">
              <a:solidFill>
                <a:schemeClr val="bg2"/>
              </a:solidFill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chemeClr val="bg2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dirty="0">
              <a:solidFill>
                <a:schemeClr val="bg2"/>
              </a:solidFill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chemeClr val="bg2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dirty="0">
              <a:solidFill>
                <a:schemeClr val="bg2"/>
              </a:solidFill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2"/>
                </a:solidFill>
                <a:effectLst/>
                <a:latin typeface="Söhne"/>
              </a:rPr>
              <a:t>essential for various applications.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CFD66-926D-A297-D010-6C8B3D94E67D}"/>
              </a:ext>
            </a:extLst>
          </p:cNvPr>
          <p:cNvSpPr/>
          <p:nvPr/>
        </p:nvSpPr>
        <p:spPr>
          <a:xfrm>
            <a:off x="0" y="0"/>
            <a:ext cx="5401879" cy="822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8F1229CA-4FC3-8F04-BA9B-1B3F279D9D26}"/>
              </a:ext>
            </a:extLst>
          </p:cNvPr>
          <p:cNvSpPr/>
          <p:nvPr/>
        </p:nvSpPr>
        <p:spPr>
          <a:xfrm>
            <a:off x="423508" y="252408"/>
            <a:ext cx="45719" cy="7568401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827B7CC2-CEB0-6E15-175D-A2CEA37ABBBF}"/>
              </a:ext>
            </a:extLst>
          </p:cNvPr>
          <p:cNvSpPr/>
          <p:nvPr/>
        </p:nvSpPr>
        <p:spPr>
          <a:xfrm>
            <a:off x="210385" y="532449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 5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75A6AC94-5684-5121-9FA3-03E47E616C68}"/>
              </a:ext>
            </a:extLst>
          </p:cNvPr>
          <p:cNvSpPr/>
          <p:nvPr/>
        </p:nvSpPr>
        <p:spPr>
          <a:xfrm>
            <a:off x="184822" y="5064224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 8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hape 5">
            <a:extLst>
              <a:ext uri="{FF2B5EF4-FFF2-40B4-BE49-F238E27FC236}">
                <a16:creationId xmlns:a16="http://schemas.microsoft.com/office/drawing/2014/main" id="{C8082D20-1B45-A6C2-B65D-3C83D312A0AD}"/>
              </a:ext>
            </a:extLst>
          </p:cNvPr>
          <p:cNvSpPr/>
          <p:nvPr/>
        </p:nvSpPr>
        <p:spPr>
          <a:xfrm>
            <a:off x="187526" y="1998930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 6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Shape 4">
            <a:extLst>
              <a:ext uri="{FF2B5EF4-FFF2-40B4-BE49-F238E27FC236}">
                <a16:creationId xmlns:a16="http://schemas.microsoft.com/office/drawing/2014/main" id="{FC32A3C4-3DD9-2196-C5D1-3B7937AB393C}"/>
              </a:ext>
            </a:extLst>
          </p:cNvPr>
          <p:cNvSpPr/>
          <p:nvPr/>
        </p:nvSpPr>
        <p:spPr>
          <a:xfrm>
            <a:off x="705558" y="760223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7" name="Shape 4">
            <a:extLst>
              <a:ext uri="{FF2B5EF4-FFF2-40B4-BE49-F238E27FC236}">
                <a16:creationId xmlns:a16="http://schemas.microsoft.com/office/drawing/2014/main" id="{C78DDEA2-3B12-98F2-4822-9E4308BE3353}"/>
              </a:ext>
            </a:extLst>
          </p:cNvPr>
          <p:cNvSpPr/>
          <p:nvPr/>
        </p:nvSpPr>
        <p:spPr>
          <a:xfrm>
            <a:off x="649207" y="3817050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8" name="Shape 4">
            <a:extLst>
              <a:ext uri="{FF2B5EF4-FFF2-40B4-BE49-F238E27FC236}">
                <a16:creationId xmlns:a16="http://schemas.microsoft.com/office/drawing/2014/main" id="{B33E37FF-A12F-BDED-74C6-E5CCDAA7A5C7}"/>
              </a:ext>
            </a:extLst>
          </p:cNvPr>
          <p:cNvSpPr/>
          <p:nvPr/>
        </p:nvSpPr>
        <p:spPr>
          <a:xfrm>
            <a:off x="682349" y="2282299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C6CE56-EE0F-777C-2727-F079474D88D8}"/>
              </a:ext>
            </a:extLst>
          </p:cNvPr>
          <p:cNvSpPr txBox="1"/>
          <p:nvPr/>
        </p:nvSpPr>
        <p:spPr>
          <a:xfrm>
            <a:off x="1713053" y="252408"/>
            <a:ext cx="650497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i="0" dirty="0">
              <a:solidFill>
                <a:schemeClr val="bg2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chemeClr val="bg2"/>
                </a:solidFill>
                <a:effectLst/>
                <a:latin typeface="Söhne"/>
              </a:rPr>
              <a:t>Versatility:</a:t>
            </a:r>
            <a:endParaRPr lang="en-US" sz="2400" b="0" i="0" dirty="0">
              <a:solidFill>
                <a:schemeClr val="bg2"/>
              </a:solidFill>
              <a:effectLst/>
              <a:latin typeface="Söhne"/>
            </a:endParaRPr>
          </a:p>
          <a:p>
            <a:pPr lvl="1" algn="l"/>
            <a:r>
              <a:rPr lang="en-US" sz="2000" b="0" i="0" dirty="0">
                <a:solidFill>
                  <a:schemeClr val="bg2"/>
                </a:solidFill>
                <a:effectLst/>
                <a:latin typeface="Söhne"/>
              </a:rPr>
              <a:t>Suitable for a wide range of applications, from simple switches to complex digital systems.</a:t>
            </a:r>
          </a:p>
          <a:p>
            <a:pPr algn="l"/>
            <a:endParaRPr lang="en-US" b="1" i="0" dirty="0">
              <a:solidFill>
                <a:schemeClr val="bg2"/>
              </a:solidFill>
              <a:effectLst/>
              <a:latin typeface="Söhne"/>
            </a:endParaRPr>
          </a:p>
          <a:p>
            <a:pPr algn="l"/>
            <a:endParaRPr lang="en-US" b="1" dirty="0">
              <a:solidFill>
                <a:schemeClr val="bg2"/>
              </a:solidFill>
              <a:latin typeface="Söhne"/>
            </a:endParaRPr>
          </a:p>
          <a:p>
            <a:pPr algn="l"/>
            <a:r>
              <a:rPr lang="en-US" sz="2400" b="1" i="0" dirty="0">
                <a:solidFill>
                  <a:schemeClr val="bg2"/>
                </a:solidFill>
                <a:effectLst/>
                <a:latin typeface="Söhne"/>
              </a:rPr>
              <a:t>Reliability:</a:t>
            </a:r>
            <a:endParaRPr lang="en-US" sz="2400" b="0" i="0" dirty="0">
              <a:solidFill>
                <a:schemeClr val="bg2"/>
              </a:solidFill>
              <a:effectLst/>
              <a:latin typeface="Söhne"/>
            </a:endParaRPr>
          </a:p>
          <a:p>
            <a:pPr lvl="1" algn="l"/>
            <a:r>
              <a:rPr lang="en-US" sz="2000" b="0" i="0" dirty="0">
                <a:solidFill>
                  <a:schemeClr val="bg2"/>
                </a:solidFill>
                <a:effectLst/>
                <a:latin typeface="Söhne"/>
              </a:rPr>
              <a:t>Solid-state design results in high reliability and durability with no moving parts.</a:t>
            </a:r>
          </a:p>
          <a:p>
            <a:pPr algn="l"/>
            <a:endParaRPr lang="en-US" b="1" i="0" dirty="0">
              <a:solidFill>
                <a:schemeClr val="bg2"/>
              </a:solidFill>
              <a:effectLst/>
              <a:latin typeface="Söhne"/>
            </a:endParaRPr>
          </a:p>
          <a:p>
            <a:pPr algn="l"/>
            <a:endParaRPr lang="en-US" b="1" dirty="0">
              <a:solidFill>
                <a:schemeClr val="bg2"/>
              </a:solidFill>
              <a:latin typeface="Söhne"/>
            </a:endParaRPr>
          </a:p>
          <a:p>
            <a:pPr algn="l"/>
            <a:r>
              <a:rPr lang="en-US" sz="2400" b="1" i="0" dirty="0">
                <a:solidFill>
                  <a:schemeClr val="bg2"/>
                </a:solidFill>
                <a:effectLst/>
                <a:latin typeface="Söhne"/>
              </a:rPr>
              <a:t>Digital Logic:</a:t>
            </a:r>
            <a:endParaRPr lang="en-US" sz="2400" b="0" i="0" dirty="0">
              <a:solidFill>
                <a:schemeClr val="bg2"/>
              </a:solidFill>
              <a:effectLst/>
              <a:latin typeface="Söhne"/>
            </a:endParaRPr>
          </a:p>
          <a:p>
            <a:pPr lvl="1" algn="l"/>
            <a:r>
              <a:rPr lang="en-US" sz="2000" b="0" i="0" dirty="0">
                <a:solidFill>
                  <a:schemeClr val="bg2"/>
                </a:solidFill>
                <a:effectLst/>
                <a:latin typeface="Söhne"/>
              </a:rPr>
              <a:t>Integral to digital logic circuits, forming the foundation of computers and digital devices.</a:t>
            </a:r>
          </a:p>
          <a:p>
            <a:pPr algn="l"/>
            <a:endParaRPr lang="en-US" b="1" i="0" dirty="0">
              <a:solidFill>
                <a:schemeClr val="bg2"/>
              </a:solidFill>
              <a:effectLst/>
              <a:latin typeface="Söhne"/>
            </a:endParaRPr>
          </a:p>
          <a:p>
            <a:pPr algn="l"/>
            <a:endParaRPr lang="en-US" b="1" dirty="0">
              <a:solidFill>
                <a:schemeClr val="bg2"/>
              </a:solidFill>
              <a:latin typeface="Söhne"/>
            </a:endParaRPr>
          </a:p>
          <a:p>
            <a:pPr algn="l"/>
            <a:r>
              <a:rPr lang="en-US" sz="2400" b="1" i="0" dirty="0">
                <a:solidFill>
                  <a:schemeClr val="bg2"/>
                </a:solidFill>
                <a:effectLst/>
                <a:latin typeface="Söhne"/>
              </a:rPr>
              <a:t>Temperature Stability:</a:t>
            </a:r>
            <a:endParaRPr lang="en-US" sz="2400" b="0" i="0" dirty="0">
              <a:solidFill>
                <a:schemeClr val="bg2"/>
              </a:solidFill>
              <a:effectLst/>
              <a:latin typeface="Söhne"/>
            </a:endParaRPr>
          </a:p>
          <a:p>
            <a:pPr lvl="1" algn="l"/>
            <a:r>
              <a:rPr lang="en-US" sz="2000" b="0" i="0" dirty="0">
                <a:solidFill>
                  <a:schemeClr val="bg2"/>
                </a:solidFill>
                <a:effectLst/>
                <a:latin typeface="Söhne"/>
              </a:rPr>
              <a:t>Perform consistently across different temperatures, ensuring reliability.</a:t>
            </a:r>
          </a:p>
          <a:p>
            <a:pPr algn="l"/>
            <a:endParaRPr lang="en-US" b="1" i="0" dirty="0">
              <a:solidFill>
                <a:schemeClr val="bg2"/>
              </a:solidFill>
              <a:effectLst/>
              <a:latin typeface="Söhne"/>
            </a:endParaRPr>
          </a:p>
          <a:p>
            <a:pPr algn="l"/>
            <a:r>
              <a:rPr lang="en-US" sz="2400" b="1" i="0" dirty="0">
                <a:solidFill>
                  <a:schemeClr val="bg2"/>
                </a:solidFill>
                <a:effectLst/>
                <a:latin typeface="Söhne"/>
              </a:rPr>
              <a:t>Cost-Effective:</a:t>
            </a:r>
            <a:endParaRPr lang="en-US" sz="2400" b="0" i="0" dirty="0">
              <a:solidFill>
                <a:schemeClr val="bg2"/>
              </a:solidFill>
              <a:effectLst/>
              <a:latin typeface="Söhne"/>
            </a:endParaRPr>
          </a:p>
          <a:p>
            <a:pPr lvl="1" algn="l"/>
            <a:r>
              <a:rPr lang="en-US" sz="2000" b="0" i="0" dirty="0">
                <a:solidFill>
                  <a:schemeClr val="bg2"/>
                </a:solidFill>
                <a:effectLst/>
                <a:latin typeface="Söhne"/>
              </a:rPr>
              <a:t>Affordable to manufacture, making them widely accessible for various applications</a:t>
            </a:r>
          </a:p>
        </p:txBody>
      </p:sp>
      <p:sp>
        <p:nvSpPr>
          <p:cNvPr id="5" name="Shape 5">
            <a:extLst>
              <a:ext uri="{FF2B5EF4-FFF2-40B4-BE49-F238E27FC236}">
                <a16:creationId xmlns:a16="http://schemas.microsoft.com/office/drawing/2014/main" id="{A31FEFCD-72F8-9ABE-1177-EC8DFAADE5DB}"/>
              </a:ext>
            </a:extLst>
          </p:cNvPr>
          <p:cNvSpPr/>
          <p:nvPr/>
        </p:nvSpPr>
        <p:spPr>
          <a:xfrm>
            <a:off x="157695" y="6368850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 9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DACF81F5-FA7E-8B81-6E40-4265FADD6FD0}"/>
              </a:ext>
            </a:extLst>
          </p:cNvPr>
          <p:cNvSpPr/>
          <p:nvPr/>
        </p:nvSpPr>
        <p:spPr>
          <a:xfrm>
            <a:off x="177243" y="3574644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 7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06DB6EAD-2A73-4495-2443-A894EF49EF9C}"/>
              </a:ext>
            </a:extLst>
          </p:cNvPr>
          <p:cNvSpPr/>
          <p:nvPr/>
        </p:nvSpPr>
        <p:spPr>
          <a:xfrm>
            <a:off x="621976" y="6583877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1" name="Shape 4">
            <a:extLst>
              <a:ext uri="{FF2B5EF4-FFF2-40B4-BE49-F238E27FC236}">
                <a16:creationId xmlns:a16="http://schemas.microsoft.com/office/drawing/2014/main" id="{0B81C4F0-652B-9E6E-BAFF-BD8E3214C41C}"/>
              </a:ext>
            </a:extLst>
          </p:cNvPr>
          <p:cNvSpPr/>
          <p:nvPr/>
        </p:nvSpPr>
        <p:spPr>
          <a:xfrm>
            <a:off x="646654" y="5325720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152D5B-1A15-3FBA-EB8A-A728D25CEDFD}"/>
              </a:ext>
            </a:extLst>
          </p:cNvPr>
          <p:cNvSpPr/>
          <p:nvPr/>
        </p:nvSpPr>
        <p:spPr>
          <a:xfrm>
            <a:off x="8810513" y="0"/>
            <a:ext cx="5662192" cy="82296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2120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9B46F1-1A2E-A270-5497-B0CE5DE15908}"/>
              </a:ext>
            </a:extLst>
          </p:cNvPr>
          <p:cNvSpPr/>
          <p:nvPr/>
        </p:nvSpPr>
        <p:spPr>
          <a:xfrm>
            <a:off x="2571078" y="225911"/>
            <a:ext cx="9144000" cy="124788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DISADVANTAGES OF TRANSISTOR AS A SWITCH</a:t>
            </a:r>
            <a:endParaRPr lang="en-US" dirty="0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171ECCF2-8130-612A-E37A-F10DA856135B}"/>
              </a:ext>
            </a:extLst>
          </p:cNvPr>
          <p:cNvSpPr/>
          <p:nvPr/>
        </p:nvSpPr>
        <p:spPr>
          <a:xfrm flipH="1">
            <a:off x="1416310" y="1721225"/>
            <a:ext cx="45719" cy="579837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4282478B-84B9-5F91-7585-D7B1851B79E7}"/>
              </a:ext>
            </a:extLst>
          </p:cNvPr>
          <p:cNvSpPr/>
          <p:nvPr/>
        </p:nvSpPr>
        <p:spPr>
          <a:xfrm>
            <a:off x="1138276" y="5071873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 3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hape 5">
            <a:extLst>
              <a:ext uri="{FF2B5EF4-FFF2-40B4-BE49-F238E27FC236}">
                <a16:creationId xmlns:a16="http://schemas.microsoft.com/office/drawing/2014/main" id="{01A37C76-CAB0-F1E3-CA6D-0D68EEDED7C0}"/>
              </a:ext>
            </a:extLst>
          </p:cNvPr>
          <p:cNvSpPr/>
          <p:nvPr/>
        </p:nvSpPr>
        <p:spPr>
          <a:xfrm>
            <a:off x="1203187" y="3595178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 2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59F7FBB2-67DA-F0AC-7440-C34E11467B21}"/>
              </a:ext>
            </a:extLst>
          </p:cNvPr>
          <p:cNvSpPr/>
          <p:nvPr/>
        </p:nvSpPr>
        <p:spPr>
          <a:xfrm>
            <a:off x="1203187" y="2213800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 1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E1F67B8B-30BB-2B4B-54FD-089A67DDC26B}"/>
              </a:ext>
            </a:extLst>
          </p:cNvPr>
          <p:cNvSpPr/>
          <p:nvPr/>
        </p:nvSpPr>
        <p:spPr>
          <a:xfrm>
            <a:off x="1180328" y="6453251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 4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102210-1CAE-228C-2B53-A2D4C57F1214}"/>
              </a:ext>
            </a:extLst>
          </p:cNvPr>
          <p:cNvSpPr txBox="1"/>
          <p:nvPr/>
        </p:nvSpPr>
        <p:spPr>
          <a:xfrm>
            <a:off x="1893346" y="1721224"/>
            <a:ext cx="12328263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      Heat Generation: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     </a:t>
            </a:r>
            <a:r>
              <a:rPr lang="en-US" sz="2400" dirty="0">
                <a:solidFill>
                  <a:schemeClr val="bg2"/>
                </a:solidFill>
              </a:rPr>
              <a:t>Transistors generate heat during switching, which can be a concern in high-power applications, necessitating cooling measures.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      Saturation Voltage</a:t>
            </a:r>
            <a:r>
              <a:rPr lang="en-US" dirty="0">
                <a:solidFill>
                  <a:schemeClr val="bg2"/>
                </a:solidFill>
              </a:rPr>
              <a:t>: 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     </a:t>
            </a:r>
            <a:r>
              <a:rPr lang="en-US" sz="2400" dirty="0">
                <a:solidFill>
                  <a:schemeClr val="bg2"/>
                </a:solidFill>
              </a:rPr>
              <a:t>Transistors exhibit a saturation voltage, leading to power loss, particularly in low-power scenarios where minimizing energy consumption is crucial.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      Switching Speed: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      </a:t>
            </a:r>
            <a:r>
              <a:rPr lang="en-US" sz="2400" dirty="0">
                <a:solidFill>
                  <a:schemeClr val="bg2"/>
                </a:solidFill>
              </a:rPr>
              <a:t>While transistors can switch rapidly, there are limitations, especially in high-frequency applications, where inherent capacitances and resistances can introduce delays.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      Breakdown Voltage: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      </a:t>
            </a:r>
            <a:r>
              <a:rPr lang="en-US" sz="2400" dirty="0">
                <a:solidFill>
                  <a:schemeClr val="bg2"/>
                </a:solidFill>
              </a:rPr>
              <a:t> Transistors have a maximum voltage rating, and exceeding this limit may cause breakdown or failure, emphasizing the need to consider application voltage requirements.</a:t>
            </a:r>
          </a:p>
        </p:txBody>
      </p:sp>
      <p:sp>
        <p:nvSpPr>
          <p:cNvPr id="13" name="Shape 4">
            <a:extLst>
              <a:ext uri="{FF2B5EF4-FFF2-40B4-BE49-F238E27FC236}">
                <a16:creationId xmlns:a16="http://schemas.microsoft.com/office/drawing/2014/main" id="{C8570DF0-6C3F-5906-97F1-1EA1D6C7B3B6}"/>
              </a:ext>
            </a:extLst>
          </p:cNvPr>
          <p:cNvSpPr/>
          <p:nvPr/>
        </p:nvSpPr>
        <p:spPr>
          <a:xfrm>
            <a:off x="1675151" y="6712588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4" name="Shape 4">
            <a:extLst>
              <a:ext uri="{FF2B5EF4-FFF2-40B4-BE49-F238E27FC236}">
                <a16:creationId xmlns:a16="http://schemas.microsoft.com/office/drawing/2014/main" id="{EEEB4382-8D9A-6C75-E7E3-D30A243A692B}"/>
              </a:ext>
            </a:extLst>
          </p:cNvPr>
          <p:cNvSpPr/>
          <p:nvPr/>
        </p:nvSpPr>
        <p:spPr>
          <a:xfrm>
            <a:off x="1610240" y="5286900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5" name="Shape 4">
            <a:extLst>
              <a:ext uri="{FF2B5EF4-FFF2-40B4-BE49-F238E27FC236}">
                <a16:creationId xmlns:a16="http://schemas.microsoft.com/office/drawing/2014/main" id="{8FABCF61-EE47-78BD-76A7-B4FA67824CCC}"/>
              </a:ext>
            </a:extLst>
          </p:cNvPr>
          <p:cNvSpPr/>
          <p:nvPr/>
        </p:nvSpPr>
        <p:spPr>
          <a:xfrm>
            <a:off x="1675151" y="3831160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6" name="Shape 4">
            <a:extLst>
              <a:ext uri="{FF2B5EF4-FFF2-40B4-BE49-F238E27FC236}">
                <a16:creationId xmlns:a16="http://schemas.microsoft.com/office/drawing/2014/main" id="{E55C6A51-F13B-F222-951D-B76EE10A0A23}"/>
              </a:ext>
            </a:extLst>
          </p:cNvPr>
          <p:cNvSpPr/>
          <p:nvPr/>
        </p:nvSpPr>
        <p:spPr>
          <a:xfrm>
            <a:off x="1698011" y="2428827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30922373-9A08-5915-9E53-790857BD265D}"/>
              </a:ext>
            </a:extLst>
          </p:cNvPr>
          <p:cNvSpPr/>
          <p:nvPr/>
        </p:nvSpPr>
        <p:spPr>
          <a:xfrm>
            <a:off x="1370590" y="634701"/>
            <a:ext cx="45719" cy="6884894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E25D0107-4123-B6D2-F513-9D0D62DF6B65}"/>
              </a:ext>
            </a:extLst>
          </p:cNvPr>
          <p:cNvSpPr/>
          <p:nvPr/>
        </p:nvSpPr>
        <p:spPr>
          <a:xfrm>
            <a:off x="1167452" y="2584155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 6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1D2BE22F-D761-A5E8-11B4-674C66937B45}"/>
              </a:ext>
            </a:extLst>
          </p:cNvPr>
          <p:cNvSpPr/>
          <p:nvPr/>
        </p:nvSpPr>
        <p:spPr>
          <a:xfrm>
            <a:off x="1157467" y="4185126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 7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hape 5">
            <a:extLst>
              <a:ext uri="{FF2B5EF4-FFF2-40B4-BE49-F238E27FC236}">
                <a16:creationId xmlns:a16="http://schemas.microsoft.com/office/drawing/2014/main" id="{271E6F6A-6AB2-B76D-825F-B9A190E1E95F}"/>
              </a:ext>
            </a:extLst>
          </p:cNvPr>
          <p:cNvSpPr/>
          <p:nvPr/>
        </p:nvSpPr>
        <p:spPr>
          <a:xfrm>
            <a:off x="1134608" y="5789125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 8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E92345AC-C5EF-9B49-0E92-7638FFDF09A7}"/>
              </a:ext>
            </a:extLst>
          </p:cNvPr>
          <p:cNvSpPr/>
          <p:nvPr/>
        </p:nvSpPr>
        <p:spPr>
          <a:xfrm>
            <a:off x="1167452" y="1023256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 5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0039F8-E930-F0F9-4DA3-97F451392B4C}"/>
              </a:ext>
            </a:extLst>
          </p:cNvPr>
          <p:cNvSpPr txBox="1"/>
          <p:nvPr/>
        </p:nvSpPr>
        <p:spPr>
          <a:xfrm>
            <a:off x="1957892" y="537882"/>
            <a:ext cx="11779623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i="0" dirty="0">
              <a:solidFill>
                <a:schemeClr val="bg2"/>
              </a:solidFill>
              <a:effectLst/>
              <a:latin typeface="Söhne"/>
            </a:endParaRPr>
          </a:p>
          <a:p>
            <a:r>
              <a:rPr lang="en-US" sz="2800" b="1" i="0" dirty="0">
                <a:solidFill>
                  <a:schemeClr val="bg2"/>
                </a:solidFill>
                <a:effectLst/>
                <a:latin typeface="Söhne"/>
              </a:rPr>
              <a:t>     Current Limitations:</a:t>
            </a:r>
            <a:r>
              <a:rPr lang="en-US" sz="2800" b="0" i="0" dirty="0">
                <a:solidFill>
                  <a:schemeClr val="bg2"/>
                </a:solidFill>
                <a:effectLst/>
                <a:latin typeface="Söhne"/>
              </a:rPr>
              <a:t> </a:t>
            </a:r>
          </a:p>
          <a:p>
            <a:r>
              <a:rPr lang="en-US" dirty="0">
                <a:solidFill>
                  <a:schemeClr val="bg2"/>
                </a:solidFill>
                <a:latin typeface="Söhne"/>
              </a:rPr>
              <a:t>                    </a:t>
            </a:r>
            <a:r>
              <a:rPr lang="en-US" sz="2400" b="0" i="0" dirty="0">
                <a:solidFill>
                  <a:schemeClr val="bg2"/>
                </a:solidFill>
                <a:effectLst/>
                <a:latin typeface="Söhne"/>
              </a:rPr>
              <a:t>Exceeding the maximum current ratings of transistors can lead to overheating and potential damage, requiring consideration in high-power setups.</a:t>
            </a:r>
          </a:p>
          <a:p>
            <a:pPr algn="l"/>
            <a:endParaRPr lang="en-US" sz="2800" b="1" i="0" dirty="0">
              <a:solidFill>
                <a:schemeClr val="bg2"/>
              </a:solidFill>
              <a:effectLst/>
              <a:latin typeface="Söhne"/>
            </a:endParaRPr>
          </a:p>
          <a:p>
            <a:pPr algn="l"/>
            <a:r>
              <a:rPr lang="en-US" sz="2800" b="1" i="0" dirty="0">
                <a:solidFill>
                  <a:schemeClr val="bg2"/>
                </a:solidFill>
                <a:effectLst/>
                <a:latin typeface="Söhne"/>
              </a:rPr>
              <a:t>     Sensitivity to Temperature:</a:t>
            </a:r>
            <a:r>
              <a:rPr lang="en-US" sz="2800" b="0" i="0" dirty="0">
                <a:solidFill>
                  <a:schemeClr val="bg2"/>
                </a:solidFill>
                <a:effectLst/>
                <a:latin typeface="Söhne"/>
              </a:rPr>
              <a:t> </a:t>
            </a:r>
            <a:endParaRPr lang="en-US" b="0" i="0" dirty="0">
              <a:solidFill>
                <a:schemeClr val="bg2"/>
              </a:solidFill>
              <a:effectLst/>
              <a:latin typeface="Söhne"/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Söhne"/>
              </a:rPr>
              <a:t>                 </a:t>
            </a:r>
            <a:r>
              <a:rPr lang="en-US" sz="2400" b="0" i="0" dirty="0">
                <a:solidFill>
                  <a:schemeClr val="bg2"/>
                </a:solidFill>
                <a:effectLst/>
                <a:latin typeface="Söhne"/>
              </a:rPr>
              <a:t>Transistor characteristics are temperature-sensitive, introducing variations in performance, especially in environments with temperature fluctuations.</a:t>
            </a:r>
          </a:p>
          <a:p>
            <a:pPr algn="l"/>
            <a:endParaRPr lang="en-US" sz="2800" b="1" i="0" dirty="0">
              <a:solidFill>
                <a:schemeClr val="bg2"/>
              </a:solidFill>
              <a:effectLst/>
              <a:latin typeface="Söhne"/>
            </a:endParaRPr>
          </a:p>
          <a:p>
            <a:pPr algn="l"/>
            <a:r>
              <a:rPr lang="en-US" sz="2800" b="1" i="0" dirty="0">
                <a:solidFill>
                  <a:schemeClr val="bg2"/>
                </a:solidFill>
                <a:effectLst/>
                <a:latin typeface="Söhne"/>
              </a:rPr>
              <a:t>     Manufacturing Variability:</a:t>
            </a:r>
            <a:r>
              <a:rPr lang="en-US" sz="2800" b="0" i="0" dirty="0">
                <a:solidFill>
                  <a:schemeClr val="bg2"/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Söhne"/>
              </a:rPr>
              <a:t>  </a:t>
            </a:r>
            <a:r>
              <a:rPr lang="en-US" sz="2400" dirty="0">
                <a:solidFill>
                  <a:schemeClr val="bg2"/>
                </a:solidFill>
                <a:latin typeface="Söhne"/>
              </a:rPr>
              <a:t>            </a:t>
            </a:r>
            <a:r>
              <a:rPr lang="en-US" sz="2400" b="0" i="0" dirty="0">
                <a:solidFill>
                  <a:schemeClr val="bg2"/>
                </a:solidFill>
                <a:effectLst/>
                <a:latin typeface="Söhne"/>
              </a:rPr>
              <a:t>The manufacturing process introduces variability in transistor characteristics, requiring careful testing and selection for specific applications, particularly in precision circuits.</a:t>
            </a:r>
          </a:p>
          <a:p>
            <a:pPr algn="l"/>
            <a:endParaRPr lang="en-US" sz="2800" b="1" i="0" dirty="0">
              <a:solidFill>
                <a:schemeClr val="bg2"/>
              </a:solidFill>
              <a:effectLst/>
              <a:latin typeface="Söhne"/>
            </a:endParaRPr>
          </a:p>
          <a:p>
            <a:pPr algn="l"/>
            <a:r>
              <a:rPr lang="en-US" sz="2800" b="1" i="0" dirty="0">
                <a:solidFill>
                  <a:schemeClr val="bg2"/>
                </a:solidFill>
                <a:effectLst/>
                <a:latin typeface="Söhne"/>
              </a:rPr>
              <a:t>     Cost:</a:t>
            </a:r>
            <a:r>
              <a:rPr lang="en-US" sz="2800" b="0" i="0" dirty="0">
                <a:solidFill>
                  <a:schemeClr val="bg2"/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en-US" sz="2400" dirty="0">
                <a:solidFill>
                  <a:schemeClr val="bg2"/>
                </a:solidFill>
                <a:latin typeface="Söhne"/>
              </a:rPr>
              <a:t>            </a:t>
            </a:r>
            <a:r>
              <a:rPr lang="en-US" sz="2400" b="0" i="0" dirty="0">
                <a:solidFill>
                  <a:schemeClr val="bg2"/>
                </a:solidFill>
                <a:effectLst/>
                <a:latin typeface="Söhne"/>
              </a:rPr>
              <a:t>The cost of transistors and associated circuitry may be a consideration, especially in applications where cost is a critical factor.</a:t>
            </a:r>
          </a:p>
          <a:p>
            <a:endParaRPr lang="en-US" b="0" i="0" dirty="0">
              <a:solidFill>
                <a:schemeClr val="bg2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17" name="Shape 4">
            <a:extLst>
              <a:ext uri="{FF2B5EF4-FFF2-40B4-BE49-F238E27FC236}">
                <a16:creationId xmlns:a16="http://schemas.microsoft.com/office/drawing/2014/main" id="{777C3225-C35F-40D7-CC56-5167DB2698B8}"/>
              </a:ext>
            </a:extLst>
          </p:cNvPr>
          <p:cNvSpPr/>
          <p:nvPr/>
        </p:nvSpPr>
        <p:spPr>
          <a:xfrm>
            <a:off x="1619447" y="1224459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8" name="Shape 4">
            <a:extLst>
              <a:ext uri="{FF2B5EF4-FFF2-40B4-BE49-F238E27FC236}">
                <a16:creationId xmlns:a16="http://schemas.microsoft.com/office/drawing/2014/main" id="{1883CF9C-51D9-2325-53A4-4CAA1DF885AD}"/>
              </a:ext>
            </a:extLst>
          </p:cNvPr>
          <p:cNvSpPr/>
          <p:nvPr/>
        </p:nvSpPr>
        <p:spPr>
          <a:xfrm>
            <a:off x="1642455" y="2818923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9" name="Shape 4">
            <a:extLst>
              <a:ext uri="{FF2B5EF4-FFF2-40B4-BE49-F238E27FC236}">
                <a16:creationId xmlns:a16="http://schemas.microsoft.com/office/drawing/2014/main" id="{58C3C463-8E20-11D0-CF28-5EE5875FE15A}"/>
              </a:ext>
            </a:extLst>
          </p:cNvPr>
          <p:cNvSpPr/>
          <p:nvPr/>
        </p:nvSpPr>
        <p:spPr>
          <a:xfrm>
            <a:off x="1629431" y="4379822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20" name="Shape 4">
            <a:extLst>
              <a:ext uri="{FF2B5EF4-FFF2-40B4-BE49-F238E27FC236}">
                <a16:creationId xmlns:a16="http://schemas.microsoft.com/office/drawing/2014/main" id="{A4D9E801-8045-0035-BD7F-4AB1359580BB}"/>
              </a:ext>
            </a:extLst>
          </p:cNvPr>
          <p:cNvSpPr/>
          <p:nvPr/>
        </p:nvSpPr>
        <p:spPr>
          <a:xfrm>
            <a:off x="1619447" y="5995241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22383"/>
            <a:ext cx="14630400" cy="8315263"/>
          </a:xfrm>
          <a:prstGeom prst="rect">
            <a:avLst/>
          </a:prstGeom>
          <a:solidFill>
            <a:srgbClr val="080E26"/>
          </a:solidFill>
          <a:ln w="13097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28813" y="1"/>
            <a:ext cx="4477226" cy="8296714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4737735" y="2202537"/>
            <a:ext cx="41910" cy="5453539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7" name="Shape 4"/>
          <p:cNvSpPr/>
          <p:nvPr/>
        </p:nvSpPr>
        <p:spPr>
          <a:xfrm>
            <a:off x="4994672" y="2581394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8" name="Shape 5"/>
          <p:cNvSpPr/>
          <p:nvPr/>
        </p:nvSpPr>
        <p:spPr>
          <a:xfrm>
            <a:off x="4522708" y="2366367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686300" y="2405658"/>
            <a:ext cx="14478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478" dirty="0"/>
          </a:p>
        </p:txBody>
      </p:sp>
      <p:sp>
        <p:nvSpPr>
          <p:cNvPr id="10" name="Text 7"/>
          <p:cNvSpPr/>
          <p:nvPr/>
        </p:nvSpPr>
        <p:spPr>
          <a:xfrm>
            <a:off x="5912406" y="2412206"/>
            <a:ext cx="384810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dirty="0">
                <a:solidFill>
                  <a:schemeClr val="bg2"/>
                </a:solidFill>
              </a:rPr>
              <a:t>Digital Electronics :</a:t>
            </a:r>
          </a:p>
        </p:txBody>
      </p:sp>
      <p:sp>
        <p:nvSpPr>
          <p:cNvPr id="11" name="Text 8"/>
          <p:cNvSpPr/>
          <p:nvPr/>
        </p:nvSpPr>
        <p:spPr>
          <a:xfrm>
            <a:off x="5912406" y="2865715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building blocks of digital circuitry and transistors serve as switches inside logic gates and are crucial for creating complex systems like microprocessors and memory units in computers and smartphones..</a:t>
            </a:r>
            <a:endParaRPr lang="en-US" sz="1652" dirty="0"/>
          </a:p>
        </p:txBody>
      </p:sp>
      <p:sp>
        <p:nvSpPr>
          <p:cNvPr id="12" name="Shape 9"/>
          <p:cNvSpPr/>
          <p:nvPr/>
        </p:nvSpPr>
        <p:spPr>
          <a:xfrm>
            <a:off x="4994672" y="4469130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3" name="Shape 10"/>
          <p:cNvSpPr/>
          <p:nvPr/>
        </p:nvSpPr>
        <p:spPr>
          <a:xfrm>
            <a:off x="4522708" y="4254103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663440" y="4293394"/>
            <a:ext cx="19050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478" dirty="0"/>
          </a:p>
        </p:txBody>
      </p:sp>
      <p:sp>
        <p:nvSpPr>
          <p:cNvPr id="15" name="Text 12"/>
          <p:cNvSpPr/>
          <p:nvPr/>
        </p:nvSpPr>
        <p:spPr>
          <a:xfrm>
            <a:off x="5912406" y="4299942"/>
            <a:ext cx="432816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dirty="0">
                <a:solidFill>
                  <a:schemeClr val="bg2"/>
                </a:solidFill>
              </a:rPr>
              <a:t>Power Supplies </a:t>
            </a:r>
            <a:r>
              <a:rPr lang="en-US" sz="206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</a:rPr>
              <a:t>:</a:t>
            </a:r>
            <a:endParaRPr lang="en-US" sz="2065" dirty="0"/>
          </a:p>
        </p:txBody>
      </p:sp>
      <p:sp>
        <p:nvSpPr>
          <p:cNvPr id="16" name="Text 13"/>
          <p:cNvSpPr/>
          <p:nvPr/>
        </p:nvSpPr>
        <p:spPr>
          <a:xfrm>
            <a:off x="5912406" y="4753451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chemeClr val="bg2"/>
                </a:solidFill>
              </a:rPr>
              <a:t>They serve as switching regulators in power supplies. Transistors effectively control the current flowing via power circuits, transforming voltage levels and guaranteeing effective power provision</a:t>
            </a:r>
            <a:r>
              <a:rPr lang="en-US" sz="1652" dirty="0"/>
              <a:t>.</a:t>
            </a:r>
          </a:p>
        </p:txBody>
      </p:sp>
      <p:sp>
        <p:nvSpPr>
          <p:cNvPr id="17" name="Shape 14"/>
          <p:cNvSpPr/>
          <p:nvPr/>
        </p:nvSpPr>
        <p:spPr>
          <a:xfrm>
            <a:off x="4994672" y="6356866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8" name="Shape 15"/>
          <p:cNvSpPr/>
          <p:nvPr/>
        </p:nvSpPr>
        <p:spPr>
          <a:xfrm>
            <a:off x="4522708" y="6141839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671060" y="6181130"/>
            <a:ext cx="17526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478" dirty="0"/>
          </a:p>
        </p:txBody>
      </p:sp>
      <p:sp>
        <p:nvSpPr>
          <p:cNvPr id="20" name="Text 17"/>
          <p:cNvSpPr/>
          <p:nvPr/>
        </p:nvSpPr>
        <p:spPr>
          <a:xfrm>
            <a:off x="5912406" y="6187678"/>
            <a:ext cx="287274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dirty="0">
                <a:solidFill>
                  <a:schemeClr val="bg2"/>
                </a:solidFill>
              </a:rPr>
              <a:t>Amplifiers :</a:t>
            </a:r>
          </a:p>
        </p:txBody>
      </p:sp>
      <p:sp>
        <p:nvSpPr>
          <p:cNvPr id="21" name="Text 18"/>
          <p:cNvSpPr/>
          <p:nvPr/>
        </p:nvSpPr>
        <p:spPr>
          <a:xfrm>
            <a:off x="5912406" y="6641187"/>
            <a:ext cx="7931468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chemeClr val="bg2"/>
                </a:solidFill>
              </a:rPr>
              <a:t>In audio amplifiers, transistors function as switches that control the flow of current to amplify weak signals without distortion, thus providing a larger output signal compared to the input.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BEF871E-2A17-1A26-56BD-713177185C82}"/>
              </a:ext>
            </a:extLst>
          </p:cNvPr>
          <p:cNvSpPr/>
          <p:nvPr/>
        </p:nvSpPr>
        <p:spPr>
          <a:xfrm>
            <a:off x="4522708" y="289259"/>
            <a:ext cx="9109276" cy="141211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dirty="0"/>
              <a:t>APPLICATIONS OF  TRANSISTORS AS A SWITCH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6B148FE0-BAE6-9FC6-2B69-23A03A9F90F3}"/>
              </a:ext>
            </a:extLst>
          </p:cNvPr>
          <p:cNvSpPr/>
          <p:nvPr/>
        </p:nvSpPr>
        <p:spPr>
          <a:xfrm>
            <a:off x="466948" y="319949"/>
            <a:ext cx="45719" cy="7081312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AC082832-C0D7-B5C6-B3F6-F95F8E2CC0B6}"/>
              </a:ext>
            </a:extLst>
          </p:cNvPr>
          <p:cNvSpPr/>
          <p:nvPr/>
        </p:nvSpPr>
        <p:spPr>
          <a:xfrm>
            <a:off x="253825" y="5531659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 6</a:t>
            </a:r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920E3077-C118-4CF9-24F9-C337224A42C0}"/>
              </a:ext>
            </a:extLst>
          </p:cNvPr>
          <p:cNvSpPr/>
          <p:nvPr/>
        </p:nvSpPr>
        <p:spPr>
          <a:xfrm>
            <a:off x="244915" y="3348225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 5</a:t>
            </a:r>
          </a:p>
        </p:txBody>
      </p:sp>
      <p:sp>
        <p:nvSpPr>
          <p:cNvPr id="9" name="Shape 5">
            <a:extLst>
              <a:ext uri="{FF2B5EF4-FFF2-40B4-BE49-F238E27FC236}">
                <a16:creationId xmlns:a16="http://schemas.microsoft.com/office/drawing/2014/main" id="{36BD868D-3AF9-4435-9EA2-6EC5D5001BFA}"/>
              </a:ext>
            </a:extLst>
          </p:cNvPr>
          <p:cNvSpPr/>
          <p:nvPr/>
        </p:nvSpPr>
        <p:spPr>
          <a:xfrm>
            <a:off x="246571" y="1238535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bg2"/>
                </a:solidFill>
              </a:rPr>
              <a:t> 4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Shape 4">
            <a:extLst>
              <a:ext uri="{FF2B5EF4-FFF2-40B4-BE49-F238E27FC236}">
                <a16:creationId xmlns:a16="http://schemas.microsoft.com/office/drawing/2014/main" id="{0C559740-6904-5396-9547-80FA785C6664}"/>
              </a:ext>
            </a:extLst>
          </p:cNvPr>
          <p:cNvSpPr/>
          <p:nvPr/>
        </p:nvSpPr>
        <p:spPr>
          <a:xfrm>
            <a:off x="702928" y="5767641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1" name="Shape 4">
            <a:extLst>
              <a:ext uri="{FF2B5EF4-FFF2-40B4-BE49-F238E27FC236}">
                <a16:creationId xmlns:a16="http://schemas.microsoft.com/office/drawing/2014/main" id="{96CEFA74-B9D5-349A-1D7C-E894ED478933}"/>
              </a:ext>
            </a:extLst>
          </p:cNvPr>
          <p:cNvSpPr/>
          <p:nvPr/>
        </p:nvSpPr>
        <p:spPr>
          <a:xfrm>
            <a:off x="701274" y="3592059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2" name="Shape 4">
            <a:extLst>
              <a:ext uri="{FF2B5EF4-FFF2-40B4-BE49-F238E27FC236}">
                <a16:creationId xmlns:a16="http://schemas.microsoft.com/office/drawing/2014/main" id="{B188E83C-9D34-D5FE-BFA4-7D1D30ADB253}"/>
              </a:ext>
            </a:extLst>
          </p:cNvPr>
          <p:cNvSpPr/>
          <p:nvPr/>
        </p:nvSpPr>
        <p:spPr>
          <a:xfrm>
            <a:off x="702930" y="1432607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D52BA-E7C3-4840-B6CC-F8BBABCEC7C1}"/>
              </a:ext>
            </a:extLst>
          </p:cNvPr>
          <p:cNvSpPr txBox="1"/>
          <p:nvPr/>
        </p:nvSpPr>
        <p:spPr>
          <a:xfrm>
            <a:off x="1437069" y="319949"/>
            <a:ext cx="6381052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Lighting Control</a:t>
            </a:r>
            <a:r>
              <a:rPr lang="en-US" dirty="0">
                <a:solidFill>
                  <a:schemeClr val="bg2"/>
                </a:solidFill>
              </a:rPr>
              <a:t>:                         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 </a:t>
            </a:r>
            <a:r>
              <a:rPr lang="en-US" sz="2000" dirty="0">
                <a:solidFill>
                  <a:schemeClr val="bg2"/>
                </a:solidFill>
              </a:rPr>
              <a:t>Transistors are used in dimmer switches and lighting control systems. By regulating the flow of current to light sources, they control the brightness of bulbs or LEDs in various applications.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Motor Control:</a:t>
            </a:r>
            <a:r>
              <a:rPr lang="en-US" dirty="0">
                <a:solidFill>
                  <a:schemeClr val="bg2"/>
                </a:solidFill>
              </a:rPr>
              <a:t>                       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  </a:t>
            </a:r>
            <a:r>
              <a:rPr lang="en-US" sz="2000" dirty="0">
                <a:solidFill>
                  <a:schemeClr val="bg2"/>
                </a:solidFill>
              </a:rPr>
              <a:t>Transistors act as switches in motor control circuits. They regulate the current flow to control the speed and direction of motors in various devices such as fans, pumps, and robotics.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Telecommunications:    </a:t>
            </a:r>
            <a:r>
              <a:rPr lang="en-US" dirty="0">
                <a:solidFill>
                  <a:schemeClr val="bg2"/>
                </a:solidFill>
              </a:rPr>
              <a:t>                            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  </a:t>
            </a:r>
            <a:r>
              <a:rPr lang="en-US" sz="2000" dirty="0">
                <a:solidFill>
                  <a:schemeClr val="bg2"/>
                </a:solidFill>
              </a:rPr>
              <a:t>Transistors are used in communication systems to switch and amplify signals in radio frequency (RF) circuits, enabling the transmission and reception of data in devices like cell phones and radios.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BF84BB-16CF-6C91-227D-B4A1790C2D04}"/>
              </a:ext>
            </a:extLst>
          </p:cNvPr>
          <p:cNvSpPr/>
          <p:nvPr/>
        </p:nvSpPr>
        <p:spPr>
          <a:xfrm>
            <a:off x="8175812" y="161365"/>
            <a:ext cx="6335333" cy="799293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1575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GHULAM MUSTAFA TARIQ</a:t>
            </a:r>
          </a:p>
          <a:p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                                                                                                       MUHAMMAD SHAHZAIB</a:t>
            </a:r>
          </a:p>
          <a:p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          MUHAMMAD ASIF</a:t>
            </a:r>
          </a:p>
          <a:p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                                                                                                       ALI TAIMOOR</a:t>
            </a:r>
          </a:p>
          <a:p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          TAYYAB AKRAM</a:t>
            </a:r>
          </a:p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            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257C7E-B44F-4AA5-7D8C-0256C8C0E772}"/>
              </a:ext>
            </a:extLst>
          </p:cNvPr>
          <p:cNvSpPr/>
          <p:nvPr/>
        </p:nvSpPr>
        <p:spPr>
          <a:xfrm>
            <a:off x="2847825" y="367523"/>
            <a:ext cx="8229600" cy="134266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Ins="7955280" rtlCol="0" anchor="t" anchorCtr="0"/>
          <a:lstStyle/>
          <a:p>
            <a:pPr algn="ctr"/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                                                                     </a:t>
            </a:r>
            <a:r>
              <a:rPr lang="en-US" sz="8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GROUP MEMBERS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Shape 3">
            <a:extLst>
              <a:ext uri="{FF2B5EF4-FFF2-40B4-BE49-F238E27FC236}">
                <a16:creationId xmlns:a16="http://schemas.microsoft.com/office/drawing/2014/main" id="{1FB62E1E-F04F-4CC2-9E82-333E972C52CF}"/>
              </a:ext>
            </a:extLst>
          </p:cNvPr>
          <p:cNvSpPr/>
          <p:nvPr/>
        </p:nvSpPr>
        <p:spPr>
          <a:xfrm>
            <a:off x="1091709" y="1971044"/>
            <a:ext cx="41910" cy="5453539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AA8AE2D3-CA5B-F810-297C-6D92D2024F8E}"/>
              </a:ext>
            </a:extLst>
          </p:cNvPr>
          <p:cNvSpPr/>
          <p:nvPr/>
        </p:nvSpPr>
        <p:spPr>
          <a:xfrm>
            <a:off x="1348645" y="4425811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370611E5-16A7-F5D1-443C-612CE7FAB565}"/>
              </a:ext>
            </a:extLst>
          </p:cNvPr>
          <p:cNvSpPr/>
          <p:nvPr/>
        </p:nvSpPr>
        <p:spPr>
          <a:xfrm>
            <a:off x="876682" y="2468236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1" name="Shape 10">
            <a:extLst>
              <a:ext uri="{FF2B5EF4-FFF2-40B4-BE49-F238E27FC236}">
                <a16:creationId xmlns:a16="http://schemas.microsoft.com/office/drawing/2014/main" id="{F9E2A05E-71B2-3C96-1E79-21A956DEF851}"/>
              </a:ext>
            </a:extLst>
          </p:cNvPr>
          <p:cNvSpPr/>
          <p:nvPr/>
        </p:nvSpPr>
        <p:spPr>
          <a:xfrm>
            <a:off x="855727" y="6340789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B0AB9BDC-475B-3D20-9F2D-1F845C20C8EC}"/>
              </a:ext>
            </a:extLst>
          </p:cNvPr>
          <p:cNvSpPr/>
          <p:nvPr/>
        </p:nvSpPr>
        <p:spPr>
          <a:xfrm>
            <a:off x="876682" y="4230507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2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Shape 9">
            <a:extLst>
              <a:ext uri="{FF2B5EF4-FFF2-40B4-BE49-F238E27FC236}">
                <a16:creationId xmlns:a16="http://schemas.microsoft.com/office/drawing/2014/main" id="{964C3DD1-C721-0CBB-8483-964BDF0042FA}"/>
              </a:ext>
            </a:extLst>
          </p:cNvPr>
          <p:cNvSpPr/>
          <p:nvPr/>
        </p:nvSpPr>
        <p:spPr>
          <a:xfrm>
            <a:off x="1348646" y="2675823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6" name="Shape 4">
            <a:extLst>
              <a:ext uri="{FF2B5EF4-FFF2-40B4-BE49-F238E27FC236}">
                <a16:creationId xmlns:a16="http://schemas.microsoft.com/office/drawing/2014/main" id="{1178A6A0-8109-9635-F6AD-5BAD8DA5A486}"/>
              </a:ext>
            </a:extLst>
          </p:cNvPr>
          <p:cNvSpPr/>
          <p:nvPr/>
        </p:nvSpPr>
        <p:spPr>
          <a:xfrm>
            <a:off x="1304945" y="6541500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7" name="Shape 3">
            <a:extLst>
              <a:ext uri="{FF2B5EF4-FFF2-40B4-BE49-F238E27FC236}">
                <a16:creationId xmlns:a16="http://schemas.microsoft.com/office/drawing/2014/main" id="{CC1BBBAF-A456-3F9F-65C3-03CB02F5F396}"/>
              </a:ext>
            </a:extLst>
          </p:cNvPr>
          <p:cNvSpPr/>
          <p:nvPr/>
        </p:nvSpPr>
        <p:spPr>
          <a:xfrm flipH="1">
            <a:off x="8485471" y="2333697"/>
            <a:ext cx="45719" cy="5185977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18" name="Shape 5">
            <a:extLst>
              <a:ext uri="{FF2B5EF4-FFF2-40B4-BE49-F238E27FC236}">
                <a16:creationId xmlns:a16="http://schemas.microsoft.com/office/drawing/2014/main" id="{CCD42A88-7CAB-B1E8-A8D0-F5F4669791D3}"/>
              </a:ext>
            </a:extLst>
          </p:cNvPr>
          <p:cNvSpPr/>
          <p:nvPr/>
        </p:nvSpPr>
        <p:spPr>
          <a:xfrm>
            <a:off x="8249489" y="5482021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5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Shape 5">
            <a:extLst>
              <a:ext uri="{FF2B5EF4-FFF2-40B4-BE49-F238E27FC236}">
                <a16:creationId xmlns:a16="http://schemas.microsoft.com/office/drawing/2014/main" id="{8940A03C-AB6A-185C-18F1-FC167DEF46E1}"/>
              </a:ext>
            </a:extLst>
          </p:cNvPr>
          <p:cNvSpPr/>
          <p:nvPr/>
        </p:nvSpPr>
        <p:spPr>
          <a:xfrm>
            <a:off x="8262290" y="3359334"/>
            <a:ext cx="471964" cy="471964"/>
          </a:xfrm>
          <a:prstGeom prst="roundRect">
            <a:avLst>
              <a:gd name="adj" fmla="val 20001"/>
            </a:avLst>
          </a:prstGeom>
          <a:solidFill>
            <a:srgbClr val="283157"/>
          </a:solidFill>
          <a:ln w="13097">
            <a:solidFill>
              <a:srgbClr val="303B69"/>
            </a:solidFill>
            <a:prstDash val="solid"/>
          </a:ln>
        </p:spPr>
        <p:txBody>
          <a:bodyPr/>
          <a:lstStyle/>
          <a:p>
            <a:r>
              <a:rPr lang="en-US" sz="2000" dirty="0"/>
              <a:t>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Shape 9">
            <a:extLst>
              <a:ext uri="{FF2B5EF4-FFF2-40B4-BE49-F238E27FC236}">
                <a16:creationId xmlns:a16="http://schemas.microsoft.com/office/drawing/2014/main" id="{11E9D955-8BD2-B822-31F0-EB40C3D9C614}"/>
              </a:ext>
            </a:extLst>
          </p:cNvPr>
          <p:cNvSpPr/>
          <p:nvPr/>
        </p:nvSpPr>
        <p:spPr>
          <a:xfrm>
            <a:off x="8721452" y="3574361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  <p:sp>
        <p:nvSpPr>
          <p:cNvPr id="21" name="Shape 9">
            <a:extLst>
              <a:ext uri="{FF2B5EF4-FFF2-40B4-BE49-F238E27FC236}">
                <a16:creationId xmlns:a16="http://schemas.microsoft.com/office/drawing/2014/main" id="{A988995D-C4BA-4AF1-25B5-F109F85B9749}"/>
              </a:ext>
            </a:extLst>
          </p:cNvPr>
          <p:cNvSpPr/>
          <p:nvPr/>
        </p:nvSpPr>
        <p:spPr>
          <a:xfrm>
            <a:off x="8721451" y="5697048"/>
            <a:ext cx="734139" cy="41910"/>
          </a:xfrm>
          <a:prstGeom prst="roundRect">
            <a:avLst>
              <a:gd name="adj" fmla="val 225236"/>
            </a:avLst>
          </a:prstGeom>
          <a:solidFill>
            <a:srgbClr val="303B69"/>
          </a:solidFill>
          <a:ln/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679025"/>
            <a:ext cx="747522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Transistors as Switches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384548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Discover the fascinating world of transistors and their role as switches in electronic circuits. Learn about different types and their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-48928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3706528" y="258185"/>
            <a:ext cx="8169914" cy="860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Introduction to Transistors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3880562" y="1123886"/>
            <a:ext cx="10348856" cy="6121100"/>
          </a:xfrm>
          <a:prstGeom prst="roundRect">
            <a:avLst>
              <a:gd name="adj" fmla="val 4376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Condensed" panose="020F0502020204030204" pitchFamily="2" charset="0"/>
                <a:ea typeface="+mn-ea"/>
                <a:cs typeface="+mn-cs"/>
              </a:rPr>
              <a:t>A transistor is a semiconductor that amplifies or switches electronic signals.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Condensed" panose="020F0502020204030204" pitchFamily="2" charset="0"/>
                <a:ea typeface="+mn-ea"/>
                <a:cs typeface="+mn-cs"/>
              </a:rPr>
              <a:t>                 Transistors serve as the basic building blocks of modern electronics.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rgbClr val="FFFFFF"/>
              </a:solidFill>
              <a:latin typeface="Barlow Condensed" panose="020F0502020204030204" pitchFamily="2" charset="0"/>
            </a:endParaRPr>
          </a:p>
          <a:p>
            <a:pPr defTabSz="457200">
              <a:defRPr/>
            </a:pPr>
            <a:r>
              <a:rPr lang="en-US" sz="32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Transistors are made of materials like silicon or germanium that are capable of allowing electrical current to flow through them in a controlled manner</a:t>
            </a:r>
            <a:endParaRPr lang="en-US" sz="3200" dirty="0">
              <a:solidFill>
                <a:schemeClr val="bg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Condensed" panose="020F0502020204030204" pitchFamily="2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4012602" y="2076226"/>
            <a:ext cx="3991087" cy="5186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60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What is a Transistor?</a:t>
            </a:r>
            <a:endParaRPr lang="en-US" sz="3600" dirty="0"/>
          </a:p>
        </p:txBody>
      </p:sp>
      <p:sp>
        <p:nvSpPr>
          <p:cNvPr id="10" name="Text 7"/>
          <p:cNvSpPr/>
          <p:nvPr/>
        </p:nvSpPr>
        <p:spPr>
          <a:xfrm>
            <a:off x="4726781" y="5179695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829043-22DB-C82F-39BD-8BD0A8D46BA7}"/>
              </a:ext>
            </a:extLst>
          </p:cNvPr>
          <p:cNvSpPr/>
          <p:nvPr/>
        </p:nvSpPr>
        <p:spPr>
          <a:xfrm>
            <a:off x="-48928" y="0"/>
            <a:ext cx="3886978" cy="822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BIPOLAR JUNCTION TRANSISTORS                          FIELD EFFECT TRANSISTORS                                INSULATED GATE BIPOLAR TRANSISTORS</a:t>
            </a: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latin typeface="Google Sans"/>
              </a:rPr>
              <a:t>BIPOLAR TRANSISTORS:</a:t>
            </a:r>
          </a:p>
          <a:p>
            <a:r>
              <a:rPr lang="en-US" sz="1600" dirty="0">
                <a:solidFill>
                  <a:schemeClr val="bg1"/>
                </a:solidFill>
                <a:latin typeface="Google Sans"/>
              </a:rPr>
              <a:t>	</a:t>
            </a:r>
            <a:r>
              <a:rPr lang="en-US" sz="24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oogle Sans"/>
              </a:rPr>
              <a:t>A bipolar transistor is a type of transistor that uses both electrons and holes as charge carriers.</a:t>
            </a:r>
          </a:p>
          <a:p>
            <a:endParaRPr lang="en-US" sz="2400" dirty="0">
              <a:solidFill>
                <a:schemeClr val="bg2">
                  <a:lumMod val="60000"/>
                  <a:lumOff val="40000"/>
                </a:schemeClr>
              </a:solidFill>
              <a:latin typeface="Google Sans"/>
            </a:endParaRPr>
          </a:p>
          <a:p>
            <a:r>
              <a:rPr lang="en-US" sz="24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oogle Sans"/>
              </a:rPr>
              <a:t>STRUCT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Google Sans"/>
              </a:rPr>
              <a:t>URE OF BJT:</a:t>
            </a:r>
            <a:b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Google Sans"/>
              </a:rPr>
            </a:b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Google Sans"/>
              </a:rPr>
              <a:t>1.COLLECTOR:</a:t>
            </a:r>
          </a:p>
          <a:p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Google Sans"/>
              </a:rPr>
              <a:t>                </a:t>
            </a:r>
            <a:r>
              <a:rPr lang="en-US" sz="2400" b="0" i="0" dirty="0">
                <a:solidFill>
                  <a:schemeClr val="bg2"/>
                </a:solidFill>
                <a:effectLst/>
                <a:latin typeface="Söhne"/>
              </a:rPr>
              <a:t>Injects majority charge carriers (electrons for NPN).</a:t>
            </a:r>
            <a:endParaRPr lang="en-US" sz="2400" dirty="0">
              <a:solidFill>
                <a:schemeClr val="bg2"/>
              </a:solidFill>
              <a:latin typeface="Google Sans"/>
            </a:endParaRPr>
          </a:p>
          <a:p>
            <a:r>
              <a:rPr lang="en-US" sz="24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oogle Sans"/>
              </a:rPr>
              <a:t>2.EMITTER:</a:t>
            </a:r>
          </a:p>
          <a:p>
            <a:r>
              <a:rPr lang="en-US" sz="24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oogle Sans"/>
              </a:rPr>
              <a:t>                </a:t>
            </a:r>
            <a:r>
              <a:rPr lang="en-US" sz="2400" b="0" i="0" dirty="0">
                <a:solidFill>
                  <a:schemeClr val="bg2"/>
                </a:solidFill>
                <a:effectLst/>
                <a:latin typeface="Söhne"/>
              </a:rPr>
              <a:t>Controls the flow of charge carriers.</a:t>
            </a:r>
            <a:br>
              <a:rPr lang="en-US" sz="24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oogle Sans"/>
              </a:rPr>
            </a:br>
            <a:r>
              <a:rPr lang="en-US" sz="24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Google Sans"/>
              </a:rPr>
              <a:t>3.BASE:</a:t>
            </a:r>
            <a:endParaRPr lang="en-US" sz="1800" b="0" i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   </a:t>
            </a:r>
            <a:r>
              <a:rPr lang="en-US" sz="2400" b="0" i="0" dirty="0">
                <a:solidFill>
                  <a:schemeClr val="bg2"/>
                </a:solidFill>
                <a:effectLst/>
                <a:latin typeface="Söhne"/>
              </a:rPr>
              <a:t>Collects charge carriers that pass through the base.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CAE334-AFF5-183B-D030-293D8EDEE433}"/>
              </a:ext>
            </a:extLst>
          </p:cNvPr>
          <p:cNvSpPr/>
          <p:nvPr/>
        </p:nvSpPr>
        <p:spPr>
          <a:xfrm>
            <a:off x="2245489" y="289259"/>
            <a:ext cx="9109276" cy="141211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6000" dirty="0"/>
              <a:t>TYPES OF TRANSISTORS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BCECF3-2363-7206-48B4-61020EF41297}"/>
              </a:ext>
            </a:extLst>
          </p:cNvPr>
          <p:cNvSpPr/>
          <p:nvPr/>
        </p:nvSpPr>
        <p:spPr>
          <a:xfrm>
            <a:off x="6574420" y="1701370"/>
            <a:ext cx="45719" cy="6135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9FC41A-C49F-7454-8F72-D68330CE9BE2}"/>
              </a:ext>
            </a:extLst>
          </p:cNvPr>
          <p:cNvSpPr/>
          <p:nvPr/>
        </p:nvSpPr>
        <p:spPr>
          <a:xfrm>
            <a:off x="1493134" y="2314937"/>
            <a:ext cx="10660284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2C2722-0982-21F5-DE83-56EE90E8425A}"/>
              </a:ext>
            </a:extLst>
          </p:cNvPr>
          <p:cNvSpPr/>
          <p:nvPr/>
        </p:nvSpPr>
        <p:spPr>
          <a:xfrm>
            <a:off x="1493134" y="2360656"/>
            <a:ext cx="45719" cy="370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99ACDA-E723-C4E9-0CC9-0A9FF7721453}"/>
              </a:ext>
            </a:extLst>
          </p:cNvPr>
          <p:cNvSpPr/>
          <p:nvPr/>
        </p:nvSpPr>
        <p:spPr>
          <a:xfrm>
            <a:off x="6574419" y="2360656"/>
            <a:ext cx="45719" cy="370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B4E3AA-DB33-6D87-3374-D90031E8BBA4}"/>
              </a:ext>
            </a:extLst>
          </p:cNvPr>
          <p:cNvSpPr/>
          <p:nvPr/>
        </p:nvSpPr>
        <p:spPr>
          <a:xfrm>
            <a:off x="12122552" y="2360656"/>
            <a:ext cx="45719" cy="370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C8CD400-92B6-E1DC-52A8-2579523A9C3C}"/>
              </a:ext>
            </a:extLst>
          </p:cNvPr>
          <p:cNvSpPr/>
          <p:nvPr/>
        </p:nvSpPr>
        <p:spPr>
          <a:xfrm>
            <a:off x="8032830" y="5127585"/>
            <a:ext cx="6389805" cy="296369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-21516" y="10758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4000" dirty="0">
                <a:solidFill>
                  <a:srgbClr val="7030A0"/>
                </a:solidFill>
              </a:rPr>
              <a:t>1.IT TURNS ON WHEN ELECTRONS  1.   IT TURNS ON WHEN HOLES</a:t>
            </a:r>
          </a:p>
          <a:p>
            <a:r>
              <a:rPr lang="en-US" sz="4000" dirty="0">
                <a:solidFill>
                  <a:srgbClr val="7030A0"/>
                </a:solidFill>
              </a:rPr>
              <a:t>   ENTER INTO BASE.                              ENTER INTO BASE.</a:t>
            </a:r>
          </a:p>
          <a:p>
            <a:r>
              <a:rPr lang="en-US" sz="4000" dirty="0">
                <a:solidFill>
                  <a:srgbClr val="C00000"/>
                </a:solidFill>
              </a:rPr>
              <a:t>2.MAJORITY CHARGE CARRIERS       2.  MAJORITY CHARGE CARRIERS ARE ELECTRONS.                                   ARE HOLES.</a:t>
            </a:r>
          </a:p>
          <a:p>
            <a:r>
              <a:rPr lang="en-US" sz="4000" dirty="0">
                <a:solidFill>
                  <a:srgbClr val="FF0000"/>
                </a:solidFill>
              </a:rPr>
              <a:t>3.GROUND SIGNAL IS LOW.               3.GROUND SIGNAL IS HIGH.</a:t>
            </a:r>
            <a:r>
              <a:rPr lang="en-US" sz="3200" dirty="0">
                <a:solidFill>
                  <a:srgbClr val="FF0000"/>
                </a:solidFill>
              </a:rPr>
              <a:t>      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     </a:t>
            </a:r>
          </a:p>
          <a:p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558719-2873-14D9-BEF3-5FD623007267}"/>
              </a:ext>
            </a:extLst>
          </p:cNvPr>
          <p:cNvSpPr/>
          <p:nvPr/>
        </p:nvSpPr>
        <p:spPr>
          <a:xfrm>
            <a:off x="8251115" y="172122"/>
            <a:ext cx="5572461" cy="129091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>
                <a:solidFill>
                  <a:schemeClr val="bg2"/>
                </a:solidFill>
              </a:rPr>
              <a:t>PNP TRANSISTOR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F450C6-4A50-33B7-0FC8-6C57ADD2D824}"/>
              </a:ext>
            </a:extLst>
          </p:cNvPr>
          <p:cNvSpPr/>
          <p:nvPr/>
        </p:nvSpPr>
        <p:spPr>
          <a:xfrm>
            <a:off x="688489" y="172122"/>
            <a:ext cx="5572461" cy="129091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>
                <a:solidFill>
                  <a:schemeClr val="bg2"/>
                </a:solidFill>
              </a:rPr>
              <a:t>NPN TRANSISTOR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06B1D5-4B76-D4AF-CF48-C8896EBCF7AD}"/>
              </a:ext>
            </a:extLst>
          </p:cNvPr>
          <p:cNvSpPr/>
          <p:nvPr/>
        </p:nvSpPr>
        <p:spPr>
          <a:xfrm>
            <a:off x="7207624" y="1613647"/>
            <a:ext cx="107576" cy="63362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A1EAE0-7C1C-50D9-74A3-FE1B91213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366" y="1574968"/>
            <a:ext cx="3252676" cy="2194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8EB65A-EA1B-01B7-827B-A8CD9F6D3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01" y="1672813"/>
            <a:ext cx="3090334" cy="23132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654BC7-B755-DF32-BB7E-064279254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6589" y="1553958"/>
            <a:ext cx="2996405" cy="21949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282723-7AF8-AF14-5074-097D8D4E7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4861" y="1672814"/>
            <a:ext cx="3090334" cy="23132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r>
              <a:rPr lang="en-US" sz="5400" dirty="0">
                <a:solidFill>
                  <a:schemeClr val="bg2"/>
                </a:solidFill>
              </a:rPr>
              <a:t>CURRENT IN NPN </a:t>
            </a:r>
            <a:br>
              <a:rPr lang="en-US" sz="5400" dirty="0">
                <a:solidFill>
                  <a:schemeClr val="bg2"/>
                </a:solidFill>
              </a:rPr>
            </a:br>
            <a:r>
              <a:rPr lang="en-US" sz="5400" dirty="0">
                <a:solidFill>
                  <a:schemeClr val="bg2"/>
                </a:solidFill>
              </a:rPr>
              <a:t>TRANSISTORS</a:t>
            </a:r>
          </a:p>
          <a:p>
            <a:endParaRPr lang="en-US" sz="5400" dirty="0">
              <a:solidFill>
                <a:schemeClr val="bg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Current in emitter 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called IE.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Current in collector is called IC.</a:t>
            </a:r>
            <a:endParaRPr lang="en-US" sz="4000" dirty="0">
              <a:solidFill>
                <a:schemeClr val="bg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Current in base is called IB.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Emitter is forward biased.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Collector is reverse biased.</a:t>
            </a:r>
          </a:p>
          <a:p>
            <a:r>
              <a:rPr lang="en-US" sz="4000" dirty="0">
                <a:solidFill>
                  <a:srgbClr val="FF0000"/>
                </a:solidFill>
              </a:rPr>
              <a:t>PATH OF ELECTRONS:</a:t>
            </a:r>
          </a:p>
          <a:p>
            <a:r>
              <a:rPr lang="en-US" sz="4000" dirty="0">
                <a:solidFill>
                  <a:srgbClr val="FF0000"/>
                </a:solidFill>
              </a:rPr>
              <a:t>          </a:t>
            </a:r>
            <a:r>
              <a:rPr lang="en-US" sz="4000" dirty="0">
                <a:solidFill>
                  <a:schemeClr val="bg2"/>
                </a:solidFill>
              </a:rPr>
              <a:t>Emitter          BASE(5%)         COLLECTOR</a:t>
            </a:r>
            <a:endParaRPr lang="en-US" sz="4000" dirty="0">
              <a:solidFill>
                <a:srgbClr val="FF0000"/>
              </a:solidFill>
            </a:endParaRPr>
          </a:p>
          <a:p>
            <a:r>
              <a:rPr lang="en-US" sz="4800" dirty="0">
                <a:solidFill>
                  <a:schemeClr val="bg2"/>
                </a:solidFill>
              </a:rPr>
              <a:t>    </a:t>
            </a:r>
          </a:p>
        </p:txBody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202F1A-0B7F-84E8-4B75-D7A49372079F}"/>
              </a:ext>
            </a:extLst>
          </p:cNvPr>
          <p:cNvSpPr/>
          <p:nvPr/>
        </p:nvSpPr>
        <p:spPr>
          <a:xfrm>
            <a:off x="10198249" y="0"/>
            <a:ext cx="4432151" cy="82296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D208D-EA4A-52DF-AE1B-31F90F720CF8}"/>
              </a:ext>
            </a:extLst>
          </p:cNvPr>
          <p:cNvSpPr/>
          <p:nvPr/>
        </p:nvSpPr>
        <p:spPr>
          <a:xfrm>
            <a:off x="4894729" y="0"/>
            <a:ext cx="5249732" cy="366835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1D07D63-D2A4-5823-E1F2-F1689E8D3865}"/>
              </a:ext>
            </a:extLst>
          </p:cNvPr>
          <p:cNvSpPr/>
          <p:nvPr/>
        </p:nvSpPr>
        <p:spPr>
          <a:xfrm>
            <a:off x="2915322" y="6658984"/>
            <a:ext cx="817582" cy="2259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65DFC6-957A-5D07-4E2D-BC8250D0276B}"/>
              </a:ext>
            </a:extLst>
          </p:cNvPr>
          <p:cNvSpPr/>
          <p:nvPr/>
        </p:nvSpPr>
        <p:spPr>
          <a:xfrm>
            <a:off x="5972287" y="6644641"/>
            <a:ext cx="817582" cy="2259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>
                <a:solidFill>
                  <a:schemeClr val="bg2"/>
                </a:solidFill>
              </a:rPr>
              <a:t>In electronic circuits, the transistors is used to switch on and off the circuits.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E and C are used as terminals of switch.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B and E are used as central terminal.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71C835-EACC-5961-3061-7E15316D284F}"/>
              </a:ext>
            </a:extLst>
          </p:cNvPr>
          <p:cNvSpPr/>
          <p:nvPr/>
        </p:nvSpPr>
        <p:spPr>
          <a:xfrm>
            <a:off x="2248348" y="225911"/>
            <a:ext cx="10090673" cy="1376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2"/>
                </a:solidFill>
              </a:rPr>
              <a:t>TRANSISTORS AS A SWITCH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E0A4FB-BF39-E922-9809-6462DFD8A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520" y="2818503"/>
            <a:ext cx="6169907" cy="53142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hape 1"/>
              <p:cNvSpPr/>
              <p:nvPr/>
            </p:nvSpPr>
            <p:spPr>
              <a:xfrm>
                <a:off x="0" y="0"/>
                <a:ext cx="14630400" cy="8229600"/>
              </a:xfrm>
              <a:prstGeom prst="rect">
                <a:avLst/>
              </a:prstGeom>
              <a:solidFill>
                <a:srgbClr val="080E26"/>
              </a:solidFill>
              <a:ln w="13811">
                <a:solidFill>
                  <a:srgbClr val="565151"/>
                </a:solidFill>
                <a:prstDash val="solid"/>
              </a:ln>
            </p:spPr>
            <p:txBody>
              <a:bodyPr/>
              <a:lstStyle/>
              <a:p>
                <a:r>
                  <a:rPr lang="en-US" dirty="0"/>
                  <a:t>V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      </a:t>
                </a:r>
                <a:r>
                  <a:rPr lang="en-US" sz="2800" dirty="0">
                    <a:solidFill>
                      <a:schemeClr val="bg2"/>
                    </a:solidFill>
                  </a:rPr>
                  <a:t>CUTT OFF REGION</a:t>
                </a:r>
                <a:r>
                  <a:rPr lang="en-US" dirty="0">
                    <a:solidFill>
                      <a:schemeClr val="bg2"/>
                    </a:solidFill>
                  </a:rPr>
                  <a:t>                                                                                                                                                </a:t>
                </a:r>
                <a:r>
                  <a:rPr lang="en-US" sz="2800" dirty="0">
                    <a:solidFill>
                      <a:schemeClr val="bg2"/>
                    </a:solidFill>
                  </a:rPr>
                  <a:t>SATURATION REGION</a:t>
                </a:r>
              </a:p>
              <a:p>
                <a:r>
                  <a:rPr lang="en-US" sz="2800" dirty="0">
                    <a:solidFill>
                      <a:schemeClr val="bg2"/>
                    </a:solidFill>
                  </a:rPr>
                  <a:t>            (SWITCH OFF)                                                                                                           (SWITCH ON)</a:t>
                </a:r>
              </a:p>
              <a:p>
                <a:endParaRPr lang="en-US" sz="2800" dirty="0">
                  <a:solidFill>
                    <a:schemeClr val="bg2"/>
                  </a:solidFill>
                </a:endParaRPr>
              </a:p>
              <a:p>
                <a:r>
                  <a:rPr lang="en-US" sz="3600" dirty="0">
                    <a:solidFill>
                      <a:schemeClr val="bg2"/>
                    </a:solidFill>
                  </a:rPr>
                  <a:t>SATURATION REGION: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bg2"/>
                    </a:solidFill>
                  </a:rPr>
                  <a:t>A large voltage is applied across central terminals B and 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bg2"/>
                    </a:solidFill>
                  </a:rPr>
                  <a:t>A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bg2"/>
                    </a:solidFill>
                  </a:rPr>
                  <a:t> is injected through the base.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bg2"/>
                    </a:solidFill>
                  </a:rPr>
                  <a:t>There is very small resistance across C and E to get large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schemeClr val="bg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bg2"/>
                    </a:solidFill>
                  </a:rPr>
                  <a:t>Emitter is at ground so we consider that collector is also at ground.</a:t>
                </a:r>
              </a:p>
              <a:p>
                <a:r>
                  <a:rPr lang="en-US" sz="2800" dirty="0">
                    <a:solidFill>
                      <a:schemeClr val="bg2"/>
                    </a:solidFill>
                  </a:rPr>
                  <a:t>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</m:t>
                    </m:r>
                  </m:oMath>
                </a14:m>
                <a:r>
                  <a:rPr lang="en-US" sz="3600" dirty="0">
                    <a:solidFill>
                      <a:schemeClr val="bg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8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=20−200</m:t>
                    </m:r>
                  </m:oMath>
                </a14:m>
                <a:endParaRPr lang="en-US" sz="3600" dirty="0">
                  <a:solidFill>
                    <a:schemeClr val="bg2"/>
                  </a:solidFill>
                </a:endParaRPr>
              </a:p>
              <a:p>
                <a:r>
                  <a:rPr lang="en-US" sz="3600" dirty="0">
                    <a:solidFill>
                      <a:schemeClr val="bg2"/>
                    </a:solidFill>
                  </a:rPr>
                  <a:t>         </a:t>
                </a:r>
              </a:p>
              <a:p>
                <a:r>
                  <a:rPr lang="en-US" sz="3600" dirty="0">
                    <a:solidFill>
                      <a:schemeClr val="bg2"/>
                    </a:solidFill>
                  </a:rPr>
                  <a:t>                                 </a:t>
                </a:r>
              </a:p>
            </p:txBody>
          </p:sp>
        </mc:Choice>
        <mc:Fallback xmlns="">
          <p:sp>
            <p:nvSpPr>
              <p:cNvPr id="3" name="Shap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4630400" cy="8229600"/>
              </a:xfrm>
              <a:prstGeom prst="rect">
                <a:avLst/>
              </a:prstGeom>
              <a:blipFill>
                <a:blip r:embed="rId3"/>
                <a:stretch>
                  <a:fillRect l="-1207" t="-296"/>
                </a:stretch>
              </a:blipFill>
              <a:ln w="13811">
                <a:solidFill>
                  <a:srgbClr val="56515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2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5F02B4-6738-4A98-0D32-51586C9F0464}"/>
              </a:ext>
            </a:extLst>
          </p:cNvPr>
          <p:cNvSpPr/>
          <p:nvPr/>
        </p:nvSpPr>
        <p:spPr>
          <a:xfrm>
            <a:off x="1936376" y="236668"/>
            <a:ext cx="10886739" cy="120485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WORKING OF TRANSISTOR AS SWITCH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710A8C-1130-905D-59C0-F2FFAD312188}"/>
              </a:ext>
            </a:extLst>
          </p:cNvPr>
          <p:cNvSpPr/>
          <p:nvPr/>
        </p:nvSpPr>
        <p:spPr>
          <a:xfrm>
            <a:off x="7110805" y="1441525"/>
            <a:ext cx="86061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15A13-27BE-6ABC-56AC-1773EA258D75}"/>
              </a:ext>
            </a:extLst>
          </p:cNvPr>
          <p:cNvSpPr/>
          <p:nvPr/>
        </p:nvSpPr>
        <p:spPr>
          <a:xfrm>
            <a:off x="1985058" y="1812016"/>
            <a:ext cx="10660284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91F012-412B-5556-47D5-EB648A3935E3}"/>
              </a:ext>
            </a:extLst>
          </p:cNvPr>
          <p:cNvSpPr/>
          <p:nvPr/>
        </p:nvSpPr>
        <p:spPr>
          <a:xfrm>
            <a:off x="12549377" y="1857735"/>
            <a:ext cx="86061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E6498-904E-88BA-F9AB-6F5903995976}"/>
              </a:ext>
            </a:extLst>
          </p:cNvPr>
          <p:cNvSpPr/>
          <p:nvPr/>
        </p:nvSpPr>
        <p:spPr>
          <a:xfrm>
            <a:off x="1994962" y="1857735"/>
            <a:ext cx="86061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B433BB-BB2B-68A3-3E93-F4CC69096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646" y="3861995"/>
            <a:ext cx="4227754" cy="43676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C216E3-0D8C-F70B-BE20-0E298C93A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6253472"/>
            <a:ext cx="3087446" cy="19761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1128</Words>
  <Application>Microsoft Office PowerPoint</Application>
  <PresentationFormat>Custom</PresentationFormat>
  <Paragraphs>274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Barlow Condensed</vt:lpstr>
      <vt:lpstr>Calibri</vt:lpstr>
      <vt:lpstr>Cambria Math</vt:lpstr>
      <vt:lpstr>Epilogue</vt:lpstr>
      <vt:lpstr>Fraunces</vt:lpstr>
      <vt:lpstr>Georgia</vt:lpstr>
      <vt:lpstr>Google Sans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Muhammad Asif</cp:lastModifiedBy>
  <cp:revision>13</cp:revision>
  <dcterms:created xsi:type="dcterms:W3CDTF">2023-12-14T05:20:39Z</dcterms:created>
  <dcterms:modified xsi:type="dcterms:W3CDTF">2023-12-16T16:09:32Z</dcterms:modified>
</cp:coreProperties>
</file>