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5" r:id="rId4"/>
    <p:sldId id="263" r:id="rId5"/>
    <p:sldId id="264" r:id="rId6"/>
    <p:sldId id="260" r:id="rId7"/>
    <p:sldId id="259" r:id="rId8"/>
    <p:sldId id="272" r:id="rId9"/>
    <p:sldId id="258" r:id="rId10"/>
    <p:sldId id="271" r:id="rId11"/>
    <p:sldId id="270" r:id="rId12"/>
    <p:sldId id="275" r:id="rId13"/>
    <p:sldId id="269" r:id="rId14"/>
    <p:sldId id="268" r:id="rId15"/>
    <p:sldId id="276" r:id="rId16"/>
    <p:sldId id="267" r:id="rId17"/>
    <p:sldId id="266"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27-Jan-24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27-Jan-24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27-Jan-24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27-Jan-24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27-Jan-24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27-Jan-24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27-Jan-24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27-Jan-24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27-Jan-24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27-Jan-24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27-Jan-24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27-Jan-24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TRANSISTOR AS AN AMPLIFIER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0834"/>
            <a:ext cx="12192000" cy="1354217"/>
          </a:xfrm>
          <a:prstGeom prst="rect">
            <a:avLst/>
          </a:prstGeom>
        </p:spPr>
        <p:txBody>
          <a:bodyPr wrap="square">
            <a:spAutoFit/>
          </a:bodyPr>
          <a:lstStyle/>
          <a:p>
            <a:r>
              <a:rPr lang="en-US" sz="2400" b="1" u="sng" dirty="0">
                <a:latin typeface="Times New Roman" panose="02020603050405020304" pitchFamily="18" charset="0"/>
                <a:cs typeface="Times New Roman" panose="02020603050405020304" pitchFamily="18" charset="0"/>
              </a:rPr>
              <a:t>Conditions in Cutoff </a:t>
            </a:r>
          </a:p>
          <a:p>
            <a:r>
              <a:rPr lang="en-US" sz="2000" dirty="0">
                <a:latin typeface="Times New Roman" panose="02020603050405020304" pitchFamily="18" charset="0"/>
                <a:cs typeface="Times New Roman" panose="02020603050405020304" pitchFamily="18" charset="0"/>
              </a:rPr>
              <a:t>As mentioned before, a transistor is in the cutoff region when the base-emitter junction is not forward-biased .</a:t>
            </a:r>
          </a:p>
          <a:p>
            <a:r>
              <a:rPr lang="en-US" sz="2000" dirty="0">
                <a:latin typeface="Times New Roman" panose="02020603050405020304" pitchFamily="18" charset="0"/>
                <a:cs typeface="Times New Roman" panose="02020603050405020304" pitchFamily="18" charset="0"/>
              </a:rPr>
              <a:t>Neglecting leakage current, all of the currents are zero, and VCE is equal to VCC.</a:t>
            </a:r>
          </a:p>
          <a:p>
            <a:endParaRPr lang="en-US" dirty="0"/>
          </a:p>
        </p:txBody>
      </p:sp>
      <p:sp>
        <p:nvSpPr>
          <p:cNvPr id="3" name="Rectangle 2"/>
          <p:cNvSpPr/>
          <p:nvPr/>
        </p:nvSpPr>
        <p:spPr>
          <a:xfrm>
            <a:off x="0" y="2289125"/>
            <a:ext cx="12192000" cy="1384995"/>
          </a:xfrm>
          <a:prstGeom prst="rect">
            <a:avLst/>
          </a:prstGeom>
        </p:spPr>
        <p:txBody>
          <a:bodyPr wrap="square">
            <a:spAutoFit/>
          </a:bodyPr>
          <a:lstStyle/>
          <a:p>
            <a:r>
              <a:rPr lang="en-US" sz="2400" b="1" u="sng" dirty="0">
                <a:latin typeface="Times New Roman" panose="02020603050405020304" pitchFamily="18" charset="0"/>
                <a:cs typeface="Times New Roman" panose="02020603050405020304" pitchFamily="18" charset="0"/>
              </a:rPr>
              <a:t>Conditions in Saturation </a:t>
            </a:r>
          </a:p>
          <a:p>
            <a:r>
              <a:rPr lang="en-US" sz="2000" dirty="0">
                <a:latin typeface="Times New Roman" panose="02020603050405020304" pitchFamily="18" charset="0"/>
                <a:cs typeface="Times New Roman" panose="02020603050405020304" pitchFamily="18" charset="0"/>
              </a:rPr>
              <a:t>when the base emitter junction is forward-biased and there is enough base current to produce a maximum collector current, the transistor is saturated. </a:t>
            </a:r>
          </a:p>
          <a:p>
            <a:r>
              <a:rPr lang="en-US" sz="2000" dirty="0">
                <a:latin typeface="Times New Roman" panose="02020603050405020304" pitchFamily="18" charset="0"/>
                <a:cs typeface="Times New Roman" panose="02020603050405020304" pitchFamily="18" charset="0"/>
              </a:rPr>
              <a:t>The formula for collector saturation current is</a:t>
            </a:r>
          </a:p>
        </p:txBody>
      </p:sp>
      <p:pic>
        <p:nvPicPr>
          <p:cNvPr id="4" name="Picture 3"/>
          <p:cNvPicPr>
            <a:picLocks noChangeAspect="1"/>
          </p:cNvPicPr>
          <p:nvPr/>
        </p:nvPicPr>
        <p:blipFill>
          <a:blip r:embed="rId2"/>
          <a:stretch>
            <a:fillRect/>
          </a:stretch>
        </p:blipFill>
        <p:spPr>
          <a:xfrm>
            <a:off x="4010134" y="3737428"/>
            <a:ext cx="2385793" cy="768138"/>
          </a:xfrm>
          <a:prstGeom prst="rect">
            <a:avLst/>
          </a:prstGeom>
        </p:spPr>
      </p:pic>
      <p:sp>
        <p:nvSpPr>
          <p:cNvPr id="5" name="Rectangle 4"/>
          <p:cNvSpPr/>
          <p:nvPr/>
        </p:nvSpPr>
        <p:spPr>
          <a:xfrm>
            <a:off x="0" y="4568875"/>
            <a:ext cx="11085342"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minimum value of base current needed to produce saturation is</a:t>
            </a:r>
          </a:p>
        </p:txBody>
      </p:sp>
      <p:pic>
        <p:nvPicPr>
          <p:cNvPr id="6" name="Picture 5"/>
          <p:cNvPicPr>
            <a:picLocks noChangeAspect="1"/>
          </p:cNvPicPr>
          <p:nvPr/>
        </p:nvPicPr>
        <p:blipFill>
          <a:blip r:embed="rId3"/>
          <a:stretch>
            <a:fillRect/>
          </a:stretch>
        </p:blipFill>
        <p:spPr>
          <a:xfrm>
            <a:off x="4310062" y="5550273"/>
            <a:ext cx="1785938" cy="878661"/>
          </a:xfrm>
          <a:prstGeom prst="rect">
            <a:avLst/>
          </a:prstGeom>
        </p:spPr>
      </p:pic>
      <p:pic>
        <p:nvPicPr>
          <p:cNvPr id="7" name="Picture 6"/>
          <p:cNvPicPr>
            <a:picLocks noChangeAspect="1"/>
          </p:cNvPicPr>
          <p:nvPr/>
        </p:nvPicPr>
        <p:blipFill>
          <a:blip r:embed="rId4"/>
          <a:stretch>
            <a:fillRect/>
          </a:stretch>
        </p:blipFill>
        <p:spPr>
          <a:xfrm>
            <a:off x="4204262" y="1751771"/>
            <a:ext cx="1891738" cy="6116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7C53E6-BD2B-4415-9262-93386D3056FA}"/>
              </a:ext>
            </a:extLst>
          </p:cNvPr>
          <p:cNvPicPr>
            <a:picLocks noChangeAspect="1"/>
          </p:cNvPicPr>
          <p:nvPr/>
        </p:nvPicPr>
        <p:blipFill>
          <a:blip r:embed="rId2"/>
          <a:stretch>
            <a:fillRect/>
          </a:stretch>
        </p:blipFill>
        <p:spPr>
          <a:xfrm>
            <a:off x="2457450" y="72063"/>
            <a:ext cx="8595360" cy="1466045"/>
          </a:xfrm>
          <a:prstGeom prst="rect">
            <a:avLst/>
          </a:prstGeom>
        </p:spPr>
      </p:pic>
      <p:pic>
        <p:nvPicPr>
          <p:cNvPr id="3" name="Picture 2">
            <a:extLst>
              <a:ext uri="{FF2B5EF4-FFF2-40B4-BE49-F238E27FC236}">
                <a16:creationId xmlns:a16="http://schemas.microsoft.com/office/drawing/2014/main" id="{2E7842BD-4EB6-493E-9E1D-2FFEEE70A645}"/>
              </a:ext>
            </a:extLst>
          </p:cNvPr>
          <p:cNvPicPr>
            <a:picLocks noChangeAspect="1"/>
          </p:cNvPicPr>
          <p:nvPr/>
        </p:nvPicPr>
        <p:blipFill>
          <a:blip r:embed="rId3"/>
          <a:stretch>
            <a:fillRect/>
          </a:stretch>
        </p:blipFill>
        <p:spPr>
          <a:xfrm>
            <a:off x="34762" y="1992957"/>
            <a:ext cx="5838091" cy="4792980"/>
          </a:xfrm>
          <a:prstGeom prst="rect">
            <a:avLst/>
          </a:prstGeom>
        </p:spPr>
      </p:pic>
      <p:pic>
        <p:nvPicPr>
          <p:cNvPr id="4" name="Picture 3">
            <a:extLst>
              <a:ext uri="{FF2B5EF4-FFF2-40B4-BE49-F238E27FC236}">
                <a16:creationId xmlns:a16="http://schemas.microsoft.com/office/drawing/2014/main" id="{59E35C7E-E25F-4D5F-8853-EAFA9EC7197A}"/>
              </a:ext>
            </a:extLst>
          </p:cNvPr>
          <p:cNvPicPr>
            <a:picLocks noChangeAspect="1"/>
          </p:cNvPicPr>
          <p:nvPr/>
        </p:nvPicPr>
        <p:blipFill>
          <a:blip r:embed="rId4"/>
          <a:stretch>
            <a:fillRect/>
          </a:stretch>
        </p:blipFill>
        <p:spPr>
          <a:xfrm>
            <a:off x="5872853" y="1969324"/>
            <a:ext cx="5233996" cy="2792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Alpha and Beta Relation</a:t>
            </a:r>
          </a:p>
        </p:txBody>
      </p:sp>
    </p:spTree>
    <p:extLst>
      <p:ext uri="{BB962C8B-B14F-4D97-AF65-F5344CB8AC3E}">
        <p14:creationId xmlns:p14="http://schemas.microsoft.com/office/powerpoint/2010/main" val="185409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08CF61-E9A6-4EB4-AEEB-6379D9FCCA62}"/>
              </a:ext>
            </a:extLst>
          </p:cNvPr>
          <p:cNvSpPr/>
          <p:nvPr/>
        </p:nvSpPr>
        <p:spPr>
          <a:xfrm>
            <a:off x="4790057" y="644009"/>
            <a:ext cx="4093749" cy="369332"/>
          </a:xfrm>
          <a:prstGeom prst="rect">
            <a:avLst/>
          </a:prstGeom>
        </p:spPr>
        <p:txBody>
          <a:bodyPr wrap="none">
            <a:spAutoFit/>
          </a:bodyPr>
          <a:lstStyle/>
          <a:p>
            <a:r>
              <a:rPr lang="en-US" b="1" u="sng" dirty="0"/>
              <a:t>DC Beta (𝜷</a:t>
            </a:r>
            <a:r>
              <a:rPr lang="en-US" sz="1600" b="1" u="sng" dirty="0"/>
              <a:t>DC)</a:t>
            </a:r>
            <a:r>
              <a:rPr lang="en-US" b="1" u="sng" dirty="0"/>
              <a:t> and DC Alpha ( DC)</a:t>
            </a:r>
          </a:p>
        </p:txBody>
      </p:sp>
      <p:sp>
        <p:nvSpPr>
          <p:cNvPr id="6" name="Rectangle 5">
            <a:extLst>
              <a:ext uri="{FF2B5EF4-FFF2-40B4-BE49-F238E27FC236}">
                <a16:creationId xmlns:a16="http://schemas.microsoft.com/office/drawing/2014/main" id="{2DCC5F52-6F01-4CD0-948A-3B936F998F7E}"/>
              </a:ext>
            </a:extLst>
          </p:cNvPr>
          <p:cNvSpPr/>
          <p:nvPr/>
        </p:nvSpPr>
        <p:spPr>
          <a:xfrm>
            <a:off x="0" y="1189132"/>
            <a:ext cx="12192000" cy="1015663"/>
          </a:xfrm>
          <a:prstGeom prst="rect">
            <a:avLst/>
          </a:prstGeom>
        </p:spPr>
        <p:txBody>
          <a:bodyPr wrap="square">
            <a:spAutoFit/>
          </a:bodyPr>
          <a:lstStyle/>
          <a:p>
            <a:r>
              <a:rPr lang="en-US" sz="2000" dirty="0">
                <a:solidFill>
                  <a:srgbClr val="231F20"/>
                </a:solidFill>
                <a:latin typeface="Times New Roman" panose="02020603050405020304" pitchFamily="18" charset="0"/>
                <a:cs typeface="Times New Roman" panose="02020603050405020304" pitchFamily="18" charset="0"/>
              </a:rPr>
              <a:t>The ratio of the dc collector current (</a:t>
            </a:r>
            <a:r>
              <a:rPr lang="en-US" sz="2000" i="1" dirty="0">
                <a:solidFill>
                  <a:srgbClr val="231F20"/>
                </a:solidFill>
                <a:latin typeface="Times New Roman" panose="02020603050405020304" pitchFamily="18" charset="0"/>
                <a:cs typeface="Times New Roman" panose="02020603050405020304" pitchFamily="18" charset="0"/>
              </a:rPr>
              <a:t>I</a:t>
            </a:r>
            <a:r>
              <a:rPr lang="en-US" sz="2000" dirty="0">
                <a:solidFill>
                  <a:srgbClr val="231F20"/>
                </a:solidFill>
                <a:latin typeface="Times New Roman" panose="02020603050405020304" pitchFamily="18" charset="0"/>
                <a:cs typeface="Times New Roman" panose="02020603050405020304" pitchFamily="18" charset="0"/>
              </a:rPr>
              <a:t>C) to the dc emitter current (</a:t>
            </a:r>
            <a:r>
              <a:rPr lang="en-US" sz="2000" i="1" dirty="0">
                <a:solidFill>
                  <a:srgbClr val="231F20"/>
                </a:solidFill>
                <a:latin typeface="Times New Roman" panose="02020603050405020304" pitchFamily="18" charset="0"/>
                <a:cs typeface="Times New Roman" panose="02020603050405020304" pitchFamily="18" charset="0"/>
              </a:rPr>
              <a:t>I</a:t>
            </a:r>
            <a:r>
              <a:rPr lang="en-US" sz="2000" dirty="0">
                <a:solidFill>
                  <a:srgbClr val="231F20"/>
                </a:solidFill>
                <a:latin typeface="Times New Roman" panose="02020603050405020304" pitchFamily="18" charset="0"/>
                <a:cs typeface="Times New Roman" panose="02020603050405020304" pitchFamily="18" charset="0"/>
              </a:rPr>
              <a:t>E) is the dc </a:t>
            </a:r>
            <a:r>
              <a:rPr lang="en-US" sz="2000" b="1" dirty="0">
                <a:solidFill>
                  <a:srgbClr val="231F20"/>
                </a:solidFill>
                <a:latin typeface="Times New Roman" panose="02020603050405020304" pitchFamily="18" charset="0"/>
                <a:cs typeface="Times New Roman" panose="02020603050405020304" pitchFamily="18" charset="0"/>
              </a:rPr>
              <a:t>alpha </a:t>
            </a:r>
            <a:r>
              <a:rPr lang="en-US" sz="2000" dirty="0">
                <a:solidFill>
                  <a:srgbClr val="231F20"/>
                </a:solidFill>
                <a:latin typeface="Times New Roman" panose="02020603050405020304" pitchFamily="18" charset="0"/>
                <a:cs typeface="Times New Roman" panose="02020603050405020304" pitchFamily="18" charset="0"/>
              </a:rPr>
              <a:t>(</a:t>
            </a:r>
            <a:r>
              <a:rPr lang="en-US" sz="2000" dirty="0" err="1">
                <a:solidFill>
                  <a:srgbClr val="231F20"/>
                </a:solidFill>
                <a:latin typeface="Times New Roman" panose="02020603050405020304" pitchFamily="18" charset="0"/>
                <a:cs typeface="Times New Roman" panose="02020603050405020304" pitchFamily="18" charset="0"/>
              </a:rPr>
              <a:t>aDC</a:t>
            </a:r>
            <a:r>
              <a:rPr lang="en-US" sz="2000" dirty="0">
                <a:solidFill>
                  <a:srgbClr val="231F20"/>
                </a:solidFill>
                <a:latin typeface="Times New Roman" panose="02020603050405020304" pitchFamily="18" charset="0"/>
                <a:cs typeface="Times New Roman" panose="02020603050405020304" pitchFamily="18" charset="0"/>
              </a:rPr>
              <a:t>). The alpha is a less-used parameter than beta in transistor circuits.</a:t>
            </a:r>
            <a:r>
              <a:rPr lang="en-US" sz="2000" dirty="0">
                <a:solidFill>
                  <a:srgbClr val="231F20"/>
                </a:solidFill>
                <a:latin typeface="Times-Roman"/>
              </a:rPr>
              <a:t> values of </a:t>
            </a:r>
            <a:r>
              <a:rPr lang="en-US" sz="2000" dirty="0" err="1">
                <a:solidFill>
                  <a:srgbClr val="231F20"/>
                </a:solidFill>
                <a:latin typeface="Grk2k"/>
              </a:rPr>
              <a:t>a</a:t>
            </a:r>
            <a:r>
              <a:rPr lang="en-US" sz="800" dirty="0" err="1">
                <a:solidFill>
                  <a:srgbClr val="231F20"/>
                </a:solidFill>
                <a:latin typeface="Times-Roman"/>
              </a:rPr>
              <a:t>DC</a:t>
            </a:r>
            <a:r>
              <a:rPr lang="en-US" sz="800" dirty="0">
                <a:solidFill>
                  <a:srgbClr val="231F20"/>
                </a:solidFill>
                <a:latin typeface="Times-Roman"/>
              </a:rPr>
              <a:t> </a:t>
            </a:r>
            <a:r>
              <a:rPr lang="en-US" sz="2000" dirty="0">
                <a:solidFill>
                  <a:srgbClr val="231F20"/>
                </a:solidFill>
                <a:latin typeface="Times-Roman"/>
              </a:rPr>
              <a:t>range from 0.95 to 0.99 or greater, but </a:t>
            </a:r>
            <a:r>
              <a:rPr lang="en-US" sz="2000" dirty="0" err="1">
                <a:solidFill>
                  <a:srgbClr val="231F20"/>
                </a:solidFill>
                <a:latin typeface="Grk2k"/>
              </a:rPr>
              <a:t>a</a:t>
            </a:r>
            <a:r>
              <a:rPr lang="en-US" sz="800" dirty="0" err="1">
                <a:solidFill>
                  <a:srgbClr val="231F20"/>
                </a:solidFill>
                <a:latin typeface="Times-Roman"/>
              </a:rPr>
              <a:t>DC</a:t>
            </a:r>
            <a:r>
              <a:rPr lang="en-US" sz="800" dirty="0">
                <a:solidFill>
                  <a:srgbClr val="231F20"/>
                </a:solidFill>
                <a:latin typeface="Times-Roman"/>
              </a:rPr>
              <a:t> </a:t>
            </a:r>
            <a:r>
              <a:rPr lang="en-US" sz="2000" dirty="0">
                <a:solidFill>
                  <a:srgbClr val="231F20"/>
                </a:solidFill>
                <a:latin typeface="Times-Roman"/>
              </a:rPr>
              <a:t>is always less than 1. </a:t>
            </a:r>
            <a:endParaRPr lang="en-US" sz="2000" dirty="0"/>
          </a:p>
          <a:p>
            <a:r>
              <a:rPr lang="en-US" sz="2000" dirty="0">
                <a:solidFill>
                  <a:srgbClr val="231F20"/>
                </a:solidFill>
                <a:latin typeface="Times-Roman"/>
              </a:rPr>
              <a:t>The reason is that </a:t>
            </a:r>
            <a:r>
              <a:rPr lang="en-US" sz="2000" i="1" dirty="0">
                <a:solidFill>
                  <a:srgbClr val="231F20"/>
                </a:solidFill>
                <a:latin typeface="Times-Italic"/>
              </a:rPr>
              <a:t>I</a:t>
            </a:r>
            <a:r>
              <a:rPr lang="en-US" sz="800" dirty="0">
                <a:solidFill>
                  <a:srgbClr val="231F20"/>
                </a:solidFill>
                <a:latin typeface="Times-Roman"/>
              </a:rPr>
              <a:t>C </a:t>
            </a:r>
            <a:r>
              <a:rPr lang="en-US" sz="2000" dirty="0">
                <a:solidFill>
                  <a:srgbClr val="231F20"/>
                </a:solidFill>
                <a:latin typeface="Times-Roman"/>
              </a:rPr>
              <a:t>is always slightly less than </a:t>
            </a:r>
            <a:r>
              <a:rPr lang="en-US" sz="2000" i="1" dirty="0">
                <a:solidFill>
                  <a:srgbClr val="231F20"/>
                </a:solidFill>
                <a:latin typeface="Times-Italic"/>
              </a:rPr>
              <a:t>I</a:t>
            </a:r>
            <a:r>
              <a:rPr lang="en-US" sz="800" dirty="0">
                <a:solidFill>
                  <a:srgbClr val="231F20"/>
                </a:solidFill>
                <a:latin typeface="Times-Roman"/>
              </a:rPr>
              <a:t>E </a:t>
            </a:r>
            <a:r>
              <a:rPr lang="en-US" sz="2000" dirty="0">
                <a:solidFill>
                  <a:srgbClr val="231F20"/>
                </a:solidFill>
                <a:latin typeface="Times-Roman"/>
              </a:rPr>
              <a:t>by the amount of </a:t>
            </a:r>
            <a:r>
              <a:rPr lang="en-US" sz="2000" i="1" dirty="0">
                <a:solidFill>
                  <a:srgbClr val="231F20"/>
                </a:solidFill>
                <a:latin typeface="Times-Italic"/>
              </a:rPr>
              <a:t>I</a:t>
            </a:r>
            <a:r>
              <a:rPr lang="en-US" sz="800" dirty="0">
                <a:solidFill>
                  <a:srgbClr val="231F20"/>
                </a:solidFill>
                <a:latin typeface="Times-Roman"/>
              </a:rPr>
              <a:t>B</a:t>
            </a:r>
            <a:r>
              <a:rPr lang="en-US" sz="2000" dirty="0">
                <a:solidFill>
                  <a:srgbClr val="231F20"/>
                </a:solidFill>
                <a:latin typeface="Times-Roman"/>
              </a:rPr>
              <a:t>. </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0DFE430-C066-4352-8964-2FBFCA5360D3}"/>
              </a:ext>
            </a:extLst>
          </p:cNvPr>
          <p:cNvPicPr>
            <a:picLocks noChangeAspect="1"/>
          </p:cNvPicPr>
          <p:nvPr/>
        </p:nvPicPr>
        <p:blipFill>
          <a:blip r:embed="rId2"/>
          <a:stretch>
            <a:fillRect/>
          </a:stretch>
        </p:blipFill>
        <p:spPr>
          <a:xfrm>
            <a:off x="2644726" y="2380586"/>
            <a:ext cx="7104185" cy="44774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4DD380-AEE5-427B-9E82-FA2679354E03}"/>
              </a:ext>
            </a:extLst>
          </p:cNvPr>
          <p:cNvSpPr/>
          <p:nvPr/>
        </p:nvSpPr>
        <p:spPr>
          <a:xfrm>
            <a:off x="0" y="375985"/>
            <a:ext cx="12379569" cy="707886"/>
          </a:xfrm>
          <a:prstGeom prst="rect">
            <a:avLst/>
          </a:prstGeom>
        </p:spPr>
        <p:txBody>
          <a:bodyPr wrap="square">
            <a:spAutoFit/>
          </a:bodyPr>
          <a:lstStyle/>
          <a:p>
            <a:r>
              <a:rPr lang="en-US" sz="2000" dirty="0">
                <a:solidFill>
                  <a:srgbClr val="231F20"/>
                </a:solidFill>
                <a:latin typeface="Times New Roman" panose="02020603050405020304" pitchFamily="18" charset="0"/>
                <a:cs typeface="Times New Roman" panose="02020603050405020304" pitchFamily="18" charset="0"/>
              </a:rPr>
              <a:t>The dc current </a:t>
            </a:r>
            <a:r>
              <a:rPr lang="en-US" sz="2000" b="1" dirty="0">
                <a:solidFill>
                  <a:srgbClr val="4484A8"/>
                </a:solidFill>
                <a:latin typeface="Times New Roman" panose="02020603050405020304" pitchFamily="18" charset="0"/>
                <a:cs typeface="Times New Roman" panose="02020603050405020304" pitchFamily="18" charset="0"/>
              </a:rPr>
              <a:t>gain </a:t>
            </a:r>
            <a:r>
              <a:rPr lang="en-US" sz="2000" dirty="0">
                <a:solidFill>
                  <a:srgbClr val="231F20"/>
                </a:solidFill>
                <a:latin typeface="Times New Roman" panose="02020603050405020304" pitchFamily="18" charset="0"/>
                <a:cs typeface="Times New Roman" panose="02020603050405020304" pitchFamily="18" charset="0"/>
              </a:rPr>
              <a:t>of a transistor is the ratio of the dc collector current (</a:t>
            </a:r>
            <a:r>
              <a:rPr lang="en-US" sz="2000" i="1" dirty="0">
                <a:solidFill>
                  <a:srgbClr val="231F20"/>
                </a:solidFill>
                <a:latin typeface="Times New Roman" panose="02020603050405020304" pitchFamily="18" charset="0"/>
                <a:cs typeface="Times New Roman" panose="02020603050405020304" pitchFamily="18" charset="0"/>
              </a:rPr>
              <a:t>I</a:t>
            </a:r>
            <a:r>
              <a:rPr lang="en-US" sz="2000" dirty="0">
                <a:solidFill>
                  <a:srgbClr val="231F20"/>
                </a:solidFill>
                <a:latin typeface="Times New Roman" panose="02020603050405020304" pitchFamily="18" charset="0"/>
                <a:cs typeface="Times New Roman" panose="02020603050405020304" pitchFamily="18" charset="0"/>
              </a:rPr>
              <a:t>C) to the dc base current (</a:t>
            </a:r>
            <a:r>
              <a:rPr lang="en-US" sz="2000" i="1" dirty="0">
                <a:solidFill>
                  <a:srgbClr val="231F20"/>
                </a:solidFill>
                <a:latin typeface="Times New Roman" panose="02020603050405020304" pitchFamily="18" charset="0"/>
                <a:cs typeface="Times New Roman" panose="02020603050405020304" pitchFamily="18" charset="0"/>
              </a:rPr>
              <a:t>I</a:t>
            </a:r>
            <a:r>
              <a:rPr lang="en-US" sz="2000" dirty="0">
                <a:solidFill>
                  <a:srgbClr val="231F20"/>
                </a:solidFill>
                <a:latin typeface="Times New Roman" panose="02020603050405020304" pitchFamily="18" charset="0"/>
                <a:cs typeface="Times New Roman" panose="02020603050405020304" pitchFamily="18" charset="0"/>
              </a:rPr>
              <a:t>B) and is designated dc </a:t>
            </a:r>
            <a:r>
              <a:rPr lang="en-US" sz="2000" b="1" dirty="0">
                <a:solidFill>
                  <a:srgbClr val="4185A7"/>
                </a:solidFill>
                <a:latin typeface="Times New Roman" panose="02020603050405020304" pitchFamily="18" charset="0"/>
                <a:cs typeface="Times New Roman" panose="02020603050405020304" pitchFamily="18" charset="0"/>
              </a:rPr>
              <a:t>beta </a:t>
            </a:r>
            <a:r>
              <a:rPr lang="en-US" sz="2000" dirty="0">
                <a:solidFill>
                  <a:srgbClr val="231F20"/>
                </a:solidFill>
                <a:latin typeface="Times New Roman" panose="02020603050405020304" pitchFamily="18" charset="0"/>
                <a:cs typeface="Times New Roman" panose="02020603050405020304" pitchFamily="18" charset="0"/>
              </a:rPr>
              <a:t>(</a:t>
            </a:r>
            <a:r>
              <a:rPr lang="en-US" sz="2000" dirty="0" err="1">
                <a:solidFill>
                  <a:srgbClr val="231F20"/>
                </a:solidFill>
                <a:latin typeface="Times New Roman" panose="02020603050405020304" pitchFamily="18" charset="0"/>
                <a:cs typeface="Times New Roman" panose="02020603050405020304" pitchFamily="18" charset="0"/>
              </a:rPr>
              <a:t>bDC</a:t>
            </a:r>
            <a:r>
              <a:rPr lang="en-US" sz="2000" dirty="0">
                <a:solidFill>
                  <a:srgbClr val="231F2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Typical values of </a:t>
            </a:r>
            <a:r>
              <a:rPr lang="en-US" sz="2000" dirty="0" err="1">
                <a:latin typeface="Times New Roman" panose="02020603050405020304" pitchFamily="18" charset="0"/>
                <a:cs typeface="Times New Roman" panose="02020603050405020304" pitchFamily="18" charset="0"/>
              </a:rPr>
              <a:t>bDC</a:t>
            </a:r>
            <a:r>
              <a:rPr lang="en-US" sz="2000" dirty="0">
                <a:latin typeface="Times New Roman" panose="02020603050405020304" pitchFamily="18" charset="0"/>
                <a:cs typeface="Times New Roman" panose="02020603050405020304" pitchFamily="18" charset="0"/>
              </a:rPr>
              <a:t> range from less than 20 to 200 or higher. </a:t>
            </a:r>
          </a:p>
        </p:txBody>
      </p:sp>
      <p:pic>
        <p:nvPicPr>
          <p:cNvPr id="3" name="Picture 2">
            <a:extLst>
              <a:ext uri="{FF2B5EF4-FFF2-40B4-BE49-F238E27FC236}">
                <a16:creationId xmlns:a16="http://schemas.microsoft.com/office/drawing/2014/main" id="{FBABDC4B-169B-4BDE-BBC7-2728D39067BA}"/>
              </a:ext>
            </a:extLst>
          </p:cNvPr>
          <p:cNvPicPr>
            <a:picLocks noChangeAspect="1"/>
          </p:cNvPicPr>
          <p:nvPr/>
        </p:nvPicPr>
        <p:blipFill>
          <a:blip r:embed="rId2"/>
          <a:stretch>
            <a:fillRect/>
          </a:stretch>
        </p:blipFill>
        <p:spPr>
          <a:xfrm>
            <a:off x="2964425" y="1428750"/>
            <a:ext cx="5133333" cy="4000500"/>
          </a:xfrm>
          <a:prstGeom prst="rect">
            <a:avLst/>
          </a:prstGeom>
        </p:spPr>
      </p:pic>
      <p:pic>
        <p:nvPicPr>
          <p:cNvPr id="4" name="Picture 3">
            <a:extLst>
              <a:ext uri="{FF2B5EF4-FFF2-40B4-BE49-F238E27FC236}">
                <a16:creationId xmlns:a16="http://schemas.microsoft.com/office/drawing/2014/main" id="{B3ACFCD6-5B5D-4320-A137-A15A372ED9EC}"/>
              </a:ext>
            </a:extLst>
          </p:cNvPr>
          <p:cNvPicPr>
            <a:picLocks noChangeAspect="1"/>
          </p:cNvPicPr>
          <p:nvPr/>
        </p:nvPicPr>
        <p:blipFill rotWithShape="1">
          <a:blip r:embed="rId3"/>
          <a:srcRect t="19154" b="37391"/>
          <a:stretch/>
        </p:blipFill>
        <p:spPr>
          <a:xfrm>
            <a:off x="3221600" y="5581605"/>
            <a:ext cx="4876158" cy="10367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BJT CIRCUIT ANALYSIS</a:t>
            </a:r>
          </a:p>
        </p:txBody>
      </p:sp>
    </p:spTree>
    <p:extLst>
      <p:ext uri="{BB962C8B-B14F-4D97-AF65-F5344CB8AC3E}">
        <p14:creationId xmlns:p14="http://schemas.microsoft.com/office/powerpoint/2010/main" val="131116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E0F9B56-A5B6-4807-BFF2-18FC481050D2}"/>
              </a:ext>
            </a:extLst>
          </p:cNvPr>
          <p:cNvPicPr>
            <a:picLocks noChangeAspect="1"/>
          </p:cNvPicPr>
          <p:nvPr/>
        </p:nvPicPr>
        <p:blipFill>
          <a:blip r:embed="rId2"/>
          <a:stretch>
            <a:fillRect/>
          </a:stretch>
        </p:blipFill>
        <p:spPr>
          <a:xfrm>
            <a:off x="1709335" y="643467"/>
            <a:ext cx="8773330"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5B613A-EEAD-4D46-A426-5C56D2CE06D1}"/>
              </a:ext>
            </a:extLst>
          </p:cNvPr>
          <p:cNvPicPr>
            <a:picLocks noChangeAspect="1"/>
          </p:cNvPicPr>
          <p:nvPr/>
        </p:nvPicPr>
        <p:blipFill>
          <a:blip r:embed="rId2"/>
          <a:stretch>
            <a:fillRect/>
          </a:stretch>
        </p:blipFill>
        <p:spPr>
          <a:xfrm>
            <a:off x="0" y="1665044"/>
            <a:ext cx="12192000" cy="1763956"/>
          </a:xfrm>
          <a:prstGeom prst="rect">
            <a:avLst/>
          </a:prstGeom>
        </p:spPr>
      </p:pic>
      <p:pic>
        <p:nvPicPr>
          <p:cNvPr id="6" name="Picture 5">
            <a:extLst>
              <a:ext uri="{FF2B5EF4-FFF2-40B4-BE49-F238E27FC236}">
                <a16:creationId xmlns:a16="http://schemas.microsoft.com/office/drawing/2014/main" id="{FFAA0C66-A730-4320-93F6-A00342CED353}"/>
              </a:ext>
            </a:extLst>
          </p:cNvPr>
          <p:cNvPicPr>
            <a:picLocks noChangeAspect="1"/>
          </p:cNvPicPr>
          <p:nvPr/>
        </p:nvPicPr>
        <p:blipFill>
          <a:blip r:embed="rId3"/>
          <a:stretch>
            <a:fillRect/>
          </a:stretch>
        </p:blipFill>
        <p:spPr>
          <a:xfrm>
            <a:off x="0" y="3429000"/>
            <a:ext cx="12191999" cy="88758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33CE85-412D-49D7-8006-73989F346876}"/>
              </a:ext>
            </a:extLst>
          </p:cNvPr>
          <p:cNvPicPr>
            <a:picLocks noChangeAspect="1"/>
          </p:cNvPicPr>
          <p:nvPr/>
        </p:nvPicPr>
        <p:blipFill>
          <a:blip r:embed="rId2"/>
          <a:stretch>
            <a:fillRect/>
          </a:stretch>
        </p:blipFill>
        <p:spPr>
          <a:xfrm>
            <a:off x="0" y="0"/>
            <a:ext cx="12192000" cy="6710288"/>
          </a:xfrm>
          <a:prstGeom prst="rect">
            <a:avLst/>
          </a:prstGeom>
        </p:spPr>
      </p:pic>
    </p:spTree>
    <p:extLst>
      <p:ext uri="{BB962C8B-B14F-4D97-AF65-F5344CB8AC3E}">
        <p14:creationId xmlns:p14="http://schemas.microsoft.com/office/powerpoint/2010/main" val="256009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07999"/>
            <a:ext cx="12192000"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amplifier is a device which use electrical signal of small value at input and provide a large value of electric signal at output.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amplifier is an electronic device or circuit which is used to increase the magnitude of the signal applied to its input.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Transistors are basically used as amplifier, which is the basic building block of every complex electronic circuit. </a:t>
            </a:r>
          </a:p>
        </p:txBody>
      </p:sp>
      <p:sp>
        <p:nvSpPr>
          <p:cNvPr id="3" name="Rectangle 2"/>
          <p:cNvSpPr/>
          <p:nvPr/>
        </p:nvSpPr>
        <p:spPr>
          <a:xfrm>
            <a:off x="5460636" y="782487"/>
            <a:ext cx="1781257" cy="523220"/>
          </a:xfrm>
          <a:prstGeom prst="rect">
            <a:avLst/>
          </a:prstGeom>
        </p:spPr>
        <p:txBody>
          <a:bodyPr wrap="none">
            <a:spAutoFit/>
          </a:bodyPr>
          <a:lstStyle/>
          <a:p>
            <a:r>
              <a:rPr lang="en-US" sz="2800" b="1" u="sng" dirty="0"/>
              <a:t>Amplifier</a:t>
            </a:r>
          </a:p>
        </p:txBody>
      </p:sp>
      <p:pic>
        <p:nvPicPr>
          <p:cNvPr id="4" name="Picture 3"/>
          <p:cNvPicPr>
            <a:picLocks noChangeAspect="1"/>
          </p:cNvPicPr>
          <p:nvPr/>
        </p:nvPicPr>
        <p:blipFill>
          <a:blip r:embed="rId2"/>
          <a:stretch>
            <a:fillRect/>
          </a:stretch>
        </p:blipFill>
        <p:spPr>
          <a:xfrm>
            <a:off x="3758124" y="3981157"/>
            <a:ext cx="4401137" cy="24405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24353"/>
            <a:ext cx="12192000"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many forms of electronic circuits classed as amplifiers, from Operational Amplifiers and Small Signal Amplifiers up to Large Signal and Power Amplifiers.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classification of an amplifier depends upon the size of the signal, large or small, its physical configuration and how it processes the input signal, that is the relationship between input signal and current flowing in the load.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35419"/>
            <a:ext cx="12192000" cy="2862322"/>
          </a:xfrm>
          <a:prstGeom prst="rect">
            <a:avLst/>
          </a:prstGeom>
        </p:spPr>
        <p:txBody>
          <a:bodyPr wrap="square">
            <a:spAutoFit/>
          </a:bodyPr>
          <a:lstStyle/>
          <a:p>
            <a:pPr marL="342900" indent="-342900">
              <a:buFont typeface="Arial" panose="020B0604020202020204" pitchFamily="34" charset="0"/>
              <a:buChar char="•"/>
            </a:pPr>
            <a:r>
              <a:rPr lang="en-US" sz="2400" dirty="0"/>
              <a:t>In the circuit of common-emitter amplifier, base – emitter is input &amp; collector emitter is output.</a:t>
            </a:r>
          </a:p>
          <a:p>
            <a:pPr marL="342900" indent="-342900">
              <a:buFont typeface="Arial" panose="020B0604020202020204" pitchFamily="34" charset="0"/>
              <a:buChar char="•"/>
            </a:pPr>
            <a:r>
              <a:rPr lang="en-US" sz="2400" dirty="0"/>
              <a:t>The battery VBB forward biases the emitter base junctions. </a:t>
            </a:r>
          </a:p>
          <a:p>
            <a:pPr marL="342900" indent="-342900">
              <a:buFont typeface="Arial" panose="020B0604020202020204" pitchFamily="34" charset="0"/>
              <a:buChar char="•"/>
            </a:pPr>
            <a:r>
              <a:rPr lang="en-US" sz="2400" dirty="0"/>
              <a:t>The battery VCC reverse biases the collector base junction. VCC is much larger than VBB.</a:t>
            </a:r>
          </a:p>
          <a:p>
            <a:pPr marL="342900" indent="-342900">
              <a:buFont typeface="Arial" panose="020B0604020202020204" pitchFamily="34" charset="0"/>
              <a:buChar char="•"/>
            </a:pPr>
            <a:r>
              <a:rPr lang="en-US" sz="2400" dirty="0"/>
              <a:t>VBE and VCE are input and output voltages respectively.</a:t>
            </a:r>
          </a:p>
          <a:p>
            <a:pPr marL="342900" indent="-342900">
              <a:buFont typeface="Arial" panose="020B0604020202020204" pitchFamily="34" charset="0"/>
              <a:buChar char="•"/>
            </a:pPr>
            <a:r>
              <a:rPr lang="en-US" sz="2400" dirty="0"/>
              <a:t>The base current IB where </a:t>
            </a:r>
            <a:r>
              <a:rPr lang="en-US" sz="2400" dirty="0" err="1"/>
              <a:t>r</a:t>
            </a:r>
            <a:r>
              <a:rPr lang="en-US" sz="2000" dirty="0" err="1"/>
              <a:t>ie</a:t>
            </a:r>
            <a:r>
              <a:rPr lang="en-US" sz="2400" dirty="0"/>
              <a:t> is input resistance of the emitter-base junction. </a:t>
            </a:r>
          </a:p>
          <a:p>
            <a:endParaRPr lang="en-US" dirty="0"/>
          </a:p>
          <a:p>
            <a:endParaRPr lang="en-US" dirty="0"/>
          </a:p>
        </p:txBody>
      </p:sp>
      <mc:AlternateContent xmlns:mc="http://schemas.openxmlformats.org/markup-compatibility/2006" xmlns:a14="http://schemas.microsoft.com/office/drawing/2010/main">
        <mc:Choice Requires="a14">
          <p:sp>
            <p:nvSpPr>
              <p:cNvPr id="4" name="TextBox 23"/>
              <p:cNvSpPr txBox="1"/>
              <p:nvPr/>
            </p:nvSpPr>
            <p:spPr>
              <a:xfrm>
                <a:off x="4864100" y="5982318"/>
                <a:ext cx="1231900" cy="720518"/>
              </a:xfrm>
              <a:custGeom>
                <a:avLst/>
                <a:gdLst>
                  <a:gd name="connsiteX0" fmla="*/ 0 w 1231900"/>
                  <a:gd name="connsiteY0" fmla="*/ 0 h 720518"/>
                  <a:gd name="connsiteX1" fmla="*/ 603631 w 1231900"/>
                  <a:gd name="connsiteY1" fmla="*/ 0 h 720518"/>
                  <a:gd name="connsiteX2" fmla="*/ 1231900 w 1231900"/>
                  <a:gd name="connsiteY2" fmla="*/ 0 h 720518"/>
                  <a:gd name="connsiteX3" fmla="*/ 1231900 w 1231900"/>
                  <a:gd name="connsiteY3" fmla="*/ 374669 h 720518"/>
                  <a:gd name="connsiteX4" fmla="*/ 1231900 w 1231900"/>
                  <a:gd name="connsiteY4" fmla="*/ 720518 h 720518"/>
                  <a:gd name="connsiteX5" fmla="*/ 640588 w 1231900"/>
                  <a:gd name="connsiteY5" fmla="*/ 720518 h 720518"/>
                  <a:gd name="connsiteX6" fmla="*/ 0 w 1231900"/>
                  <a:gd name="connsiteY6" fmla="*/ 720518 h 720518"/>
                  <a:gd name="connsiteX7" fmla="*/ 0 w 1231900"/>
                  <a:gd name="connsiteY7" fmla="*/ 374669 h 720518"/>
                  <a:gd name="connsiteX8" fmla="*/ 0 w 1231900"/>
                  <a:gd name="connsiteY8" fmla="*/ 0 h 72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1900" h="720518" extrusionOk="0">
                    <a:moveTo>
                      <a:pt x="0" y="0"/>
                    </a:moveTo>
                    <a:cubicBezTo>
                      <a:pt x="157204" y="3419"/>
                      <a:pt x="424907" y="1567"/>
                      <a:pt x="603631" y="0"/>
                    </a:cubicBezTo>
                    <a:cubicBezTo>
                      <a:pt x="782355" y="-1567"/>
                      <a:pt x="985079" y="-24624"/>
                      <a:pt x="1231900" y="0"/>
                    </a:cubicBezTo>
                    <a:cubicBezTo>
                      <a:pt x="1240955" y="103983"/>
                      <a:pt x="1224307" y="228742"/>
                      <a:pt x="1231900" y="374669"/>
                    </a:cubicBezTo>
                    <a:cubicBezTo>
                      <a:pt x="1239493" y="520596"/>
                      <a:pt x="1232939" y="590004"/>
                      <a:pt x="1231900" y="720518"/>
                    </a:cubicBezTo>
                    <a:cubicBezTo>
                      <a:pt x="969193" y="725015"/>
                      <a:pt x="924137" y="737256"/>
                      <a:pt x="640588" y="720518"/>
                    </a:cubicBezTo>
                    <a:cubicBezTo>
                      <a:pt x="357039" y="703780"/>
                      <a:pt x="183396" y="745195"/>
                      <a:pt x="0" y="720518"/>
                    </a:cubicBezTo>
                    <a:cubicBezTo>
                      <a:pt x="13387" y="621413"/>
                      <a:pt x="7376" y="520569"/>
                      <a:pt x="0" y="374669"/>
                    </a:cubicBezTo>
                    <a:cubicBezTo>
                      <a:pt x="-7376" y="228769"/>
                      <a:pt x="-17874" y="76944"/>
                      <a:pt x="0" y="0"/>
                    </a:cubicBezTo>
                    <a:close/>
                  </a:path>
                </a:pathLst>
              </a:custGeom>
              <a:noFill/>
              <a:ln w="2857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sz="2000" b="1" i="1" u="none" strike="noStrike" kern="1200" cap="none" spc="0" normalizeH="0" baseline="0" noProof="0" smtClean="0">
                              <a:ln>
                                <a:noFill/>
                              </a:ln>
                              <a:solidFill>
                                <a:schemeClr val="tx1"/>
                              </a:solidFill>
                              <a:effectLst/>
                              <a:uLnTx/>
                              <a:uFillTx/>
                              <a:latin typeface="Cambria Math" panose="02040503050406030204" pitchFamily="18" charset="0"/>
                              <a:ea typeface="Times New Roman" panose="02020603050405020304" pitchFamily="18" charset="0"/>
                              <a:cs typeface="+mn-cs"/>
                            </a:rPr>
                          </m:ctrlPr>
                        </m:sSubPr>
                        <m:e>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mn-cs"/>
                            </a:rPr>
                            <m:t>𝑰</m:t>
                          </m:r>
                        </m:e>
                        <m:sub>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mn-cs"/>
                            </a:rPr>
                            <m:t>𝑩</m:t>
                          </m:r>
                        </m:sub>
                      </m:sSub>
                      <m:r>
                        <a:rPr kumimoji="0" lang="en-US" sz="2000" b="1" i="1" u="none" strike="noStrike" kern="1200" cap="none" spc="0" normalizeH="0" baseline="0" noProof="0" smtClean="0">
                          <a:ln>
                            <a:noFill/>
                          </a:ln>
                          <a:solidFill>
                            <a:schemeClr val="tx1"/>
                          </a:solidFill>
                          <a:effectLst/>
                          <a:uLnTx/>
                          <a:uFillTx/>
                          <a:latin typeface="Cambria Math" panose="02040503050406030204" pitchFamily="18" charset="0"/>
                          <a:ea typeface="Times New Roman" panose="02020603050405020304" pitchFamily="18" charset="0"/>
                          <a:cs typeface="+mn-cs"/>
                        </a:rPr>
                        <m:t>=</m:t>
                      </m:r>
                      <m:f>
                        <m:fPr>
                          <m:ctrlP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mn-cs"/>
                            </a:rPr>
                          </m:ctrlPr>
                        </m:fPr>
                        <m:num>
                          <m:sSub>
                            <m:sSubPr>
                              <m:ctrlP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mn-cs"/>
                                </a:rPr>
                              </m:ctrlPr>
                            </m:sSubPr>
                            <m:e>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mn-cs"/>
                                </a:rPr>
                                <m:t>𝑽</m:t>
                              </m:r>
                            </m:e>
                            <m:sub>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mn-cs"/>
                                </a:rPr>
                                <m:t>𝑩𝑬</m:t>
                              </m:r>
                            </m:sub>
                          </m:sSub>
                        </m:num>
                        <m:den>
                          <m:sSub>
                            <m:sSubPr>
                              <m:ctrlP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mn-cs"/>
                                </a:rPr>
                              </m:ctrlPr>
                            </m:sSubPr>
                            <m:e>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mn-cs"/>
                                </a:rPr>
                                <m:t>𝒓</m:t>
                              </m:r>
                            </m:e>
                            <m:sub>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mn-cs"/>
                                </a:rPr>
                                <m:t>𝒊𝒆</m:t>
                              </m:r>
                            </m:sub>
                          </m:sSub>
                        </m:den>
                      </m:f>
                    </m:oMath>
                  </m:oMathPara>
                </a14:m>
                <a:endParaRPr kumimoji="0" lang="en-US" sz="2000" b="1" i="0" u="none" strike="noStrike" kern="1200" cap="none" spc="0" normalizeH="0" baseline="0" noProof="0" dirty="0">
                  <a:ln>
                    <a:noFill/>
                  </a:ln>
                  <a:solidFill>
                    <a:sysClr val="windowText" lastClr="000000"/>
                  </a:solidFill>
                  <a:effectLst/>
                  <a:uLnTx/>
                  <a:uFillTx/>
                  <a:latin typeface="Calibri" panose="020F0502020204030204"/>
                  <a:cs typeface="+mn-cs"/>
                </a:endParaRPr>
              </a:p>
            </p:txBody>
          </p:sp>
        </mc:Choice>
        <mc:Fallback xmlns="">
          <p:sp>
            <p:nvSpPr>
              <p:cNvPr id="4" name="TextBox 23"/>
              <p:cNvSpPr txBox="1">
                <a:spLocks noRot="1" noChangeAspect="1" noMove="1" noResize="1" noEditPoints="1" noAdjustHandles="1" noChangeArrowheads="1" noChangeShapeType="1" noTextEdit="1"/>
              </p:cNvSpPr>
              <p:nvPr/>
            </p:nvSpPr>
            <p:spPr>
              <a:xfrm>
                <a:off x="4864100" y="5982318"/>
                <a:ext cx="1231900" cy="720518"/>
              </a:xfrm>
              <a:custGeom>
                <a:avLst/>
                <a:gdLst>
                  <a:gd name="connsiteX0" fmla="*/ 0 w 1231900"/>
                  <a:gd name="connsiteY0" fmla="*/ 0 h 720518"/>
                  <a:gd name="connsiteX1" fmla="*/ 603631 w 1231900"/>
                  <a:gd name="connsiteY1" fmla="*/ 0 h 720518"/>
                  <a:gd name="connsiteX2" fmla="*/ 1231900 w 1231900"/>
                  <a:gd name="connsiteY2" fmla="*/ 0 h 720518"/>
                  <a:gd name="connsiteX3" fmla="*/ 1231900 w 1231900"/>
                  <a:gd name="connsiteY3" fmla="*/ 374669 h 720518"/>
                  <a:gd name="connsiteX4" fmla="*/ 1231900 w 1231900"/>
                  <a:gd name="connsiteY4" fmla="*/ 720518 h 720518"/>
                  <a:gd name="connsiteX5" fmla="*/ 640588 w 1231900"/>
                  <a:gd name="connsiteY5" fmla="*/ 720518 h 720518"/>
                  <a:gd name="connsiteX6" fmla="*/ 0 w 1231900"/>
                  <a:gd name="connsiteY6" fmla="*/ 720518 h 720518"/>
                  <a:gd name="connsiteX7" fmla="*/ 0 w 1231900"/>
                  <a:gd name="connsiteY7" fmla="*/ 374669 h 720518"/>
                  <a:gd name="connsiteX8" fmla="*/ 0 w 1231900"/>
                  <a:gd name="connsiteY8" fmla="*/ 0 h 72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1900" h="720518" extrusionOk="0">
                    <a:moveTo>
                      <a:pt x="0" y="0"/>
                    </a:moveTo>
                    <a:cubicBezTo>
                      <a:pt x="157204" y="3419"/>
                      <a:pt x="424907" y="1567"/>
                      <a:pt x="603631" y="0"/>
                    </a:cubicBezTo>
                    <a:cubicBezTo>
                      <a:pt x="782355" y="-1567"/>
                      <a:pt x="985079" y="-24624"/>
                      <a:pt x="1231900" y="0"/>
                    </a:cubicBezTo>
                    <a:cubicBezTo>
                      <a:pt x="1240955" y="103983"/>
                      <a:pt x="1224307" y="228742"/>
                      <a:pt x="1231900" y="374669"/>
                    </a:cubicBezTo>
                    <a:cubicBezTo>
                      <a:pt x="1239493" y="520596"/>
                      <a:pt x="1232939" y="590004"/>
                      <a:pt x="1231900" y="720518"/>
                    </a:cubicBezTo>
                    <a:cubicBezTo>
                      <a:pt x="969193" y="725015"/>
                      <a:pt x="924137" y="737256"/>
                      <a:pt x="640588" y="720518"/>
                    </a:cubicBezTo>
                    <a:cubicBezTo>
                      <a:pt x="357039" y="703780"/>
                      <a:pt x="183396" y="745195"/>
                      <a:pt x="0" y="720518"/>
                    </a:cubicBezTo>
                    <a:cubicBezTo>
                      <a:pt x="13387" y="621413"/>
                      <a:pt x="7376" y="520569"/>
                      <a:pt x="0" y="374669"/>
                    </a:cubicBezTo>
                    <a:cubicBezTo>
                      <a:pt x="-7376" y="228769"/>
                      <a:pt x="-17874" y="76944"/>
                      <a:pt x="0" y="0"/>
                    </a:cubicBezTo>
                    <a:close/>
                  </a:path>
                </a:pathLst>
              </a:custGeom>
              <a:blipFill rotWithShape="1">
                <a:blip r:embed="rId2"/>
                <a:stretch>
                  <a:fillRect l="-825" t="-1584" r="-258" b="-1177"/>
                </a:stretch>
              </a:blipFill>
              <a:ln w="28575">
                <a:noFill/>
              </a:ln>
            </p:spPr>
            <p:txBody>
              <a:bodyPr/>
              <a:lstStyle/>
              <a:p>
                <a:r>
                  <a:rPr lang="en-US" altLang="en-US">
                    <a:noFill/>
                  </a:rPr>
                  <a:t> </a:t>
                </a:r>
              </a:p>
            </p:txBody>
          </p:sp>
        </mc:Fallback>
      </mc:AlternateContent>
      <p:pic>
        <p:nvPicPr>
          <p:cNvPr id="5" name="Picture 4"/>
          <p:cNvPicPr>
            <a:picLocks noChangeAspect="1"/>
          </p:cNvPicPr>
          <p:nvPr/>
        </p:nvPicPr>
        <p:blipFill>
          <a:blip r:embed="rId3"/>
          <a:stretch>
            <a:fillRect/>
          </a:stretch>
        </p:blipFill>
        <p:spPr>
          <a:xfrm>
            <a:off x="1370277" y="155164"/>
            <a:ext cx="8888738" cy="32738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4747"/>
            <a:ext cx="3817071"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The transistor amplifies it β -times.</a:t>
            </a:r>
          </a:p>
        </p:txBody>
      </p:sp>
      <mc:AlternateContent xmlns:mc="http://schemas.openxmlformats.org/markup-compatibility/2006" xmlns:a14="http://schemas.microsoft.com/office/drawing/2010/main">
        <mc:Choice Requires="a14">
          <p:sp>
            <p:nvSpPr>
              <p:cNvPr id="4" name="Rectangle 3"/>
              <p:cNvSpPr/>
              <p:nvPr/>
            </p:nvSpPr>
            <p:spPr>
              <a:xfrm>
                <a:off x="863344" y="1226706"/>
                <a:ext cx="1239378" cy="718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rPr>
                        <m:t>∵</m:t>
                      </m:r>
                      <m:r>
                        <a:rPr lang="en-US" sz="2000" b="1" i="1">
                          <a:solidFill>
                            <a:schemeClr val="tx1"/>
                          </a:solidFill>
                          <a:latin typeface="Cambria Math" panose="02040503050406030204" pitchFamily="18" charset="0"/>
                          <a:ea typeface="Times New Roman" panose="02020603050405020304" pitchFamily="18" charset="0"/>
                        </a:rPr>
                        <m:t>𝜷</m:t>
                      </m:r>
                      <m:r>
                        <a:rPr lang="en-US" sz="2000" b="1" i="1">
                          <a:solidFill>
                            <a:schemeClr val="tx1"/>
                          </a:solidFill>
                          <a:latin typeface="Cambria Math" panose="02040503050406030204" pitchFamily="18" charset="0"/>
                          <a:ea typeface="Times New Roman" panose="02020603050405020304" pitchFamily="18" charset="0"/>
                        </a:rPr>
                        <m:t>=</m:t>
                      </m:r>
                      <m:f>
                        <m:fPr>
                          <m:ctrlPr>
                            <a:rPr lang="en-US" sz="2000" b="1" i="1">
                              <a:solidFill>
                                <a:schemeClr val="tx1"/>
                              </a:solidFill>
                              <a:latin typeface="Cambria Math" panose="02040503050406030204" pitchFamily="18" charset="0"/>
                              <a:ea typeface="Times New Roman" panose="02020603050405020304" pitchFamily="18" charset="0"/>
                            </a:rPr>
                          </m:ctrlPr>
                        </m:fPr>
                        <m:num>
                          <m:sSub>
                            <m:sSubPr>
                              <m:ctrlPr>
                                <a:rPr lang="en-US" sz="2000" b="1" i="1">
                                  <a:solidFill>
                                    <a:schemeClr val="tx1"/>
                                  </a:solidFill>
                                  <a:latin typeface="Cambria Math" panose="02040503050406030204" pitchFamily="18" charset="0"/>
                                  <a:ea typeface="Times New Roman" panose="02020603050405020304" pitchFamily="18" charset="0"/>
                                </a:rPr>
                              </m:ctrlPr>
                            </m:sSubPr>
                            <m:e>
                              <m:r>
                                <a:rPr lang="en-US" sz="2000" b="1" i="1">
                                  <a:solidFill>
                                    <a:schemeClr val="tx1"/>
                                  </a:solidFill>
                                  <a:latin typeface="Cambria Math" panose="02040503050406030204" pitchFamily="18" charset="0"/>
                                  <a:ea typeface="Times New Roman" panose="02020603050405020304" pitchFamily="18" charset="0"/>
                                </a:rPr>
                                <m:t>𝑰</m:t>
                              </m:r>
                            </m:e>
                            <m:sub>
                              <m:r>
                                <a:rPr lang="en-US" sz="2000" b="1" i="1">
                                  <a:solidFill>
                                    <a:schemeClr val="tx1"/>
                                  </a:solidFill>
                                  <a:latin typeface="Cambria Math" panose="02040503050406030204" pitchFamily="18" charset="0"/>
                                  <a:ea typeface="Times New Roman" panose="02020603050405020304" pitchFamily="18" charset="0"/>
                                </a:rPr>
                                <m:t>𝑪</m:t>
                              </m:r>
                            </m:sub>
                          </m:sSub>
                        </m:num>
                        <m:den>
                          <m:sSub>
                            <m:sSubPr>
                              <m:ctrlPr>
                                <a:rPr lang="en-US" sz="2000" b="1" i="1">
                                  <a:solidFill>
                                    <a:schemeClr val="tx1"/>
                                  </a:solidFill>
                                  <a:latin typeface="Cambria Math" panose="02040503050406030204" pitchFamily="18" charset="0"/>
                                  <a:ea typeface="Times New Roman" panose="02020603050405020304" pitchFamily="18" charset="0"/>
                                </a:rPr>
                              </m:ctrlPr>
                            </m:sSubPr>
                            <m:e>
                              <m:r>
                                <a:rPr lang="en-US" sz="2000" b="1" i="1">
                                  <a:solidFill>
                                    <a:schemeClr val="tx1"/>
                                  </a:solidFill>
                                  <a:latin typeface="Cambria Math" panose="02040503050406030204" pitchFamily="18" charset="0"/>
                                  <a:ea typeface="Times New Roman" panose="02020603050405020304" pitchFamily="18" charset="0"/>
                                </a:rPr>
                                <m:t>𝑰</m:t>
                              </m:r>
                            </m:e>
                            <m:sub>
                              <m:r>
                                <a:rPr lang="en-US" sz="2000" b="1" i="1">
                                  <a:solidFill>
                                    <a:schemeClr val="tx1"/>
                                  </a:solidFill>
                                  <a:latin typeface="Cambria Math" panose="02040503050406030204" pitchFamily="18" charset="0"/>
                                  <a:ea typeface="Times New Roman" panose="02020603050405020304" pitchFamily="18" charset="0"/>
                                </a:rPr>
                                <m:t>𝑩</m:t>
                              </m:r>
                            </m:sub>
                          </m:sSub>
                        </m:den>
                      </m:f>
                    </m:oMath>
                  </m:oMathPara>
                </a14:m>
                <a:endParaRPr lang="en-US" b="1" dirty="0"/>
              </a:p>
            </p:txBody>
          </p:sp>
        </mc:Choice>
        <mc:Fallback xmlns="">
          <p:sp>
            <p:nvSpPr>
              <p:cNvPr id="4" name="Rectangle 3"/>
              <p:cNvSpPr>
                <a:spLocks noRot="1" noChangeAspect="1" noMove="1" noResize="1" noEditPoints="1" noAdjustHandles="1" noChangeArrowheads="1" noChangeShapeType="1" noTextEdit="1"/>
              </p:cNvSpPr>
              <p:nvPr/>
            </p:nvSpPr>
            <p:spPr>
              <a:xfrm>
                <a:off x="863344" y="1226706"/>
                <a:ext cx="1239378" cy="718851"/>
              </a:xfrm>
              <a:prstGeom prst="rect">
                <a:avLst/>
              </a:prstGeom>
              <a:blipFill rotWithShape="1">
                <a:blip r:embed="rId2"/>
                <a:stretch>
                  <a:fillRect l="-31" t="-72" r="19" b="77"/>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896583" y="1386076"/>
                <a:ext cx="126053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ea typeface="Times New Roman" panose="02020603050405020304" pitchFamily="18" charset="0"/>
                            </a:rPr>
                          </m:ctrlPr>
                        </m:sSubPr>
                        <m:e>
                          <m:r>
                            <a:rPr lang="en-US" sz="2000" b="1" i="1">
                              <a:solidFill>
                                <a:schemeClr val="tx1"/>
                              </a:solidFill>
                              <a:latin typeface="Cambria Math" panose="02040503050406030204" pitchFamily="18" charset="0"/>
                              <a:ea typeface="Times New Roman" panose="02020603050405020304" pitchFamily="18" charset="0"/>
                            </a:rPr>
                            <m:t>𝑰</m:t>
                          </m:r>
                        </m:e>
                        <m:sub>
                          <m:r>
                            <a:rPr lang="en-US" sz="2000" b="1" i="1">
                              <a:solidFill>
                                <a:schemeClr val="tx1"/>
                              </a:solidFill>
                              <a:latin typeface="Cambria Math" panose="02040503050406030204" pitchFamily="18" charset="0"/>
                              <a:ea typeface="Times New Roman" panose="02020603050405020304" pitchFamily="18" charset="0"/>
                            </a:rPr>
                            <m:t>𝑪</m:t>
                          </m:r>
                        </m:sub>
                      </m:sSub>
                      <m:r>
                        <a:rPr lang="en-US" sz="2000" b="1" i="1">
                          <a:solidFill>
                            <a:schemeClr val="tx1"/>
                          </a:solidFill>
                          <a:latin typeface="Cambria Math" panose="02040503050406030204" pitchFamily="18" charset="0"/>
                          <a:ea typeface="Times New Roman" panose="02020603050405020304" pitchFamily="18" charset="0"/>
                        </a:rPr>
                        <m:t>=</m:t>
                      </m:r>
                      <m:r>
                        <a:rPr lang="en-US" sz="2000" b="1" i="1">
                          <a:solidFill>
                            <a:schemeClr val="tx1"/>
                          </a:solidFill>
                          <a:latin typeface="Cambria Math" panose="02040503050406030204" pitchFamily="18" charset="0"/>
                          <a:ea typeface="Times New Roman" panose="02020603050405020304" pitchFamily="18" charset="0"/>
                        </a:rPr>
                        <m:t>𝜷</m:t>
                      </m:r>
                      <m:sSub>
                        <m:sSubPr>
                          <m:ctrlPr>
                            <a:rPr lang="en-US" sz="2000" b="1" i="1">
                              <a:solidFill>
                                <a:schemeClr val="tx1"/>
                              </a:solidFill>
                              <a:latin typeface="Cambria Math" panose="02040503050406030204" pitchFamily="18" charset="0"/>
                              <a:ea typeface="Times New Roman" panose="02020603050405020304" pitchFamily="18" charset="0"/>
                            </a:rPr>
                          </m:ctrlPr>
                        </m:sSubPr>
                        <m:e>
                          <m:r>
                            <a:rPr lang="en-US" sz="2000" b="1" i="1">
                              <a:solidFill>
                                <a:schemeClr val="tx1"/>
                              </a:solidFill>
                              <a:latin typeface="Cambria Math" panose="02040503050406030204" pitchFamily="18" charset="0"/>
                              <a:ea typeface="Times New Roman" panose="02020603050405020304" pitchFamily="18" charset="0"/>
                            </a:rPr>
                            <m:t>𝑰</m:t>
                          </m:r>
                        </m:e>
                        <m:sub>
                          <m:r>
                            <a:rPr lang="en-US" sz="2000" b="1" i="1">
                              <a:solidFill>
                                <a:schemeClr val="tx1"/>
                              </a:solidFill>
                              <a:latin typeface="Cambria Math" panose="02040503050406030204" pitchFamily="18" charset="0"/>
                              <a:ea typeface="Times New Roman" panose="02020603050405020304" pitchFamily="18" charset="0"/>
                            </a:rPr>
                            <m:t>𝑩</m:t>
                          </m:r>
                        </m:sub>
                      </m:sSub>
                    </m:oMath>
                  </m:oMathPara>
                </a14:m>
                <a:endParaRPr lang="en-US" b="1" dirty="0"/>
              </a:p>
            </p:txBody>
          </p:sp>
        </mc:Choice>
        <mc:Fallback xmlns="">
          <p:sp>
            <p:nvSpPr>
              <p:cNvPr id="5" name="Rectangle 4"/>
              <p:cNvSpPr>
                <a:spLocks noRot="1" noChangeAspect="1" noMove="1" noResize="1" noEditPoints="1" noAdjustHandles="1" noChangeArrowheads="1" noChangeShapeType="1" noTextEdit="1"/>
              </p:cNvSpPr>
              <p:nvPr/>
            </p:nvSpPr>
            <p:spPr>
              <a:xfrm>
                <a:off x="2896583" y="1386076"/>
                <a:ext cx="1260538" cy="400110"/>
              </a:xfrm>
              <a:prstGeom prst="rect">
                <a:avLst/>
              </a:prstGeom>
              <a:blipFill rotWithShape="1">
                <a:blip r:embed="rId3"/>
                <a:stretch>
                  <a:fillRect l="-28" t="-126" r="33" b="14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742360" y="1226706"/>
                <a:ext cx="1430456" cy="7203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ea typeface="Times New Roman" panose="02020603050405020304" pitchFamily="18" charset="0"/>
                            </a:rPr>
                          </m:ctrlPr>
                        </m:sSubPr>
                        <m:e>
                          <m:r>
                            <a:rPr lang="en-US" sz="2000" b="1" i="1">
                              <a:solidFill>
                                <a:schemeClr val="tx1"/>
                              </a:solidFill>
                              <a:latin typeface="Cambria Math" panose="02040503050406030204" pitchFamily="18" charset="0"/>
                              <a:ea typeface="Cambria Math" panose="02040503050406030204" pitchFamily="18" charset="0"/>
                            </a:rPr>
                            <m:t>∵</m:t>
                          </m:r>
                          <m:r>
                            <a:rPr lang="en-US" sz="2000" b="1" i="1">
                              <a:solidFill>
                                <a:schemeClr val="tx1"/>
                              </a:solidFill>
                              <a:latin typeface="Cambria Math" panose="02040503050406030204" pitchFamily="18" charset="0"/>
                              <a:ea typeface="Times New Roman" panose="02020603050405020304" pitchFamily="18" charset="0"/>
                            </a:rPr>
                            <m:t>𝑰</m:t>
                          </m:r>
                        </m:e>
                        <m:sub>
                          <m:r>
                            <a:rPr lang="en-US" sz="2000" b="1" i="1">
                              <a:solidFill>
                                <a:schemeClr val="tx1"/>
                              </a:solidFill>
                              <a:latin typeface="Cambria Math" panose="02040503050406030204" pitchFamily="18" charset="0"/>
                              <a:ea typeface="Times New Roman" panose="02020603050405020304" pitchFamily="18" charset="0"/>
                            </a:rPr>
                            <m:t>𝑩</m:t>
                          </m:r>
                        </m:sub>
                      </m:sSub>
                      <m:r>
                        <a:rPr lang="en-US" sz="2000" b="1" i="1">
                          <a:solidFill>
                            <a:schemeClr val="tx1"/>
                          </a:solidFill>
                          <a:latin typeface="Cambria Math" panose="02040503050406030204" pitchFamily="18" charset="0"/>
                          <a:ea typeface="Times New Roman" panose="02020603050405020304" pitchFamily="18" charset="0"/>
                        </a:rPr>
                        <m:t>=</m:t>
                      </m:r>
                      <m:f>
                        <m:fPr>
                          <m:ctrlPr>
                            <a:rPr lang="en-US" sz="2000" b="1" i="1">
                              <a:solidFill>
                                <a:schemeClr val="tx1"/>
                              </a:solidFill>
                              <a:latin typeface="Cambria Math" panose="02040503050406030204" pitchFamily="18" charset="0"/>
                              <a:ea typeface="Times New Roman" panose="02020603050405020304" pitchFamily="18" charset="0"/>
                            </a:rPr>
                          </m:ctrlPr>
                        </m:fPr>
                        <m:num>
                          <m:sSub>
                            <m:sSubPr>
                              <m:ctrlPr>
                                <a:rPr lang="en-US" sz="2000" b="1" i="1">
                                  <a:solidFill>
                                    <a:schemeClr val="tx1"/>
                                  </a:solidFill>
                                  <a:latin typeface="Cambria Math" panose="02040503050406030204" pitchFamily="18" charset="0"/>
                                  <a:ea typeface="Times New Roman" panose="02020603050405020304" pitchFamily="18" charset="0"/>
                                </a:rPr>
                              </m:ctrlPr>
                            </m:sSubPr>
                            <m:e>
                              <m:r>
                                <a:rPr lang="en-US" sz="2000" b="1" i="1">
                                  <a:solidFill>
                                    <a:schemeClr val="tx1"/>
                                  </a:solidFill>
                                  <a:latin typeface="Cambria Math" panose="02040503050406030204" pitchFamily="18" charset="0"/>
                                  <a:ea typeface="Times New Roman" panose="02020603050405020304" pitchFamily="18" charset="0"/>
                                </a:rPr>
                                <m:t>𝑽</m:t>
                              </m:r>
                            </m:e>
                            <m:sub>
                              <m:r>
                                <a:rPr lang="en-US" sz="2000" b="1" i="1">
                                  <a:solidFill>
                                    <a:schemeClr val="tx1"/>
                                  </a:solidFill>
                                  <a:latin typeface="Cambria Math" panose="02040503050406030204" pitchFamily="18" charset="0"/>
                                  <a:ea typeface="Times New Roman" panose="02020603050405020304" pitchFamily="18" charset="0"/>
                                </a:rPr>
                                <m:t>𝑩𝑬</m:t>
                              </m:r>
                            </m:sub>
                          </m:sSub>
                        </m:num>
                        <m:den>
                          <m:sSub>
                            <m:sSubPr>
                              <m:ctrlPr>
                                <a:rPr lang="en-US" sz="2000" b="1" i="1">
                                  <a:solidFill>
                                    <a:schemeClr val="tx1"/>
                                  </a:solidFill>
                                  <a:latin typeface="Cambria Math" panose="02040503050406030204" pitchFamily="18" charset="0"/>
                                  <a:ea typeface="Times New Roman" panose="02020603050405020304" pitchFamily="18" charset="0"/>
                                </a:rPr>
                              </m:ctrlPr>
                            </m:sSubPr>
                            <m:e>
                              <m:r>
                                <a:rPr lang="en-US" sz="2000" b="1" i="1">
                                  <a:solidFill>
                                    <a:schemeClr val="tx1"/>
                                  </a:solidFill>
                                  <a:latin typeface="Cambria Math" panose="02040503050406030204" pitchFamily="18" charset="0"/>
                                  <a:ea typeface="Times New Roman" panose="02020603050405020304" pitchFamily="18" charset="0"/>
                                </a:rPr>
                                <m:t>𝒓</m:t>
                              </m:r>
                            </m:e>
                            <m:sub>
                              <m:r>
                                <a:rPr lang="en-US" sz="2000" b="1" i="1">
                                  <a:solidFill>
                                    <a:schemeClr val="tx1"/>
                                  </a:solidFill>
                                  <a:latin typeface="Cambria Math" panose="02040503050406030204" pitchFamily="18" charset="0"/>
                                  <a:ea typeface="Times New Roman" panose="02020603050405020304" pitchFamily="18" charset="0"/>
                                </a:rPr>
                                <m:t>𝒊𝒆</m:t>
                              </m:r>
                            </m:sub>
                          </m:sSub>
                        </m:den>
                      </m:f>
                    </m:oMath>
                  </m:oMathPara>
                </a14:m>
                <a:endParaRPr lang="en-US" b="1" dirty="0"/>
              </a:p>
            </p:txBody>
          </p:sp>
        </mc:Choice>
        <mc:Fallback xmlns="">
          <p:sp>
            <p:nvSpPr>
              <p:cNvPr id="6" name="Rectangle 5"/>
              <p:cNvSpPr>
                <a:spLocks noRot="1" noChangeAspect="1" noMove="1" noResize="1" noEditPoints="1" noAdjustHandles="1" noChangeArrowheads="1" noChangeShapeType="1" noTextEdit="1"/>
              </p:cNvSpPr>
              <p:nvPr/>
            </p:nvSpPr>
            <p:spPr>
              <a:xfrm>
                <a:off x="4742360" y="1226706"/>
                <a:ext cx="1430456" cy="720325"/>
              </a:xfrm>
              <a:prstGeom prst="rect">
                <a:avLst/>
              </a:prstGeom>
              <a:blipFill rotWithShape="1">
                <a:blip r:embed="rId4"/>
                <a:stretch>
                  <a:fillRect l="-13" t="-72" r="43" b="17"/>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96759" y="1216768"/>
                <a:ext cx="1416029" cy="728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ea typeface="Times New Roman" panose="02020603050405020304" pitchFamily="18" charset="0"/>
                            </a:rPr>
                          </m:ctrlPr>
                        </m:sSubPr>
                        <m:e>
                          <m:r>
                            <a:rPr lang="en-US" sz="2000" b="1" i="1">
                              <a:solidFill>
                                <a:schemeClr val="tx1"/>
                              </a:solidFill>
                              <a:latin typeface="Cambria Math" panose="02040503050406030204" pitchFamily="18" charset="0"/>
                              <a:ea typeface="Times New Roman" panose="02020603050405020304" pitchFamily="18" charset="0"/>
                            </a:rPr>
                            <m:t>𝑰</m:t>
                          </m:r>
                        </m:e>
                        <m:sub>
                          <m:r>
                            <a:rPr lang="en-US" sz="2000" b="1" i="1">
                              <a:solidFill>
                                <a:schemeClr val="tx1"/>
                              </a:solidFill>
                              <a:latin typeface="Cambria Math" panose="02040503050406030204" pitchFamily="18" charset="0"/>
                              <a:ea typeface="Times New Roman" panose="02020603050405020304" pitchFamily="18" charset="0"/>
                            </a:rPr>
                            <m:t>𝒄</m:t>
                          </m:r>
                        </m:sub>
                      </m:sSub>
                      <m:r>
                        <a:rPr lang="en-US" sz="2000" b="1" i="1">
                          <a:solidFill>
                            <a:schemeClr val="tx1"/>
                          </a:solidFill>
                          <a:latin typeface="Cambria Math" panose="02040503050406030204" pitchFamily="18" charset="0"/>
                          <a:ea typeface="Times New Roman" panose="02020603050405020304" pitchFamily="18" charset="0"/>
                        </a:rPr>
                        <m:t>=</m:t>
                      </m:r>
                      <m:f>
                        <m:fPr>
                          <m:ctrlPr>
                            <a:rPr lang="en-US" sz="2000" b="1" i="1">
                              <a:solidFill>
                                <a:schemeClr val="tx1"/>
                              </a:solidFill>
                              <a:latin typeface="Cambria Math" panose="02040503050406030204" pitchFamily="18" charset="0"/>
                              <a:ea typeface="Times New Roman" panose="02020603050405020304" pitchFamily="18" charset="0"/>
                            </a:rPr>
                          </m:ctrlPr>
                        </m:fPr>
                        <m:num>
                          <m:r>
                            <a:rPr lang="en-US" sz="2000" b="1" i="1">
                              <a:solidFill>
                                <a:schemeClr val="tx1"/>
                              </a:solidFill>
                              <a:latin typeface="Cambria Math" panose="02040503050406030204" pitchFamily="18" charset="0"/>
                              <a:ea typeface="Times New Roman" panose="02020603050405020304" pitchFamily="18" charset="0"/>
                            </a:rPr>
                            <m:t>𝜷</m:t>
                          </m:r>
                          <m:sSub>
                            <m:sSubPr>
                              <m:ctrlPr>
                                <a:rPr lang="en-US" sz="2000" b="1" i="1">
                                  <a:solidFill>
                                    <a:schemeClr val="tx1"/>
                                  </a:solidFill>
                                  <a:latin typeface="Cambria Math" panose="02040503050406030204" pitchFamily="18" charset="0"/>
                                  <a:ea typeface="Times New Roman" panose="02020603050405020304" pitchFamily="18" charset="0"/>
                                </a:rPr>
                              </m:ctrlPr>
                            </m:sSubPr>
                            <m:e>
                              <m:r>
                                <a:rPr lang="en-US" sz="2000" b="1" i="1">
                                  <a:solidFill>
                                    <a:schemeClr val="tx1"/>
                                  </a:solidFill>
                                  <a:latin typeface="Cambria Math" panose="02040503050406030204" pitchFamily="18" charset="0"/>
                                  <a:ea typeface="Times New Roman" panose="02020603050405020304" pitchFamily="18" charset="0"/>
                                </a:rPr>
                                <m:t>𝑽</m:t>
                              </m:r>
                            </m:e>
                            <m:sub>
                              <m:r>
                                <a:rPr lang="en-US" sz="2000" b="1" i="1">
                                  <a:solidFill>
                                    <a:schemeClr val="tx1"/>
                                  </a:solidFill>
                                  <a:latin typeface="Cambria Math" panose="02040503050406030204" pitchFamily="18" charset="0"/>
                                  <a:ea typeface="Times New Roman" panose="02020603050405020304" pitchFamily="18" charset="0"/>
                                </a:rPr>
                                <m:t>𝑩𝑬</m:t>
                              </m:r>
                            </m:sub>
                          </m:sSub>
                        </m:num>
                        <m:den>
                          <m:sSub>
                            <m:sSubPr>
                              <m:ctrlPr>
                                <a:rPr lang="en-US" sz="2000" b="1" i="1">
                                  <a:solidFill>
                                    <a:schemeClr val="tx1"/>
                                  </a:solidFill>
                                  <a:latin typeface="Cambria Math" panose="02040503050406030204" pitchFamily="18" charset="0"/>
                                  <a:ea typeface="Times New Roman" panose="02020603050405020304" pitchFamily="18" charset="0"/>
                                </a:rPr>
                              </m:ctrlPr>
                            </m:sSubPr>
                            <m:e>
                              <m:r>
                                <a:rPr lang="en-US" sz="2000" b="1" i="1">
                                  <a:solidFill>
                                    <a:schemeClr val="tx1"/>
                                  </a:solidFill>
                                  <a:latin typeface="Cambria Math" panose="02040503050406030204" pitchFamily="18" charset="0"/>
                                  <a:ea typeface="Times New Roman" panose="02020603050405020304" pitchFamily="18" charset="0"/>
                                </a:rPr>
                                <m:t>𝒓</m:t>
                              </m:r>
                            </m:e>
                            <m:sub>
                              <m:r>
                                <a:rPr lang="en-US" sz="2000" b="1" i="1">
                                  <a:solidFill>
                                    <a:schemeClr val="tx1"/>
                                  </a:solidFill>
                                  <a:latin typeface="Cambria Math" panose="02040503050406030204" pitchFamily="18" charset="0"/>
                                  <a:ea typeface="Times New Roman" panose="02020603050405020304" pitchFamily="18" charset="0"/>
                                </a:rPr>
                                <m:t>𝒊𝒆</m:t>
                              </m:r>
                            </m:sub>
                          </m:sSub>
                        </m:den>
                      </m:f>
                    </m:oMath>
                  </m:oMathPara>
                </a14:m>
                <a:endParaRPr lang="en-US" b="1" dirty="0"/>
              </a:p>
            </p:txBody>
          </p:sp>
        </mc:Choice>
        <mc:Fallback xmlns="">
          <p:sp>
            <p:nvSpPr>
              <p:cNvPr id="7" name="Rectangle 6"/>
              <p:cNvSpPr>
                <a:spLocks noRot="1" noChangeAspect="1" noMove="1" noResize="1" noEditPoints="1" noAdjustHandles="1" noChangeArrowheads="1" noChangeShapeType="1" noTextEdit="1"/>
              </p:cNvSpPr>
              <p:nvPr/>
            </p:nvSpPr>
            <p:spPr>
              <a:xfrm>
                <a:off x="6796759" y="1216768"/>
                <a:ext cx="1416029" cy="728597"/>
              </a:xfrm>
              <a:prstGeom prst="rect">
                <a:avLst/>
              </a:prstGeom>
              <a:blipFill rotWithShape="1">
                <a:blip r:embed="rId5"/>
                <a:stretch>
                  <a:fillRect l="-25" t="-15" r="24" b="49"/>
                </a:stretch>
              </a:blipFill>
            </p:spPr>
            <p:txBody>
              <a:bodyPr/>
              <a:lstStyle/>
              <a:p>
                <a:r>
                  <a:rPr lang="en-US" altLang="en-US">
                    <a:noFill/>
                  </a:rPr>
                  <a:t> </a:t>
                </a:r>
              </a:p>
            </p:txBody>
          </p:sp>
        </mc:Fallback>
      </mc:AlternateContent>
      <p:sp>
        <p:nvSpPr>
          <p:cNvPr id="8" name="Rectangle 7"/>
          <p:cNvSpPr/>
          <p:nvPr/>
        </p:nvSpPr>
        <p:spPr>
          <a:xfrm>
            <a:off x="0" y="2264028"/>
            <a:ext cx="12192000"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output voltage Vo = VCE is determined by applying KVL equation in the output loop which gives</a:t>
            </a:r>
          </a:p>
        </p:txBody>
      </p:sp>
      <mc:AlternateContent xmlns:mc="http://schemas.openxmlformats.org/markup-compatibility/2006" xmlns:a14="http://schemas.microsoft.com/office/drawing/2010/main">
        <mc:Choice Requires="a14">
          <p:sp>
            <p:nvSpPr>
              <p:cNvPr id="9" name="Rectangle 8"/>
              <p:cNvSpPr/>
              <p:nvPr/>
            </p:nvSpPr>
            <p:spPr>
              <a:xfrm>
                <a:off x="820464" y="2777725"/>
                <a:ext cx="20631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𝑪𝑪</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𝑰</m:t>
                          </m:r>
                        </m:e>
                        <m:sub>
                          <m:r>
                            <a:rPr lang="en-US" b="1" i="1">
                              <a:solidFill>
                                <a:schemeClr val="tx1"/>
                              </a:solidFill>
                              <a:latin typeface="Cambria Math" panose="02040503050406030204" pitchFamily="18" charset="0"/>
                              <a:ea typeface="Times New Roman" panose="02020603050405020304" pitchFamily="18" charset="0"/>
                            </a:rPr>
                            <m:t>𝑪</m:t>
                          </m:r>
                        </m:sub>
                      </m:sSub>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𝑪𝑬</m:t>
                          </m:r>
                        </m:sub>
                      </m:sSub>
                    </m:oMath>
                  </m:oMathPara>
                </a14:m>
                <a:endParaRPr lang="en-US" b="1" dirty="0"/>
              </a:p>
            </p:txBody>
          </p:sp>
        </mc:Choice>
        <mc:Fallback xmlns="">
          <p:sp>
            <p:nvSpPr>
              <p:cNvPr id="9" name="Rectangle 8"/>
              <p:cNvSpPr>
                <a:spLocks noRot="1" noChangeAspect="1" noMove="1" noResize="1" noEditPoints="1" noAdjustHandles="1" noChangeArrowheads="1" noChangeShapeType="1" noTextEdit="1"/>
              </p:cNvSpPr>
              <p:nvPr/>
            </p:nvSpPr>
            <p:spPr>
              <a:xfrm>
                <a:off x="820464" y="2777725"/>
                <a:ext cx="2063129" cy="369332"/>
              </a:xfrm>
              <a:prstGeom prst="rect">
                <a:avLst/>
              </a:prstGeom>
              <a:blipFill rotWithShape="1">
                <a:blip r:embed="rId6"/>
                <a:stretch>
                  <a:fillRect l="-2" t="-64" r="3" b="17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48736" y="2798135"/>
                <a:ext cx="2051908" cy="369332"/>
              </a:xfrm>
              <a:prstGeom prst="rect">
                <a:avLst/>
              </a:prstGeom>
            </p:spPr>
            <p:txBody>
              <a:bodyPr wrap="none">
                <a:spAutoFit/>
              </a:bodyPr>
              <a:lstStyle/>
              <a:p>
                <a:pPr lvl="0" defTabSz="914400"/>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𝑪𝑬</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𝑪𝑪</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𝑰</m:t>
                          </m:r>
                        </m:e>
                        <m:sub>
                          <m:r>
                            <a:rPr lang="en-US" b="1" i="1">
                              <a:solidFill>
                                <a:schemeClr val="tx1"/>
                              </a:solidFill>
                              <a:latin typeface="Cambria Math" panose="02040503050406030204" pitchFamily="18" charset="0"/>
                              <a:ea typeface="Times New Roman" panose="02020603050405020304" pitchFamily="18" charset="0"/>
                            </a:rPr>
                            <m:t>𝑪</m:t>
                          </m:r>
                        </m:sub>
                      </m:sSub>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oMath>
                  </m:oMathPara>
                </a14:m>
                <a:endParaRPr lang="en-US" b="1" dirty="0">
                  <a:solidFill>
                    <a:prstClr val="black"/>
                  </a:solidFill>
                  <a:latin typeface="Calibri" panose="020F0502020204030204"/>
                </a:endParaRPr>
              </a:p>
            </p:txBody>
          </p:sp>
        </mc:Choice>
        <mc:Fallback xmlns="">
          <p:sp>
            <p:nvSpPr>
              <p:cNvPr id="10" name="Rectangle 9"/>
              <p:cNvSpPr>
                <a:spLocks noRot="1" noChangeAspect="1" noMove="1" noResize="1" noEditPoints="1" noAdjustHandles="1" noChangeArrowheads="1" noChangeShapeType="1" noTextEdit="1"/>
              </p:cNvSpPr>
              <p:nvPr/>
            </p:nvSpPr>
            <p:spPr>
              <a:xfrm>
                <a:off x="4148736" y="2798135"/>
                <a:ext cx="2051908" cy="369332"/>
              </a:xfrm>
              <a:prstGeom prst="rect">
                <a:avLst/>
              </a:prstGeom>
              <a:blipFill rotWithShape="1">
                <a:blip r:embed="rId7"/>
                <a:stretch>
                  <a:fillRect l="-14" t="-88" r="25" b="24"/>
                </a:stretch>
              </a:blipFill>
            </p:spPr>
            <p:txBody>
              <a:bodyPr/>
              <a:lstStyle/>
              <a:p>
                <a:r>
                  <a:rPr lang="en-US" altLang="en-US">
                    <a:noFill/>
                  </a:rPr>
                  <a:t> </a:t>
                </a:r>
              </a:p>
            </p:txBody>
          </p:sp>
        </mc:Fallback>
      </mc:AlternateContent>
      <p:sp>
        <p:nvSpPr>
          <p:cNvPr id="11" name="Rectangle 10"/>
          <p:cNvSpPr/>
          <p:nvPr/>
        </p:nvSpPr>
        <p:spPr>
          <a:xfrm>
            <a:off x="0" y="3332242"/>
            <a:ext cx="5387372"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Substituting value of I</a:t>
            </a:r>
            <a:r>
              <a:rPr lang="en-US"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and replacing V</a:t>
            </a:r>
            <a:r>
              <a:rPr lang="en-US" dirty="0">
                <a:latin typeface="Times New Roman" panose="02020603050405020304" pitchFamily="18" charset="0"/>
                <a:cs typeface="Times New Roman" panose="02020603050405020304" pitchFamily="18" charset="0"/>
              </a:rPr>
              <a:t>CE</a:t>
            </a:r>
            <a:r>
              <a:rPr lang="en-US" sz="2000" dirty="0">
                <a:latin typeface="Times New Roman" panose="02020603050405020304" pitchFamily="18" charset="0"/>
                <a:cs typeface="Times New Roman" panose="02020603050405020304" pitchFamily="18" charset="0"/>
              </a:rPr>
              <a:t> by Vo.</a:t>
            </a:r>
          </a:p>
        </p:txBody>
      </p:sp>
      <mc:AlternateContent xmlns:mc="http://schemas.openxmlformats.org/markup-compatibility/2006" xmlns:a14="http://schemas.microsoft.com/office/drawing/2010/main">
        <mc:Choice Requires="a14">
          <p:sp>
            <p:nvSpPr>
              <p:cNvPr id="12" name="Rectangle 11"/>
              <p:cNvSpPr/>
              <p:nvPr/>
            </p:nvSpPr>
            <p:spPr>
              <a:xfrm>
                <a:off x="3376986" y="3886759"/>
                <a:ext cx="40572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r>
                        <a:rPr lang="pt-BR"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𝑪𝑪</m:t>
                          </m:r>
                        </m:sub>
                      </m:sSub>
                      <m:r>
                        <a:rPr lang="pt-BR"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𝑩𝑬</m:t>
                          </m:r>
                        </m:sub>
                      </m:sSub>
                      <m:r>
                        <a:rPr lang="pt-BR"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m:rPr>
                          <m:nor/>
                        </m:rPr>
                        <a:rPr lang="pt-BR" b="1" dirty="0">
                          <a:solidFill>
                            <a:schemeClr val="tx1"/>
                          </a:solidFill>
                          <a:latin typeface="Montserrat Medium" panose="00000600000000000000" pitchFamily="2" charset="0"/>
                          <a:ea typeface="Times New Roman" panose="02020603050405020304" pitchFamily="18" charset="0"/>
                        </a:rPr>
                        <m:t>/</m:t>
                      </m:r>
                      <m:r>
                        <m:rPr>
                          <m:nor/>
                        </m:rPr>
                        <a:rPr lang="pt-BR" b="1" dirty="0">
                          <a:solidFill>
                            <a:schemeClr val="tx1"/>
                          </a:solidFill>
                          <a:latin typeface="Montserrat Medium" panose="00000600000000000000" pitchFamily="2" charset="0"/>
                          <a:ea typeface="Times New Roman" panose="02020603050405020304" pitchFamily="18" charset="0"/>
                        </a:rPr>
                        <m:t>rie</m:t>
                      </m:r>
                      <m:r>
                        <m:rPr>
                          <m:nor/>
                        </m:rPr>
                        <a:rPr lang="en-US" b="1" i="0" dirty="0" smtClean="0">
                          <a:solidFill>
                            <a:schemeClr val="tx1"/>
                          </a:solidFill>
                          <a:latin typeface="Montserrat Medium" panose="00000600000000000000" pitchFamily="2" charset="0"/>
                          <a:ea typeface="Times New Roman" panose="02020603050405020304" pitchFamily="18" charset="0"/>
                        </a:rPr>
                        <m:t>            (1)   </m:t>
                      </m:r>
                    </m:oMath>
                  </m:oMathPara>
                </a14:m>
                <a:endParaRPr lang="en-US" b="1" dirty="0"/>
              </a:p>
            </p:txBody>
          </p:sp>
        </mc:Choice>
        <mc:Fallback xmlns="">
          <p:sp>
            <p:nvSpPr>
              <p:cNvPr id="12" name="Rectangle 11"/>
              <p:cNvSpPr>
                <a:spLocks noRot="1" noChangeAspect="1" noMove="1" noResize="1" noEditPoints="1" noAdjustHandles="1" noChangeArrowheads="1" noChangeShapeType="1" noTextEdit="1"/>
              </p:cNvSpPr>
              <p:nvPr/>
            </p:nvSpPr>
            <p:spPr>
              <a:xfrm>
                <a:off x="3376986" y="3886759"/>
                <a:ext cx="4057265" cy="369332"/>
              </a:xfrm>
              <a:prstGeom prst="rect">
                <a:avLst/>
              </a:prstGeom>
              <a:blipFill rotWithShape="1">
                <a:blip r:embed="rId8"/>
                <a:stretch>
                  <a:fillRect l="-1" t="-151" r="-11574" b="-429"/>
                </a:stretch>
              </a:blipFill>
            </p:spPr>
            <p:txBody>
              <a:bodyPr/>
              <a:lstStyle/>
              <a:p>
                <a:r>
                  <a:rPr lang="en-US" altLang="en-US">
                    <a:noFill/>
                  </a:rPr>
                  <a:t> </a:t>
                </a:r>
              </a:p>
            </p:txBody>
          </p:sp>
        </mc:Fallback>
      </mc:AlternateContent>
      <p:sp>
        <p:nvSpPr>
          <p:cNvPr id="13" name="Rectangle 12"/>
          <p:cNvSpPr/>
          <p:nvPr/>
        </p:nvSpPr>
        <p:spPr>
          <a:xfrm>
            <a:off x="0" y="4625569"/>
            <a:ext cx="12192000"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When a small input voltage ΔVin is applied at the input terminal B, the input voltage changes from VBE to VBE + ΔVin which causes a little change in bas e current from IB to (IB + ΔIB).</a:t>
            </a:r>
          </a:p>
          <a:p>
            <a:r>
              <a:rPr lang="en-US" sz="2000" dirty="0">
                <a:latin typeface="Times New Roman" panose="02020603050405020304" pitchFamily="18" charset="0"/>
                <a:cs typeface="Times New Roman" panose="02020603050405020304" pitchFamily="18" charset="0"/>
              </a:rPr>
              <a:t>So collector current changes from IC to (IC + ΔIC).</a:t>
            </a:r>
          </a:p>
          <a:p>
            <a:r>
              <a:rPr lang="en-US" sz="2000" dirty="0">
                <a:latin typeface="Times New Roman" panose="02020603050405020304" pitchFamily="18" charset="0"/>
                <a:cs typeface="Times New Roman" panose="02020603050405020304" pitchFamily="18" charset="0"/>
              </a:rPr>
              <a:t>As the collector current changes, the voltage drop across RC.. i.e., (ICRC) also changes due to which the output voltage changes by ΔVo.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7995"/>
            <a:ext cx="5973110"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Substituting the changed values in equation (1)</a:t>
            </a:r>
          </a:p>
        </p:txBody>
      </p:sp>
      <mc:AlternateContent xmlns:mc="http://schemas.openxmlformats.org/markup-compatibility/2006" xmlns:a14="http://schemas.microsoft.com/office/drawing/2010/main">
        <mc:Choice Requires="a14">
          <p:sp>
            <p:nvSpPr>
              <p:cNvPr id="3" name="Rectangle 2"/>
              <p:cNvSpPr/>
              <p:nvPr/>
            </p:nvSpPr>
            <p:spPr>
              <a:xfrm>
                <a:off x="0" y="684854"/>
                <a:ext cx="3226909" cy="369332"/>
              </a:xfrm>
              <a:prstGeom prst="rect">
                <a:avLst/>
              </a:prstGeom>
            </p:spPr>
            <p:txBody>
              <a:bodyPr wrap="none">
                <a:spAutoFit/>
              </a:bodyPr>
              <a:lstStyle/>
              <a:p>
                <a14:m>
                  <m:oMath xmlns:m="http://schemas.openxmlformats.org/officeDocument/2006/math">
                    <m:sSub>
                      <m:sSubPr>
                        <m:ctrlPr>
                          <a:rPr lang="en-US" b="1" i="1">
                            <a:latin typeface="Cambria Math" panose="02040503050406030204" pitchFamily="18" charset="0"/>
                            <a:ea typeface="Times New Roman" panose="02020603050405020304" pitchFamily="18" charset="0"/>
                          </a:rPr>
                        </m:ctrlPr>
                      </m:sSubPr>
                      <m:e>
                        <m:r>
                          <a:rPr lang="en-US" b="1" i="1">
                            <a:latin typeface="Cambria Math" panose="02040503050406030204" pitchFamily="18" charset="0"/>
                            <a:ea typeface="Times New Roman" panose="02020603050405020304" pitchFamily="18" charset="0"/>
                          </a:rPr>
                          <m:t>𝑽</m:t>
                        </m:r>
                      </m:e>
                      <m:sub>
                        <m:r>
                          <a:rPr lang="en-US" b="1" i="1">
                            <a:latin typeface="Cambria Math" panose="02040503050406030204" pitchFamily="18" charset="0"/>
                            <a:ea typeface="Times New Roman" panose="02020603050405020304" pitchFamily="18" charset="0"/>
                          </a:rPr>
                          <m:t>𝒐</m:t>
                        </m:r>
                      </m:sub>
                    </m:sSub>
                    <m:r>
                      <a:rPr lang="pt-BR" b="1" i="1">
                        <a:latin typeface="Cambria Math" panose="02040503050406030204" pitchFamily="18" charset="0"/>
                        <a:ea typeface="Times New Roman" panose="02020603050405020304" pitchFamily="18" charset="0"/>
                      </a:rPr>
                      <m:t>=</m:t>
                    </m:r>
                    <m:sSub>
                      <m:sSubPr>
                        <m:ctrlPr>
                          <a:rPr lang="en-US" b="1" i="1">
                            <a:latin typeface="Cambria Math" panose="02040503050406030204" pitchFamily="18" charset="0"/>
                            <a:ea typeface="Times New Roman" panose="02020603050405020304" pitchFamily="18" charset="0"/>
                          </a:rPr>
                        </m:ctrlPr>
                      </m:sSubPr>
                      <m:e>
                        <m:r>
                          <a:rPr lang="en-US" b="1" i="1">
                            <a:latin typeface="Cambria Math" panose="02040503050406030204" pitchFamily="18" charset="0"/>
                            <a:ea typeface="Times New Roman" panose="02020603050405020304" pitchFamily="18" charset="0"/>
                          </a:rPr>
                          <m:t>𝑽</m:t>
                        </m:r>
                      </m:e>
                      <m:sub>
                        <m:r>
                          <a:rPr lang="en-US" b="1" i="1">
                            <a:latin typeface="Cambria Math" panose="02040503050406030204" pitchFamily="18" charset="0"/>
                            <a:ea typeface="Times New Roman" panose="02020603050405020304" pitchFamily="18" charset="0"/>
                          </a:rPr>
                          <m:t>𝑪𝑪</m:t>
                        </m:r>
                      </m:sub>
                    </m:sSub>
                    <m:r>
                      <a:rPr lang="pt-BR" b="1" i="1">
                        <a:latin typeface="Cambria Math" panose="02040503050406030204" pitchFamily="18" charset="0"/>
                        <a:ea typeface="Times New Roman" panose="02020603050405020304" pitchFamily="18" charset="0"/>
                      </a:rPr>
                      <m:t>−</m:t>
                    </m:r>
                    <m:r>
                      <a:rPr lang="en-US" b="1" i="1">
                        <a:latin typeface="Cambria Math" panose="02040503050406030204" pitchFamily="18" charset="0"/>
                        <a:ea typeface="Times New Roman" panose="02020603050405020304" pitchFamily="18" charset="0"/>
                      </a:rPr>
                      <m:t>𝜷</m:t>
                    </m:r>
                    <m:sSub>
                      <m:sSubPr>
                        <m:ctrlPr>
                          <a:rPr lang="en-US" b="1" i="1">
                            <a:latin typeface="Cambria Math" panose="02040503050406030204" pitchFamily="18" charset="0"/>
                            <a:ea typeface="Times New Roman" panose="02020603050405020304" pitchFamily="18" charset="0"/>
                          </a:rPr>
                        </m:ctrlPr>
                      </m:sSubPr>
                      <m:e>
                        <m:r>
                          <a:rPr lang="en-US" b="1" i="1">
                            <a:latin typeface="Cambria Math" panose="02040503050406030204" pitchFamily="18" charset="0"/>
                            <a:ea typeface="Times New Roman" panose="02020603050405020304" pitchFamily="18" charset="0"/>
                          </a:rPr>
                          <m:t>𝑽</m:t>
                        </m:r>
                      </m:e>
                      <m:sub>
                        <m:r>
                          <a:rPr lang="en-US" b="1" i="1">
                            <a:latin typeface="Cambria Math" panose="02040503050406030204" pitchFamily="18" charset="0"/>
                            <a:ea typeface="Times New Roman" panose="02020603050405020304" pitchFamily="18" charset="0"/>
                          </a:rPr>
                          <m:t>𝑩𝑬</m:t>
                        </m:r>
                      </m:sub>
                    </m:sSub>
                    <m:r>
                      <a:rPr lang="pt-BR" b="1" i="1">
                        <a:latin typeface="Cambria Math" panose="02040503050406030204" pitchFamily="18" charset="0"/>
                        <a:ea typeface="Times New Roman" panose="02020603050405020304" pitchFamily="18" charset="0"/>
                      </a:rPr>
                      <m:t>×</m:t>
                    </m:r>
                    <m:sSub>
                      <m:sSubPr>
                        <m:ctrlPr>
                          <a:rPr lang="en-US" b="1" i="1">
                            <a:latin typeface="Cambria Math" panose="02040503050406030204" pitchFamily="18" charset="0"/>
                            <a:ea typeface="Times New Roman" panose="02020603050405020304" pitchFamily="18" charset="0"/>
                          </a:rPr>
                        </m:ctrlPr>
                      </m:sSubPr>
                      <m:e>
                        <m:r>
                          <a:rPr lang="en-US" b="1" i="1">
                            <a:latin typeface="Cambria Math" panose="02040503050406030204" pitchFamily="18" charset="0"/>
                            <a:ea typeface="Times New Roman" panose="02020603050405020304" pitchFamily="18" charset="0"/>
                          </a:rPr>
                          <m:t>𝑹</m:t>
                        </m:r>
                      </m:e>
                      <m:sub>
                        <m:r>
                          <a:rPr lang="en-US" b="1" i="1">
                            <a:latin typeface="Cambria Math" panose="02040503050406030204" pitchFamily="18" charset="0"/>
                            <a:ea typeface="Times New Roman" panose="02020603050405020304" pitchFamily="18" charset="0"/>
                          </a:rPr>
                          <m:t>𝑪</m:t>
                        </m:r>
                      </m:sub>
                    </m:sSub>
                    <m:r>
                      <m:rPr>
                        <m:nor/>
                      </m:rPr>
                      <a:rPr lang="pt-BR" b="1" dirty="0">
                        <a:latin typeface="Montserrat Medium" panose="00000600000000000000" pitchFamily="2" charset="0"/>
                        <a:ea typeface="Times New Roman" panose="02020603050405020304" pitchFamily="18" charset="0"/>
                      </a:rPr>
                      <m:t>/</m:t>
                    </m:r>
                    <m:r>
                      <m:rPr>
                        <m:nor/>
                      </m:rPr>
                      <a:rPr lang="pt-BR" b="1" dirty="0">
                        <a:latin typeface="Montserrat Medium" panose="00000600000000000000" pitchFamily="2" charset="0"/>
                        <a:ea typeface="Times New Roman" panose="02020603050405020304" pitchFamily="18" charset="0"/>
                      </a:rPr>
                      <m:t>rie</m:t>
                    </m:r>
                  </m:oMath>
                </a14:m>
                <a:r>
                  <a:rPr lang="en-US" dirty="0"/>
                  <a:t>  (1)</a:t>
                </a:r>
              </a:p>
            </p:txBody>
          </p:sp>
        </mc:Choice>
        <mc:Fallback xmlns="">
          <p:sp>
            <p:nvSpPr>
              <p:cNvPr id="3" name="Rectangle 2"/>
              <p:cNvSpPr>
                <a:spLocks noRot="1" noChangeAspect="1" noMove="1" noResize="1" noEditPoints="1" noAdjustHandles="1" noChangeArrowheads="1" noChangeShapeType="1" noTextEdit="1"/>
              </p:cNvSpPr>
              <p:nvPr/>
            </p:nvSpPr>
            <p:spPr>
              <a:xfrm>
                <a:off x="0" y="684854"/>
                <a:ext cx="3226909" cy="369332"/>
              </a:xfrm>
              <a:prstGeom prst="rect">
                <a:avLst/>
              </a:prstGeom>
              <a:blipFill rotWithShape="1">
                <a:blip r:embed="rId2"/>
                <a:stretch>
                  <a:fillRect t="-88" r="15" b="2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309685" y="707882"/>
                <a:ext cx="11928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oMath>
                  </m:oMathPara>
                </a14:m>
                <a:endParaRPr lang="en-US" b="1" dirty="0"/>
              </a:p>
            </p:txBody>
          </p:sp>
        </mc:Choice>
        <mc:Fallback xmlns="">
          <p:sp>
            <p:nvSpPr>
              <p:cNvPr id="4" name="Rectangle 3"/>
              <p:cNvSpPr>
                <a:spLocks noRot="1" noChangeAspect="1" noMove="1" noResize="1" noEditPoints="1" noAdjustHandles="1" noChangeArrowheads="1" noChangeShapeType="1" noTextEdit="1"/>
              </p:cNvSpPr>
              <p:nvPr/>
            </p:nvSpPr>
            <p:spPr>
              <a:xfrm>
                <a:off x="5309685" y="707882"/>
                <a:ext cx="1192827" cy="369332"/>
              </a:xfrm>
              <a:prstGeom prst="rect">
                <a:avLst/>
              </a:prstGeom>
              <a:blipFill rotWithShape="1">
                <a:blip r:embed="rId3"/>
                <a:stretch>
                  <a:fillRect l="-38" t="-133" r="9" b="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353159" y="744977"/>
                <a:ext cx="3614772" cy="369332"/>
              </a:xfrm>
              <a:prstGeom prst="rect">
                <a:avLst/>
              </a:prstGeom>
            </p:spPr>
            <p:txBody>
              <a:bodyPr wrap="none">
                <a:spAutoFit/>
              </a:bodyPr>
              <a:lstStyle/>
              <a:p>
                <a:pPr lvl="0" defTabSz="914400"/>
                <a14:m>
                  <m:oMath xmlns:m="http://schemas.openxmlformats.org/officeDocument/2006/math">
                    <m:r>
                      <a:rPr lang="en-US" b="1" i="1" smtClean="0">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𝑪𝑪</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m:t>
                    </m:r>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𝑩𝑬</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𝒊𝒏</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𝒓</m:t>
                        </m:r>
                      </m:e>
                      <m:sub>
                        <m:r>
                          <a:rPr lang="en-US" b="1" i="1">
                            <a:solidFill>
                              <a:schemeClr val="tx1"/>
                            </a:solidFill>
                            <a:latin typeface="Cambria Math" panose="02040503050406030204" pitchFamily="18" charset="0"/>
                            <a:ea typeface="Times New Roman" panose="02020603050405020304" pitchFamily="18" charset="0"/>
                          </a:rPr>
                          <m:t>𝒊𝒆</m:t>
                        </m:r>
                      </m:sub>
                    </m:sSub>
                  </m:oMath>
                </a14:m>
                <a:r>
                  <a:rPr lang="en-US" b="1" dirty="0">
                    <a:solidFill>
                      <a:schemeClr val="tx1"/>
                    </a:solidFill>
                    <a:latin typeface="Calibri" panose="020F0502020204030204"/>
                  </a:rPr>
                  <a:t>  (2)</a:t>
                </a:r>
              </a:p>
            </p:txBody>
          </p:sp>
        </mc:Choice>
        <mc:Fallback xmlns="">
          <p:sp>
            <p:nvSpPr>
              <p:cNvPr id="5" name="Rectangle 4"/>
              <p:cNvSpPr>
                <a:spLocks noRot="1" noChangeAspect="1" noMove="1" noResize="1" noEditPoints="1" noAdjustHandles="1" noChangeArrowheads="1" noChangeShapeType="1" noTextEdit="1"/>
              </p:cNvSpPr>
              <p:nvPr/>
            </p:nvSpPr>
            <p:spPr>
              <a:xfrm>
                <a:off x="6353159" y="744977"/>
                <a:ext cx="3614772" cy="369332"/>
              </a:xfrm>
              <a:prstGeom prst="rect">
                <a:avLst/>
              </a:prstGeom>
              <a:blipFill rotWithShape="1">
                <a:blip r:embed="rId4"/>
                <a:stretch>
                  <a:fillRect l="-17" t="-33" r="9" b="141"/>
                </a:stretch>
              </a:blipFill>
            </p:spPr>
            <p:txBody>
              <a:bodyPr/>
              <a:lstStyle/>
              <a:p>
                <a:r>
                  <a:rPr lang="en-US" altLang="en-US">
                    <a:noFill/>
                  </a:rPr>
                  <a:t> </a:t>
                </a:r>
              </a:p>
            </p:txBody>
          </p:sp>
        </mc:Fallback>
      </mc:AlternateContent>
      <p:sp>
        <p:nvSpPr>
          <p:cNvPr id="6" name="Rectangle 5"/>
          <p:cNvSpPr/>
          <p:nvPr/>
        </p:nvSpPr>
        <p:spPr>
          <a:xfrm>
            <a:off x="-86224" y="1247797"/>
            <a:ext cx="546014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 subtracting equation (1) from equation (2)</a:t>
            </a:r>
          </a:p>
        </p:txBody>
      </p:sp>
      <mc:AlternateContent xmlns:mc="http://schemas.openxmlformats.org/markup-compatibility/2006" xmlns:a14="http://schemas.microsoft.com/office/drawing/2010/main">
        <mc:Choice Requires="a14">
          <p:sp>
            <p:nvSpPr>
              <p:cNvPr id="7" name="Rectangle 6"/>
              <p:cNvSpPr/>
              <p:nvPr/>
            </p:nvSpPr>
            <p:spPr>
              <a:xfrm>
                <a:off x="-212629" y="1817819"/>
                <a:ext cx="74111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sSub>
                        <m:sSubPr>
                          <m:ctrlPr>
                            <a:rPr lang="en-US" b="1" i="1">
                              <a:solidFill>
                                <a:schemeClr val="tx1"/>
                              </a:solidFill>
                              <a:latin typeface="Cambria Math" panose="02040503050406030204" pitchFamily="18" charset="0"/>
                              <a:ea typeface="Times New Roman" panose="02020603050405020304" pitchFamily="18" charset="0"/>
                            </a:rPr>
                          </m:ctrlPr>
                        </m:sSubPr>
                        <m:e>
                          <m:sSub>
                            <m:sSubPr>
                              <m:ctrlPr>
                                <a:rPr lang="en-US" b="1" i="1" smtClean="0">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r>
                            <a:rPr lang="pt-BR"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𝑪𝑪</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m:t>
                          </m:r>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𝑩𝑬</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𝒊𝒏</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𝒓</m:t>
                              </m:r>
                            </m:e>
                            <m:sub>
                              <m:r>
                                <a:rPr lang="en-US" b="1" i="1">
                                  <a:solidFill>
                                    <a:schemeClr val="tx1"/>
                                  </a:solidFill>
                                  <a:latin typeface="Cambria Math" panose="02040503050406030204" pitchFamily="18" charset="0"/>
                                  <a:ea typeface="Times New Roman" panose="02020603050405020304" pitchFamily="18" charset="0"/>
                                </a:rPr>
                                <m:t>𝒊𝒆</m:t>
                              </m:r>
                            </m:sub>
                          </m:sSub>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𝑪𝑪</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𝑩𝑬</m:t>
                              </m:r>
                            </m:sub>
                          </m:sSub>
                          <m:r>
                            <a:rPr lang="pt-BR"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m:rPr>
                              <m:nor/>
                            </m:rPr>
                            <a:rPr lang="pt-BR" b="1" dirty="0">
                              <a:solidFill>
                                <a:schemeClr val="tx1"/>
                              </a:solidFill>
                              <a:latin typeface="Montserrat Medium" panose="00000600000000000000" pitchFamily="2" charset="0"/>
                              <a:ea typeface="Times New Roman" panose="02020603050405020304" pitchFamily="18" charset="0"/>
                            </a:rPr>
                            <m:t>/</m:t>
                          </m:r>
                          <m:r>
                            <m:rPr>
                              <m:nor/>
                            </m:rPr>
                            <a:rPr lang="pt-BR" b="1" dirty="0">
                              <a:solidFill>
                                <a:schemeClr val="tx1"/>
                              </a:solidFill>
                              <a:latin typeface="Montserrat Medium" panose="00000600000000000000" pitchFamily="2" charset="0"/>
                              <a:ea typeface="Times New Roman" panose="02020603050405020304" pitchFamily="18" charset="0"/>
                            </a:rPr>
                            <m:t>rie</m:t>
                          </m:r>
                          <m:r>
                            <m:rPr>
                              <m:nor/>
                            </m:rPr>
                            <a:rPr lang="en-US" b="1" baseline="-25000" dirty="0">
                              <a:solidFill>
                                <a:schemeClr val="tx1"/>
                              </a:solidFill>
                              <a:latin typeface="Calibri" panose="020F0502020204030204"/>
                            </a:rPr>
                            <m:t> </m:t>
                          </m:r>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oMath>
                  </m:oMathPara>
                </a14:m>
                <a:endParaRPr lang="en-US" b="1" dirty="0"/>
              </a:p>
            </p:txBody>
          </p:sp>
        </mc:Choice>
        <mc:Fallback xmlns="">
          <p:sp>
            <p:nvSpPr>
              <p:cNvPr id="7" name="Rectangle 6"/>
              <p:cNvSpPr>
                <a:spLocks noRot="1" noChangeAspect="1" noMove="1" noResize="1" noEditPoints="1" noAdjustHandles="1" noChangeArrowheads="1" noChangeShapeType="1" noTextEdit="1"/>
              </p:cNvSpPr>
              <p:nvPr/>
            </p:nvSpPr>
            <p:spPr>
              <a:xfrm>
                <a:off x="-212629" y="1817819"/>
                <a:ext cx="7411131" cy="369332"/>
              </a:xfrm>
              <a:prstGeom prst="rect">
                <a:avLst/>
              </a:prstGeom>
              <a:blipFill rotWithShape="1">
                <a:blip r:embed="rId5"/>
                <a:stretch>
                  <a:fillRect l="7" t="-122" r="2" b="57"/>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89903" y="2353338"/>
                <a:ext cx="654306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𝑪𝑪</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m:t>
                      </m:r>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𝑩𝑬</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𝒊𝒏</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𝒓</m:t>
                          </m:r>
                        </m:e>
                        <m:sub>
                          <m:r>
                            <a:rPr lang="en-US" b="1" i="1">
                              <a:solidFill>
                                <a:schemeClr val="tx1"/>
                              </a:solidFill>
                              <a:latin typeface="Cambria Math" panose="02040503050406030204" pitchFamily="18" charset="0"/>
                              <a:ea typeface="Times New Roman" panose="02020603050405020304" pitchFamily="18" charset="0"/>
                            </a:rPr>
                            <m:t>𝒊𝒆</m:t>
                          </m:r>
                        </m:sub>
                      </m:sSub>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𝑪𝑪</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m:t>
                      </m:r>
                      <m:r>
                        <a:rPr lang="pt-BR" b="1" i="1" smtClean="0">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m:rPr>
                          <m:nor/>
                        </m:rPr>
                        <a:rPr lang="pt-BR" b="1" dirty="0">
                          <a:solidFill>
                            <a:schemeClr val="tx1"/>
                          </a:solidFill>
                          <a:latin typeface="Montserrat Medium" panose="00000600000000000000" pitchFamily="2" charset="0"/>
                          <a:ea typeface="Times New Roman" panose="02020603050405020304" pitchFamily="18" charset="0"/>
                        </a:rPr>
                        <m:t>/</m:t>
                      </m:r>
                      <m:r>
                        <m:rPr>
                          <m:nor/>
                        </m:rPr>
                        <a:rPr lang="pt-BR" b="1" dirty="0">
                          <a:solidFill>
                            <a:schemeClr val="tx1"/>
                          </a:solidFill>
                          <a:latin typeface="Montserrat Medium" panose="00000600000000000000" pitchFamily="2" charset="0"/>
                          <a:ea typeface="Times New Roman" panose="02020603050405020304" pitchFamily="18" charset="0"/>
                        </a:rPr>
                        <m:t>rie</m:t>
                      </m:r>
                    </m:oMath>
                  </m:oMathPara>
                </a14:m>
                <a:endParaRPr lang="en-US" b="1" dirty="0"/>
              </a:p>
            </p:txBody>
          </p:sp>
        </mc:Choice>
        <mc:Fallback xmlns="">
          <p:sp>
            <p:nvSpPr>
              <p:cNvPr id="8" name="Rectangle 7"/>
              <p:cNvSpPr>
                <a:spLocks noRot="1" noChangeAspect="1" noMove="1" noResize="1" noEditPoints="1" noAdjustHandles="1" noChangeArrowheads="1" noChangeShapeType="1" noTextEdit="1"/>
              </p:cNvSpPr>
              <p:nvPr/>
            </p:nvSpPr>
            <p:spPr>
              <a:xfrm>
                <a:off x="-189903" y="2353338"/>
                <a:ext cx="6543061" cy="369332"/>
              </a:xfrm>
              <a:prstGeom prst="rect">
                <a:avLst/>
              </a:prstGeom>
              <a:blipFill rotWithShape="1">
                <a:blip r:embed="rId6"/>
                <a:stretch>
                  <a:fillRect l="1" t="-8" r="9" b="115"/>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3496" y="2865823"/>
                <a:ext cx="5499647" cy="369332"/>
              </a:xfrm>
              <a:prstGeom prst="rect">
                <a:avLst/>
              </a:prstGeom>
            </p:spPr>
            <p:txBody>
              <a:bodyPr wrap="none">
                <a:spAutoFit/>
              </a:bodyPr>
              <a:lstStyle/>
              <a:p>
                <a:pPr lvl="0" algn="ctr" defTabSz="914400"/>
                <a14:m>
                  <m:oMath xmlns:m="http://schemas.openxmlformats.org/officeDocument/2006/math">
                    <m:r>
                      <a:rPr lang="en-US" b="1" i="1" smtClean="0">
                        <a:solidFill>
                          <a:schemeClr val="tx1"/>
                        </a:solidFill>
                        <a:latin typeface="Cambria Math" panose="02040503050406030204" pitchFamily="18" charset="0"/>
                        <a:ea typeface="Times New Roman" panose="02020603050405020304" pitchFamily="18" charset="0"/>
                      </a:rPr>
                      <m:t>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r>
                      <a:rPr lang="pt-BR"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𝑩𝑬</m:t>
                        </m:r>
                      </m:sub>
                    </m:sSub>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𝒓</m:t>
                        </m:r>
                      </m:e>
                      <m:sub>
                        <m:r>
                          <a:rPr lang="en-US" b="1" i="1">
                            <a:solidFill>
                              <a:schemeClr val="tx1"/>
                            </a:solidFill>
                            <a:latin typeface="Cambria Math" panose="02040503050406030204" pitchFamily="18" charset="0"/>
                            <a:ea typeface="Times New Roman" panose="02020603050405020304" pitchFamily="18" charset="0"/>
                          </a:rPr>
                          <m:t>𝒊𝒆</m:t>
                        </m:r>
                      </m:sub>
                    </m:sSub>
                  </m:oMath>
                </a14:m>
                <a:r>
                  <a:rPr lang="en-US" b="1" dirty="0">
                    <a:solidFill>
                      <a:schemeClr val="tx1"/>
                    </a:solidFill>
                    <a:latin typeface="Calibri" panose="020F0502020204030204"/>
                    <a:ea typeface="Times New Roman" panose="02020603050405020304" pitchFamily="18" charset="0"/>
                  </a:rPr>
                  <a:t> </a:t>
                </a:r>
                <a14:m>
                  <m:oMath xmlns:m="http://schemas.openxmlformats.org/officeDocument/2006/math">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𝒊𝒏</m:t>
                        </m:r>
                      </m:sub>
                    </m:sSub>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𝒓</m:t>
                        </m:r>
                      </m:e>
                      <m:sub>
                        <m:r>
                          <a:rPr lang="en-US" b="1" i="1">
                            <a:solidFill>
                              <a:schemeClr val="tx1"/>
                            </a:solidFill>
                            <a:latin typeface="Cambria Math" panose="02040503050406030204" pitchFamily="18" charset="0"/>
                            <a:ea typeface="Times New Roman" panose="02020603050405020304" pitchFamily="18" charset="0"/>
                          </a:rPr>
                          <m:t>𝒊𝒆</m:t>
                        </m:r>
                      </m:sub>
                    </m:sSub>
                  </m:oMath>
                </a14:m>
                <a:r>
                  <a:rPr lang="pt-BR" b="1" dirty="0">
                    <a:solidFill>
                      <a:schemeClr val="tx1"/>
                    </a:solidFill>
                    <a:latin typeface="Calibri" panose="020F0502020204030204"/>
                    <a:ea typeface="Times New Roman" panose="02020603050405020304" pitchFamily="18" charset="0"/>
                  </a:rPr>
                  <a:t> </a:t>
                </a:r>
                <a14:m>
                  <m:oMath xmlns:m="http://schemas.openxmlformats.org/officeDocument/2006/math">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𝑩𝑬</m:t>
                        </m:r>
                      </m:sub>
                    </m:sSub>
                    <m:r>
                      <a:rPr lang="pt-BR"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m:rPr>
                        <m:nor/>
                      </m:rPr>
                      <a:rPr lang="pt-BR" b="1" dirty="0" smtClean="0">
                        <a:solidFill>
                          <a:schemeClr val="tx1"/>
                        </a:solidFill>
                        <a:latin typeface="Montserrat Medium" panose="00000600000000000000" pitchFamily="2" charset="0"/>
                        <a:ea typeface="Times New Roman" panose="02020603050405020304" pitchFamily="18" charset="0"/>
                      </a:rPr>
                      <m:t>/</m:t>
                    </m:r>
                    <m:r>
                      <m:rPr>
                        <m:nor/>
                      </m:rPr>
                      <a:rPr lang="pt-BR" b="1" dirty="0" smtClean="0">
                        <a:solidFill>
                          <a:schemeClr val="tx1"/>
                        </a:solidFill>
                        <a:latin typeface="Montserrat Medium" panose="00000600000000000000" pitchFamily="2" charset="0"/>
                        <a:ea typeface="Times New Roman" panose="02020603050405020304" pitchFamily="18" charset="0"/>
                      </a:rPr>
                      <m:t>rie</m:t>
                    </m:r>
                  </m:oMath>
                </a14:m>
                <a:endParaRPr lang="en-US" b="1" baseline="-25000" dirty="0">
                  <a:solidFill>
                    <a:prstClr val="black"/>
                  </a:solidFill>
                  <a:latin typeface="Calibri" panose="020F0502020204030204"/>
                </a:endParaRPr>
              </a:p>
            </p:txBody>
          </p:sp>
        </mc:Choice>
        <mc:Fallback xmlns="">
          <p:sp>
            <p:nvSpPr>
              <p:cNvPr id="9" name="Rectangle 8"/>
              <p:cNvSpPr>
                <a:spLocks noRot="1" noChangeAspect="1" noMove="1" noResize="1" noEditPoints="1" noAdjustHandles="1" noChangeArrowheads="1" noChangeShapeType="1" noTextEdit="1"/>
              </p:cNvSpPr>
              <p:nvPr/>
            </p:nvSpPr>
            <p:spPr>
              <a:xfrm>
                <a:off x="-63496" y="2865823"/>
                <a:ext cx="5499647" cy="369332"/>
              </a:xfrm>
              <a:prstGeom prst="rect">
                <a:avLst/>
              </a:prstGeom>
              <a:blipFill rotWithShape="1">
                <a:blip r:embed="rId7"/>
                <a:stretch>
                  <a:fillRect l="11" t="-18" r="10" b="12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3496" y="3455883"/>
                <a:ext cx="24558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Times New Roman" panose="02020603050405020304" pitchFamily="18" charset="0"/>
                        </a:rPr>
                        <m:t>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𝒊𝒏</m:t>
                          </m:r>
                        </m:sub>
                      </m:sSub>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𝒓</m:t>
                          </m:r>
                        </m:e>
                        <m:sub>
                          <m:r>
                            <a:rPr lang="en-US" b="1" i="1">
                              <a:solidFill>
                                <a:schemeClr val="tx1"/>
                              </a:solidFill>
                              <a:latin typeface="Cambria Math" panose="02040503050406030204" pitchFamily="18" charset="0"/>
                              <a:ea typeface="Times New Roman" panose="02020603050405020304" pitchFamily="18" charset="0"/>
                            </a:rPr>
                            <m:t>𝒊𝒆</m:t>
                          </m:r>
                        </m:sub>
                      </m:sSub>
                    </m:oMath>
                  </m:oMathPara>
                </a14:m>
                <a:endParaRPr lang="en-US" b="1" dirty="0">
                  <a:solidFill>
                    <a:schemeClr val="tx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63496" y="3455883"/>
                <a:ext cx="2455865" cy="369332"/>
              </a:xfrm>
              <a:prstGeom prst="rect">
                <a:avLst/>
              </a:prstGeom>
              <a:blipFill rotWithShape="1">
                <a:blip r:embed="rId8"/>
                <a:stretch>
                  <a:fillRect l="26" t="-58" r="13" b="165"/>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0" y="4052977"/>
                <a:ext cx="2444644" cy="369332"/>
              </a:xfrm>
              <a:prstGeom prst="rect">
                <a:avLst/>
              </a:prstGeom>
            </p:spPr>
            <p:txBody>
              <a:bodyPr wrap="none">
                <a:spAutoFit/>
              </a:bodyPr>
              <a:lstStyle/>
              <a:p>
                <a:pPr lvl="0" defTabSz="914400"/>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Times New Roman" panose="02020603050405020304" pitchFamily="18" charset="0"/>
                        </a:rPr>
                        <m:t>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𝒊𝒏</m:t>
                          </m:r>
                        </m:sub>
                      </m:sSub>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r>
                        <a:rPr lang="en-US" b="1" i="1">
                          <a:solidFill>
                            <a:schemeClr val="tx1"/>
                          </a:solidFill>
                          <a:latin typeface="Cambria Math" panose="02040503050406030204" pitchFamily="18" charset="0"/>
                          <a:ea typeface="Times New Roman" panose="02020603050405020304" pitchFamily="18" charset="0"/>
                        </a:rPr>
                        <m:t>/</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𝒓</m:t>
                          </m:r>
                        </m:e>
                        <m:sub>
                          <m:r>
                            <a:rPr lang="en-US" b="1" i="1">
                              <a:solidFill>
                                <a:schemeClr val="tx1"/>
                              </a:solidFill>
                              <a:latin typeface="Cambria Math" panose="02040503050406030204" pitchFamily="18" charset="0"/>
                              <a:ea typeface="Times New Roman" panose="02020603050405020304" pitchFamily="18" charset="0"/>
                            </a:rPr>
                            <m:t>𝒊𝒆</m:t>
                          </m:r>
                        </m:sub>
                      </m:sSub>
                    </m:oMath>
                  </m:oMathPara>
                </a14:m>
                <a:endParaRPr lang="en-US" b="1" dirty="0">
                  <a:solidFill>
                    <a:schemeClr val="tx1"/>
                  </a:solidFill>
                  <a:latin typeface="Calibri" panose="020F0502020204030204"/>
                </a:endParaRPr>
              </a:p>
            </p:txBody>
          </p:sp>
        </mc:Choice>
        <mc:Fallback xmlns="">
          <p:sp>
            <p:nvSpPr>
              <p:cNvPr id="11" name="Rectangle 10"/>
              <p:cNvSpPr>
                <a:spLocks noRot="1" noChangeAspect="1" noMove="1" noResize="1" noEditPoints="1" noAdjustHandles="1" noChangeArrowheads="1" noChangeShapeType="1" noTextEdit="1"/>
              </p:cNvSpPr>
              <p:nvPr/>
            </p:nvSpPr>
            <p:spPr>
              <a:xfrm>
                <a:off x="0" y="4052977"/>
                <a:ext cx="2444644" cy="369332"/>
              </a:xfrm>
              <a:prstGeom prst="rect">
                <a:avLst/>
              </a:prstGeom>
              <a:blipFill rotWithShape="1">
                <a:blip r:embed="rId9"/>
                <a:stretch>
                  <a:fillRect t="-110" r="22" b="4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3496" y="4625334"/>
                <a:ext cx="1681742" cy="658578"/>
              </a:xfrm>
              <a:prstGeom prst="rect">
                <a:avLst/>
              </a:prstGeom>
            </p:spPr>
            <p:txBody>
              <a:bodyPr wrap="none">
                <a:spAutoFit/>
              </a:bodyPr>
              <a:lstStyle/>
              <a:p>
                <a:pPr lvl="0" defTabSz="914400"/>
                <a14:m>
                  <m:oMathPara xmlns:m="http://schemas.openxmlformats.org/officeDocument/2006/math">
                    <m:oMathParaPr>
                      <m:jc m:val="centerGroup"/>
                    </m:oMathParaPr>
                    <m:oMath xmlns:m="http://schemas.openxmlformats.org/officeDocument/2006/math">
                      <m:f>
                        <m:fPr>
                          <m:ctrlPr>
                            <a:rPr lang="en-US" b="1" i="1" smtClean="0">
                              <a:solidFill>
                                <a:schemeClr val="tx1"/>
                              </a:solidFill>
                              <a:latin typeface="Cambria Math" panose="02040503050406030204" pitchFamily="18" charset="0"/>
                            </a:rPr>
                          </m:ctrlPr>
                        </m:fPr>
                        <m:num>
                          <m:r>
                            <a:rPr lang="en-US" b="1" i="1">
                              <a:solidFill>
                                <a:schemeClr val="tx1"/>
                              </a:solidFill>
                              <a:latin typeface="Cambria Math" panose="02040503050406030204" pitchFamily="18" charset="0"/>
                              <a:ea typeface="Times New Roman" panose="02020603050405020304" pitchFamily="18" charset="0"/>
                            </a:rPr>
                            <m:t>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𝒐</m:t>
                              </m:r>
                            </m:sub>
                          </m:sSub>
                        </m:num>
                        <m:den>
                          <m:r>
                            <a:rPr lang="en-US" b="1" i="1">
                              <a:solidFill>
                                <a:schemeClr val="tx1"/>
                              </a:solidFill>
                              <a:latin typeface="Cambria Math" panose="02040503050406030204" pitchFamily="18" charset="0"/>
                              <a:ea typeface="Times New Roman" panose="02020603050405020304" pitchFamily="18" charset="0"/>
                            </a:rPr>
                            <m:t>𝜟</m:t>
                          </m:r>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𝑽</m:t>
                              </m:r>
                            </m:e>
                            <m:sub>
                              <m:r>
                                <a:rPr lang="en-US" b="1" i="1">
                                  <a:solidFill>
                                    <a:schemeClr val="tx1"/>
                                  </a:solidFill>
                                  <a:latin typeface="Cambria Math" panose="02040503050406030204" pitchFamily="18" charset="0"/>
                                  <a:ea typeface="Times New Roman" panose="02020603050405020304" pitchFamily="18" charset="0"/>
                                </a:rPr>
                                <m:t>𝒊𝒏</m:t>
                              </m:r>
                            </m:sub>
                          </m:sSub>
                        </m:den>
                      </m:f>
                      <m:r>
                        <a:rPr lang="en-US" b="1" i="1">
                          <a:solidFill>
                            <a:schemeClr val="tx1"/>
                          </a:solidFill>
                          <a:latin typeface="Cambria Math" panose="02040503050406030204" pitchFamily="18" charset="0"/>
                          <a:ea typeface="Times New Roman" panose="02020603050405020304" pitchFamily="18" charset="0"/>
                        </a:rPr>
                        <m:t>=−</m:t>
                      </m:r>
                      <m:r>
                        <a:rPr lang="en-US" b="1" i="1">
                          <a:solidFill>
                            <a:schemeClr val="tx1"/>
                          </a:solidFill>
                          <a:latin typeface="Cambria Math" panose="02040503050406030204" pitchFamily="18" charset="0"/>
                          <a:ea typeface="Times New Roman" panose="02020603050405020304" pitchFamily="18" charset="0"/>
                        </a:rPr>
                        <m:t>𝜷</m:t>
                      </m:r>
                      <m:f>
                        <m:fPr>
                          <m:ctrlPr>
                            <a:rPr lang="en-US" b="1" i="1">
                              <a:solidFill>
                                <a:schemeClr val="tx1"/>
                              </a:solidFill>
                              <a:latin typeface="Cambria Math" panose="02040503050406030204" pitchFamily="18" charset="0"/>
                            </a:rPr>
                          </m:ctrlPr>
                        </m:fPr>
                        <m:num>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𝑹</m:t>
                              </m:r>
                            </m:e>
                            <m:sub>
                              <m:r>
                                <a:rPr lang="en-US" b="1" i="1">
                                  <a:solidFill>
                                    <a:schemeClr val="tx1"/>
                                  </a:solidFill>
                                  <a:latin typeface="Cambria Math" panose="02040503050406030204" pitchFamily="18" charset="0"/>
                                  <a:ea typeface="Times New Roman" panose="02020603050405020304" pitchFamily="18" charset="0"/>
                                </a:rPr>
                                <m:t>𝑪</m:t>
                              </m:r>
                            </m:sub>
                          </m:sSub>
                        </m:num>
                        <m:den>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𝒓</m:t>
                              </m:r>
                            </m:e>
                            <m:sub>
                              <m:r>
                                <a:rPr lang="en-US" b="1" i="1">
                                  <a:solidFill>
                                    <a:schemeClr val="tx1"/>
                                  </a:solidFill>
                                  <a:latin typeface="Cambria Math" panose="02040503050406030204" pitchFamily="18" charset="0"/>
                                  <a:ea typeface="Times New Roman" panose="02020603050405020304" pitchFamily="18" charset="0"/>
                                </a:rPr>
                                <m:t>𝒊𝒆</m:t>
                              </m:r>
                            </m:sub>
                          </m:sSub>
                        </m:den>
                      </m:f>
                    </m:oMath>
                  </m:oMathPara>
                </a14:m>
                <a:endParaRPr lang="en-US" b="1" dirty="0">
                  <a:solidFill>
                    <a:prstClr val="black"/>
                  </a:solidFill>
                  <a:latin typeface="Calibri" panose="020F0502020204030204"/>
                </a:endParaRPr>
              </a:p>
            </p:txBody>
          </p:sp>
        </mc:Choice>
        <mc:Fallback xmlns="">
          <p:sp>
            <p:nvSpPr>
              <p:cNvPr id="12" name="Rectangle 11"/>
              <p:cNvSpPr>
                <a:spLocks noRot="1" noChangeAspect="1" noMove="1" noResize="1" noEditPoints="1" noAdjustHandles="1" noChangeArrowheads="1" noChangeShapeType="1" noTextEdit="1"/>
              </p:cNvSpPr>
              <p:nvPr/>
            </p:nvSpPr>
            <p:spPr>
              <a:xfrm>
                <a:off x="-63496" y="4625334"/>
                <a:ext cx="1681742" cy="658578"/>
              </a:xfrm>
              <a:prstGeom prst="rect">
                <a:avLst/>
              </a:prstGeom>
              <a:blipFill rotWithShape="1">
                <a:blip r:embed="rId10"/>
                <a:stretch>
                  <a:fillRect l="38" t="-96" r="16" b="12"/>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6360" y="5535295"/>
                <a:ext cx="3212465" cy="368300"/>
              </a:xfrm>
              <a:prstGeom prst="rect">
                <a:avLst/>
              </a:prstGeom>
            </p:spPr>
            <p:txBody>
              <a:bodyPr wrap="square">
                <a:spAutoFit/>
              </a:bodyPr>
              <a:lstStyle/>
              <a:p>
                <a:pPr lvl="0" algn="ctr" defTabSz="914400"/>
                <a:r>
                  <a:rPr lang="en-US" b="1" dirty="0">
                    <a:solidFill>
                      <a:schemeClr val="tx1"/>
                    </a:solidFill>
                    <a:latin typeface="Montserrat Medium" panose="00000600000000000000" pitchFamily="2" charset="0"/>
                  </a:rPr>
                  <a:t>V</a:t>
                </a:r>
                <a:r>
                  <a:rPr lang="en-US" b="1" baseline="-25000" dirty="0">
                    <a:latin typeface="Montserrat Medium" panose="00000600000000000000" pitchFamily="2" charset="0"/>
                  </a:rPr>
                  <a:t>G</a:t>
                </a:r>
                <a:r>
                  <a:rPr lang="en-US" b="1" baseline="-25000" dirty="0">
                    <a:solidFill>
                      <a:schemeClr val="tx1"/>
                    </a:solidFill>
                    <a:latin typeface="Montserrat Medium" panose="00000600000000000000" pitchFamily="2" charset="0"/>
                  </a:rPr>
                  <a:t>ain </a:t>
                </a:r>
                <a:r>
                  <a:rPr lang="en-US" b="1" dirty="0">
                    <a:solidFill>
                      <a:schemeClr val="tx1"/>
                    </a:solidFill>
                    <a:latin typeface="Montserrat Medium" panose="00000600000000000000" pitchFamily="2" charset="0"/>
                  </a:rPr>
                  <a:t>= </a:t>
                </a:r>
                <a14:m>
                  <m:oMath xmlns:m="http://schemas.openxmlformats.org/officeDocument/2006/math">
                    <m:r>
                      <a:rPr lang="en-US" b="1" i="1" dirty="0">
                        <a:solidFill>
                          <a:schemeClr val="tx1"/>
                        </a:solidFill>
                        <a:latin typeface="Cambria Math" panose="02040503050406030204" pitchFamily="18" charset="0"/>
                      </a:rPr>
                      <m:t>−</m:t>
                    </m:r>
                  </m:oMath>
                </a14:m>
                <a:r>
                  <a:rPr lang="en-US" b="1" dirty="0">
                    <a:solidFill>
                      <a:schemeClr val="tx1"/>
                    </a:solidFill>
                    <a:latin typeface="Montserrat Medium" panose="00000600000000000000" pitchFamily="2" charset="0"/>
                  </a:rPr>
                  <a:t> I </a:t>
                </a:r>
                <a:r>
                  <a:rPr lang="en-US" b="1" baseline="-25000" dirty="0">
                    <a:solidFill>
                      <a:schemeClr val="tx1"/>
                    </a:solidFill>
                    <a:latin typeface="Montserrat Medium" panose="00000600000000000000" pitchFamily="2" charset="0"/>
                  </a:rPr>
                  <a:t>gain</a:t>
                </a:r>
                <a:r>
                  <a:rPr lang="en-US" b="1" dirty="0">
                    <a:solidFill>
                      <a:schemeClr val="tx1"/>
                    </a:solidFill>
                    <a:latin typeface="Montserrat Medium" panose="00000600000000000000" pitchFamily="2" charset="0"/>
                  </a:rPr>
                  <a:t>x R</a:t>
                </a:r>
                <a:r>
                  <a:rPr lang="en-US" dirty="0">
                    <a:solidFill>
                      <a:schemeClr val="tx1"/>
                    </a:solidFill>
                    <a:latin typeface="Montserrat Medium" panose="00000600000000000000" pitchFamily="2" charset="0"/>
                  </a:rPr>
                  <a:t>gain</a:t>
                </a:r>
                <a:r>
                  <a:rPr lang="en-US" baseline="-25000" dirty="0">
                    <a:solidFill>
                      <a:prstClr val="white"/>
                    </a:solidFill>
                    <a:latin typeface="Montserrat Medium" panose="00000600000000000000" pitchFamily="2" charset="0"/>
                  </a:rPr>
                  <a:t>gain</a:t>
                </a:r>
              </a:p>
            </p:txBody>
          </p:sp>
        </mc:Choice>
        <mc:Fallback xmlns="">
          <p:sp>
            <p:nvSpPr>
              <p:cNvPr id="13" name="Rectangle 12"/>
              <p:cNvSpPr>
                <a:spLocks noRot="1" noChangeAspect="1" noMove="1" noResize="1" noEditPoints="1" noAdjustHandles="1" noChangeArrowheads="1" noChangeShapeType="1" noTextEdit="1"/>
              </p:cNvSpPr>
              <p:nvPr/>
            </p:nvSpPr>
            <p:spPr>
              <a:xfrm>
                <a:off x="-86360" y="5535295"/>
                <a:ext cx="3212465" cy="368300"/>
              </a:xfrm>
              <a:prstGeom prst="rect">
                <a:avLst/>
              </a:prstGeom>
              <a:blipFill rotWithShape="1">
                <a:blip r:embed="rId11"/>
                <a:stretch>
                  <a:fillRect t="-4483"/>
                </a:stretch>
              </a:blipFill>
            </p:spPr>
            <p:txBody>
              <a:bodyPr/>
              <a:lstStyle/>
              <a:p>
                <a:r>
                  <a:rPr lang="en-US" altLang="en-US">
                    <a:noFill/>
                  </a:rPr>
                  <a:t> </a:t>
                </a:r>
              </a:p>
            </p:txBody>
          </p:sp>
        </mc:Fallback>
      </mc:AlternateContent>
      <p:sp>
        <p:nvSpPr>
          <p:cNvPr id="14" name="Rectangle 13"/>
          <p:cNvSpPr/>
          <p:nvPr/>
        </p:nvSpPr>
        <p:spPr>
          <a:xfrm>
            <a:off x="6096000" y="3806584"/>
            <a:ext cx="6096000" cy="1198880"/>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Negative sign shows the phase shift of 180 b/w input &amp; output signals.</a:t>
            </a:r>
          </a:p>
          <a:p>
            <a:r>
              <a:rPr lang="en-US" sz="2400" dirty="0">
                <a:latin typeface="Times New Roman" panose="02020603050405020304" pitchFamily="18" charset="0"/>
                <a:cs typeface="Times New Roman" panose="02020603050405020304" pitchFamily="18" charset="0"/>
              </a:rPr>
              <a:t>Thus, input voltage is amplified.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6426" y="261983"/>
            <a:ext cx="6562887" cy="400110"/>
          </a:xfrm>
          <a:prstGeom prst="rect">
            <a:avLst/>
          </a:prstGeom>
        </p:spPr>
        <p:txBody>
          <a:bodyPr wrap="none">
            <a:spAutoFit/>
          </a:bodyPr>
          <a:lstStyle/>
          <a:p>
            <a:r>
              <a:rPr lang="en-US" sz="2000" b="1" u="sng" dirty="0">
                <a:latin typeface="Times New Roman" panose="02020603050405020304" pitchFamily="18" charset="0"/>
                <a:cs typeface="Times New Roman" panose="02020603050405020304" pitchFamily="18" charset="0"/>
              </a:rPr>
              <a:t>APPLICATIONS OF TRANSISTOR AS AN AMPLIFIER</a:t>
            </a:r>
          </a:p>
        </p:txBody>
      </p:sp>
      <p:sp>
        <p:nvSpPr>
          <p:cNvPr id="4" name="Rectangle 3"/>
          <p:cNvSpPr/>
          <p:nvPr/>
        </p:nvSpPr>
        <p:spPr>
          <a:xfrm>
            <a:off x="0" y="662093"/>
            <a:ext cx="12192000" cy="5632311"/>
          </a:xfrm>
          <a:prstGeom prst="rect">
            <a:avLst/>
          </a:prstGeom>
        </p:spPr>
        <p:txBody>
          <a:bodyPr wrap="square">
            <a:spAutoFit/>
          </a:bodyPr>
          <a:lstStyle/>
          <a:p>
            <a:pPr>
              <a:lnSpc>
                <a:spcPct val="150000"/>
              </a:lnSpc>
            </a:pPr>
            <a:r>
              <a:rPr lang="en-US" sz="2000" b="1" u="sng" dirty="0">
                <a:latin typeface="Times New Roman" panose="02020603050405020304" pitchFamily="18" charset="0"/>
                <a:cs typeface="Times New Roman" panose="02020603050405020304" pitchFamily="18" charset="0"/>
              </a:rPr>
              <a:t>Audio Amplification: </a:t>
            </a:r>
          </a:p>
          <a:p>
            <a:pPr>
              <a:lnSpc>
                <a:spcPct val="150000"/>
              </a:lnSpc>
            </a:pPr>
            <a:r>
              <a:rPr lang="en-US" sz="2000" dirty="0">
                <a:latin typeface="Times New Roman" panose="02020603050405020304" pitchFamily="18" charset="0"/>
                <a:cs typeface="Times New Roman" panose="02020603050405020304" pitchFamily="18" charset="0"/>
              </a:rPr>
              <a:t>Transistors amplify weak audio signals from devices like microphones, allowing them to drive speakers or headphones.</a:t>
            </a:r>
          </a:p>
          <a:p>
            <a:pPr>
              <a:lnSpc>
                <a:spcPct val="150000"/>
              </a:lnSpc>
            </a:pPr>
            <a:r>
              <a:rPr lang="en-US" sz="2000" b="1" u="sng" dirty="0">
                <a:latin typeface="Times New Roman" panose="02020603050405020304" pitchFamily="18" charset="0"/>
                <a:cs typeface="Times New Roman" panose="02020603050405020304" pitchFamily="18" charset="0"/>
              </a:rPr>
              <a:t>Light Amplification in Optoelectronics:</a:t>
            </a:r>
          </a:p>
          <a:p>
            <a:pPr>
              <a:lnSpc>
                <a:spcPct val="150000"/>
              </a:lnSpc>
            </a:pPr>
            <a:r>
              <a:rPr lang="en-US" sz="2000" dirty="0">
                <a:latin typeface="Times New Roman" panose="02020603050405020304" pitchFamily="18" charset="0"/>
                <a:cs typeface="Times New Roman" panose="02020603050405020304" pitchFamily="18" charset="0"/>
              </a:rPr>
              <a:t>Transistors can be used in optoelectronic devices to amplify signals related to light, such as in optical communication systems and photodetectors.</a:t>
            </a:r>
          </a:p>
          <a:p>
            <a:pPr>
              <a:lnSpc>
                <a:spcPct val="150000"/>
              </a:lnSpc>
            </a:pPr>
            <a:r>
              <a:rPr lang="en-US" sz="2000" b="1" u="sng" dirty="0">
                <a:latin typeface="Times New Roman" panose="02020603050405020304" pitchFamily="18" charset="0"/>
                <a:cs typeface="Times New Roman" panose="02020603050405020304" pitchFamily="18" charset="0"/>
              </a:rPr>
              <a:t>Biomedical Amplifiers:</a:t>
            </a:r>
          </a:p>
          <a:p>
            <a:pPr>
              <a:lnSpc>
                <a:spcPct val="150000"/>
              </a:lnSpc>
            </a:pPr>
            <a:r>
              <a:rPr lang="en-US" sz="2000" dirty="0">
                <a:latin typeface="Times New Roman" panose="02020603050405020304" pitchFamily="18" charset="0"/>
                <a:cs typeface="Times New Roman" panose="02020603050405020304" pitchFamily="18" charset="0"/>
              </a:rPr>
              <a:t>Transistors are used in biomedical applications to amplify signals from sensors monitoring physiological parameters, facilitating medical diagnostics and research.</a:t>
            </a:r>
          </a:p>
          <a:p>
            <a:pPr>
              <a:lnSpc>
                <a:spcPct val="150000"/>
              </a:lnSpc>
            </a:pPr>
            <a:r>
              <a:rPr lang="en-US" sz="2000" b="1" u="sng" dirty="0">
                <a:latin typeface="Times New Roman" panose="02020603050405020304" pitchFamily="18" charset="0"/>
                <a:cs typeface="Times New Roman" panose="02020603050405020304" pitchFamily="18" charset="0"/>
              </a:rPr>
              <a:t>Power Amplifiers:</a:t>
            </a:r>
          </a:p>
          <a:p>
            <a:pPr>
              <a:lnSpc>
                <a:spcPct val="150000"/>
              </a:lnSpc>
            </a:pPr>
            <a:r>
              <a:rPr lang="en-US" sz="2000" dirty="0">
                <a:latin typeface="Times New Roman" panose="02020603050405020304" pitchFamily="18" charset="0"/>
                <a:cs typeface="Times New Roman" panose="02020603050405020304" pitchFamily="18" charset="0"/>
              </a:rPr>
              <a:t>Transistors can be used in power amplifiers to increase the power of electrical signals, particularly in applications where a higher output power is required, like driving loudspeakers in audio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TRANSISTOR AS a SWITCH</a:t>
            </a:r>
          </a:p>
        </p:txBody>
      </p:sp>
    </p:spTree>
    <p:extLst>
      <p:ext uri="{BB962C8B-B14F-4D97-AF65-F5344CB8AC3E}">
        <p14:creationId xmlns:p14="http://schemas.microsoft.com/office/powerpoint/2010/main" val="108852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4867693"/>
            <a:ext cx="12192000"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In part (a)The transistor is in the cutoff region because the base-emitter junction is not forward-biased.</a:t>
            </a:r>
          </a:p>
          <a:p>
            <a:r>
              <a:rPr lang="en-US" sz="2000" dirty="0">
                <a:solidFill>
                  <a:srgbClr val="231F20"/>
                </a:solidFill>
                <a:latin typeface="Times New Roman" panose="02020603050405020304" pitchFamily="18" charset="0"/>
                <a:cs typeface="Times New Roman" panose="02020603050405020304" pitchFamily="18" charset="0"/>
              </a:rPr>
              <a:t>In part (b), the transistor is in the saturation region because the base emitter junction and the base-collector junction are forward-biased and the base current is </a:t>
            </a:r>
            <a:r>
              <a:rPr lang="en-US" sz="2000" dirty="0">
                <a:latin typeface="Times New Roman" panose="02020603050405020304" pitchFamily="18" charset="0"/>
                <a:cs typeface="Times New Roman" panose="02020603050405020304" pitchFamily="18" charset="0"/>
              </a:rPr>
              <a:t> </a:t>
            </a:r>
            <a:r>
              <a:rPr lang="en-US" sz="2000" dirty="0">
                <a:solidFill>
                  <a:srgbClr val="231F20"/>
                </a:solidFill>
                <a:latin typeface="Times New Roman" panose="02020603050405020304" pitchFamily="18" charset="0"/>
                <a:cs typeface="Times New Roman" panose="02020603050405020304" pitchFamily="18" charset="0"/>
              </a:rPr>
              <a:t>made large enough to cause the collector current to reach its saturation value.</a:t>
            </a: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4910863" y="472999"/>
            <a:ext cx="3676840" cy="461665"/>
          </a:xfrm>
          <a:prstGeom prst="rect">
            <a:avLst/>
          </a:prstGeom>
        </p:spPr>
        <p:txBody>
          <a:bodyPr wrap="none">
            <a:spAutoFit/>
          </a:bodyPr>
          <a:lstStyle/>
          <a:p>
            <a:r>
              <a:rPr lang="en-US" sz="2400" b="1" u="sng" dirty="0">
                <a:solidFill>
                  <a:srgbClr val="000000"/>
                </a:solidFill>
                <a:latin typeface="Times New Roman" panose="02020603050405020304" pitchFamily="18" charset="0"/>
                <a:cs typeface="Times New Roman" panose="02020603050405020304" pitchFamily="18" charset="0"/>
              </a:rPr>
              <a:t>The transistor as a Switch </a:t>
            </a:r>
            <a:endParaRPr lang="en-US" sz="24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02822" y="1960295"/>
            <a:ext cx="6305001" cy="2304024"/>
          </a:xfrm>
          <a:prstGeom prst="rect">
            <a:avLst/>
          </a:prstGeom>
        </p:spPr>
      </p:pic>
      <p:sp>
        <p:nvSpPr>
          <p:cNvPr id="5" name="Rectangle 4"/>
          <p:cNvSpPr/>
          <p:nvPr/>
        </p:nvSpPr>
        <p:spPr>
          <a:xfrm>
            <a:off x="0" y="1139168"/>
            <a:ext cx="5458738" cy="400110"/>
          </a:xfrm>
          <a:prstGeom prst="rect">
            <a:avLst/>
          </a:prstGeom>
        </p:spPr>
        <p:txBody>
          <a:bodyPr wrap="none">
            <a:spAutoFit/>
          </a:bodyPr>
          <a:lstStyle/>
          <a:p>
            <a:r>
              <a:rPr lang="en-US" sz="2000" dirty="0">
                <a:solidFill>
                  <a:srgbClr val="231F20"/>
                </a:solidFill>
                <a:latin typeface="Times New Roman" panose="02020603050405020304" pitchFamily="18" charset="0"/>
                <a:cs typeface="Times New Roman" panose="02020603050405020304" pitchFamily="18" charset="0"/>
              </a:rPr>
              <a:t>The basic operation of a BJT as a switching device.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36</TotalTime>
  <Words>950</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Cambria Math</vt:lpstr>
      <vt:lpstr>Gill Sans MT</vt:lpstr>
      <vt:lpstr>Grk2k</vt:lpstr>
      <vt:lpstr>Montserrat Medium</vt:lpstr>
      <vt:lpstr>Times New Roman</vt:lpstr>
      <vt:lpstr>Times-Italic</vt:lpstr>
      <vt:lpstr>Times-Roman</vt:lpstr>
      <vt:lpstr>Parcel</vt:lpstr>
      <vt:lpstr>TRANSISTOR AS AN AMPLIFIER</vt:lpstr>
      <vt:lpstr>PowerPoint Presentation</vt:lpstr>
      <vt:lpstr>PowerPoint Presentation</vt:lpstr>
      <vt:lpstr>PowerPoint Presentation</vt:lpstr>
      <vt:lpstr>PowerPoint Presentation</vt:lpstr>
      <vt:lpstr>PowerPoint Presentation</vt:lpstr>
      <vt:lpstr>PowerPoint Presentation</vt:lpstr>
      <vt:lpstr>TRANSISTOR AS a SWITCH</vt:lpstr>
      <vt:lpstr>PowerPoint Presentation</vt:lpstr>
      <vt:lpstr>PowerPoint Presentation</vt:lpstr>
      <vt:lpstr>PowerPoint Presentation</vt:lpstr>
      <vt:lpstr>Alpha and Beta Relation</vt:lpstr>
      <vt:lpstr>PowerPoint Presentation</vt:lpstr>
      <vt:lpstr>PowerPoint Presentation</vt:lpstr>
      <vt:lpstr>BJT CIRCUIT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dc:creator>
  <cp:lastModifiedBy>Grace</cp:lastModifiedBy>
  <cp:revision>26</cp:revision>
  <dcterms:created xsi:type="dcterms:W3CDTF">2024-01-21T04:21:00Z</dcterms:created>
  <dcterms:modified xsi:type="dcterms:W3CDTF">2024-01-27T07:26:23Z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247466FB316A41F6BA7795E76FF461AF_12</vt:lpwstr>
  </property>
  <property fmtid="{D5CDD505-2E9C-101B-9397-08002B2CF9AE}" pid="3" name="KSOProductBuildVer">
    <vt:lpwstr>1033-12.2.0.13431</vt:lpwstr>
  </property>
</Properties>
</file>