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9" r:id="rId3"/>
    <p:sldId id="257" r:id="rId4"/>
    <p:sldId id="264" r:id="rId5"/>
    <p:sldId id="258" r:id="rId6"/>
    <p:sldId id="263" r:id="rId7"/>
    <p:sldId id="261" r:id="rId8"/>
    <p:sldId id="262" r:id="rId9"/>
    <p:sldId id="265" r:id="rId10"/>
    <p:sldId id="277" r:id="rId11"/>
    <p:sldId id="266" r:id="rId12"/>
    <p:sldId id="279" r:id="rId13"/>
    <p:sldId id="276" r:id="rId14"/>
    <p:sldId id="275" r:id="rId15"/>
    <p:sldId id="274" r:id="rId16"/>
    <p:sldId id="267" r:id="rId18"/>
    <p:sldId id="268" r:id="rId19"/>
    <p:sldId id="271" r:id="rId20"/>
    <p:sldId id="270" r:id="rId21"/>
    <p:sldId id="269" r:id="rId22"/>
    <p:sldId id="283" r:id="rId23"/>
    <p:sldId id="28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68" d="100"/>
          <a:sy n="68"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E016143-E03C-4CFD-AFDC-14E5BDEA754C}"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78C94063-DF36-4330-A365-08DA1FA5B7D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7" name="Date Placeholder 6"/>
          <p:cNvSpPr>
            <a:spLocks noGrp="1"/>
          </p:cNvSpPr>
          <p:nvPr>
            <p:ph type="dt" sz="half" idx="10"/>
          </p:nvPr>
        </p:nvSpPr>
        <p:spPr/>
        <p:txBody>
          <a:bodyPr/>
          <a:lstStyle/>
          <a:p>
            <a:fld id="{908A7C6C-0F39-4D70-8E8D-FE5B9C95FA73}"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Date Placeholder 7"/>
          <p:cNvSpPr>
            <a:spLocks noGrp="1"/>
          </p:cNvSpPr>
          <p:nvPr>
            <p:ph type="dt" sz="half" idx="10"/>
          </p:nvPr>
        </p:nvSpPr>
        <p:spPr/>
        <p:txBody>
          <a:bodyPr/>
          <a:lstStyle/>
          <a:p>
            <a:fld id="{DFCFA4AC-08CC-42CE-BD01-C191750A04EC}" type="datetimeFigureOut">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7" name="Date Placeholder 6"/>
          <p:cNvSpPr>
            <a:spLocks noGrp="1"/>
          </p:cNvSpPr>
          <p:nvPr>
            <p:ph type="dt" sz="half" idx="10"/>
          </p:nvPr>
        </p:nvSpPr>
        <p:spPr/>
        <p:txBody>
          <a:bodyPr/>
          <a:lstStyle/>
          <a:p>
            <a:fld id="{0E59FD0C-5451-4CA0-86AF-E70AE3279989}"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9" name="Date Placeholder 8"/>
          <p:cNvSpPr>
            <a:spLocks noGrp="1"/>
          </p:cNvSpPr>
          <p:nvPr>
            <p:ph type="dt" sz="half" idx="10"/>
          </p:nvPr>
        </p:nvSpPr>
        <p:spPr/>
        <p:txBody>
          <a:bodyPr/>
          <a:lstStyle/>
          <a:p>
            <a:fld id="{6F53789A-C914-4DB1-8815-80B5EC7335C5}" type="datetimeFigureOut">
              <a:rPr lang="en-US" smtClean="0"/>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E6440AA-91A0-436F-8FDB-C0F939DCAE21}" type="datetimeFigureOut">
              <a:rPr lang="en-US" smtClean="0"/>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E59FD0C-5451-4CA0-86AF-E70AE3279989}" type="datetimeFigureOut">
              <a:rPr lang="en-US" smtClean="0"/>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FAB73BC-B049-4115-A692-8D63A059BFB8}"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0499" y="2474893"/>
            <a:ext cx="10142806" cy="1014730"/>
          </a:xfrm>
          <a:prstGeom prst="rect">
            <a:avLst/>
          </a:prstGeom>
        </p:spPr>
        <p:txBody>
          <a:bodyPr wrap="square">
            <a:spAutoFit/>
          </a:bodyPr>
          <a:lstStyle/>
          <a:p>
            <a:pPr lvl="0" algn="ctr"/>
            <a:r>
              <a:rPr lang="en-US" sz="3200" b="1" u="sng" dirty="0">
                <a:solidFill>
                  <a:schemeClr val="bg1"/>
                </a:solidFill>
                <a:latin typeface="Times New Roman" panose="02020603050405020304" pitchFamily="18" charset="0"/>
                <a:cs typeface="Times New Roman" panose="02020603050405020304" pitchFamily="18" charset="0"/>
              </a:rPr>
              <a:t>Topic</a:t>
            </a:r>
            <a:endParaRPr lang="en-US" sz="2800" b="1" u="sng" dirty="0">
              <a:solidFill>
                <a:schemeClr val="bg1"/>
              </a:solidFill>
              <a:latin typeface="Times New Roman" panose="02020603050405020304" pitchFamily="18" charset="0"/>
              <a:cs typeface="Times New Roman" panose="02020603050405020304" pitchFamily="18" charset="0"/>
            </a:endParaRPr>
          </a:p>
          <a:p>
            <a:pPr lvl="0"/>
            <a:r>
              <a:rPr lang="en-US" sz="2800" dirty="0">
                <a:solidFill>
                  <a:schemeClr val="bg1"/>
                </a:solidFill>
                <a:latin typeface="Times New Roman" panose="02020603050405020304" pitchFamily="18" charset="0"/>
                <a:cs typeface="Times New Roman" panose="02020603050405020304" pitchFamily="18" charset="0"/>
              </a:rPr>
              <a:t>Historical perspective, Moore’s law and current technological Trends</a:t>
            </a:r>
            <a:endParaRPr lang="en-US" sz="2800" dirty="0">
              <a:solidFill>
                <a:schemeClr val="bg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2369" y="1159404"/>
            <a:ext cx="6766560" cy="4616648"/>
          </a:xfrm>
          <a:prstGeom prst="rect">
            <a:avLst/>
          </a:prstGeom>
        </p:spPr>
        <p:txBody>
          <a:bodyPr wrap="square">
            <a:spAutoFit/>
          </a:bodyPr>
          <a:lstStyle/>
          <a:p>
            <a:pPr>
              <a:lnSpc>
                <a:spcPct val="150000"/>
              </a:lnSpc>
            </a:pPr>
            <a:r>
              <a:rPr lang="en-US" sz="2800" dirty="0">
                <a:solidFill>
                  <a:schemeClr val="bg1"/>
                </a:solidFill>
                <a:latin typeface="Times New Roman" panose="02020603050405020304" pitchFamily="18" charset="0"/>
                <a:cs typeface="Times New Roman" panose="02020603050405020304" pitchFamily="18" charset="0"/>
              </a:rPr>
              <a:t>A transistor is a type of semiconductor device that can be used to conduct and insulate electric current or voltage. A  transistor basically acts as a switch and an amplifier. In simple words, we can say that a transistor is a miniature device that is used to control or regulate the flow of electronic signals.</a:t>
            </a:r>
            <a:endParaRPr lang="en-US" sz="2800" dirty="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1"/>
          <a:srcRect t="30890"/>
          <a:stretch>
            <a:fillRect/>
          </a:stretch>
        </p:blipFill>
        <p:spPr>
          <a:xfrm>
            <a:off x="7258929" y="1420837"/>
            <a:ext cx="4933070" cy="4670473"/>
          </a:xfrm>
          <a:prstGeom prst="rect">
            <a:avLst/>
          </a:prstGeom>
        </p:spPr>
      </p:pic>
      <p:sp>
        <p:nvSpPr>
          <p:cNvPr id="6" name="Rectangle 5"/>
          <p:cNvSpPr/>
          <p:nvPr/>
        </p:nvSpPr>
        <p:spPr>
          <a:xfrm>
            <a:off x="5001418" y="339437"/>
            <a:ext cx="2948821" cy="742511"/>
          </a:xfrm>
          <a:prstGeom prst="rect">
            <a:avLst/>
          </a:prstGeom>
        </p:spPr>
        <p:txBody>
          <a:bodyPr wrap="none">
            <a:spAutoFit/>
          </a:bodyPr>
          <a:lstStyle/>
          <a:p>
            <a:pPr lvl="0" algn="ctr">
              <a:lnSpc>
                <a:spcPct val="150000"/>
              </a:lnSpc>
            </a:pPr>
            <a:r>
              <a:rPr lang="en-US" sz="3200" b="1" u="sng" dirty="0">
                <a:solidFill>
                  <a:schemeClr val="bg1"/>
                </a:solidFill>
                <a:latin typeface="Times New Roman" panose="02020603050405020304" pitchFamily="18" charset="0"/>
                <a:cs typeface="Times New Roman" panose="02020603050405020304" pitchFamily="18" charset="0"/>
              </a:rPr>
              <a:t>TRANSISTOR </a:t>
            </a:r>
            <a:endParaRPr lang="en-US" sz="3200" b="1" u="sng"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25547"/>
            <a:ext cx="12191999" cy="3970318"/>
          </a:xfrm>
          <a:prstGeom prst="rect">
            <a:avLst/>
          </a:prstGeom>
        </p:spPr>
        <p:txBody>
          <a:bodyPr wrap="square">
            <a:spAutoFit/>
          </a:bodyPr>
          <a:lstStyle/>
          <a:p>
            <a:pPr algn="ctr"/>
            <a:r>
              <a:rPr lang="en-US" sz="2800" b="1" u="sng" dirty="0">
                <a:solidFill>
                  <a:schemeClr val="bg1"/>
                </a:solidFill>
                <a:latin typeface="Times New Roman" panose="02020603050405020304" pitchFamily="18" charset="0"/>
                <a:cs typeface="Times New Roman" panose="02020603050405020304" pitchFamily="18" charset="0"/>
              </a:rPr>
              <a:t>Bipolar Junction Transistors (BJT) </a:t>
            </a:r>
            <a:endParaRPr lang="en-US" sz="2800" b="1" u="sng" dirty="0">
              <a:solidFill>
                <a:schemeClr val="bg1"/>
              </a:solidFill>
              <a:latin typeface="Times New Roman" panose="02020603050405020304" pitchFamily="18" charset="0"/>
              <a:cs typeface="Times New Roman" panose="02020603050405020304" pitchFamily="18" charset="0"/>
            </a:endParaRPr>
          </a:p>
          <a:p>
            <a:pPr algn="ctr"/>
            <a:endParaRPr lang="en-US" sz="2800" b="1" u="sng" dirty="0">
              <a:solidFill>
                <a:schemeClr val="bg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The Bipolar junction transistor is a solid state device and in BJTs current flow in two terminals:</a:t>
            </a:r>
            <a:endParaRPr lang="en-US" sz="2800" dirty="0">
              <a:solidFill>
                <a:schemeClr val="bg1"/>
              </a:solidFill>
              <a:latin typeface="Times New Roman" panose="02020603050405020304" pitchFamily="18" charset="0"/>
              <a:cs typeface="Times New Roman" panose="02020603050405020304" pitchFamily="18" charset="0"/>
            </a:endParaRPr>
          </a:p>
          <a:p>
            <a:r>
              <a:rPr lang="en-US" sz="2800" dirty="0">
                <a:solidFill>
                  <a:schemeClr val="bg1"/>
                </a:solidFill>
                <a:latin typeface="Times New Roman" panose="02020603050405020304" pitchFamily="18" charset="0"/>
                <a:cs typeface="Times New Roman" panose="02020603050405020304" pitchFamily="18" charset="0"/>
              </a:rPr>
              <a:t>         Emitter and collector </a:t>
            </a: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The amount of current controlled by the third terminal,</a:t>
            </a:r>
            <a:endParaRPr lang="en-US" sz="2800" dirty="0">
              <a:solidFill>
                <a:schemeClr val="bg1"/>
              </a:solidFill>
              <a:latin typeface="Times New Roman" panose="02020603050405020304" pitchFamily="18" charset="0"/>
              <a:cs typeface="Times New Roman" panose="02020603050405020304" pitchFamily="18" charset="0"/>
            </a:endParaRPr>
          </a:p>
          <a:p>
            <a:r>
              <a:rPr lang="en-US" sz="2800" dirty="0">
                <a:solidFill>
                  <a:schemeClr val="bg1"/>
                </a:solidFill>
                <a:latin typeface="Times New Roman" panose="02020603050405020304" pitchFamily="18" charset="0"/>
                <a:cs typeface="Times New Roman" panose="02020603050405020304" pitchFamily="18" charset="0"/>
              </a:rPr>
              <a:t>         Base terminal </a:t>
            </a: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It is different to the other type of transistor i.e. Field effect transistor which is the output current is controlled by the input voltage </a:t>
            </a:r>
            <a:r>
              <a:rPr lang="en-US" sz="2400" dirty="0">
                <a:solidFill>
                  <a:schemeClr val="bg1"/>
                </a:solidFill>
                <a:latin typeface="Times New Roman" panose="02020603050405020304" pitchFamily="18" charset="0"/>
                <a:cs typeface="Times New Roman" panose="02020603050405020304" pitchFamily="18" charset="0"/>
              </a:rPr>
              <a:t>.</a:t>
            </a:r>
            <a:endParaRPr lang="en-US"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66011" y="540005"/>
            <a:ext cx="4125617" cy="584775"/>
          </a:xfrm>
          <a:prstGeom prst="rect">
            <a:avLst/>
          </a:prstGeom>
        </p:spPr>
        <p:txBody>
          <a:bodyPr wrap="none">
            <a:spAutoFit/>
          </a:bodyPr>
          <a:lstStyle/>
          <a:p>
            <a:r>
              <a:rPr lang="en-US" sz="3200" b="1" u="sng" dirty="0">
                <a:solidFill>
                  <a:schemeClr val="bg1"/>
                </a:solidFill>
                <a:latin typeface="Times New Roman" panose="02020603050405020304" pitchFamily="18" charset="0"/>
                <a:cs typeface="Times New Roman" panose="02020603050405020304" pitchFamily="18" charset="0"/>
              </a:rPr>
              <a:t>Components of a BJTs</a:t>
            </a:r>
            <a:endParaRPr lang="en-US" sz="3200" b="1" u="sng" dirty="0">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2" y="1768561"/>
            <a:ext cx="12191999" cy="954107"/>
          </a:xfrm>
          <a:prstGeom prst="rect">
            <a:avLst/>
          </a:prstGeom>
        </p:spPr>
        <p:txBody>
          <a:bodyPr wrap="square">
            <a:spAutoFit/>
          </a:bodyPr>
          <a:lstStyle/>
          <a:p>
            <a:r>
              <a:rPr lang="en-US" sz="2800" dirty="0">
                <a:solidFill>
                  <a:schemeClr val="bg1"/>
                </a:solidFill>
                <a:latin typeface="Times New Roman" panose="02020603050405020304" pitchFamily="18" charset="0"/>
                <a:cs typeface="Times New Roman" panose="02020603050405020304" pitchFamily="18" charset="0"/>
              </a:rPr>
              <a:t>A BJTs composed of three main layers of semiconductor material and has three terminals.</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 y="2912950"/>
            <a:ext cx="12191999" cy="3046988"/>
          </a:xfrm>
          <a:prstGeom prst="rect">
            <a:avLst/>
          </a:prstGeom>
        </p:spPr>
        <p:txBody>
          <a:bodyPr wrap="square">
            <a:spAutoFit/>
          </a:bodyPr>
          <a:lstStyle/>
          <a:p>
            <a:pPr algn="ctr"/>
            <a:r>
              <a:rPr lang="en-US" sz="2400" b="1" u="sng" dirty="0">
                <a:solidFill>
                  <a:schemeClr val="bg1"/>
                </a:solidFill>
                <a:latin typeface="Times New Roman" panose="02020603050405020304" pitchFamily="18" charset="0"/>
                <a:cs typeface="Times New Roman" panose="02020603050405020304" pitchFamily="18" charset="0"/>
              </a:rPr>
              <a:t>1-Emitter(source of electrons)</a:t>
            </a:r>
            <a:endParaRPr lang="en-US" sz="2400" b="1" u="sng"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emitter is one of the three semiconductor layers in a transistor.</a:t>
            </a:r>
            <a:endParaRPr lang="en-US" sz="24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It is heavily doped.</a:t>
            </a:r>
            <a:endParaRPr lang="en-US" sz="24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For npn transistor emitter supply holes and for pnp transistor emitter supply electrons to its junction.</a:t>
            </a:r>
            <a:endParaRPr lang="en-US" sz="24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emitter serves as the source of electrons.</a:t>
            </a:r>
            <a:endParaRPr lang="en-US" sz="24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Emitter is always forward bias w.r.t base so it can supply carriers.</a:t>
            </a:r>
            <a:endParaRPr lang="en-US" sz="24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Electrons or holes are emitted from the emitter region into the rest of the transistor structure.</a:t>
            </a:r>
            <a:endParaRPr lang="en-US" sz="2400" b="0" i="0" dirty="0">
              <a:solidFill>
                <a:schemeClr val="bg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56402"/>
            <a:ext cx="12192000" cy="6432530"/>
          </a:xfrm>
          <a:prstGeom prst="rect">
            <a:avLst/>
          </a:prstGeom>
        </p:spPr>
        <p:txBody>
          <a:bodyPr wrap="square">
            <a:spAutoFit/>
          </a:bodyPr>
          <a:lstStyle/>
          <a:p>
            <a:pPr algn="ctr"/>
            <a:r>
              <a:rPr lang="en-US" sz="2400" b="1" u="sng" dirty="0">
                <a:solidFill>
                  <a:schemeClr val="bg1"/>
                </a:solidFill>
                <a:latin typeface="Times New Roman" panose="02020603050405020304" pitchFamily="18" charset="0"/>
                <a:cs typeface="Times New Roman" panose="02020603050405020304" pitchFamily="18" charset="0"/>
              </a:rPr>
              <a:t>2-Base(Control terminal)</a:t>
            </a:r>
            <a:endParaRPr lang="en-US" sz="2400" b="1" u="sng"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 The base is the central semiconductor layer sandwiched between the emitter and</a:t>
            </a:r>
            <a:endParaRPr lang="en-US" sz="2800" dirty="0">
              <a:solidFill>
                <a:schemeClr val="bg1"/>
              </a:solidFill>
              <a:latin typeface="Times New Roman" panose="02020603050405020304" pitchFamily="18" charset="0"/>
              <a:cs typeface="Times New Roman" panose="02020603050405020304" pitchFamily="18" charset="0"/>
            </a:endParaRPr>
          </a:p>
          <a:p>
            <a:r>
              <a:rPr lang="en-US" sz="2800" dirty="0">
                <a:solidFill>
                  <a:schemeClr val="bg1"/>
                </a:solidFill>
                <a:latin typeface="Times New Roman" panose="02020603050405020304" pitchFamily="18" charset="0"/>
                <a:cs typeface="Times New Roman" panose="02020603050405020304" pitchFamily="18" charset="0"/>
              </a:rPr>
              <a:t>   collector.</a:t>
            </a:r>
            <a:endParaRPr lang="en-US" sz="28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 It is lightly doped compared to the emitter and collector.</a:t>
            </a:r>
            <a:endParaRPr lang="en-US" sz="28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 The base controls the flow of charge carriers (electrons or holes) between the</a:t>
            </a:r>
            <a:endParaRPr lang="en-US" sz="2800" dirty="0">
              <a:solidFill>
                <a:schemeClr val="bg1"/>
              </a:solidFill>
              <a:latin typeface="Times New Roman" panose="02020603050405020304" pitchFamily="18" charset="0"/>
              <a:cs typeface="Times New Roman" panose="02020603050405020304" pitchFamily="18" charset="0"/>
            </a:endParaRPr>
          </a:p>
          <a:p>
            <a:r>
              <a:rPr lang="en-US" sz="2800" dirty="0">
                <a:solidFill>
                  <a:schemeClr val="bg1"/>
                </a:solidFill>
                <a:latin typeface="Times New Roman" panose="02020603050405020304" pitchFamily="18" charset="0"/>
                <a:cs typeface="Times New Roman" panose="02020603050405020304" pitchFamily="18" charset="0"/>
              </a:rPr>
              <a:t>   emitter and collector.</a:t>
            </a:r>
            <a:endParaRPr lang="en-US" sz="2800" dirty="0">
              <a:solidFill>
                <a:schemeClr val="bg1"/>
              </a:solidFill>
              <a:latin typeface="Times New Roman" panose="02020603050405020304" pitchFamily="18" charset="0"/>
              <a:cs typeface="Times New Roman" panose="02020603050405020304" pitchFamily="18" charset="0"/>
            </a:endParaRPr>
          </a:p>
          <a:p>
            <a:pPr algn="ctr"/>
            <a:r>
              <a:rPr lang="en-US" sz="2400" b="1" u="sng" dirty="0">
                <a:solidFill>
                  <a:schemeClr val="bg1"/>
                </a:solidFill>
                <a:latin typeface="Times New Roman" panose="02020603050405020304" pitchFamily="18" charset="0"/>
                <a:cs typeface="Times New Roman" panose="02020603050405020304" pitchFamily="18" charset="0"/>
              </a:rPr>
              <a:t>3-Collector(</a:t>
            </a:r>
            <a:r>
              <a:rPr lang="en-US" sz="2400" b="1" u="sng" dirty="0">
                <a:solidFill>
                  <a:srgbClr val="000000"/>
                </a:solidFill>
                <a:latin typeface="Times New Roman" panose="02020603050405020304" pitchFamily="18" charset="0"/>
                <a:cs typeface="Times New Roman" panose="02020603050405020304" pitchFamily="18" charset="0"/>
              </a:rPr>
              <a:t>Collects the charge carriers)</a:t>
            </a:r>
            <a:endParaRPr lang="en-US" sz="2400" b="1" u="sng"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The collector is the third semiconductor layer in the transistor and always reverse bias w.r.t base.</a:t>
            </a:r>
            <a:endParaRPr lang="en-US" sz="28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It is moderately doped and is larger in size compared to the emitter.</a:t>
            </a:r>
            <a:endParaRPr lang="en-US" sz="28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The collector collects the charge carriers (electrons or holes) emitted by the emitter.</a:t>
            </a:r>
            <a:endParaRPr lang="en-US" sz="28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The current flows from the base to the emitter in NPN transistors and from the emitter to the base in PNP transistors.</a:t>
            </a:r>
            <a:endParaRPr lang="en-US" sz="2800" dirty="0">
              <a:solidFill>
                <a:schemeClr val="bg1"/>
              </a:solidFill>
              <a:latin typeface="Times New Roman" panose="02020603050405020304" pitchFamily="18" charset="0"/>
              <a:cs typeface="Times New Roman" panose="02020603050405020304" pitchFamily="18" charset="0"/>
            </a:endParaRPr>
          </a:p>
          <a:p>
            <a:endParaRPr lang="en-US" sz="2800" b="0" i="0" dirty="0">
              <a:solidFill>
                <a:schemeClr val="bg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22191" y="440395"/>
            <a:ext cx="2317942" cy="523220"/>
          </a:xfrm>
          <a:prstGeom prst="rect">
            <a:avLst/>
          </a:prstGeom>
        </p:spPr>
        <p:txBody>
          <a:bodyPr wrap="none">
            <a:spAutoFit/>
          </a:bodyPr>
          <a:lstStyle/>
          <a:p>
            <a:pPr fontAlgn="base"/>
            <a:r>
              <a:rPr lang="en-US" sz="2800" b="1" i="0" u="sng" dirty="0">
                <a:solidFill>
                  <a:schemeClr val="bg1"/>
                </a:solidFill>
                <a:effectLst/>
                <a:latin typeface="Times New Roman" panose="02020603050405020304" pitchFamily="18" charset="0"/>
                <a:cs typeface="Times New Roman" panose="02020603050405020304" pitchFamily="18" charset="0"/>
              </a:rPr>
              <a:t>Types of BJTs</a:t>
            </a:r>
            <a:endParaRPr lang="en-US" sz="2800" b="1" i="0" u="sng" dirty="0">
              <a:solidFill>
                <a:schemeClr val="bg1"/>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134911" y="1234441"/>
            <a:ext cx="11922177" cy="461665"/>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There are two types of BJTs, namely NPN junction transistor and PNP junction transistor</a:t>
            </a:r>
            <a:r>
              <a:rPr lang="en-US" sz="2400" b="1" dirty="0">
                <a:solidFill>
                  <a:srgbClr val="222222"/>
                </a:solidFill>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
        <p:nvSpPr>
          <p:cNvPr id="4" name="Rectangle 3"/>
          <p:cNvSpPr/>
          <p:nvPr/>
        </p:nvSpPr>
        <p:spPr>
          <a:xfrm>
            <a:off x="0" y="1966932"/>
            <a:ext cx="6096000" cy="1200329"/>
          </a:xfrm>
          <a:prstGeom prst="rect">
            <a:avLst/>
          </a:prstGeom>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The transistor which has two blocks of N-type material and one block of P-type  material is known as NPN transistor.</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6513342" y="1859340"/>
            <a:ext cx="5781820" cy="1200329"/>
          </a:xfrm>
          <a:prstGeom prst="rect">
            <a:avLst/>
          </a:prstGeom>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The transistor which has one layer of N-type material and two layers of P-type material then it is called PNP transistor.</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1"/>
          <a:srcRect r="50000"/>
          <a:stretch>
            <a:fillRect/>
          </a:stretch>
        </p:blipFill>
        <p:spPr>
          <a:xfrm>
            <a:off x="761560" y="4772025"/>
            <a:ext cx="2619376" cy="2085975"/>
          </a:xfrm>
          <a:prstGeom prst="rect">
            <a:avLst/>
          </a:prstGeom>
        </p:spPr>
      </p:pic>
      <p:pic>
        <p:nvPicPr>
          <p:cNvPr id="7" name="Picture 6"/>
          <p:cNvPicPr>
            <a:picLocks noChangeAspect="1"/>
          </p:cNvPicPr>
          <p:nvPr/>
        </p:nvPicPr>
        <p:blipFill rotWithShape="1">
          <a:blip r:embed="rId1"/>
          <a:srcRect l="48031"/>
          <a:stretch>
            <a:fillRect/>
          </a:stretch>
        </p:blipFill>
        <p:spPr>
          <a:xfrm>
            <a:off x="8707903" y="4772025"/>
            <a:ext cx="2722537" cy="2085975"/>
          </a:xfrm>
          <a:prstGeom prst="rect">
            <a:avLst/>
          </a:prstGeom>
        </p:spPr>
      </p:pic>
      <p:pic>
        <p:nvPicPr>
          <p:cNvPr id="8" name="Picture 7"/>
          <p:cNvPicPr>
            <a:picLocks noChangeAspect="1"/>
          </p:cNvPicPr>
          <p:nvPr/>
        </p:nvPicPr>
        <p:blipFill rotWithShape="1">
          <a:blip r:embed="rId2"/>
          <a:srcRect l="3418" t="26593" r="41280" b="43264"/>
          <a:stretch>
            <a:fillRect/>
          </a:stretch>
        </p:blipFill>
        <p:spPr>
          <a:xfrm>
            <a:off x="0" y="3640601"/>
            <a:ext cx="4698609" cy="1108271"/>
          </a:xfrm>
          <a:prstGeom prst="rect">
            <a:avLst/>
          </a:prstGeom>
        </p:spPr>
      </p:pic>
      <p:pic>
        <p:nvPicPr>
          <p:cNvPr id="9" name="Picture 8"/>
          <p:cNvPicPr>
            <a:picLocks noChangeAspect="1"/>
          </p:cNvPicPr>
          <p:nvPr/>
        </p:nvPicPr>
        <p:blipFill rotWithShape="1">
          <a:blip r:embed="rId3"/>
          <a:srcRect l="4672" t="25407" r="37835" b="45792"/>
          <a:stretch>
            <a:fillRect/>
          </a:stretch>
        </p:blipFill>
        <p:spPr>
          <a:xfrm>
            <a:off x="7493393" y="3640600"/>
            <a:ext cx="4698609" cy="110827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219200" y="652462"/>
            <a:ext cx="9753600" cy="55530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83886"/>
            <a:ext cx="12192000" cy="2677656"/>
          </a:xfrm>
          <a:prstGeom prst="rect">
            <a:avLst/>
          </a:prstGeom>
        </p:spPr>
        <p:txBody>
          <a:bodyPr wrap="square">
            <a:spAutoFit/>
          </a:bodyPr>
          <a:lstStyle/>
          <a:p>
            <a:pPr marL="457200"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The junction between emitter and base is called base-emitter junction.</a:t>
            </a: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The junction between base and collector is called base-collector junction.</a:t>
            </a: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The emitter-base junction is always forward biased and collector-base junction is reverse biased. </a:t>
            </a: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The resistance of emitter diode is very small and resistance of collector diode is high.</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4392681" y="3161542"/>
            <a:ext cx="3406638" cy="523220"/>
          </a:xfrm>
          <a:prstGeom prst="rect">
            <a:avLst/>
          </a:prstGeom>
        </p:spPr>
        <p:txBody>
          <a:bodyPr wrap="none">
            <a:spAutoFit/>
          </a:bodyPr>
          <a:lstStyle/>
          <a:p>
            <a:r>
              <a:rPr lang="en-US" sz="2800" b="1" u="sng" dirty="0">
                <a:solidFill>
                  <a:schemeClr val="bg1"/>
                </a:solidFill>
                <a:latin typeface="Times New Roman" panose="02020603050405020304" pitchFamily="18" charset="0"/>
                <a:cs typeface="Times New Roman" panose="02020603050405020304" pitchFamily="18" charset="0"/>
              </a:rPr>
              <a:t>Basic BJT Operation</a:t>
            </a:r>
            <a:endParaRPr lang="en-US" sz="2800" b="1" u="sng" dirty="0">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0" y="4008319"/>
            <a:ext cx="12192000" cy="2246769"/>
          </a:xfrm>
          <a:prstGeom prst="rect">
            <a:avLst/>
          </a:prstGeom>
        </p:spPr>
        <p:txBody>
          <a:bodyPr wrap="square">
            <a:spAutoFit/>
          </a:bodyPr>
          <a:lstStyle/>
          <a:p>
            <a:pPr marL="342900" lvl="0" indent="-342900">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In order for a BJT to operate properly as an amplifier, the two pn junctions must be correctly biased with external dc voltages.</a:t>
            </a:r>
            <a:endParaRPr lang="en-US" sz="2800" dirty="0">
              <a:solidFill>
                <a:srgbClr val="000000"/>
              </a:solidFill>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 The operation of the pnp is the same as for the npn except that the roles of the electrons and holes, the bias voltage polarities, and the current directions are all reversed.</a:t>
            </a:r>
            <a:endParaRPr lang="en-US" sz="2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1999" cy="1446550"/>
          </a:xfrm>
          <a:prstGeom prst="rect">
            <a:avLst/>
          </a:prstGeom>
        </p:spPr>
        <p:txBody>
          <a:bodyPr wrap="square">
            <a:spAutoFit/>
          </a:bodyPr>
          <a:lstStyle/>
          <a:p>
            <a:pPr algn="ctr"/>
            <a:endParaRPr lang="en-US" sz="3200" b="1" u="sng" dirty="0">
              <a:solidFill>
                <a:schemeClr val="bg1"/>
              </a:solidFill>
              <a:latin typeface="Times New Roman" panose="02020603050405020304" pitchFamily="18" charset="0"/>
              <a:cs typeface="Times New Roman" panose="02020603050405020304" pitchFamily="18" charset="0"/>
            </a:endParaRPr>
          </a:p>
          <a:p>
            <a:pPr algn="ctr"/>
            <a:r>
              <a:rPr lang="en-US" sz="2800" b="1" u="sng" dirty="0">
                <a:solidFill>
                  <a:schemeClr val="bg1"/>
                </a:solidFill>
                <a:latin typeface="Times New Roman" panose="02020603050405020304" pitchFamily="18" charset="0"/>
                <a:cs typeface="Times New Roman" panose="02020603050405020304" pitchFamily="18" charset="0"/>
              </a:rPr>
              <a:t>Biasing</a:t>
            </a:r>
            <a:endParaRPr lang="en-US" sz="2800" b="1" u="sng" dirty="0">
              <a:solidFill>
                <a:schemeClr val="bg1"/>
              </a:solidFill>
              <a:latin typeface="Times New Roman" panose="02020603050405020304" pitchFamily="18" charset="0"/>
              <a:cs typeface="Times New Roman" panose="02020603050405020304" pitchFamily="18" charset="0"/>
            </a:endParaRPr>
          </a:p>
          <a:p>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2" y="1446550"/>
            <a:ext cx="12191998" cy="1200329"/>
          </a:xfrm>
          <a:prstGeom prst="rect">
            <a:avLst/>
          </a:prstGeom>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Figure shows a bias arrangement for both npn and pnp BJTs for operation as an amplifier. </a:t>
            </a:r>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Notice that in both cases the base-emitter (BE) junction is forward-biased and the base-collector (BC) junction is reverse-biased. This condition is called forward-reverse bias.</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2067951" y="3288323"/>
            <a:ext cx="7526216" cy="31546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49792" y="416728"/>
            <a:ext cx="1760418" cy="523220"/>
          </a:xfrm>
          <a:prstGeom prst="rect">
            <a:avLst/>
          </a:prstGeom>
        </p:spPr>
        <p:txBody>
          <a:bodyPr wrap="none">
            <a:spAutoFit/>
          </a:bodyPr>
          <a:lstStyle/>
          <a:p>
            <a:r>
              <a:rPr lang="en-US" sz="2800" b="1" u="sng" dirty="0">
                <a:solidFill>
                  <a:schemeClr val="bg1"/>
                </a:solidFill>
                <a:latin typeface="Times New Roman" panose="02020603050405020304" pitchFamily="18" charset="0"/>
                <a:cs typeface="Times New Roman" panose="02020603050405020304" pitchFamily="18" charset="0"/>
              </a:rPr>
              <a:t>Operation</a:t>
            </a:r>
            <a:endParaRPr lang="en-US" sz="2800" b="1" u="sng" dirty="0">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1" y="1288925"/>
            <a:ext cx="12192001" cy="4708981"/>
          </a:xfrm>
          <a:prstGeom prst="rect">
            <a:avLst/>
          </a:prstGeom>
        </p:spPr>
        <p:txBody>
          <a:bodyPr wrap="square">
            <a:spAutoFit/>
          </a:bodyPr>
          <a:lstStyle/>
          <a:p>
            <a:r>
              <a:rPr lang="en-US" sz="2000" dirty="0">
                <a:solidFill>
                  <a:srgbClr val="231F20"/>
                </a:solidFill>
                <a:latin typeface="Times New Roman" panose="02020603050405020304" pitchFamily="18" charset="0"/>
                <a:cs typeface="Times New Roman" panose="02020603050405020304" pitchFamily="18" charset="0"/>
              </a:rPr>
              <a:t>Inside the npn structure The heavily doped n-type emitter region has a very high density of conduction-band (free) </a:t>
            </a:r>
            <a:endParaRPr lang="en-US" sz="2000" dirty="0">
              <a:solidFill>
                <a:srgbClr val="231F20"/>
              </a:solidFill>
              <a:latin typeface="Times New Roman" panose="02020603050405020304" pitchFamily="18" charset="0"/>
              <a:cs typeface="Times New Roman" panose="02020603050405020304" pitchFamily="18" charset="0"/>
            </a:endParaRPr>
          </a:p>
          <a:p>
            <a:r>
              <a:rPr lang="en-US" sz="2000" dirty="0">
                <a:solidFill>
                  <a:srgbClr val="231F20"/>
                </a:solidFill>
                <a:latin typeface="Times New Roman" panose="02020603050405020304" pitchFamily="18" charset="0"/>
                <a:cs typeface="Times New Roman" panose="02020603050405020304" pitchFamily="18" charset="0"/>
              </a:rPr>
              <a:t>electrons, as indicated in Figure.</a:t>
            </a:r>
            <a:endParaRPr lang="en-US" sz="2000" dirty="0">
              <a:solidFill>
                <a:srgbClr val="231F20"/>
              </a:solidFill>
              <a:latin typeface="Times New Roman" panose="02020603050405020304" pitchFamily="18" charset="0"/>
              <a:cs typeface="Times New Roman" panose="02020603050405020304" pitchFamily="18" charset="0"/>
            </a:endParaRPr>
          </a:p>
          <a:p>
            <a:r>
              <a:rPr lang="en-US" sz="2000" dirty="0">
                <a:solidFill>
                  <a:srgbClr val="231F20"/>
                </a:solidFill>
                <a:latin typeface="Times New Roman" panose="02020603050405020304" pitchFamily="18" charset="0"/>
                <a:cs typeface="Times New Roman" panose="02020603050405020304" pitchFamily="18" charset="0"/>
              </a:rPr>
              <a:t>These free electrons easily diffuse through the forward based BE junction into the lightly doped and very thin p-type base region, as indicated by the wide arrow. The base has a low density of holes, which are the majority carriers, as represented by the white circles. A small percentage of the total number of free electrons injected </a:t>
            </a:r>
            <a:r>
              <a:rPr lang="en-US" sz="2000" dirty="0">
                <a:latin typeface="Times New Roman" panose="02020603050405020304" pitchFamily="18" charset="0"/>
                <a:cs typeface="Times New Roman" panose="02020603050405020304" pitchFamily="18" charset="0"/>
              </a:rPr>
              <a:t> </a:t>
            </a:r>
            <a:r>
              <a:rPr lang="en-US" sz="2000" dirty="0">
                <a:solidFill>
                  <a:srgbClr val="231F20"/>
                </a:solidFill>
                <a:latin typeface="Times New Roman" panose="02020603050405020304" pitchFamily="18" charset="0"/>
                <a:cs typeface="Times New Roman" panose="02020603050405020304" pitchFamily="18" charset="0"/>
              </a:rPr>
              <a:t>into the base region recombine with holes and move as valence electrons through the base region and into the emitter region as hole current, indicated by the red arrows.</a:t>
            </a:r>
            <a:endParaRPr lang="en-US" sz="2000" dirty="0">
              <a:solidFill>
                <a:srgbClr val="231F20"/>
              </a:solidFill>
              <a:latin typeface="Times New Roman" panose="02020603050405020304" pitchFamily="18" charset="0"/>
              <a:cs typeface="Times New Roman" panose="02020603050405020304" pitchFamily="18" charset="0"/>
            </a:endParaRPr>
          </a:p>
          <a:p>
            <a:r>
              <a:rPr lang="en-US" sz="2000" dirty="0">
                <a:solidFill>
                  <a:srgbClr val="231F20"/>
                </a:solidFill>
                <a:latin typeface="Times New Roman" panose="02020603050405020304" pitchFamily="18" charset="0"/>
                <a:cs typeface="Times New Roman" panose="02020603050405020304" pitchFamily="18" charset="0"/>
              </a:rPr>
              <a:t>When the electrons that have recombined with holes as valence electrons leave the crystalline structure of the base, they become free electrons in the metallic base lead and produce the external base current. Most of the free electrons that have entered the base do not  recombine with holes because the base is very thin. As the free electrons move toward the reverse-biased BC junction, they are swept across into the collector region by the attraction of the positive collector supply voltage. The free electrons move through the collector region, into the external circuit, and then return into the emitter region along with the base current, as indicated. The emitter current is slightly greater than the collector current because of the small base current that splits off from the total current injected into the base region from the emitter.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561513" y="0"/>
            <a:ext cx="9383151"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00667" y="1083212"/>
            <a:ext cx="9548706" cy="486742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81333" y="346389"/>
            <a:ext cx="4032386" cy="523220"/>
          </a:xfrm>
          <a:prstGeom prst="rect">
            <a:avLst/>
          </a:prstGeom>
        </p:spPr>
        <p:txBody>
          <a:bodyPr wrap="none">
            <a:spAutoFit/>
          </a:bodyPr>
          <a:lstStyle/>
          <a:p>
            <a:r>
              <a:rPr lang="en-US" sz="2800" b="1" u="sng" dirty="0">
                <a:solidFill>
                  <a:schemeClr val="bg1"/>
                </a:solidFill>
                <a:latin typeface="Times New Roman" panose="02020603050405020304" pitchFamily="18" charset="0"/>
                <a:cs typeface="Times New Roman" panose="02020603050405020304" pitchFamily="18" charset="0"/>
              </a:rPr>
              <a:t>Transistor Configuration</a:t>
            </a:r>
            <a:endParaRPr lang="en-US" sz="2800" b="1" u="sng" dirty="0">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0" y="1385709"/>
            <a:ext cx="12192000" cy="4523105"/>
          </a:xfrm>
          <a:prstGeom prst="rect">
            <a:avLst/>
          </a:prstGeom>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We know that transistor has three terminals namely emitter (E), base (B), and collector (C).</a:t>
            </a:r>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But to connect a transistor in the circuit, we need four terminals: </a:t>
            </a:r>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Two terminals for input and other two terminals for output.</a:t>
            </a:r>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But the transistor does not have four terminals, then how do we connect transistor in a circuit. </a:t>
            </a:r>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One of the three terminals is used as common to both input and output.</a:t>
            </a:r>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When a transistor is to be connected in a circuit, one terminal is used as the input terminal, the other terminal is used as the output terminal and the third terminal is common to the input and output.</a:t>
            </a:r>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That means here input is applied between the input terminal and common terminal, and the corresponding output is taken between the output terminal and common terminal.</a:t>
            </a:r>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b="0" i="0" dirty="0">
              <a:solidFill>
                <a:schemeClr val="bg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77838"/>
            <a:ext cx="12192000" cy="2676525"/>
          </a:xfrm>
          <a:prstGeom prst="rect">
            <a:avLst/>
          </a:prstGeom>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sym typeface="+mn-ea"/>
              </a:rPr>
              <a:t>Depending upon the terminal which is used as a common terminal to the input and output terminals, the transistor can be connected in the following three configurations. They are:</a:t>
            </a:r>
            <a:endParaRPr lang="en-US" sz="24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sym typeface="+mn-ea"/>
              </a:rPr>
              <a:t>Common collector (CC) configuration</a:t>
            </a:r>
            <a:endParaRPr lang="en-US" sz="24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sym typeface="+mn-ea"/>
              </a:rPr>
              <a:t>Common base (CB) configuration</a:t>
            </a:r>
            <a:endParaRPr lang="en-US" sz="24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sym typeface="+mn-ea"/>
              </a:rPr>
              <a:t>Common emitter (CE) configuration</a:t>
            </a:r>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In every configuration, the base-emitter junction J</a:t>
            </a:r>
            <a:r>
              <a:rPr lang="en-US" sz="2400" baseline="-25000" dirty="0">
                <a:solidFill>
                  <a:schemeClr val="bg1"/>
                </a:solidFill>
                <a:latin typeface="Times New Roman" panose="02020603050405020304" pitchFamily="18" charset="0"/>
                <a:cs typeface="Times New Roman" panose="02020603050405020304" pitchFamily="18" charset="0"/>
              </a:rPr>
              <a:t>E</a:t>
            </a:r>
            <a:r>
              <a:rPr lang="en-US" sz="2400" dirty="0">
                <a:solidFill>
                  <a:schemeClr val="bg1"/>
                </a:solidFill>
                <a:latin typeface="Times New Roman" panose="02020603050405020304" pitchFamily="18" charset="0"/>
                <a:cs typeface="Times New Roman" panose="02020603050405020304" pitchFamily="18" charset="0"/>
              </a:rPr>
              <a:t> is always forward biased and the collector-base junction J</a:t>
            </a:r>
            <a:r>
              <a:rPr lang="en-US" sz="2400" baseline="-25000" dirty="0">
                <a:solidFill>
                  <a:schemeClr val="bg1"/>
                </a:solidFill>
                <a:latin typeface="Times New Roman" panose="02020603050405020304" pitchFamily="18" charset="0"/>
                <a:cs typeface="Times New Roman" panose="02020603050405020304" pitchFamily="18" charset="0"/>
              </a:rPr>
              <a:t>C</a:t>
            </a:r>
            <a:r>
              <a:rPr lang="en-US" sz="2400" dirty="0">
                <a:solidFill>
                  <a:schemeClr val="bg1"/>
                </a:solidFill>
                <a:latin typeface="Times New Roman" panose="02020603050405020304" pitchFamily="18" charset="0"/>
                <a:cs typeface="Times New Roman" panose="02020603050405020304" pitchFamily="18" charset="0"/>
              </a:rPr>
              <a:t> is always reverse biased to operate the transistor as a current amplifier.</a:t>
            </a:r>
            <a:endParaRPr lang="en-US"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1"/>
          <a:srcRect l="7203" t="8702" r="26766" b="23170"/>
          <a:stretch>
            <a:fillRect/>
          </a:stretch>
        </p:blipFill>
        <p:spPr>
          <a:xfrm>
            <a:off x="2135945" y="882747"/>
            <a:ext cx="7920110" cy="5092505"/>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836239"/>
            <a:ext cx="12192000" cy="5262979"/>
          </a:xfrm>
          <a:prstGeom prst="rect">
            <a:avLst/>
          </a:prstGeom>
        </p:spPr>
        <p:txBody>
          <a:bodyPr wrap="square">
            <a:spAutoFit/>
          </a:bodyPr>
          <a:lstStyle/>
          <a:p>
            <a:pPr marL="457200" lvl="0" indent="-457200">
              <a:lnSpc>
                <a:spcPct val="150000"/>
              </a:lnSpc>
              <a:buFont typeface="Wingdings" panose="05000000000000000000" pitchFamily="2" charset="2"/>
              <a:buChar char="§"/>
            </a:pPr>
            <a:r>
              <a:rPr lang="en-US" sz="2800" dirty="0">
                <a:solidFill>
                  <a:schemeClr val="bg1"/>
                </a:solidFill>
                <a:effectLst/>
                <a:latin typeface="Times New Roman" panose="02020603050405020304" pitchFamily="18" charset="0"/>
                <a:cs typeface="Times New Roman" panose="02020603050405020304" pitchFamily="18" charset="0"/>
              </a:rPr>
              <a:t>Moore's law is the observation that over the history of computing hardware, the number of transistors on integrated circuits doubles approximately every two years.</a:t>
            </a:r>
            <a:endParaRPr lang="en-US" sz="2800" dirty="0">
              <a:solidFill>
                <a:schemeClr val="bg1"/>
              </a:solidFill>
              <a:effectLst/>
              <a:latin typeface="Times New Roman" panose="02020603050405020304" pitchFamily="18" charset="0"/>
              <a:cs typeface="Times New Roman" panose="02020603050405020304" pitchFamily="18" charset="0"/>
            </a:endParaRPr>
          </a:p>
          <a:p>
            <a:pPr marL="457200" lvl="0" indent="-457200">
              <a:lnSpc>
                <a:spcPct val="150000"/>
              </a:lnSpc>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This law is named after Intel co-founder Gordon Moore's who describe the trend in his paper.</a:t>
            </a:r>
            <a:endParaRPr lang="en-US" sz="2800" dirty="0">
              <a:solidFill>
                <a:schemeClr val="bg1"/>
              </a:solidFill>
              <a:latin typeface="Times New Roman" panose="02020603050405020304" pitchFamily="18" charset="0"/>
              <a:cs typeface="Times New Roman" panose="02020603050405020304" pitchFamily="18" charset="0"/>
            </a:endParaRPr>
          </a:p>
          <a:p>
            <a:pPr marL="457200" lvl="0" indent="-457200">
              <a:lnSpc>
                <a:spcPct val="150000"/>
              </a:lnSpc>
              <a:buFont typeface="Wingdings" panose="05000000000000000000" pitchFamily="2" charset="2"/>
              <a:buChar char="§"/>
            </a:pPr>
            <a:r>
              <a:rPr lang="en-US" sz="2800" dirty="0">
                <a:solidFill>
                  <a:schemeClr val="bg1"/>
                </a:solidFill>
                <a:effectLst/>
                <a:latin typeface="Times New Roman" panose="02020603050405020304" pitchFamily="18" charset="0"/>
                <a:cs typeface="Times New Roman" panose="02020603050405020304" pitchFamily="18" charset="0"/>
              </a:rPr>
              <a:t>His prediction has been proven to be accurate, because this law is now used in semiconductor industry to guide long term planning and to </a:t>
            </a:r>
            <a:r>
              <a:rPr lang="en-US" sz="2800" dirty="0">
                <a:solidFill>
                  <a:schemeClr val="bg1"/>
                </a:solidFill>
                <a:latin typeface="Times New Roman" panose="02020603050405020304" pitchFamily="18" charset="0"/>
                <a:cs typeface="Times New Roman" panose="02020603050405020304" pitchFamily="18" charset="0"/>
              </a:rPr>
              <a:t>s</a:t>
            </a:r>
            <a:r>
              <a:rPr lang="en-US" sz="2800" dirty="0">
                <a:solidFill>
                  <a:schemeClr val="bg1"/>
                </a:solidFill>
                <a:effectLst/>
                <a:latin typeface="Times New Roman" panose="02020603050405020304" pitchFamily="18" charset="0"/>
                <a:cs typeface="Times New Roman" panose="02020603050405020304" pitchFamily="18" charset="0"/>
              </a:rPr>
              <a:t>et targets for research and development.</a:t>
            </a:r>
            <a:endParaRPr lang="en-US" sz="2800" dirty="0">
              <a:solidFill>
                <a:schemeClr val="bg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47446"/>
            <a:ext cx="12192000" cy="4247317"/>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The capabilities of many electronic devices are strongly linked with  Moore's law:</a:t>
            </a: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Processing speed</a:t>
            </a: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Memory Capacity</a:t>
            </a: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Sensors and even the number and size if pixels in digital cameras.</a:t>
            </a: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Moore's law describes the driving force of technological and social change.</a:t>
            </a:r>
            <a:endParaRPr lang="en-US" sz="2800" dirty="0">
              <a:solidFill>
                <a:schemeClr val="bg1"/>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54223"/>
            <a:ext cx="12192000" cy="3970318"/>
          </a:xfrm>
          <a:prstGeom prst="rect">
            <a:avLst/>
          </a:prstGeom>
        </p:spPr>
        <p:txBody>
          <a:bodyPr wrap="square">
            <a:spAutoFit/>
          </a:bodyPr>
          <a:lstStyle/>
          <a:p>
            <a:pPr algn="ctr">
              <a:lnSpc>
                <a:spcPct val="150000"/>
              </a:lnSpc>
            </a:pPr>
            <a:r>
              <a:rPr lang="en-US" sz="2800" b="1" u="sng" dirty="0">
                <a:solidFill>
                  <a:schemeClr val="bg1"/>
                </a:solidFill>
                <a:latin typeface="Times New Roman" panose="02020603050405020304" pitchFamily="18" charset="0"/>
                <a:cs typeface="Times New Roman" panose="02020603050405020304" pitchFamily="18" charset="0"/>
              </a:rPr>
              <a:t>How Has Moore’s Law Impacted Computing?</a:t>
            </a:r>
            <a:endParaRPr lang="en-US" sz="2800" b="1" u="sng"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US" sz="2800" dirty="0">
                <a:solidFill>
                  <a:schemeClr val="bg1"/>
                </a:solidFill>
                <a:latin typeface="Times New Roman" panose="02020603050405020304" pitchFamily="18" charset="0"/>
                <a:cs typeface="Times New Roman" panose="02020603050405020304" pitchFamily="18" charset="0"/>
              </a:rPr>
              <a:t>Moore’s Law has had a direct impact on the progress of computing power. Transistors in integrated circuits have become faster. Transistors conduct electricity, which contain carbon and silicon molecules that can make the electricity run faster across the circuit. The faster the integrated circuit conducts electricity, the faster the computer operates.</a:t>
            </a:r>
            <a:endParaRPr lang="en-US"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00667" y="743427"/>
            <a:ext cx="9548706" cy="5371146"/>
          </a:xfrm>
          <a:prstGeom prst="rect">
            <a:avLst/>
          </a:prstGeom>
        </p:spPr>
      </p:pic>
      <p:sp>
        <p:nvSpPr>
          <p:cNvPr id="3" name="Rectangle 2"/>
          <p:cNvSpPr/>
          <p:nvPr/>
        </p:nvSpPr>
        <p:spPr>
          <a:xfrm>
            <a:off x="8820443" y="773723"/>
            <a:ext cx="717452" cy="37982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0166" y="2221748"/>
            <a:ext cx="11741834" cy="1384995"/>
          </a:xfrm>
          <a:prstGeom prst="rect">
            <a:avLst/>
          </a:prstGeom>
        </p:spPr>
        <p:txBody>
          <a:bodyPr wrap="square">
            <a:spAutoFit/>
          </a:bodyPr>
          <a:lstStyle/>
          <a:p>
            <a:pPr marL="75565" marR="132080" algn="ctr">
              <a:spcBef>
                <a:spcPts val="15"/>
              </a:spcBef>
              <a:spcAft>
                <a:spcPts val="0"/>
              </a:spcAft>
            </a:pPr>
            <a:r>
              <a:rPr lang="en-US" sz="2800" b="1" u="sng" dirty="0">
                <a:solidFill>
                  <a:schemeClr val="bg1"/>
                </a:solidFill>
                <a:latin typeface="Times New Roman" panose="02020603050405020304" pitchFamily="18" charset="0"/>
                <a:cs typeface="Times New Roman" panose="02020603050405020304" pitchFamily="18" charset="0"/>
              </a:rPr>
              <a:t>Topic: </a:t>
            </a:r>
            <a:endParaRPr lang="en-US" sz="2800" b="1" u="sng" dirty="0">
              <a:solidFill>
                <a:schemeClr val="bg1"/>
              </a:solidFill>
              <a:latin typeface="Times New Roman" panose="02020603050405020304" pitchFamily="18" charset="0"/>
              <a:cs typeface="Times New Roman" panose="02020603050405020304" pitchFamily="18" charset="0"/>
            </a:endParaRPr>
          </a:p>
          <a:p>
            <a:pPr marL="75565" marR="132080" algn="ctr">
              <a:spcBef>
                <a:spcPts val="15"/>
              </a:spcBef>
              <a:spcAft>
                <a:spcPts val="0"/>
              </a:spcAft>
            </a:pPr>
            <a:r>
              <a:rPr lang="en-US" sz="2800" b="1" dirty="0">
                <a:solidFill>
                  <a:schemeClr val="bg1"/>
                </a:solidFill>
                <a:latin typeface="Times New Roman" panose="02020603050405020304" pitchFamily="18" charset="0"/>
                <a:cs typeface="Times New Roman" panose="02020603050405020304" pitchFamily="18" charset="0"/>
              </a:rPr>
              <a:t>Bipolar junction transistor (BJT) Structure, Common base, Common Emitter, Common Collector</a:t>
            </a:r>
            <a:endParaRPr lang="en-US" sz="2800" b="1" dirty="0">
              <a:solidFill>
                <a:schemeClr val="bg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2" name="Rectangle 1"/>
          <p:cNvSpPr/>
          <p:nvPr/>
        </p:nvSpPr>
        <p:spPr>
          <a:xfrm>
            <a:off x="450166" y="1805735"/>
            <a:ext cx="11741833" cy="3323987"/>
          </a:xfrm>
          <a:prstGeom prst="rect">
            <a:avLst/>
          </a:prstGeom>
        </p:spPr>
        <p:txBody>
          <a:bodyPr wrap="square">
            <a:spAutoFit/>
          </a:bodyPr>
          <a:lstStyle/>
          <a:p>
            <a:pPr>
              <a:lnSpc>
                <a:spcPct val="150000"/>
              </a:lnSpc>
            </a:pPr>
            <a:r>
              <a:rPr lang="en-US" sz="2800" dirty="0">
                <a:solidFill>
                  <a:schemeClr val="bg1"/>
                </a:solidFill>
                <a:latin typeface="Times New Roman" panose="02020603050405020304" pitchFamily="18" charset="0"/>
                <a:cs typeface="Times New Roman" panose="02020603050405020304" pitchFamily="18" charset="0"/>
              </a:rPr>
              <a:t>The transistor was invented in 1947 by a team of scientists from Bell Laboratories. William Shockley, Walter Brattain, and John Bardeen developed the solid-state device that replaced the vacuum tube. Each received the Nobel prize in 1956. The transistor is the most significant invention of the twentieth century.</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3265605" y="1035707"/>
            <a:ext cx="5991320" cy="523220"/>
          </a:xfrm>
          <a:prstGeom prst="rect">
            <a:avLst/>
          </a:prstGeom>
        </p:spPr>
        <p:txBody>
          <a:bodyPr wrap="none">
            <a:spAutoFit/>
          </a:bodyPr>
          <a:lstStyle/>
          <a:p>
            <a:r>
              <a:rPr lang="en-US" sz="2800" b="1" u="sng" dirty="0">
                <a:solidFill>
                  <a:schemeClr val="bg1"/>
                </a:solidFill>
                <a:latin typeface="Times New Roman" panose="02020603050405020304" pitchFamily="18" charset="0"/>
                <a:cs typeface="Times New Roman" panose="02020603050405020304" pitchFamily="18" charset="0"/>
              </a:rPr>
              <a:t>HISTORY  NOTE OF TRANSISTOR</a:t>
            </a:r>
            <a:endParaRPr lang="en-US" sz="2800" b="1" u="sng"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0</TotalTime>
  <Words>7549</Words>
  <Application>WPS Presentation</Application>
  <PresentationFormat>Widescreen</PresentationFormat>
  <Paragraphs>110</Paragraphs>
  <Slides>21</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SimSun</vt:lpstr>
      <vt:lpstr>Wingdings</vt:lpstr>
      <vt:lpstr>Times New Roman</vt:lpstr>
      <vt:lpstr>Microsoft YaHei</vt:lpstr>
      <vt:lpstr>Arial Unicode MS</vt:lpstr>
      <vt:lpstr>Gill Sans MT</vt:lpstr>
      <vt:lpstr>Calibri</vt:lpstr>
      <vt:lpstr>Parcel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Grace</dc:creator>
  <cp:lastModifiedBy>Grace</cp:lastModifiedBy>
  <cp:revision>56</cp:revision>
  <dcterms:created xsi:type="dcterms:W3CDTF">2023-12-16T11:35:00Z</dcterms:created>
  <dcterms:modified xsi:type="dcterms:W3CDTF">2024-01-27T12:42:49Z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85847CBADD40495988996CC8B1754137_12</vt:lpwstr>
  </property>
  <property fmtid="{D5CDD505-2E9C-101B-9397-08002B2CF9AE}" pid="3" name="KSOProductBuildVer">
    <vt:lpwstr>1033-12.2.0.13431</vt:lpwstr>
  </property>
</Properties>
</file>