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0"/>
  </p:notesMasterIdLst>
  <p:sldIdLst>
    <p:sldId id="256" r:id="rId2"/>
    <p:sldId id="258" r:id="rId3"/>
    <p:sldId id="260" r:id="rId4"/>
    <p:sldId id="259" r:id="rId5"/>
    <p:sldId id="263" r:id="rId6"/>
    <p:sldId id="261" r:id="rId7"/>
    <p:sldId id="262" r:id="rId8"/>
    <p:sldId id="292" r:id="rId9"/>
    <p:sldId id="307" r:id="rId10"/>
    <p:sldId id="308" r:id="rId11"/>
    <p:sldId id="309" r:id="rId12"/>
    <p:sldId id="310" r:id="rId13"/>
    <p:sldId id="312" r:id="rId14"/>
    <p:sldId id="311" r:id="rId15"/>
    <p:sldId id="313" r:id="rId16"/>
    <p:sldId id="314" r:id="rId17"/>
    <p:sldId id="275" r:id="rId18"/>
    <p:sldId id="267" r:id="rId19"/>
    <p:sldId id="276" r:id="rId20"/>
    <p:sldId id="270" r:id="rId21"/>
    <p:sldId id="273" r:id="rId22"/>
    <p:sldId id="301" r:id="rId23"/>
    <p:sldId id="288" r:id="rId24"/>
    <p:sldId id="289" r:id="rId25"/>
    <p:sldId id="290" r:id="rId26"/>
    <p:sldId id="291" r:id="rId27"/>
    <p:sldId id="315" r:id="rId28"/>
    <p:sldId id="287"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3" autoAdjust="0"/>
    <p:restoredTop sz="82472" autoAdjust="0"/>
  </p:normalViewPr>
  <p:slideViewPr>
    <p:cSldViewPr snapToGrid="0">
      <p:cViewPr varScale="1">
        <p:scale>
          <a:sx n="68" d="100"/>
          <a:sy n="68" d="100"/>
        </p:scale>
        <p:origin x="774" y="60"/>
      </p:cViewPr>
      <p:guideLst/>
    </p:cSldViewPr>
  </p:slideViewPr>
  <p:notesTextViewPr>
    <p:cViewPr>
      <p:scale>
        <a:sx n="3" d="2"/>
        <a:sy n="3" d="2"/>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735569-464F-4580-AB5B-A5590BAD7B53}" type="datetimeFigureOut">
              <a:rPr lang="en-US" smtClean="0"/>
              <a:t>28-Jan-24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8CA262-FC25-46A9-8563-B9ECB3E0E80D}"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8CA262-FC25-46A9-8563-B9ECB3E0E80D}" type="slidenum">
              <a:rPr lang="en-US" smtClean="0"/>
              <a:t>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8CA262-FC25-46A9-8563-B9ECB3E0E80D}" type="slidenum">
              <a:rPr lang="en-US" smtClean="0"/>
              <a:t>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8CA262-FC25-46A9-8563-B9ECB3E0E80D}" type="slidenum">
              <a:rPr lang="en-US" smtClean="0"/>
              <a:t>7</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simple words, we can say that a transistor is a mini device that is used to control or regulate the flow of electronic signals.</a:t>
            </a:r>
          </a:p>
          <a:p>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A laptop processor has approximately 3 billion transistors.</a:t>
            </a:r>
          </a:p>
          <a:p>
            <a:r>
              <a:rPr lang="en-US" sz="1200" b="0" i="0" kern="1200" dirty="0">
                <a:solidFill>
                  <a:schemeClr val="tx1"/>
                </a:solidFill>
                <a:effectLst/>
                <a:latin typeface="+mn-lt"/>
                <a:ea typeface="+mn-ea"/>
                <a:cs typeface="+mn-cs"/>
              </a:rPr>
              <a:t>Diode is </a:t>
            </a:r>
            <a:r>
              <a:rPr lang="en-US" sz="1200" b="1" i="0" kern="1200" dirty="0">
                <a:solidFill>
                  <a:schemeClr val="tx1"/>
                </a:solidFill>
                <a:effectLst/>
                <a:latin typeface="+mn-lt"/>
                <a:ea typeface="+mn-ea"/>
                <a:cs typeface="+mn-cs"/>
              </a:rPr>
              <a:t>an electronic device with two transmitting terminals that allows electric current to flow in one direction while blocking current in the opposite direction</a:t>
            </a:r>
            <a:r>
              <a:rPr lang="en-US" sz="1200" b="0" i="0" kern="1200" dirty="0">
                <a:solidFill>
                  <a:schemeClr val="tx1"/>
                </a:solidFill>
                <a:effectLst/>
                <a:latin typeface="+mn-lt"/>
                <a:ea typeface="+mn-ea"/>
                <a:cs typeface="+mn-cs"/>
              </a:rPr>
              <a:t>. An example of a diode is a light-emitting diode, an LED.</a:t>
            </a:r>
            <a:endParaRPr lang="en-US" dirty="0"/>
          </a:p>
        </p:txBody>
      </p:sp>
      <p:sp>
        <p:nvSpPr>
          <p:cNvPr id="4" name="Slide Number Placeholder 3"/>
          <p:cNvSpPr>
            <a:spLocks noGrp="1"/>
          </p:cNvSpPr>
          <p:nvPr>
            <p:ph type="sldNum" sz="quarter" idx="10"/>
          </p:nvPr>
        </p:nvSpPr>
        <p:spPr/>
        <p:txBody>
          <a:bodyPr/>
          <a:lstStyle/>
          <a:p>
            <a:fld id="{D38CA262-FC25-46A9-8563-B9ECB3E0E80D}" type="slidenum">
              <a:rPr lang="en-US" smtClean="0"/>
              <a:t>17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t>28-Jan-24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t>28-Jan-24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t>28-Jan-24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t>28-Jan-24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t>28-Jan-24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t>28-Jan-24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t>28-Jan-24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t>28-Jan-24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t>28-Jan-24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t>28-Jan-24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t>28-Jan-24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t>28-Jan-24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t>28-Jan-24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t>28-Jan-24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t>28-Jan-24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t>28-Jan-24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t>28-Jan-24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s://i0.wp.com/electricalfundablog.com/wp-content/uploads/2019/10/image-6.png?ssl=1" TargetMode="Externa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3" name="Rectangle 2"/>
          <p:cNvSpPr/>
          <p:nvPr/>
        </p:nvSpPr>
        <p:spPr>
          <a:xfrm>
            <a:off x="781724" y="2393749"/>
            <a:ext cx="10628551" cy="523220"/>
          </a:xfrm>
          <a:prstGeom prst="rect">
            <a:avLst/>
          </a:prstGeom>
        </p:spPr>
        <p:txBody>
          <a:bodyPr wrap="none">
            <a:spAutoFit/>
          </a:bodyPr>
          <a:lstStyle/>
          <a:p>
            <a:pPr marL="2540" marR="52705" algn="just">
              <a:spcBef>
                <a:spcPts val="0"/>
              </a:spcBef>
              <a:spcAft>
                <a:spcPts val="0"/>
              </a:spcAft>
            </a:pPr>
            <a:r>
              <a:rPr lang="en-US" sz="2800" b="1" u="sng" dirty="0">
                <a:latin typeface="Arial" panose="020B0604020202020204" pitchFamily="34" charset="0"/>
              </a:rPr>
              <a:t>Introduction to Digital Logic and Design </a:t>
            </a:r>
            <a:r>
              <a:rPr lang="en-US" sz="2800" b="1" u="sng" spc="-30" dirty="0">
                <a:latin typeface="Arial" panose="020B0604020202020204" pitchFamily="34" charset="0"/>
              </a:rPr>
              <a:t>and </a:t>
            </a:r>
            <a:r>
              <a:rPr lang="en-US" sz="2800" b="1" u="sng" dirty="0">
                <a:latin typeface="Arial" panose="020B0604020202020204" pitchFamily="34" charset="0"/>
              </a:rPr>
              <a:t>Number System</a:t>
            </a:r>
            <a:endParaRPr lang="en-US" sz="3600" b="1" u="sng" dirty="0">
              <a:effectLst/>
              <a:latin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9">
            <a:extLst>
              <a:ext uri="{FF2B5EF4-FFF2-40B4-BE49-F238E27FC236}">
                <a16:creationId xmlns:a16="http://schemas.microsoft.com/office/drawing/2014/main" id="{8F7AFB9A-7364-478C-B48B-8523CDD9AE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8" name="Freeform: Shape 11">
            <a:extLst>
              <a:ext uri="{FF2B5EF4-FFF2-40B4-BE49-F238E27FC236}">
                <a16:creationId xmlns:a16="http://schemas.microsoft.com/office/drawing/2014/main" id="{36678033-86B6-40E6-BE90-78D8ED4E3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6002" cy="6858000"/>
          </a:xfrm>
          <a:custGeom>
            <a:avLst/>
            <a:gdLst>
              <a:gd name="connsiteX0" fmla="*/ 0 w 6096002"/>
              <a:gd name="connsiteY0" fmla="*/ 0 h 6858000"/>
              <a:gd name="connsiteX1" fmla="*/ 4885967 w 6096002"/>
              <a:gd name="connsiteY1" fmla="*/ 0 h 6858000"/>
              <a:gd name="connsiteX2" fmla="*/ 4946007 w 6096002"/>
              <a:gd name="connsiteY2" fmla="*/ 69271 h 6858000"/>
              <a:gd name="connsiteX3" fmla="*/ 6096002 w 6096002"/>
              <a:gd name="connsiteY3" fmla="*/ 3429000 h 6858000"/>
              <a:gd name="connsiteX4" fmla="*/ 4946007 w 6096002"/>
              <a:gd name="connsiteY4" fmla="*/ 6788730 h 6858000"/>
              <a:gd name="connsiteX5" fmla="*/ 4885967 w 6096002"/>
              <a:gd name="connsiteY5" fmla="*/ 6858000 h 6858000"/>
              <a:gd name="connsiteX6" fmla="*/ 0 w 609600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6858000">
                <a:moveTo>
                  <a:pt x="0" y="0"/>
                </a:moveTo>
                <a:lnTo>
                  <a:pt x="4885967" y="0"/>
                </a:lnTo>
                <a:lnTo>
                  <a:pt x="4946007" y="69271"/>
                </a:lnTo>
                <a:cubicBezTo>
                  <a:pt x="5656533" y="929100"/>
                  <a:pt x="6096002" y="2116944"/>
                  <a:pt x="6096002" y="3429000"/>
                </a:cubicBezTo>
                <a:cubicBezTo>
                  <a:pt x="6096002" y="4741056"/>
                  <a:pt x="5656533" y="5928900"/>
                  <a:pt x="4946007" y="6788730"/>
                </a:cubicBezTo>
                <a:lnTo>
                  <a:pt x="4885967"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9" name="Freeform: Shape 13">
            <a:extLst>
              <a:ext uri="{FF2B5EF4-FFF2-40B4-BE49-F238E27FC236}">
                <a16:creationId xmlns:a16="http://schemas.microsoft.com/office/drawing/2014/main" id="{D2542E1A-076E-4A34-BB67-2BF961754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5370" cy="6858000"/>
          </a:xfrm>
          <a:custGeom>
            <a:avLst/>
            <a:gdLst>
              <a:gd name="connsiteX0" fmla="*/ 0 w 6085370"/>
              <a:gd name="connsiteY0" fmla="*/ 0 h 6858000"/>
              <a:gd name="connsiteX1" fmla="*/ 4875335 w 6085370"/>
              <a:gd name="connsiteY1" fmla="*/ 0 h 6858000"/>
              <a:gd name="connsiteX2" fmla="*/ 4935375 w 6085370"/>
              <a:gd name="connsiteY2" fmla="*/ 69271 h 6858000"/>
              <a:gd name="connsiteX3" fmla="*/ 6085370 w 6085370"/>
              <a:gd name="connsiteY3" fmla="*/ 3429000 h 6858000"/>
              <a:gd name="connsiteX4" fmla="*/ 4935375 w 6085370"/>
              <a:gd name="connsiteY4" fmla="*/ 6788730 h 6858000"/>
              <a:gd name="connsiteX5" fmla="*/ 4875335 w 6085370"/>
              <a:gd name="connsiteY5" fmla="*/ 6858000 h 6858000"/>
              <a:gd name="connsiteX6" fmla="*/ 0 w 60853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5370" h="6858000">
                <a:moveTo>
                  <a:pt x="0" y="0"/>
                </a:moveTo>
                <a:lnTo>
                  <a:pt x="4875335" y="0"/>
                </a:lnTo>
                <a:lnTo>
                  <a:pt x="4935375" y="69271"/>
                </a:lnTo>
                <a:cubicBezTo>
                  <a:pt x="5645901" y="929100"/>
                  <a:pt x="6085370" y="2116944"/>
                  <a:pt x="6085370" y="3429000"/>
                </a:cubicBezTo>
                <a:cubicBezTo>
                  <a:pt x="6085370" y="4741056"/>
                  <a:pt x="5645901" y="5928900"/>
                  <a:pt x="4935375" y="6788730"/>
                </a:cubicBezTo>
                <a:lnTo>
                  <a:pt x="487533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Rectangle 1">
            <a:extLst>
              <a:ext uri="{FF2B5EF4-FFF2-40B4-BE49-F238E27FC236}">
                <a16:creationId xmlns:a16="http://schemas.microsoft.com/office/drawing/2014/main" id="{E64F577F-9632-42C3-B1A5-C4588B069692}"/>
              </a:ext>
            </a:extLst>
          </p:cNvPr>
          <p:cNvSpPr/>
          <p:nvPr/>
        </p:nvSpPr>
        <p:spPr>
          <a:xfrm>
            <a:off x="3164226" y="0"/>
            <a:ext cx="6281201" cy="1243584"/>
          </a:xfrm>
          <a:prstGeom prst="rect">
            <a:avLst/>
          </a:prstGeom>
        </p:spPr>
        <p:txBody>
          <a:bodyPr vert="horz" lIns="91440" tIns="45720" rIns="91440" bIns="45720" rtlCol="0" anchor="ctr">
            <a:normAutofit/>
          </a:bodyPr>
          <a:lstStyle/>
          <a:p>
            <a:pPr marR="0" lvl="0" defTabSz="914400">
              <a:lnSpc>
                <a:spcPct val="90000"/>
              </a:lnSpc>
              <a:spcBef>
                <a:spcPct val="0"/>
              </a:spcBef>
              <a:spcAft>
                <a:spcPts val="600"/>
              </a:spcAft>
            </a:pPr>
            <a:r>
              <a:rPr lang="en-US" sz="3400" b="1" u="sng" dirty="0">
                <a:latin typeface="+mj-lt"/>
                <a:ea typeface="+mj-ea"/>
                <a:cs typeface="+mj-cs"/>
              </a:rPr>
              <a:t>Conversion of ADC and DAC</a:t>
            </a:r>
            <a:endParaRPr lang="en-US" sz="3400" b="1" u="sng" dirty="0">
              <a:effectLst/>
              <a:latin typeface="+mj-lt"/>
              <a:ea typeface="+mj-ea"/>
              <a:cs typeface="+mj-cs"/>
            </a:endParaRPr>
          </a:p>
        </p:txBody>
      </p:sp>
      <p:sp>
        <p:nvSpPr>
          <p:cNvPr id="16" name="Rectangle 15">
            <a:extLst>
              <a:ext uri="{FF2B5EF4-FFF2-40B4-BE49-F238E27FC236}">
                <a16:creationId xmlns:a16="http://schemas.microsoft.com/office/drawing/2014/main" id="{75C56826-D4E5-42ED-8529-079651CB3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214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 name="Rectangle 17">
            <a:extLst>
              <a:ext uri="{FF2B5EF4-FFF2-40B4-BE49-F238E27FC236}">
                <a16:creationId xmlns:a16="http://schemas.microsoft.com/office/drawing/2014/main" id="{82095FCE-EF05-4443-B97A-85DEE3A5CA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912" y="2185062"/>
            <a:ext cx="49834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Rectangle 2">
            <a:extLst>
              <a:ext uri="{FF2B5EF4-FFF2-40B4-BE49-F238E27FC236}">
                <a16:creationId xmlns:a16="http://schemas.microsoft.com/office/drawing/2014/main" id="{F89B06C7-0C18-4DB8-878B-8A2262011C47}"/>
              </a:ext>
            </a:extLst>
          </p:cNvPr>
          <p:cNvSpPr/>
          <p:nvPr/>
        </p:nvSpPr>
        <p:spPr>
          <a:xfrm>
            <a:off x="507842" y="2218616"/>
            <a:ext cx="4832803" cy="3664351"/>
          </a:xfrm>
          <a:prstGeom prst="rect">
            <a:avLst/>
          </a:prstGeom>
        </p:spPr>
        <p:txBody>
          <a:bodyPr vert="horz" lIns="91440" tIns="45720" rIns="91440" bIns="45720" rtlCol="0">
            <a:normAutofit/>
          </a:bodyPr>
          <a:lstStyle/>
          <a:p>
            <a:pPr indent="-228600" defTabSz="914400">
              <a:lnSpc>
                <a:spcPct val="90000"/>
              </a:lnSpc>
              <a:spcAft>
                <a:spcPts val="6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As its name implies, an analog-to-digital converter (ADC) takes an analog wave as an input and converts this wave to a digitally represented output form </a:t>
            </a:r>
            <a:r>
              <a:rPr lang="en-US" sz="2400" i="1" dirty="0">
                <a:latin typeface="Times New Roman" panose="02020603050405020304" pitchFamily="18" charset="0"/>
                <a:cs typeface="Times New Roman" panose="02020603050405020304" pitchFamily="18" charset="0"/>
              </a:rPr>
              <a:t>(Fig. 1)</a:t>
            </a:r>
            <a:r>
              <a:rPr lang="en-US" sz="2400" dirty="0">
                <a:latin typeface="Times New Roman" panose="02020603050405020304" pitchFamily="18" charset="0"/>
                <a:cs typeface="Times New Roman" panose="02020603050405020304" pitchFamily="18" charset="0"/>
              </a:rPr>
              <a:t>. </a:t>
            </a:r>
          </a:p>
          <a:p>
            <a:pPr indent="-228600" defTabSz="914400">
              <a:lnSpc>
                <a:spcPct val="90000"/>
              </a:lnSpc>
              <a:spcAft>
                <a:spcPts val="6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 digital-to-analog converter (DAC) essentially does the reverse, converting a digital representation into an analog form </a:t>
            </a:r>
            <a:r>
              <a:rPr lang="en-US" sz="2400" i="1" dirty="0">
                <a:latin typeface="Times New Roman" panose="02020603050405020304" pitchFamily="18" charset="0"/>
                <a:cs typeface="Times New Roman" panose="02020603050405020304" pitchFamily="18" charset="0"/>
              </a:rPr>
              <a:t>(Fig. 2)</a:t>
            </a:r>
            <a:r>
              <a:rPr lang="en-US" sz="2400" dirty="0">
                <a:latin typeface="Times New Roman" panose="02020603050405020304" pitchFamily="18" charset="0"/>
                <a:cs typeface="Times New Roman" panose="02020603050405020304" pitchFamily="18" charset="0"/>
              </a:rPr>
              <a:t>.</a:t>
            </a:r>
          </a:p>
        </p:txBody>
      </p:sp>
      <p:pic>
        <p:nvPicPr>
          <p:cNvPr id="5" name="Picture 4">
            <a:extLst>
              <a:ext uri="{FF2B5EF4-FFF2-40B4-BE49-F238E27FC236}">
                <a16:creationId xmlns:a16="http://schemas.microsoft.com/office/drawing/2014/main" id="{F9508F75-6406-4AB3-BE72-7389102B0696}"/>
              </a:ext>
            </a:extLst>
          </p:cNvPr>
          <p:cNvPicPr>
            <a:picLocks noChangeAspect="1"/>
          </p:cNvPicPr>
          <p:nvPr/>
        </p:nvPicPr>
        <p:blipFill>
          <a:blip r:embed="rId2"/>
          <a:stretch>
            <a:fillRect/>
          </a:stretch>
        </p:blipFill>
        <p:spPr>
          <a:xfrm>
            <a:off x="6599455" y="3833490"/>
            <a:ext cx="5135719" cy="1283929"/>
          </a:xfrm>
          <a:prstGeom prst="rect">
            <a:avLst/>
          </a:prstGeom>
        </p:spPr>
      </p:pic>
      <p:pic>
        <p:nvPicPr>
          <p:cNvPr id="4" name="Picture 3">
            <a:extLst>
              <a:ext uri="{FF2B5EF4-FFF2-40B4-BE49-F238E27FC236}">
                <a16:creationId xmlns:a16="http://schemas.microsoft.com/office/drawing/2014/main" id="{BEF38026-635A-4627-8757-4C85A29768D1}"/>
              </a:ext>
            </a:extLst>
          </p:cNvPr>
          <p:cNvPicPr>
            <a:picLocks noChangeAspect="1"/>
          </p:cNvPicPr>
          <p:nvPr/>
        </p:nvPicPr>
        <p:blipFill>
          <a:blip r:embed="rId3"/>
          <a:stretch>
            <a:fillRect/>
          </a:stretch>
        </p:blipFill>
        <p:spPr>
          <a:xfrm>
            <a:off x="6593479" y="1479095"/>
            <a:ext cx="5135719" cy="1283929"/>
          </a:xfrm>
          <a:prstGeom prst="rect">
            <a:avLst/>
          </a:prstGeom>
        </p:spPr>
      </p:pic>
    </p:spTree>
    <p:extLst>
      <p:ext uri="{BB962C8B-B14F-4D97-AF65-F5344CB8AC3E}">
        <p14:creationId xmlns:p14="http://schemas.microsoft.com/office/powerpoint/2010/main" val="31504024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C825785-FC5D-4150-8A50-F188711C7986}"/>
              </a:ext>
            </a:extLst>
          </p:cNvPr>
          <p:cNvSpPr/>
          <p:nvPr/>
        </p:nvSpPr>
        <p:spPr>
          <a:xfrm>
            <a:off x="1434904" y="966787"/>
            <a:ext cx="9988062" cy="2462213"/>
          </a:xfrm>
          <a:prstGeom prst="rect">
            <a:avLst/>
          </a:prstGeom>
        </p:spPr>
        <p:txBody>
          <a:bodyPr wrap="square">
            <a:spAutoFit/>
          </a:bodyPr>
          <a:lstStyle/>
          <a:p>
            <a:pPr algn="ctr"/>
            <a:r>
              <a:rPr lang="en-US" sz="2800" b="1" u="sng" dirty="0">
                <a:latin typeface="Times New Roman" panose="02020603050405020304" pitchFamily="18" charset="0"/>
                <a:cs typeface="Times New Roman" panose="02020603050405020304" pitchFamily="18" charset="0"/>
              </a:rPr>
              <a:t>Example: A System Using Digital and Analog Methods </a:t>
            </a:r>
            <a:endParaRPr lang="en-US" b="1" u="sng" dirty="0">
              <a:latin typeface="Times New Roman" panose="02020603050405020304" pitchFamily="18" charset="0"/>
              <a:cs typeface="Times New Roman" panose="02020603050405020304" pitchFamily="18" charset="0"/>
            </a:endParaRPr>
          </a:p>
          <a:p>
            <a:r>
              <a:rPr lang="en-US" dirty="0">
                <a:solidFill>
                  <a:srgbClr val="231F20"/>
                </a:solidFill>
                <a:latin typeface="Times New Roman" panose="02020603050405020304" pitchFamily="18" charset="0"/>
                <a:cs typeface="Times New Roman" panose="02020603050405020304" pitchFamily="18" charset="0"/>
              </a:rPr>
              <a:t>The compact disk (CD) player is an example of a system in which both digital and analog circuits are used. The simplified block diagram in Figure 1–4 illustrates the basic principle. Music in digital form is stored on the compact disk. A laser diode optical system picks up the digital data from the rotating disk and transfers it to the </a:t>
            </a:r>
            <a:r>
              <a:rPr lang="en-US" b="1" dirty="0">
                <a:solidFill>
                  <a:srgbClr val="231F20"/>
                </a:solidFill>
                <a:latin typeface="Times New Roman" panose="02020603050405020304" pitchFamily="18" charset="0"/>
                <a:cs typeface="Times New Roman" panose="02020603050405020304" pitchFamily="18" charset="0"/>
              </a:rPr>
              <a:t>digital-to-analog converter (DAC)</a:t>
            </a:r>
            <a:r>
              <a:rPr lang="en-US" dirty="0">
                <a:solidFill>
                  <a:srgbClr val="231F20"/>
                </a:solidFill>
                <a:latin typeface="Times New Roman" panose="02020603050405020304" pitchFamily="18" charset="0"/>
                <a:cs typeface="Times New Roman" panose="02020603050405020304" pitchFamily="18" charset="0"/>
              </a:rPr>
              <a:t>. The DAC changes the digital data into an analog signal that is an electrical reproduction of the original music. This signal is amplified and sent to the speaker for you to enjoy. When the music was originally recorded on the CD, a process, essentially the reverse of the one described here, using an </a:t>
            </a:r>
            <a:r>
              <a:rPr lang="en-US" b="1" dirty="0">
                <a:solidFill>
                  <a:srgbClr val="231F20"/>
                </a:solidFill>
                <a:latin typeface="Times New Roman" panose="02020603050405020304" pitchFamily="18" charset="0"/>
                <a:cs typeface="Times New Roman" panose="02020603050405020304" pitchFamily="18" charset="0"/>
              </a:rPr>
              <a:t>analog-to-digital converter (ADC)</a:t>
            </a:r>
            <a:r>
              <a:rPr lang="en-US" dirty="0">
                <a:solidFill>
                  <a:srgbClr val="231F20"/>
                </a:solidFill>
                <a:latin typeface="Times New Roman" panose="02020603050405020304" pitchFamily="18" charset="0"/>
                <a:cs typeface="Times New Roman" panose="02020603050405020304" pitchFamily="18" charset="0"/>
              </a:rPr>
              <a:t> was used.</a:t>
            </a:r>
            <a:endParaRPr lang="en-US"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44814A3A-A212-46E3-807F-1B965F4D5A4B}"/>
              </a:ext>
            </a:extLst>
          </p:cNvPr>
          <p:cNvPicPr>
            <a:picLocks noChangeAspect="1"/>
          </p:cNvPicPr>
          <p:nvPr/>
        </p:nvPicPr>
        <p:blipFill>
          <a:blip r:embed="rId2"/>
          <a:stretch>
            <a:fillRect/>
          </a:stretch>
        </p:blipFill>
        <p:spPr>
          <a:xfrm>
            <a:off x="2371725" y="3857625"/>
            <a:ext cx="7448550" cy="3000375"/>
          </a:xfrm>
          <a:prstGeom prst="rect">
            <a:avLst/>
          </a:prstGeom>
        </p:spPr>
      </p:pic>
    </p:spTree>
    <p:extLst>
      <p:ext uri="{BB962C8B-B14F-4D97-AF65-F5344CB8AC3E}">
        <p14:creationId xmlns:p14="http://schemas.microsoft.com/office/powerpoint/2010/main" val="16414326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202F942-E080-4338-A7E9-86AAF7D80CBC}"/>
              </a:ext>
            </a:extLst>
          </p:cNvPr>
          <p:cNvSpPr/>
          <p:nvPr/>
        </p:nvSpPr>
        <p:spPr>
          <a:xfrm>
            <a:off x="1929908" y="1242562"/>
            <a:ext cx="9732209" cy="707886"/>
          </a:xfrm>
          <a:prstGeom prst="rect">
            <a:avLst/>
          </a:prstGeom>
        </p:spPr>
        <p:txBody>
          <a:bodyPr wrap="square">
            <a:spAutoFit/>
          </a:bodyPr>
          <a:lstStyle/>
          <a:p>
            <a:pPr marL="342900" indent="-342900">
              <a:buFont typeface="Arial" panose="020B0604020202020204" pitchFamily="34" charset="0"/>
              <a:buChar char="•"/>
            </a:pPr>
            <a:r>
              <a:rPr lang="en-US" sz="2000" dirty="0">
                <a:solidFill>
                  <a:srgbClr val="444444"/>
                </a:solidFill>
                <a:latin typeface="Times New Roman" panose="02020603050405020304" pitchFamily="18" charset="0"/>
                <a:cs typeface="Times New Roman" panose="02020603050405020304" pitchFamily="18" charset="0"/>
              </a:rPr>
              <a:t>Digital signals are not continuous, but signals are discrete in value and time. </a:t>
            </a:r>
          </a:p>
          <a:p>
            <a:pPr marL="342900" indent="-342900">
              <a:buFont typeface="Arial" panose="020B0604020202020204" pitchFamily="34" charset="0"/>
              <a:buChar char="•"/>
            </a:pPr>
            <a:r>
              <a:rPr lang="en-US" sz="2000" dirty="0">
                <a:solidFill>
                  <a:srgbClr val="444444"/>
                </a:solidFill>
                <a:latin typeface="Times New Roman" panose="02020603050405020304" pitchFamily="18" charset="0"/>
                <a:cs typeface="Times New Roman" panose="02020603050405020304" pitchFamily="18" charset="0"/>
              </a:rPr>
              <a:t>These signals are represented by binary numbers and consist of different voltage values.</a:t>
            </a:r>
            <a:endParaRPr lang="en-US" sz="2000"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E67746E5-23DD-493D-86D6-BA6A38553352}"/>
              </a:ext>
            </a:extLst>
          </p:cNvPr>
          <p:cNvSpPr/>
          <p:nvPr/>
        </p:nvSpPr>
        <p:spPr>
          <a:xfrm>
            <a:off x="4172199" y="709779"/>
            <a:ext cx="4054508" cy="270267"/>
          </a:xfrm>
          <a:prstGeom prst="rect">
            <a:avLst/>
          </a:prstGeom>
        </p:spPr>
        <p:txBody>
          <a:bodyPr wrap="none">
            <a:spAutoFit/>
          </a:bodyPr>
          <a:lstStyle/>
          <a:p>
            <a:pPr marL="2540" marR="0">
              <a:lnSpc>
                <a:spcPts val="1135"/>
              </a:lnSpc>
              <a:spcBef>
                <a:spcPts val="0"/>
              </a:spcBef>
              <a:spcAft>
                <a:spcPts val="0"/>
              </a:spcAft>
            </a:pPr>
            <a:r>
              <a:rPr lang="en-US" sz="2400" b="1" u="sng" dirty="0">
                <a:latin typeface="Times New Roman" panose="02020603050405020304" pitchFamily="18" charset="0"/>
                <a:cs typeface="Times New Roman" panose="02020603050405020304" pitchFamily="18" charset="0"/>
              </a:rPr>
              <a:t>Introduction to Digital Signal</a:t>
            </a:r>
            <a:endParaRPr lang="en-US" sz="2400" b="1" u="sng" dirty="0">
              <a:effectLst/>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6EE58DEF-7D29-4380-9FD2-7465B77502BB}"/>
              </a:ext>
            </a:extLst>
          </p:cNvPr>
          <p:cNvSpPr/>
          <p:nvPr/>
        </p:nvSpPr>
        <p:spPr>
          <a:xfrm>
            <a:off x="787790" y="2814672"/>
            <a:ext cx="11291668" cy="2092881"/>
          </a:xfrm>
          <a:prstGeom prst="rect">
            <a:avLst/>
          </a:prstGeom>
        </p:spPr>
        <p:txBody>
          <a:bodyPr wrap="square">
            <a:spAutoFit/>
          </a:bodyPr>
          <a:lstStyle/>
          <a:p>
            <a:pPr algn="ctr"/>
            <a:r>
              <a:rPr lang="en-US" sz="2000" b="1" u="sng" dirty="0">
                <a:latin typeface="Times New Roman" panose="02020603050405020304" pitchFamily="18" charset="0"/>
                <a:cs typeface="Times New Roman" panose="02020603050405020304" pitchFamily="18" charset="0"/>
              </a:rPr>
              <a:t>Binary Digits</a:t>
            </a:r>
          </a:p>
          <a:p>
            <a:endParaRPr lang="en-US" sz="2000" b="1" u="sng"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Each of the two digits in the </a:t>
            </a:r>
            <a:r>
              <a:rPr lang="en-US" b="1" dirty="0">
                <a:latin typeface="Times New Roman" panose="02020603050405020304" pitchFamily="18" charset="0"/>
                <a:cs typeface="Times New Roman" panose="02020603050405020304" pitchFamily="18" charset="0"/>
              </a:rPr>
              <a:t>binary</a:t>
            </a:r>
            <a:r>
              <a:rPr lang="en-US" dirty="0">
                <a:latin typeface="Times New Roman" panose="02020603050405020304" pitchFamily="18" charset="0"/>
                <a:cs typeface="Times New Roman" panose="02020603050405020304" pitchFamily="18" charset="0"/>
              </a:rPr>
              <a:t> system, 1 and 0, is called a </a:t>
            </a:r>
            <a:r>
              <a:rPr lang="en-US" b="1" dirty="0">
                <a:latin typeface="Times New Roman" panose="02020603050405020304" pitchFamily="18" charset="0"/>
                <a:cs typeface="Times New Roman" panose="02020603050405020304" pitchFamily="18" charset="0"/>
              </a:rPr>
              <a:t>bit</a:t>
            </a:r>
            <a:r>
              <a:rPr lang="en-US" dirty="0">
                <a:latin typeface="Times New Roman" panose="02020603050405020304" pitchFamily="18" charset="0"/>
                <a:cs typeface="Times New Roman" panose="02020603050405020304" pitchFamily="18" charset="0"/>
              </a:rPr>
              <a:t>, which is a contraction of the words binary digit.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digital circuits, two different voltage levels are used to represent the two bits.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Generally,1 is represented by the higher voltage, which we will refer to as a HIGH, and a 0 is represented by the lower voltage level, which we will refer to as a LOW. </a:t>
            </a:r>
          </a:p>
          <a:p>
            <a:pPr marL="285750" indent="-285750" algn="ct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HIGH =</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1 and LOW =</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0</a:t>
            </a:r>
            <a:r>
              <a:rPr lang="en-US" dirty="0">
                <a:latin typeface="Times New Roman" panose="02020603050405020304" pitchFamily="18" charset="0"/>
                <a:cs typeface="Times New Roman" panose="02020603050405020304" pitchFamily="18" charset="0"/>
              </a:rPr>
              <a:t> </a:t>
            </a:r>
            <a:endParaRPr lang="en-US"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53706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59BA269-45B7-4777-AEFA-F8680F24592A}"/>
              </a:ext>
            </a:extLst>
          </p:cNvPr>
          <p:cNvSpPr/>
          <p:nvPr/>
        </p:nvSpPr>
        <p:spPr>
          <a:xfrm>
            <a:off x="675249" y="1436771"/>
            <a:ext cx="5655213" cy="4093428"/>
          </a:xfrm>
          <a:prstGeom prst="rect">
            <a:avLst/>
          </a:prstGeom>
        </p:spPr>
        <p:txBody>
          <a:bodyPr wrap="square">
            <a:spAutoFit/>
          </a:bodyPr>
          <a:lstStyle/>
          <a:p>
            <a:pPr marL="342900" indent="-342900">
              <a:buFont typeface="Arial" panose="020B0604020202020204" pitchFamily="34" charset="0"/>
              <a:buChar char="•"/>
            </a:pPr>
            <a:r>
              <a:rPr lang="en-US" sz="2000" b="1" dirty="0">
                <a:solidFill>
                  <a:srgbClr val="231F20"/>
                </a:solidFill>
                <a:latin typeface="Times New Roman" panose="02020603050405020304" pitchFamily="18" charset="0"/>
                <a:cs typeface="Times New Roman" panose="02020603050405020304" pitchFamily="18" charset="0"/>
              </a:rPr>
              <a:t>Digital waveforms consist </a:t>
            </a:r>
            <a:r>
              <a:rPr lang="en-US" sz="2000" dirty="0">
                <a:solidFill>
                  <a:srgbClr val="231F20"/>
                </a:solidFill>
                <a:latin typeface="Times New Roman" panose="02020603050405020304" pitchFamily="18" charset="0"/>
                <a:cs typeface="Times New Roman" panose="02020603050405020304" pitchFamily="18" charset="0"/>
              </a:rPr>
              <a:t>of voltage levels that are changing back and forth between the HIGH and LOW levels or states. </a:t>
            </a:r>
          </a:p>
          <a:p>
            <a:pPr marL="342900" indent="-342900">
              <a:buFont typeface="Arial" panose="020B0604020202020204" pitchFamily="34" charset="0"/>
              <a:buChar char="•"/>
            </a:pPr>
            <a:r>
              <a:rPr lang="en-US" sz="2000" b="1" dirty="0">
                <a:solidFill>
                  <a:srgbClr val="231F20"/>
                </a:solidFill>
                <a:latin typeface="Times New Roman" panose="02020603050405020304" pitchFamily="18" charset="0"/>
                <a:cs typeface="Times New Roman" panose="02020603050405020304" pitchFamily="18" charset="0"/>
              </a:rPr>
              <a:t>Figure 1–7(a) </a:t>
            </a:r>
            <a:r>
              <a:rPr lang="en-US" sz="2000" dirty="0">
                <a:solidFill>
                  <a:srgbClr val="231F20"/>
                </a:solidFill>
                <a:latin typeface="Times New Roman" panose="02020603050405020304" pitchFamily="18" charset="0"/>
                <a:cs typeface="Times New Roman" panose="02020603050405020304" pitchFamily="18" charset="0"/>
              </a:rPr>
              <a:t>shows that a single </a:t>
            </a:r>
            <a:r>
              <a:rPr lang="en-US" sz="2000" b="1" dirty="0">
                <a:latin typeface="Times New Roman" panose="02020603050405020304" pitchFamily="18" charset="0"/>
                <a:cs typeface="Times New Roman" panose="02020603050405020304" pitchFamily="18" charset="0"/>
              </a:rPr>
              <a:t>positive-going pulse</a:t>
            </a:r>
            <a:r>
              <a:rPr lang="en-US" sz="2000" b="1" dirty="0">
                <a:solidFill>
                  <a:srgbClr val="006D96"/>
                </a:solidFill>
                <a:latin typeface="Times New Roman" panose="02020603050405020304" pitchFamily="18" charset="0"/>
                <a:cs typeface="Times New Roman" panose="02020603050405020304" pitchFamily="18" charset="0"/>
              </a:rPr>
              <a:t> </a:t>
            </a:r>
            <a:r>
              <a:rPr lang="en-US" sz="2000" dirty="0">
                <a:solidFill>
                  <a:srgbClr val="231F20"/>
                </a:solidFill>
                <a:latin typeface="Times New Roman" panose="02020603050405020304" pitchFamily="18" charset="0"/>
                <a:cs typeface="Times New Roman" panose="02020603050405020304" pitchFamily="18" charset="0"/>
              </a:rPr>
              <a:t>is generated when the voltage (or current) goes from its normally LOW level to its HIGH level and then back to its LOW level. </a:t>
            </a:r>
          </a:p>
          <a:p>
            <a:pPr marL="342900" indent="-342900">
              <a:buFont typeface="Arial" panose="020B0604020202020204" pitchFamily="34" charset="0"/>
              <a:buChar char="•"/>
            </a:pPr>
            <a:r>
              <a:rPr lang="en-US" sz="2000" dirty="0">
                <a:solidFill>
                  <a:srgbClr val="231F20"/>
                </a:solidFill>
                <a:latin typeface="Times New Roman" panose="02020603050405020304" pitchFamily="18" charset="0"/>
                <a:cs typeface="Times New Roman" panose="02020603050405020304" pitchFamily="18" charset="0"/>
              </a:rPr>
              <a:t>The </a:t>
            </a:r>
            <a:r>
              <a:rPr lang="en-US" sz="2000" b="1" dirty="0">
                <a:solidFill>
                  <a:srgbClr val="231F20"/>
                </a:solidFill>
                <a:latin typeface="Times New Roman" panose="02020603050405020304" pitchFamily="18" charset="0"/>
                <a:cs typeface="Times New Roman" panose="02020603050405020304" pitchFamily="18" charset="0"/>
              </a:rPr>
              <a:t>negative-going pulse </a:t>
            </a:r>
            <a:r>
              <a:rPr lang="en-US" sz="2000" dirty="0">
                <a:solidFill>
                  <a:srgbClr val="231F20"/>
                </a:solidFill>
                <a:latin typeface="Times New Roman" panose="02020603050405020304" pitchFamily="18" charset="0"/>
                <a:cs typeface="Times New Roman" panose="02020603050405020304" pitchFamily="18" charset="0"/>
              </a:rPr>
              <a:t>in </a:t>
            </a:r>
            <a:r>
              <a:rPr lang="en-US" sz="2000" b="1" dirty="0">
                <a:solidFill>
                  <a:srgbClr val="231F20"/>
                </a:solidFill>
                <a:latin typeface="Times New Roman" panose="02020603050405020304" pitchFamily="18" charset="0"/>
                <a:cs typeface="Times New Roman" panose="02020603050405020304" pitchFamily="18" charset="0"/>
              </a:rPr>
              <a:t>Figure 1–7(b) </a:t>
            </a:r>
            <a:r>
              <a:rPr lang="en-US" sz="2000" dirty="0">
                <a:solidFill>
                  <a:srgbClr val="231F20"/>
                </a:solidFill>
                <a:latin typeface="Times New Roman" panose="02020603050405020304" pitchFamily="18" charset="0"/>
                <a:cs typeface="Times New Roman" panose="02020603050405020304" pitchFamily="18" charset="0"/>
              </a:rPr>
              <a:t>is generated when the voltage goes from its normally HIGH level to its LOW level and back to its HIGH level. </a:t>
            </a:r>
          </a:p>
          <a:p>
            <a:pPr marL="342900" indent="-342900">
              <a:buFont typeface="Arial" panose="020B0604020202020204" pitchFamily="34" charset="0"/>
              <a:buChar char="•"/>
            </a:pPr>
            <a:r>
              <a:rPr lang="en-US" sz="2000" dirty="0">
                <a:solidFill>
                  <a:srgbClr val="231F20"/>
                </a:solidFill>
                <a:latin typeface="Times New Roman" panose="02020603050405020304" pitchFamily="18" charset="0"/>
                <a:cs typeface="Times New Roman" panose="02020603050405020304" pitchFamily="18" charset="0"/>
              </a:rPr>
              <a:t>A digital waveform is made up of a series of pulses. </a:t>
            </a:r>
            <a:endParaRPr lang="en-US" sz="20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F515AFA7-789E-4839-A3AC-D8928BC5854F}"/>
              </a:ext>
            </a:extLst>
          </p:cNvPr>
          <p:cNvPicPr>
            <a:picLocks noChangeAspect="1"/>
          </p:cNvPicPr>
          <p:nvPr/>
        </p:nvPicPr>
        <p:blipFill>
          <a:blip r:embed="rId2"/>
          <a:stretch>
            <a:fillRect/>
          </a:stretch>
        </p:blipFill>
        <p:spPr>
          <a:xfrm>
            <a:off x="6330462" y="1327801"/>
            <a:ext cx="5443537" cy="3178815"/>
          </a:xfrm>
          <a:prstGeom prst="rect">
            <a:avLst/>
          </a:prstGeom>
        </p:spPr>
      </p:pic>
      <p:sp>
        <p:nvSpPr>
          <p:cNvPr id="4" name="Rectangle 3">
            <a:extLst>
              <a:ext uri="{FF2B5EF4-FFF2-40B4-BE49-F238E27FC236}">
                <a16:creationId xmlns:a16="http://schemas.microsoft.com/office/drawing/2014/main" id="{E9AC4C4B-37EB-4C96-9D49-645B58445664}"/>
              </a:ext>
            </a:extLst>
          </p:cNvPr>
          <p:cNvSpPr/>
          <p:nvPr/>
        </p:nvSpPr>
        <p:spPr>
          <a:xfrm>
            <a:off x="6096000" y="4451733"/>
            <a:ext cx="6096000" cy="1938992"/>
          </a:xfrm>
          <a:prstGeom prst="rect">
            <a:avLst/>
          </a:prstGeom>
        </p:spPr>
        <p:txBody>
          <a:bodyPr>
            <a:spAutoFit/>
          </a:bodyPr>
          <a:lstStyle/>
          <a:p>
            <a:pPr marL="342900" indent="-342900">
              <a:buFont typeface="Arial" panose="020B0604020202020204" pitchFamily="34" charset="0"/>
              <a:buChar char="•"/>
            </a:pPr>
            <a:r>
              <a:rPr lang="en-US" sz="2000" dirty="0">
                <a:solidFill>
                  <a:srgbClr val="231F20"/>
                </a:solidFill>
                <a:latin typeface="Times New Roman" panose="02020603050405020304" pitchFamily="18" charset="0"/>
                <a:cs typeface="Times New Roman" panose="02020603050405020304" pitchFamily="18" charset="0"/>
              </a:rPr>
              <a:t>As indicated in Figure 1–7, a pulse has two edges: </a:t>
            </a:r>
          </a:p>
          <a:p>
            <a:pPr marL="342900" indent="-342900">
              <a:buFont typeface="Arial" panose="020B0604020202020204" pitchFamily="34" charset="0"/>
              <a:buChar char="•"/>
            </a:pPr>
            <a:r>
              <a:rPr lang="en-US" sz="2000" dirty="0">
                <a:solidFill>
                  <a:srgbClr val="231F20"/>
                </a:solidFill>
                <a:latin typeface="Times New Roman" panose="02020603050405020304" pitchFamily="18" charset="0"/>
                <a:cs typeface="Times New Roman" panose="02020603050405020304" pitchFamily="18" charset="0"/>
              </a:rPr>
              <a:t>A leading edge that occurs first at </a:t>
            </a:r>
            <a:r>
              <a:rPr lang="en-US" sz="2000" b="1" dirty="0">
                <a:solidFill>
                  <a:srgbClr val="231F20"/>
                </a:solidFill>
                <a:latin typeface="Times New Roman" panose="02020603050405020304" pitchFamily="18" charset="0"/>
                <a:cs typeface="Times New Roman" panose="02020603050405020304" pitchFamily="18" charset="0"/>
              </a:rPr>
              <a:t>time t</a:t>
            </a:r>
            <a:r>
              <a:rPr lang="en-US" b="1" dirty="0">
                <a:solidFill>
                  <a:srgbClr val="231F20"/>
                </a:solidFill>
                <a:latin typeface="Times New Roman" panose="02020603050405020304" pitchFamily="18" charset="0"/>
                <a:cs typeface="Times New Roman" panose="02020603050405020304" pitchFamily="18" charset="0"/>
              </a:rPr>
              <a:t>0</a:t>
            </a:r>
            <a:r>
              <a:rPr lang="en-US" sz="2000" b="1" dirty="0">
                <a:solidFill>
                  <a:srgbClr val="231F20"/>
                </a:solidFill>
                <a:latin typeface="Times New Roman" panose="02020603050405020304" pitchFamily="18" charset="0"/>
                <a:cs typeface="Times New Roman" panose="02020603050405020304" pitchFamily="18" charset="0"/>
              </a:rPr>
              <a:t> </a:t>
            </a:r>
            <a:endParaRPr lang="en-US" sz="2000" b="1"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solidFill>
                  <a:srgbClr val="231F20"/>
                </a:solidFill>
                <a:latin typeface="Times New Roman" panose="02020603050405020304" pitchFamily="18" charset="0"/>
                <a:cs typeface="Times New Roman" panose="02020603050405020304" pitchFamily="18" charset="0"/>
              </a:rPr>
              <a:t> A trailing edge that occurs last at </a:t>
            </a:r>
            <a:r>
              <a:rPr lang="en-US" sz="2000" b="1" dirty="0">
                <a:solidFill>
                  <a:srgbClr val="231F20"/>
                </a:solidFill>
                <a:latin typeface="Times New Roman" panose="02020603050405020304" pitchFamily="18" charset="0"/>
                <a:cs typeface="Times New Roman" panose="02020603050405020304" pitchFamily="18" charset="0"/>
              </a:rPr>
              <a:t>time t</a:t>
            </a:r>
            <a:r>
              <a:rPr lang="en-US" b="1" dirty="0">
                <a:solidFill>
                  <a:srgbClr val="231F20"/>
                </a:solidFill>
                <a:latin typeface="Times New Roman" panose="02020603050405020304" pitchFamily="18" charset="0"/>
                <a:cs typeface="Times New Roman" panose="02020603050405020304" pitchFamily="18" charset="0"/>
              </a:rPr>
              <a:t>1</a:t>
            </a:r>
            <a:r>
              <a:rPr lang="en-US" sz="2000" b="1" dirty="0">
                <a:solidFill>
                  <a:srgbClr val="231F20"/>
                </a:solidFill>
                <a:latin typeface="Times New Roman" panose="02020603050405020304" pitchFamily="18" charset="0"/>
                <a:cs typeface="Times New Roman" panose="02020603050405020304" pitchFamily="18" charset="0"/>
              </a:rPr>
              <a:t>. </a:t>
            </a:r>
          </a:p>
          <a:p>
            <a:pPr marL="342900" indent="-342900">
              <a:buFont typeface="Arial" panose="020B0604020202020204" pitchFamily="34" charset="0"/>
              <a:buChar char="•"/>
            </a:pPr>
            <a:r>
              <a:rPr lang="en-US" sz="2000" dirty="0">
                <a:solidFill>
                  <a:srgbClr val="231F20"/>
                </a:solidFill>
                <a:latin typeface="Times New Roman" panose="02020603050405020304" pitchFamily="18" charset="0"/>
                <a:cs typeface="Times New Roman" panose="02020603050405020304" pitchFamily="18" charset="0"/>
              </a:rPr>
              <a:t>For a positive-going pulse, the </a:t>
            </a:r>
            <a:r>
              <a:rPr lang="en-US" sz="2000" b="1" dirty="0">
                <a:solidFill>
                  <a:srgbClr val="231F20"/>
                </a:solidFill>
                <a:latin typeface="Times New Roman" panose="02020603050405020304" pitchFamily="18" charset="0"/>
                <a:cs typeface="Times New Roman" panose="02020603050405020304" pitchFamily="18" charset="0"/>
              </a:rPr>
              <a:t>leading edge is a rising edge. </a:t>
            </a:r>
          </a:p>
          <a:p>
            <a:pPr marL="342900" indent="-342900">
              <a:buFont typeface="Arial" panose="020B0604020202020204" pitchFamily="34" charset="0"/>
              <a:buChar char="•"/>
            </a:pPr>
            <a:r>
              <a:rPr lang="en-US" sz="2000" dirty="0">
                <a:solidFill>
                  <a:srgbClr val="231F20"/>
                </a:solidFill>
                <a:latin typeface="Times New Roman" panose="02020603050405020304" pitchFamily="18" charset="0"/>
                <a:cs typeface="Times New Roman" panose="02020603050405020304" pitchFamily="18" charset="0"/>
              </a:rPr>
              <a:t>and the </a:t>
            </a:r>
            <a:r>
              <a:rPr lang="en-US" sz="2000" b="1" dirty="0">
                <a:solidFill>
                  <a:srgbClr val="231F20"/>
                </a:solidFill>
                <a:latin typeface="Times New Roman" panose="02020603050405020304" pitchFamily="18" charset="0"/>
                <a:cs typeface="Times New Roman" panose="02020603050405020304" pitchFamily="18" charset="0"/>
              </a:rPr>
              <a:t>trailing edge is a falling edge. </a:t>
            </a:r>
            <a:endParaRPr lang="en-US" sz="2000" b="1"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9384037E-438D-4E7B-9F4E-89AADFE9C2EA}"/>
              </a:ext>
            </a:extLst>
          </p:cNvPr>
          <p:cNvSpPr/>
          <p:nvPr/>
        </p:nvSpPr>
        <p:spPr>
          <a:xfrm>
            <a:off x="4564539" y="576245"/>
            <a:ext cx="2725298" cy="461665"/>
          </a:xfrm>
          <a:prstGeom prst="rect">
            <a:avLst/>
          </a:prstGeom>
        </p:spPr>
        <p:txBody>
          <a:bodyPr wrap="none">
            <a:spAutoFit/>
          </a:bodyPr>
          <a:lstStyle/>
          <a:p>
            <a:pPr lvl="0" algn="ctr"/>
            <a:r>
              <a:rPr lang="en-US" sz="2400" b="1" u="sng" dirty="0">
                <a:solidFill>
                  <a:prstClr val="black"/>
                </a:solidFill>
                <a:latin typeface="Times New Roman" panose="02020603050405020304" pitchFamily="18" charset="0"/>
                <a:cs typeface="Times New Roman" panose="02020603050405020304" pitchFamily="18" charset="0"/>
              </a:rPr>
              <a:t>Digital Waveforms </a:t>
            </a:r>
          </a:p>
        </p:txBody>
      </p:sp>
    </p:spTree>
    <p:extLst>
      <p:ext uri="{BB962C8B-B14F-4D97-AF65-F5344CB8AC3E}">
        <p14:creationId xmlns:p14="http://schemas.microsoft.com/office/powerpoint/2010/main" val="28793663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5C0A113-DBA1-4C95-A181-8B2DAA0AF8ED}"/>
              </a:ext>
            </a:extLst>
          </p:cNvPr>
          <p:cNvSpPr/>
          <p:nvPr/>
        </p:nvSpPr>
        <p:spPr>
          <a:xfrm>
            <a:off x="4503088" y="640571"/>
            <a:ext cx="3644587" cy="461665"/>
          </a:xfrm>
          <a:prstGeom prst="rect">
            <a:avLst/>
          </a:prstGeom>
        </p:spPr>
        <p:txBody>
          <a:bodyPr wrap="none">
            <a:spAutoFit/>
          </a:bodyPr>
          <a:lstStyle/>
          <a:p>
            <a:r>
              <a:rPr lang="en-US" sz="2400" b="1" u="sng" dirty="0">
                <a:latin typeface="Times New Roman" panose="02020603050405020304" pitchFamily="18" charset="0"/>
                <a:cs typeface="Times New Roman" panose="02020603050405020304" pitchFamily="18" charset="0"/>
              </a:rPr>
              <a:t>Waveform Characteristics</a:t>
            </a:r>
          </a:p>
        </p:txBody>
      </p:sp>
      <p:sp>
        <p:nvSpPr>
          <p:cNvPr id="3" name="Rectangle 2">
            <a:extLst>
              <a:ext uri="{FF2B5EF4-FFF2-40B4-BE49-F238E27FC236}">
                <a16:creationId xmlns:a16="http://schemas.microsoft.com/office/drawing/2014/main" id="{CEC5F5F0-FFEA-4A7E-9CEF-BC265BA3FD4B}"/>
              </a:ext>
            </a:extLst>
          </p:cNvPr>
          <p:cNvSpPr/>
          <p:nvPr/>
        </p:nvSpPr>
        <p:spPr>
          <a:xfrm>
            <a:off x="827259" y="1446937"/>
            <a:ext cx="10996246" cy="1754326"/>
          </a:xfrm>
          <a:prstGeom prst="rect">
            <a:avLst/>
          </a:prstGeom>
        </p:spPr>
        <p:txBody>
          <a:bodyPr wrap="square">
            <a:spAutoFit/>
          </a:bodyPr>
          <a:lstStyle/>
          <a:p>
            <a:pPr marL="285750" indent="-285750">
              <a:buFont typeface="Arial" panose="020B0604020202020204" pitchFamily="34" charset="0"/>
              <a:buChar char="•"/>
            </a:pPr>
            <a:r>
              <a:rPr lang="en-US" dirty="0">
                <a:solidFill>
                  <a:srgbClr val="231F20"/>
                </a:solidFill>
                <a:latin typeface="Times New Roman" panose="02020603050405020304" pitchFamily="18" charset="0"/>
                <a:cs typeface="Times New Roman" panose="02020603050405020304" pitchFamily="18" charset="0"/>
              </a:rPr>
              <a:t>Most waveforms encountered in digital systems are composed of series of pulses, sometimes called </a:t>
            </a:r>
            <a:r>
              <a:rPr lang="en-US" b="1" dirty="0">
                <a:solidFill>
                  <a:srgbClr val="231F20"/>
                </a:solidFill>
                <a:latin typeface="Times New Roman" panose="02020603050405020304" pitchFamily="18" charset="0"/>
                <a:cs typeface="Times New Roman" panose="02020603050405020304" pitchFamily="18" charset="0"/>
              </a:rPr>
              <a:t>pulse trains</a:t>
            </a:r>
            <a:r>
              <a:rPr lang="en-US" dirty="0">
                <a:solidFill>
                  <a:srgbClr val="231F20"/>
                </a:solidFill>
                <a:latin typeface="Times New Roman" panose="02020603050405020304" pitchFamily="18" charset="0"/>
                <a:cs typeface="Times New Roman" panose="02020603050405020304" pitchFamily="18" charset="0"/>
              </a:rPr>
              <a:t>, and can be classified as either </a:t>
            </a:r>
            <a:r>
              <a:rPr lang="en-US" b="1" dirty="0">
                <a:solidFill>
                  <a:srgbClr val="231F20"/>
                </a:solidFill>
                <a:latin typeface="Times New Roman" panose="02020603050405020304" pitchFamily="18" charset="0"/>
                <a:cs typeface="Times New Roman" panose="02020603050405020304" pitchFamily="18" charset="0"/>
              </a:rPr>
              <a:t>periodic or nonperiodic. </a:t>
            </a:r>
          </a:p>
          <a:p>
            <a:pPr marL="285750" indent="-285750">
              <a:buFont typeface="Arial" panose="020B0604020202020204" pitchFamily="34" charset="0"/>
              <a:buChar char="•"/>
            </a:pPr>
            <a:r>
              <a:rPr lang="en-US" dirty="0">
                <a:solidFill>
                  <a:srgbClr val="231F20"/>
                </a:solidFill>
                <a:latin typeface="Times New Roman" panose="02020603050405020304" pitchFamily="18" charset="0"/>
                <a:cs typeface="Times New Roman" panose="02020603050405020304" pitchFamily="18" charset="0"/>
              </a:rPr>
              <a:t>A </a:t>
            </a:r>
            <a:r>
              <a:rPr lang="en-US" b="1" dirty="0">
                <a:solidFill>
                  <a:srgbClr val="231F20"/>
                </a:solidFill>
                <a:latin typeface="Times New Roman" panose="02020603050405020304" pitchFamily="18" charset="0"/>
                <a:cs typeface="Times New Roman" panose="02020603050405020304" pitchFamily="18" charset="0"/>
              </a:rPr>
              <a:t>periodic pulse waveform </a:t>
            </a:r>
            <a:r>
              <a:rPr lang="en-US" dirty="0">
                <a:solidFill>
                  <a:srgbClr val="231F20"/>
                </a:solidFill>
                <a:latin typeface="Times New Roman" panose="02020603050405020304" pitchFamily="18" charset="0"/>
                <a:cs typeface="Times New Roman" panose="02020603050405020304" pitchFamily="18" charset="0"/>
              </a:rPr>
              <a:t>is one that repeats itself at a fixed interval, called a </a:t>
            </a:r>
            <a:r>
              <a:rPr lang="en-US" b="1" dirty="0">
                <a:solidFill>
                  <a:srgbClr val="231F20"/>
                </a:solidFill>
                <a:latin typeface="Times New Roman" panose="02020603050405020304" pitchFamily="18" charset="0"/>
                <a:cs typeface="Times New Roman" panose="02020603050405020304" pitchFamily="18" charset="0"/>
              </a:rPr>
              <a:t>period (T)</a:t>
            </a:r>
            <a:r>
              <a:rPr lang="en-US" dirty="0">
                <a:solidFill>
                  <a:srgbClr val="231F20"/>
                </a:solidFill>
                <a:latin typeface="Times New Roman" panose="02020603050405020304" pitchFamily="18" charset="0"/>
                <a:cs typeface="Times New Roman" panose="02020603050405020304" pitchFamily="18" charset="0"/>
              </a:rPr>
              <a:t>. The </a:t>
            </a:r>
            <a:r>
              <a:rPr lang="en-US" b="1" dirty="0">
                <a:solidFill>
                  <a:srgbClr val="231F20"/>
                </a:solidFill>
                <a:latin typeface="Times New Roman" panose="02020603050405020304" pitchFamily="18" charset="0"/>
                <a:cs typeface="Times New Roman" panose="02020603050405020304" pitchFamily="18" charset="0"/>
              </a:rPr>
              <a:t>frequency ( f )</a:t>
            </a:r>
            <a:r>
              <a:rPr lang="en-US" dirty="0">
                <a:solidFill>
                  <a:srgbClr val="231F20"/>
                </a:solidFill>
                <a:latin typeface="Times New Roman" panose="02020603050405020304" pitchFamily="18" charset="0"/>
                <a:cs typeface="Times New Roman" panose="02020603050405020304" pitchFamily="18" charset="0"/>
              </a:rPr>
              <a:t> is the rate at which it repeats itself and is measured in hertz (Hz). </a:t>
            </a:r>
          </a:p>
          <a:p>
            <a:pPr marL="285750" indent="-285750">
              <a:buFont typeface="Arial" panose="020B0604020202020204" pitchFamily="34" charset="0"/>
              <a:buChar char="•"/>
            </a:pPr>
            <a:r>
              <a:rPr lang="en-US" dirty="0">
                <a:solidFill>
                  <a:srgbClr val="231F20"/>
                </a:solidFill>
                <a:latin typeface="Times New Roman" panose="02020603050405020304" pitchFamily="18" charset="0"/>
                <a:cs typeface="Times New Roman" panose="02020603050405020304" pitchFamily="18" charset="0"/>
              </a:rPr>
              <a:t>A </a:t>
            </a:r>
            <a:r>
              <a:rPr lang="en-US" b="1" dirty="0">
                <a:solidFill>
                  <a:srgbClr val="231F20"/>
                </a:solidFill>
                <a:latin typeface="Times New Roman" panose="02020603050405020304" pitchFamily="18" charset="0"/>
                <a:cs typeface="Times New Roman" panose="02020603050405020304" pitchFamily="18" charset="0"/>
              </a:rPr>
              <a:t>nonperiodic pulse waveform</a:t>
            </a:r>
            <a:r>
              <a:rPr lang="en-US" dirty="0">
                <a:solidFill>
                  <a:srgbClr val="231F20"/>
                </a:solidFill>
                <a:latin typeface="Times New Roman" panose="02020603050405020304" pitchFamily="18" charset="0"/>
                <a:cs typeface="Times New Roman" panose="02020603050405020304" pitchFamily="18" charset="0"/>
              </a:rPr>
              <a:t>, of course, does not repeat itself at fixed intervals and may be composed of pulses of randomly differing pulse widths and/or randomly differing time intervals between the pulses.</a:t>
            </a:r>
            <a:endParaRPr lang="en-US"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3A14F2A4-93F9-4428-9521-462258CB6DAD}"/>
              </a:ext>
            </a:extLst>
          </p:cNvPr>
          <p:cNvPicPr>
            <a:picLocks noChangeAspect="1"/>
          </p:cNvPicPr>
          <p:nvPr/>
        </p:nvPicPr>
        <p:blipFill>
          <a:blip r:embed="rId2"/>
          <a:stretch>
            <a:fillRect/>
          </a:stretch>
        </p:blipFill>
        <p:spPr>
          <a:xfrm>
            <a:off x="1109662" y="3429000"/>
            <a:ext cx="9972675" cy="2507566"/>
          </a:xfrm>
          <a:prstGeom prst="rect">
            <a:avLst/>
          </a:prstGeom>
        </p:spPr>
      </p:pic>
    </p:spTree>
    <p:extLst>
      <p:ext uri="{BB962C8B-B14F-4D97-AF65-F5344CB8AC3E}">
        <p14:creationId xmlns:p14="http://schemas.microsoft.com/office/powerpoint/2010/main" val="9456612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135046C-525D-4D15-A339-A38DD55010D4}"/>
              </a:ext>
            </a:extLst>
          </p:cNvPr>
          <p:cNvSpPr/>
          <p:nvPr/>
        </p:nvSpPr>
        <p:spPr>
          <a:xfrm>
            <a:off x="1603717" y="704615"/>
            <a:ext cx="10714892" cy="646331"/>
          </a:xfrm>
          <a:prstGeom prst="rect">
            <a:avLst/>
          </a:prstGeom>
        </p:spPr>
        <p:txBody>
          <a:bodyPr wrap="square">
            <a:spAutoFit/>
          </a:bodyPr>
          <a:lstStyle/>
          <a:p>
            <a:pPr marL="285750" indent="-285750">
              <a:buFont typeface="Arial" panose="020B0604020202020204" pitchFamily="34" charset="0"/>
              <a:buChar char="•"/>
            </a:pPr>
            <a:r>
              <a:rPr lang="en-US" dirty="0">
                <a:solidFill>
                  <a:srgbClr val="231F20"/>
                </a:solidFill>
                <a:latin typeface="Times New Roman" panose="02020603050405020304" pitchFamily="18" charset="0"/>
                <a:cs typeface="Times New Roman" panose="02020603050405020304" pitchFamily="18" charset="0"/>
              </a:rPr>
              <a:t>The </a:t>
            </a:r>
            <a:r>
              <a:rPr lang="en-US" b="1" dirty="0">
                <a:latin typeface="Times New Roman" panose="02020603050405020304" pitchFamily="18" charset="0"/>
                <a:cs typeface="Times New Roman" panose="02020603050405020304" pitchFamily="18" charset="0"/>
              </a:rPr>
              <a:t>frequency ( f )</a:t>
            </a:r>
            <a:r>
              <a:rPr lang="en-US" dirty="0">
                <a:latin typeface="Times New Roman" panose="02020603050405020304" pitchFamily="18" charset="0"/>
                <a:cs typeface="Times New Roman" panose="02020603050405020304" pitchFamily="18" charset="0"/>
              </a:rPr>
              <a:t> </a:t>
            </a:r>
            <a:r>
              <a:rPr lang="en-US" dirty="0">
                <a:solidFill>
                  <a:srgbClr val="231F20"/>
                </a:solidFill>
                <a:latin typeface="Times New Roman" panose="02020603050405020304" pitchFamily="18" charset="0"/>
                <a:cs typeface="Times New Roman" panose="02020603050405020304" pitchFamily="18" charset="0"/>
              </a:rPr>
              <a:t>of a pulse (digital) waveform is the reciprocal of the period. </a:t>
            </a:r>
          </a:p>
          <a:p>
            <a:pPr marL="285750" indent="-285750">
              <a:buFont typeface="Arial" panose="020B0604020202020204" pitchFamily="34" charset="0"/>
              <a:buChar char="•"/>
            </a:pPr>
            <a:r>
              <a:rPr lang="en-US" dirty="0">
                <a:solidFill>
                  <a:srgbClr val="231F20"/>
                </a:solidFill>
                <a:latin typeface="Times New Roman" panose="02020603050405020304" pitchFamily="18" charset="0"/>
                <a:cs typeface="Times New Roman" panose="02020603050405020304" pitchFamily="18" charset="0"/>
              </a:rPr>
              <a:t>The relationship between frequency and period is expressed as follows: </a:t>
            </a:r>
            <a:endParaRPr lang="en-US"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B018EB38-270E-4418-805E-D334494A9F79}"/>
              </a:ext>
            </a:extLst>
          </p:cNvPr>
          <p:cNvSpPr/>
          <p:nvPr/>
        </p:nvSpPr>
        <p:spPr>
          <a:xfrm>
            <a:off x="1486486" y="3293070"/>
            <a:ext cx="8543778" cy="1015663"/>
          </a:xfrm>
          <a:prstGeom prst="rect">
            <a:avLst/>
          </a:prstGeom>
        </p:spPr>
        <p:txBody>
          <a:bodyPr wrap="square">
            <a:spAutoFit/>
          </a:bodyPr>
          <a:lstStyle/>
          <a:p>
            <a:pPr marL="342900" indent="-342900">
              <a:buFont typeface="Arial" panose="020B0604020202020204" pitchFamily="34" charset="0"/>
              <a:buChar char="•"/>
            </a:pPr>
            <a:r>
              <a:rPr lang="en-US" sz="2000" dirty="0">
                <a:solidFill>
                  <a:srgbClr val="231F20"/>
                </a:solidFill>
                <a:latin typeface="Times New Roman" panose="02020603050405020304" pitchFamily="18" charset="0"/>
                <a:cs typeface="Times New Roman" panose="02020603050405020304" pitchFamily="18" charset="0"/>
              </a:rPr>
              <a:t>An important characteristic of a periodic digital waveform is its </a:t>
            </a:r>
            <a:r>
              <a:rPr lang="en-US" sz="2000" b="1" dirty="0">
                <a:latin typeface="Times New Roman" panose="02020603050405020304" pitchFamily="18" charset="0"/>
                <a:cs typeface="Times New Roman" panose="02020603050405020304" pitchFamily="18" charset="0"/>
              </a:rPr>
              <a:t>duty cycle</a:t>
            </a:r>
            <a:r>
              <a:rPr lang="en-US" sz="2000" dirty="0">
                <a:latin typeface="Times New Roman" panose="02020603050405020304" pitchFamily="18" charset="0"/>
                <a:cs typeface="Times New Roman" panose="02020603050405020304" pitchFamily="18" charset="0"/>
              </a:rPr>
              <a:t>, </a:t>
            </a:r>
            <a:r>
              <a:rPr lang="en-US" sz="2000" dirty="0">
                <a:solidFill>
                  <a:srgbClr val="231F20"/>
                </a:solidFill>
                <a:latin typeface="Times New Roman" panose="02020603050405020304" pitchFamily="18" charset="0"/>
                <a:cs typeface="Times New Roman" panose="02020603050405020304" pitchFamily="18" charset="0"/>
              </a:rPr>
              <a:t>which is the ratio of the pulse width (tW) to the period (T). </a:t>
            </a:r>
          </a:p>
          <a:p>
            <a:pPr marL="342900" indent="-342900">
              <a:buFont typeface="Arial" panose="020B0604020202020204" pitchFamily="34" charset="0"/>
              <a:buChar char="•"/>
            </a:pPr>
            <a:r>
              <a:rPr lang="en-US" sz="2000" dirty="0">
                <a:solidFill>
                  <a:srgbClr val="231F20"/>
                </a:solidFill>
                <a:latin typeface="Times New Roman" panose="02020603050405020304" pitchFamily="18" charset="0"/>
                <a:cs typeface="Times New Roman" panose="02020603050405020304" pitchFamily="18" charset="0"/>
              </a:rPr>
              <a:t>It can be expressed as a percentage.</a:t>
            </a:r>
            <a:endParaRPr lang="en-US"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FC2C04D1-15EB-4366-A7DD-07D1D3D3EA1B}"/>
              </a:ext>
            </a:extLst>
          </p:cNvPr>
          <p:cNvPicPr>
            <a:picLocks noChangeAspect="1"/>
          </p:cNvPicPr>
          <p:nvPr/>
        </p:nvPicPr>
        <p:blipFill>
          <a:blip r:embed="rId2"/>
          <a:stretch>
            <a:fillRect/>
          </a:stretch>
        </p:blipFill>
        <p:spPr>
          <a:xfrm>
            <a:off x="4019550" y="1740983"/>
            <a:ext cx="4152900" cy="1162050"/>
          </a:xfrm>
          <a:prstGeom prst="rect">
            <a:avLst/>
          </a:prstGeom>
        </p:spPr>
      </p:pic>
      <p:pic>
        <p:nvPicPr>
          <p:cNvPr id="5" name="Picture 4">
            <a:extLst>
              <a:ext uri="{FF2B5EF4-FFF2-40B4-BE49-F238E27FC236}">
                <a16:creationId xmlns:a16="http://schemas.microsoft.com/office/drawing/2014/main" id="{056EADE6-D75C-47AE-BB3F-BF89A15C9E51}"/>
              </a:ext>
            </a:extLst>
          </p:cNvPr>
          <p:cNvPicPr>
            <a:picLocks noChangeAspect="1"/>
          </p:cNvPicPr>
          <p:nvPr/>
        </p:nvPicPr>
        <p:blipFill>
          <a:blip r:embed="rId3"/>
          <a:stretch>
            <a:fillRect/>
          </a:stretch>
        </p:blipFill>
        <p:spPr>
          <a:xfrm>
            <a:off x="4401062" y="4543865"/>
            <a:ext cx="2714625" cy="863267"/>
          </a:xfrm>
          <a:prstGeom prst="rect">
            <a:avLst/>
          </a:prstGeom>
        </p:spPr>
      </p:pic>
    </p:spTree>
    <p:extLst>
      <p:ext uri="{BB962C8B-B14F-4D97-AF65-F5344CB8AC3E}">
        <p14:creationId xmlns:p14="http://schemas.microsoft.com/office/powerpoint/2010/main" val="7629048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Isosceles Triangle 16">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4DED5FD8-73F0-4329-8043-62AEEA03DD30}"/>
              </a:ext>
            </a:extLst>
          </p:cNvPr>
          <p:cNvPicPr>
            <a:picLocks noChangeAspect="1"/>
          </p:cNvPicPr>
          <p:nvPr/>
        </p:nvPicPr>
        <p:blipFill>
          <a:blip r:embed="rId2"/>
          <a:stretch>
            <a:fillRect/>
          </a:stretch>
        </p:blipFill>
        <p:spPr>
          <a:xfrm>
            <a:off x="757980" y="643467"/>
            <a:ext cx="10287391" cy="6062133"/>
          </a:xfrm>
          <a:prstGeom prst="rect">
            <a:avLst/>
          </a:prstGeom>
          <a:ln>
            <a:noFill/>
          </a:ln>
        </p:spPr>
      </p:pic>
      <p:sp>
        <p:nvSpPr>
          <p:cNvPr id="19" name="Isosceles Triangle 18">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642385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95612" y="1670478"/>
            <a:ext cx="9262718" cy="3677930"/>
          </a:xfrm>
          <a:prstGeom prst="rect">
            <a:avLst/>
          </a:prstGeom>
        </p:spPr>
        <p:txBody>
          <a:bodyPr wrap="square">
            <a:spAutoFit/>
          </a:bodyPr>
          <a:lstStyle/>
          <a:p>
            <a:pPr algn="ctr"/>
            <a:r>
              <a:rPr lang="en-US" sz="2400" b="1" u="sng" dirty="0">
                <a:solidFill>
                  <a:srgbClr val="000000"/>
                </a:solidFill>
                <a:latin typeface="Times New Roman" panose="02020603050405020304" pitchFamily="18" charset="0"/>
                <a:cs typeface="Times New Roman" panose="02020603050405020304" pitchFamily="18" charset="0"/>
              </a:rPr>
              <a:t>What are Logic gates ?</a:t>
            </a:r>
          </a:p>
          <a:p>
            <a:pPr algn="ctr"/>
            <a:endParaRPr lang="en-US" sz="2000" b="1" u="sng" dirty="0">
              <a:solidFill>
                <a:srgbClr val="000000"/>
              </a:solidFill>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b="1" dirty="0">
                <a:solidFill>
                  <a:srgbClr val="000000"/>
                </a:solidFill>
                <a:latin typeface="Times New Roman" panose="02020603050405020304" pitchFamily="18" charset="0"/>
                <a:cs typeface="Times New Roman" panose="02020603050405020304" pitchFamily="18" charset="0"/>
              </a:rPr>
              <a:t>Logic gate is electronic circuit which can take one or more  inputs  but output will be one.</a:t>
            </a:r>
          </a:p>
          <a:p>
            <a:pPr marL="285750" indent="-285750" algn="just">
              <a:lnSpc>
                <a:spcPct val="150000"/>
              </a:lnSpc>
              <a:buFont typeface="Arial" panose="020B0604020202020204" pitchFamily="34" charset="0"/>
              <a:buChar char="•"/>
            </a:pPr>
            <a:r>
              <a:rPr lang="en-US" b="1" dirty="0">
                <a:solidFill>
                  <a:srgbClr val="000000"/>
                </a:solidFill>
                <a:latin typeface="Times New Roman" panose="02020603050405020304" pitchFamily="18" charset="0"/>
                <a:cs typeface="Times New Roman" panose="02020603050405020304" pitchFamily="18" charset="0"/>
              </a:rPr>
              <a:t>Logic gates are made of transistor and diode.</a:t>
            </a:r>
          </a:p>
          <a:p>
            <a:pPr marL="285750" indent="-285750" algn="just">
              <a:lnSpc>
                <a:spcPct val="150000"/>
              </a:lnSpc>
              <a:buFont typeface="Arial" panose="020B0604020202020204" pitchFamily="34" charset="0"/>
              <a:buChar char="•"/>
            </a:pPr>
            <a:r>
              <a:rPr lang="en-US" b="1" dirty="0">
                <a:solidFill>
                  <a:srgbClr val="000000"/>
                </a:solidFill>
                <a:latin typeface="Times New Roman" panose="02020603050405020304" pitchFamily="18" charset="0"/>
                <a:cs typeface="Times New Roman" panose="02020603050405020304" pitchFamily="18" charset="0"/>
              </a:rPr>
              <a:t>Digital electronic circuits operate with voltages of two logic levels  namely Logic Low and Logic High.</a:t>
            </a:r>
          </a:p>
          <a:p>
            <a:pPr marL="285750" indent="-285750" algn="just">
              <a:lnSpc>
                <a:spcPct val="150000"/>
              </a:lnSpc>
              <a:buFont typeface="Arial" panose="020B0604020202020204" pitchFamily="34" charset="0"/>
              <a:buChar char="•"/>
            </a:pPr>
            <a:r>
              <a:rPr lang="en-US" b="1" dirty="0">
                <a:solidFill>
                  <a:srgbClr val="000000"/>
                </a:solidFill>
                <a:latin typeface="Times New Roman" panose="02020603050405020304" pitchFamily="18" charset="0"/>
                <a:cs typeface="Times New Roman" panose="02020603050405020304" pitchFamily="18" charset="0"/>
              </a:rPr>
              <a:t> The range of voltages corresponding to Logic Low is represented with ‘0’. Similarly, the range of voltages corresponding to Logic High is represented with 1.</a:t>
            </a:r>
          </a:p>
          <a:p>
            <a:pPr marL="285750" indent="-285750" algn="just">
              <a:lnSpc>
                <a:spcPct val="150000"/>
              </a:lnSpc>
              <a:buFont typeface="Arial" panose="020B0604020202020204" pitchFamily="34" charset="0"/>
              <a:buChar char="•"/>
            </a:pPr>
            <a:r>
              <a:rPr lang="en-US" b="1" dirty="0">
                <a:solidFill>
                  <a:srgbClr val="000000"/>
                </a:solidFill>
                <a:latin typeface="Times New Roman" panose="02020603050405020304" pitchFamily="18" charset="0"/>
                <a:cs typeface="Times New Roman" panose="02020603050405020304" pitchFamily="18" charset="0"/>
              </a:rPr>
              <a:t>Hence, the Logic gates are the building blocks of any digital system.</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46853" y="1513091"/>
            <a:ext cx="9197008" cy="3831818"/>
          </a:xfrm>
          <a:prstGeom prst="rect">
            <a:avLst/>
          </a:prstGeom>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We can classify these Logic gates into the following three categories.</a:t>
            </a:r>
          </a:p>
          <a:p>
            <a:pPr marL="342900" indent="-342900" algn="just">
              <a:lnSpc>
                <a:spcPct val="150000"/>
              </a:lnSpc>
              <a:buFont typeface="+mj-lt"/>
              <a:buAutoNum type="arabicPeriod"/>
            </a:pPr>
            <a:r>
              <a:rPr lang="en-US" b="1" dirty="0">
                <a:latin typeface="Times New Roman" panose="02020603050405020304" pitchFamily="18" charset="0"/>
                <a:cs typeface="Times New Roman" panose="02020603050405020304" pitchFamily="18" charset="0"/>
              </a:rPr>
              <a:t>Basic gates</a:t>
            </a:r>
          </a:p>
          <a:p>
            <a:pPr marL="342900" indent="-342900" algn="just">
              <a:lnSpc>
                <a:spcPct val="150000"/>
              </a:lnSpc>
              <a:buFont typeface="+mj-lt"/>
              <a:buAutoNum type="arabicPeriod"/>
            </a:pPr>
            <a:r>
              <a:rPr lang="en-US" b="1" dirty="0">
                <a:latin typeface="Times New Roman" panose="02020603050405020304" pitchFamily="18" charset="0"/>
                <a:cs typeface="Times New Roman" panose="02020603050405020304" pitchFamily="18" charset="0"/>
              </a:rPr>
              <a:t>Universal gates</a:t>
            </a:r>
          </a:p>
          <a:p>
            <a:pPr marL="342900" indent="-342900" algn="just">
              <a:lnSpc>
                <a:spcPct val="150000"/>
              </a:lnSpc>
              <a:buFont typeface="+mj-lt"/>
              <a:buAutoNum type="arabicPeriod"/>
            </a:pPr>
            <a:r>
              <a:rPr lang="en-US" b="1" dirty="0">
                <a:latin typeface="Times New Roman" panose="02020603050405020304" pitchFamily="18" charset="0"/>
                <a:cs typeface="Times New Roman" panose="02020603050405020304" pitchFamily="18" charset="0"/>
              </a:rPr>
              <a:t>Special gates</a:t>
            </a:r>
          </a:p>
          <a:p>
            <a:pPr marL="285750" indent="-285750"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The basic gates are AND, OR &amp; NOT gate</a:t>
            </a:r>
            <a:r>
              <a:rPr lang="en-US" dirty="0">
                <a:latin typeface="Times New Roman" panose="02020603050405020304" pitchFamily="18" charset="0"/>
                <a:cs typeface="Times New Roman" panose="02020603050405020304" pitchFamily="18" charset="0"/>
              </a:rPr>
              <a:t>s.</a:t>
            </a:r>
          </a:p>
          <a:p>
            <a:pPr marL="285750" indent="-285750"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There are two types of universal gates present in digital electronics they are NAND and NOR gates. </a:t>
            </a:r>
          </a:p>
          <a:p>
            <a:pPr marL="285750" indent="-285750"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Special gates are XOR and XNOR.</a:t>
            </a:r>
          </a:p>
          <a:p>
            <a:pPr algn="just">
              <a:lnSpc>
                <a:spcPct val="150000"/>
              </a:lnSpc>
            </a:pPr>
            <a:endParaRPr lang="en-US"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63758" y="1229016"/>
            <a:ext cx="9197008" cy="2308324"/>
          </a:xfrm>
          <a:prstGeom prst="rect">
            <a:avLst/>
          </a:prstGeom>
        </p:spPr>
        <p:txBody>
          <a:bodyPr wrap="square">
            <a:spAutoFit/>
          </a:bodyPr>
          <a:lstStyle/>
          <a:p>
            <a:pPr marL="342900" indent="-342900">
              <a:buAutoNum type="arabicPeriod"/>
            </a:pPr>
            <a:r>
              <a:rPr lang="en-US" b="1" u="sng" dirty="0">
                <a:latin typeface="Heebo"/>
              </a:rPr>
              <a:t>AND Gate</a:t>
            </a:r>
          </a:p>
          <a:p>
            <a:endParaRPr lang="en-US" b="1" u="sng" dirty="0">
              <a:latin typeface="Heebo"/>
            </a:endParaRPr>
          </a:p>
          <a:p>
            <a:pPr marL="285750" indent="-285750" algn="just">
              <a:buFont typeface="Arial" panose="020B0604020202020204" pitchFamily="34" charset="0"/>
              <a:buChar char="•"/>
            </a:pPr>
            <a:r>
              <a:rPr lang="en-US" b="1" dirty="0">
                <a:solidFill>
                  <a:srgbClr val="000000"/>
                </a:solidFill>
                <a:latin typeface="Times New Roman" panose="02020603050405020304" pitchFamily="18" charset="0"/>
                <a:cs typeface="Times New Roman" panose="02020603050405020304" pitchFamily="18" charset="0"/>
              </a:rPr>
              <a:t>An AND gate is a digital circuit that has two or more inputs and produces an output, which is the logical AND of all those inputs. </a:t>
            </a:r>
          </a:p>
          <a:p>
            <a:pPr marL="285750" indent="-285750" algn="just">
              <a:buFont typeface="Arial" panose="020B0604020202020204" pitchFamily="34" charset="0"/>
              <a:buChar char="•"/>
            </a:pPr>
            <a:r>
              <a:rPr lang="en-US" b="1" dirty="0">
                <a:solidFill>
                  <a:schemeClr val="tx1">
                    <a:lumMod val="75000"/>
                    <a:lumOff val="25000"/>
                  </a:schemeClr>
                </a:solidFill>
                <a:latin typeface="Times New Roman" panose="02020603050405020304" pitchFamily="18" charset="0"/>
                <a:cs typeface="Times New Roman" panose="02020603050405020304" pitchFamily="18" charset="0"/>
              </a:rPr>
              <a:t>Here A, B are the inputs and Y is the output of two input AND gate. If both inputs are ‘1’, then only the output, Y is ‘1’. For remaining combinations of inputs, the output, Y is ‘0’.</a:t>
            </a:r>
          </a:p>
          <a:p>
            <a:pPr marL="285750" indent="-285750" algn="just">
              <a:buFont typeface="Arial" panose="020B0604020202020204" pitchFamily="34" charset="0"/>
              <a:buChar char="•"/>
            </a:pPr>
            <a:endParaRPr lang="en-US" b="1" dirty="0">
              <a:solidFill>
                <a:srgbClr val="000000"/>
              </a:solidFill>
              <a:latin typeface="Times New Roman" panose="02020603050405020304" pitchFamily="18" charset="0"/>
              <a:cs typeface="Times New Roman" panose="02020603050405020304" pitchFamily="18" charset="0"/>
            </a:endParaRPr>
          </a:p>
          <a:p>
            <a:pPr algn="just"/>
            <a:endParaRPr lang="en-US" b="1" dirty="0">
              <a:solidFill>
                <a:srgbClr val="000000"/>
              </a:solidFill>
              <a:latin typeface="Times New Roman" panose="02020603050405020304" pitchFamily="18" charset="0"/>
              <a:cs typeface="Times New Roman" panose="02020603050405020304" pitchFamily="18" charset="0"/>
            </a:endParaRPr>
          </a:p>
        </p:txBody>
      </p:sp>
      <p:graphicFrame>
        <p:nvGraphicFramePr>
          <p:cNvPr id="3" name="Table 2"/>
          <p:cNvGraphicFramePr>
            <a:graphicFrameLocks noGrp="1"/>
          </p:cNvGraphicFramePr>
          <p:nvPr/>
        </p:nvGraphicFramePr>
        <p:xfrm>
          <a:off x="2441848" y="3581400"/>
          <a:ext cx="2044699" cy="2578139"/>
        </p:xfrm>
        <a:graphic>
          <a:graphicData uri="http://schemas.openxmlformats.org/drawingml/2006/table">
            <a:tbl>
              <a:tblPr/>
              <a:tblGrid>
                <a:gridCol w="613375">
                  <a:extLst>
                    <a:ext uri="{9D8B030D-6E8A-4147-A177-3AD203B41FA5}">
                      <a16:colId xmlns:a16="http://schemas.microsoft.com/office/drawing/2014/main" val="20000"/>
                    </a:ext>
                  </a:extLst>
                </a:gridCol>
                <a:gridCol w="613375">
                  <a:extLst>
                    <a:ext uri="{9D8B030D-6E8A-4147-A177-3AD203B41FA5}">
                      <a16:colId xmlns:a16="http://schemas.microsoft.com/office/drawing/2014/main" val="20001"/>
                    </a:ext>
                  </a:extLst>
                </a:gridCol>
                <a:gridCol w="817949">
                  <a:extLst>
                    <a:ext uri="{9D8B030D-6E8A-4147-A177-3AD203B41FA5}">
                      <a16:colId xmlns:a16="http://schemas.microsoft.com/office/drawing/2014/main" val="20002"/>
                    </a:ext>
                  </a:extLst>
                </a:gridCol>
              </a:tblGrid>
              <a:tr h="582444">
                <a:tc>
                  <a:txBody>
                    <a:bodyPr/>
                    <a:lstStyle/>
                    <a:p>
                      <a:pPr algn="ctr" fontAlgn="t"/>
                      <a:r>
                        <a:rPr lang="en-US">
                          <a:effectLst/>
                        </a:rPr>
                        <a:t>A</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dirty="0">
                          <a:effectLst/>
                        </a:rPr>
                        <a:t>B</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dirty="0">
                          <a:effectLst/>
                        </a:rPr>
                        <a:t>Y = A.B</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10000"/>
                  </a:ext>
                </a:extLst>
              </a:tr>
              <a:tr h="354531">
                <a:tc>
                  <a:txBody>
                    <a:bodyPr/>
                    <a:lstStyle/>
                    <a:p>
                      <a:pPr algn="ctr" fontAlgn="t"/>
                      <a:r>
                        <a:rPr lang="en-US">
                          <a:effectLst/>
                        </a:rPr>
                        <a:t>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a:effectLst/>
                        </a:rPr>
                        <a:t>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dirty="0">
                          <a:effectLst/>
                        </a:rPr>
                        <a:t>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1"/>
                  </a:ext>
                </a:extLst>
              </a:tr>
              <a:tr h="354531">
                <a:tc>
                  <a:txBody>
                    <a:bodyPr/>
                    <a:lstStyle/>
                    <a:p>
                      <a:pPr algn="ctr" fontAlgn="t"/>
                      <a:r>
                        <a:rPr lang="en-US">
                          <a:effectLst/>
                        </a:rPr>
                        <a:t>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a:effectLst/>
                        </a:rPr>
                        <a:t>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a:effectLst/>
                        </a:rPr>
                        <a:t>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2"/>
                  </a:ext>
                </a:extLst>
              </a:tr>
              <a:tr h="354531">
                <a:tc>
                  <a:txBody>
                    <a:bodyPr/>
                    <a:lstStyle/>
                    <a:p>
                      <a:pPr algn="ctr" fontAlgn="t"/>
                      <a:r>
                        <a:rPr lang="en-US">
                          <a:effectLst/>
                        </a:rPr>
                        <a:t>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a:effectLst/>
                        </a:rPr>
                        <a:t>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a:effectLst/>
                        </a:rPr>
                        <a:t>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3"/>
                  </a:ext>
                </a:extLst>
              </a:tr>
              <a:tr h="596939">
                <a:tc>
                  <a:txBody>
                    <a:bodyPr/>
                    <a:lstStyle/>
                    <a:p>
                      <a:pPr algn="ctr" fontAlgn="t"/>
                      <a:r>
                        <a:rPr lang="en-US">
                          <a:effectLst/>
                        </a:rPr>
                        <a:t>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a:effectLst/>
                        </a:rPr>
                        <a:t>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dirty="0">
                          <a:effectLst/>
                        </a:rPr>
                        <a:t>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4" name="AutoShape 2" descr="Digital Logic AND Gate – Digital Gates - Electrical Technology"/>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pic>
        <p:nvPicPr>
          <p:cNvPr id="8" name="Picture 7"/>
          <p:cNvPicPr>
            <a:picLocks noChangeAspect="1"/>
          </p:cNvPicPr>
          <p:nvPr/>
        </p:nvPicPr>
        <p:blipFill rotWithShape="1">
          <a:blip r:embed="rId2"/>
          <a:srcRect t="16874"/>
          <a:stretch>
            <a:fillRect/>
          </a:stretch>
        </p:blipFill>
        <p:spPr>
          <a:xfrm>
            <a:off x="5726460" y="3986861"/>
            <a:ext cx="2847975" cy="145829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p:nvPr/>
        </p:nvSpPr>
        <p:spPr>
          <a:xfrm>
            <a:off x="1297452" y="1198589"/>
            <a:ext cx="10124660" cy="4287811"/>
          </a:xfrm>
          <a:prstGeom prst="rect">
            <a:avLst/>
          </a:prstGeom>
        </p:spPr>
        <p:txBody>
          <a:bodyPr vert="horz" lIns="91440" tIns="45720" rIns="91440" bIns="45720" rtlCol="0">
            <a:normAutofit fontScale="40000" lnSpcReduction="20000"/>
          </a:bodyPr>
          <a:lstStyle>
            <a:lvl1pPr marL="342900" indent="-342900" algn="l" defTabSz="457200" rtl="0" eaLnBrk="1" latinLnBrk="0" hangingPunct="1">
              <a:spcBef>
                <a:spcPts val="1000"/>
              </a:spcBef>
              <a:spcAft>
                <a:spcPts val="0"/>
              </a:spcAft>
              <a:buClr>
                <a:schemeClr val="accent1"/>
              </a:buClr>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9pPr>
          </a:lstStyle>
          <a:p>
            <a:pPr marL="0" indent="0" algn="ctr">
              <a:buNone/>
            </a:pPr>
            <a:r>
              <a:rPr lang="en-US" sz="4500" b="1" u="sng" dirty="0">
                <a:latin typeface="Times New Roman" panose="02020603050405020304" pitchFamily="18" charset="0"/>
                <a:cs typeface="Times New Roman" panose="02020603050405020304" pitchFamily="18" charset="0"/>
              </a:rPr>
              <a:t>DIGITAL.</a:t>
            </a:r>
          </a:p>
          <a:p>
            <a:pPr marL="0" indent="0" algn="ctr">
              <a:buNone/>
            </a:pPr>
            <a:endParaRPr lang="en-US" sz="2400" b="1" u="sng" dirty="0"/>
          </a:p>
          <a:p>
            <a:pPr>
              <a:lnSpc>
                <a:spcPct val="150000"/>
              </a:lnSpc>
            </a:pPr>
            <a:r>
              <a:rPr lang="en-US" sz="4500" b="1" dirty="0">
                <a:latin typeface="Times New Roman" panose="02020603050405020304" pitchFamily="18" charset="0"/>
                <a:cs typeface="Times New Roman" panose="02020603050405020304" pitchFamily="18" charset="0"/>
              </a:rPr>
              <a:t>The term "digital" refers to anything that involves the use of computer technology, electronic devices, or data encoded in binary code (1s and 0s).</a:t>
            </a:r>
          </a:p>
          <a:p>
            <a:pPr>
              <a:lnSpc>
                <a:spcPct val="150000"/>
              </a:lnSpc>
            </a:pPr>
            <a:r>
              <a:rPr lang="en-US" sz="4500" b="1" dirty="0">
                <a:latin typeface="Times New Roman" panose="02020603050405020304" pitchFamily="18" charset="0"/>
                <a:cs typeface="Times New Roman" panose="02020603050405020304" pitchFamily="18" charset="0"/>
              </a:rPr>
              <a:t>Digital technology has changed the way we live, work, and communicate by enabling faster, more efficient processing and storage of information.</a:t>
            </a:r>
          </a:p>
          <a:p>
            <a:pPr>
              <a:lnSpc>
                <a:spcPct val="150000"/>
              </a:lnSpc>
            </a:pPr>
            <a:r>
              <a:rPr lang="en-US" sz="4500" b="1" dirty="0">
                <a:solidFill>
                  <a:srgbClr val="374151"/>
                </a:solidFill>
                <a:latin typeface="Times New Roman" panose="02020603050405020304" pitchFamily="18" charset="0"/>
                <a:cs typeface="Times New Roman" panose="02020603050405020304" pitchFamily="18" charset="0"/>
              </a:rPr>
              <a:t>In</a:t>
            </a:r>
            <a:r>
              <a:rPr lang="en-US" sz="4500" b="1" dirty="0">
                <a:latin typeface="Times New Roman" panose="02020603050405020304" pitchFamily="18" charset="0"/>
                <a:cs typeface="Times New Roman" panose="02020603050405020304" pitchFamily="18" charset="0"/>
              </a:rPr>
              <a:t> the context of communication and media, "digital" refers to digital media, such as photos, videos, and text that can be shared and accessed online.</a:t>
            </a:r>
          </a:p>
          <a:p>
            <a:pPr>
              <a:lnSpc>
                <a:spcPct val="150000"/>
              </a:lnSpc>
            </a:pPr>
            <a:r>
              <a:rPr lang="en-US" sz="4500" b="1" dirty="0">
                <a:latin typeface="Times New Roman" panose="02020603050405020304" pitchFamily="18" charset="0"/>
                <a:cs typeface="Times New Roman" panose="02020603050405020304" pitchFamily="18" charset="0"/>
              </a:rPr>
              <a:t> Digital media can be easily edited and shared across a variety of platforms, including social media, websites, and mobile apps.</a:t>
            </a:r>
          </a:p>
          <a:p>
            <a:endParaRPr lang="en-US" sz="4500" b="1" dirty="0">
              <a:latin typeface="Times New Roman" panose="02020603050405020304" pitchFamily="18" charset="0"/>
              <a:cs typeface="Times New Roman" panose="02020603050405020304" pitchFamily="18" charset="0"/>
            </a:endParaRPr>
          </a:p>
          <a:p>
            <a:endParaRPr lang="en-US" sz="4500" dirty="0"/>
          </a:p>
          <a:p>
            <a:endParaRPr lang="en-US" dirty="0"/>
          </a:p>
          <a:p>
            <a:endParaRPr lang="en-US" dirty="0"/>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52239" y="1023884"/>
            <a:ext cx="8887522" cy="2585323"/>
          </a:xfrm>
          <a:prstGeom prst="rect">
            <a:avLst/>
          </a:prstGeom>
        </p:spPr>
        <p:txBody>
          <a:bodyPr wrap="square">
            <a:spAutoFit/>
          </a:bodyPr>
          <a:lstStyle/>
          <a:p>
            <a:r>
              <a:rPr lang="en-US" b="1" u="sng" dirty="0">
                <a:latin typeface="Times New Roman" panose="02020603050405020304" pitchFamily="18" charset="0"/>
                <a:cs typeface="Times New Roman" panose="02020603050405020304" pitchFamily="18" charset="0"/>
              </a:rPr>
              <a:t>2. OR Gate</a:t>
            </a:r>
          </a:p>
          <a:p>
            <a:endParaRPr lang="en-US" b="1" u="sng"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1" dirty="0">
                <a:solidFill>
                  <a:srgbClr val="000000"/>
                </a:solidFill>
                <a:latin typeface="Times New Roman" panose="02020603050405020304" pitchFamily="18" charset="0"/>
                <a:cs typeface="Times New Roman" panose="02020603050405020304" pitchFamily="18" charset="0"/>
              </a:rPr>
              <a:t>An OR gate is a digital circuit that has two or more inputs and produces an output, which is the logical OR of all those inputs. This logical OR is represented with the symbol ‘+’. </a:t>
            </a:r>
          </a:p>
          <a:p>
            <a:pPr marL="285750" indent="-285750" algn="just">
              <a:buFont typeface="Arial" panose="020B0604020202020204" pitchFamily="34" charset="0"/>
              <a:buChar char="•"/>
            </a:pPr>
            <a:r>
              <a:rPr lang="en-US" b="1" dirty="0">
                <a:solidFill>
                  <a:srgbClr val="000000"/>
                </a:solidFill>
                <a:latin typeface="Times New Roman" panose="02020603050405020304" pitchFamily="18" charset="0"/>
                <a:cs typeface="Times New Roman" panose="02020603050405020304" pitchFamily="18" charset="0"/>
              </a:rPr>
              <a:t>Here A, B are the inputs and Y is the output of two input OR gate. If both inputs are ‘0’, then only the output, Y is ‘0’. For remaining combinations of inputs, the output, Y is ‘1’.</a:t>
            </a:r>
          </a:p>
          <a:p>
            <a:pPr algn="just"/>
            <a:endParaRPr lang="en-US" b="1" i="0" dirty="0">
              <a:solidFill>
                <a:srgbClr val="000000"/>
              </a:solidFill>
              <a:effectLst/>
              <a:latin typeface="Times New Roman" panose="02020603050405020304" pitchFamily="18" charset="0"/>
              <a:cs typeface="Times New Roman" panose="02020603050405020304" pitchFamily="18" charset="0"/>
            </a:endParaRPr>
          </a:p>
        </p:txBody>
      </p:sp>
      <p:graphicFrame>
        <p:nvGraphicFramePr>
          <p:cNvPr id="3" name="Table 2"/>
          <p:cNvGraphicFramePr>
            <a:graphicFrameLocks noGrp="1"/>
          </p:cNvGraphicFramePr>
          <p:nvPr/>
        </p:nvGraphicFramePr>
        <p:xfrm>
          <a:off x="2212826" y="3626708"/>
          <a:ext cx="1990620" cy="2407920"/>
        </p:xfrm>
        <a:graphic>
          <a:graphicData uri="http://schemas.openxmlformats.org/drawingml/2006/table">
            <a:tbl>
              <a:tblPr/>
              <a:tblGrid>
                <a:gridCol w="597152">
                  <a:extLst>
                    <a:ext uri="{9D8B030D-6E8A-4147-A177-3AD203B41FA5}">
                      <a16:colId xmlns:a16="http://schemas.microsoft.com/office/drawing/2014/main" val="20000"/>
                    </a:ext>
                  </a:extLst>
                </a:gridCol>
                <a:gridCol w="597152">
                  <a:extLst>
                    <a:ext uri="{9D8B030D-6E8A-4147-A177-3AD203B41FA5}">
                      <a16:colId xmlns:a16="http://schemas.microsoft.com/office/drawing/2014/main" val="20001"/>
                    </a:ext>
                  </a:extLst>
                </a:gridCol>
                <a:gridCol w="796316">
                  <a:extLst>
                    <a:ext uri="{9D8B030D-6E8A-4147-A177-3AD203B41FA5}">
                      <a16:colId xmlns:a16="http://schemas.microsoft.com/office/drawing/2014/main" val="20002"/>
                    </a:ext>
                  </a:extLst>
                </a:gridCol>
              </a:tblGrid>
              <a:tr h="568795">
                <a:tc>
                  <a:txBody>
                    <a:bodyPr/>
                    <a:lstStyle/>
                    <a:p>
                      <a:pPr algn="ctr" fontAlgn="t"/>
                      <a:r>
                        <a:rPr lang="en-US">
                          <a:effectLst/>
                        </a:rPr>
                        <a:t>A</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a:effectLst/>
                        </a:rPr>
                        <a:t>B</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dirty="0">
                          <a:effectLst/>
                        </a:rPr>
                        <a:t>Y =</a:t>
                      </a:r>
                    </a:p>
                    <a:p>
                      <a:pPr algn="ctr" fontAlgn="t"/>
                      <a:r>
                        <a:rPr lang="en-US" dirty="0">
                          <a:effectLst/>
                        </a:rPr>
                        <a:t> A + B</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10000"/>
                  </a:ext>
                </a:extLst>
              </a:tr>
              <a:tr h="346223">
                <a:tc>
                  <a:txBody>
                    <a:bodyPr/>
                    <a:lstStyle/>
                    <a:p>
                      <a:pPr algn="ctr" fontAlgn="t"/>
                      <a:r>
                        <a:rPr lang="en-US">
                          <a:effectLst/>
                        </a:rPr>
                        <a:t>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a:effectLst/>
                        </a:rPr>
                        <a:t>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a:effectLst/>
                        </a:rPr>
                        <a:t>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1"/>
                  </a:ext>
                </a:extLst>
              </a:tr>
              <a:tr h="346223">
                <a:tc>
                  <a:txBody>
                    <a:bodyPr/>
                    <a:lstStyle/>
                    <a:p>
                      <a:pPr algn="ctr" fontAlgn="t"/>
                      <a:r>
                        <a:rPr lang="en-US" dirty="0">
                          <a:effectLst/>
                        </a:rPr>
                        <a:t>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a:effectLst/>
                        </a:rPr>
                        <a:t>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a:effectLst/>
                        </a:rPr>
                        <a:t>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2"/>
                  </a:ext>
                </a:extLst>
              </a:tr>
              <a:tr h="346223">
                <a:tc>
                  <a:txBody>
                    <a:bodyPr/>
                    <a:lstStyle/>
                    <a:p>
                      <a:pPr algn="ctr" fontAlgn="t"/>
                      <a:r>
                        <a:rPr lang="en-US">
                          <a:effectLst/>
                        </a:rPr>
                        <a:t>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a:effectLst/>
                        </a:rPr>
                        <a:t>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a:effectLst/>
                        </a:rPr>
                        <a:t>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3"/>
                  </a:ext>
                </a:extLst>
              </a:tr>
              <a:tr h="346223">
                <a:tc>
                  <a:txBody>
                    <a:bodyPr/>
                    <a:lstStyle/>
                    <a:p>
                      <a:pPr algn="ctr" fontAlgn="t"/>
                      <a:r>
                        <a:rPr lang="en-US">
                          <a:effectLst/>
                        </a:rPr>
                        <a:t>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a:effectLst/>
                        </a:rPr>
                        <a:t>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dirty="0">
                          <a:effectLst/>
                        </a:rPr>
                        <a:t>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pic>
        <p:nvPicPr>
          <p:cNvPr id="5" name="Picture 4"/>
          <p:cNvPicPr>
            <a:picLocks noChangeAspect="1"/>
          </p:cNvPicPr>
          <p:nvPr/>
        </p:nvPicPr>
        <p:blipFill rotWithShape="1">
          <a:blip r:embed="rId2"/>
          <a:srcRect t="18045"/>
          <a:stretch>
            <a:fillRect/>
          </a:stretch>
        </p:blipFill>
        <p:spPr>
          <a:xfrm>
            <a:off x="5924931" y="3850008"/>
            <a:ext cx="2902807" cy="1346886"/>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919416" y="1262559"/>
            <a:ext cx="8353167" cy="2308324"/>
          </a:xfrm>
          <a:prstGeom prst="rect">
            <a:avLst/>
          </a:prstGeom>
        </p:spPr>
        <p:txBody>
          <a:bodyPr wrap="square">
            <a:spAutoFit/>
          </a:bodyPr>
          <a:lstStyle/>
          <a:p>
            <a:r>
              <a:rPr lang="en-US" b="1" u="sng" dirty="0">
                <a:latin typeface="Times New Roman" panose="02020603050405020304" pitchFamily="18" charset="0"/>
                <a:cs typeface="Times New Roman" panose="02020603050405020304" pitchFamily="18" charset="0"/>
              </a:rPr>
              <a:t>3. NOT Gate</a:t>
            </a:r>
          </a:p>
          <a:p>
            <a:endParaRPr lang="en-US" b="1" u="sng"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1" dirty="0">
                <a:solidFill>
                  <a:srgbClr val="000000"/>
                </a:solidFill>
                <a:latin typeface="Times New Roman" panose="02020603050405020304" pitchFamily="18" charset="0"/>
                <a:cs typeface="Times New Roman" panose="02020603050405020304" pitchFamily="18" charset="0"/>
              </a:rPr>
              <a:t>A NOT gate is a digital circuit that has single input and single output. The output of NOT gate is the logical inversion of input. Hence, the NOT gate is also called as inverter.</a:t>
            </a:r>
          </a:p>
          <a:p>
            <a:pPr marL="285750" indent="-285750" algn="just">
              <a:buFont typeface="Arial" panose="020B0604020202020204" pitchFamily="34" charset="0"/>
              <a:buChar char="•"/>
            </a:pPr>
            <a:r>
              <a:rPr lang="en-US" b="1" dirty="0">
                <a:solidFill>
                  <a:srgbClr val="000000"/>
                </a:solidFill>
                <a:latin typeface="Times New Roman" panose="02020603050405020304" pitchFamily="18" charset="0"/>
                <a:cs typeface="Times New Roman" panose="02020603050405020304" pitchFamily="18" charset="0"/>
              </a:rPr>
              <a:t>As the symbol of not operation is ( – ) bar. If the value of A is 1. then Ā = 0 and in the opposite if the value of A is then Ā = 1.</a:t>
            </a:r>
          </a:p>
          <a:p>
            <a:pPr marL="285750" indent="-285750" algn="just">
              <a:buFont typeface="Arial" panose="020B0604020202020204" pitchFamily="34" charset="0"/>
              <a:buChar char="•"/>
            </a:pPr>
            <a:endParaRPr lang="en-US" b="1" dirty="0">
              <a:solidFill>
                <a:srgbClr val="000000"/>
              </a:solidFill>
              <a:latin typeface="Times New Roman" panose="02020603050405020304" pitchFamily="18" charset="0"/>
              <a:cs typeface="Times New Roman" panose="02020603050405020304" pitchFamily="18" charset="0"/>
            </a:endParaRPr>
          </a:p>
        </p:txBody>
      </p:sp>
      <p:graphicFrame>
        <p:nvGraphicFramePr>
          <p:cNvPr id="5" name="Table 4"/>
          <p:cNvGraphicFramePr>
            <a:graphicFrameLocks noGrp="1"/>
          </p:cNvGraphicFramePr>
          <p:nvPr/>
        </p:nvGraphicFramePr>
        <p:xfrm>
          <a:off x="2439970" y="4255306"/>
          <a:ext cx="2938462" cy="1280160"/>
        </p:xfrm>
        <a:graphic>
          <a:graphicData uri="http://schemas.openxmlformats.org/drawingml/2006/table">
            <a:tbl>
              <a:tblPr/>
              <a:tblGrid>
                <a:gridCol w="1469231">
                  <a:extLst>
                    <a:ext uri="{9D8B030D-6E8A-4147-A177-3AD203B41FA5}">
                      <a16:colId xmlns:a16="http://schemas.microsoft.com/office/drawing/2014/main" val="20000"/>
                    </a:ext>
                  </a:extLst>
                </a:gridCol>
                <a:gridCol w="1469231">
                  <a:extLst>
                    <a:ext uri="{9D8B030D-6E8A-4147-A177-3AD203B41FA5}">
                      <a16:colId xmlns:a16="http://schemas.microsoft.com/office/drawing/2014/main" val="20001"/>
                    </a:ext>
                  </a:extLst>
                </a:gridCol>
              </a:tblGrid>
              <a:tr h="0">
                <a:tc>
                  <a:txBody>
                    <a:bodyPr/>
                    <a:lstStyle/>
                    <a:p>
                      <a:pPr algn="ctr" fontAlgn="t"/>
                      <a:r>
                        <a:rPr lang="en-US" dirty="0">
                          <a:effectLst/>
                        </a:rPr>
                        <a:t>A</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a:effectLst/>
                        </a:rPr>
                        <a:t>Y = A’</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10000"/>
                  </a:ext>
                </a:extLst>
              </a:tr>
              <a:tr h="0">
                <a:tc>
                  <a:txBody>
                    <a:bodyPr/>
                    <a:lstStyle/>
                    <a:p>
                      <a:pPr algn="ctr" fontAlgn="t"/>
                      <a:r>
                        <a:rPr lang="en-US" dirty="0">
                          <a:effectLst/>
                        </a:rPr>
                        <a:t>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a:effectLst/>
                        </a:rPr>
                        <a:t>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1"/>
                  </a:ext>
                </a:extLst>
              </a:tr>
              <a:tr h="264500">
                <a:tc>
                  <a:txBody>
                    <a:bodyPr/>
                    <a:lstStyle/>
                    <a:p>
                      <a:pPr algn="ctr" fontAlgn="t"/>
                      <a:r>
                        <a:rPr lang="en-US">
                          <a:effectLst/>
                        </a:rPr>
                        <a:t>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dirty="0">
                          <a:effectLst/>
                        </a:rPr>
                        <a:t>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pic>
        <p:nvPicPr>
          <p:cNvPr id="2" name="Picture 1"/>
          <p:cNvPicPr>
            <a:picLocks noChangeAspect="1"/>
          </p:cNvPicPr>
          <p:nvPr/>
        </p:nvPicPr>
        <p:blipFill rotWithShape="1">
          <a:blip r:embed="rId2"/>
          <a:srcRect t="13346"/>
          <a:stretch>
            <a:fillRect/>
          </a:stretch>
        </p:blipFill>
        <p:spPr>
          <a:xfrm>
            <a:off x="6095999" y="4247388"/>
            <a:ext cx="3010930" cy="128016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24466" y="354211"/>
            <a:ext cx="3116559" cy="461665"/>
          </a:xfrm>
          <a:prstGeom prst="rect">
            <a:avLst/>
          </a:prstGeom>
        </p:spPr>
        <p:txBody>
          <a:bodyPr wrap="none">
            <a:spAutoFit/>
          </a:bodyPr>
          <a:lstStyle/>
          <a:p>
            <a:pPr lvl="2"/>
            <a:r>
              <a:rPr lang="en-US" sz="2400" b="1" u="sng" dirty="0">
                <a:solidFill>
                  <a:srgbClr val="000000"/>
                </a:solidFill>
                <a:latin typeface="Times New Roman" panose="02020603050405020304" pitchFamily="18" charset="0"/>
                <a:cs typeface="Times New Roman" panose="02020603050405020304" pitchFamily="18" charset="0"/>
              </a:rPr>
              <a:t>Universal gates</a:t>
            </a:r>
          </a:p>
        </p:txBody>
      </p:sp>
      <p:sp>
        <p:nvSpPr>
          <p:cNvPr id="3" name="Rectangle 2"/>
          <p:cNvSpPr/>
          <p:nvPr/>
        </p:nvSpPr>
        <p:spPr>
          <a:xfrm>
            <a:off x="1611058" y="1039727"/>
            <a:ext cx="10257182" cy="5770811"/>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A universal gate is a gate that can execute any Boolean function without the requirement to use any other gate type. The NAND and NOR gates are universal gates.</a:t>
            </a:r>
            <a:endParaRPr lang="en-US" b="1" dirty="0">
              <a:solidFill>
                <a:srgbClr val="4D5156"/>
              </a:solidFill>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b="1" dirty="0">
                <a:solidFill>
                  <a:srgbClr val="4D5156"/>
                </a:solidFill>
                <a:latin typeface="Times New Roman" panose="02020603050405020304" pitchFamily="18" charset="0"/>
                <a:cs typeface="Times New Roman" panose="02020603050405020304" pitchFamily="18" charset="0"/>
              </a:rPr>
              <a:t>NAND and NOR gates are called universal gates because </a:t>
            </a:r>
            <a:r>
              <a:rPr lang="en-US" b="1" dirty="0">
                <a:solidFill>
                  <a:srgbClr val="040C28"/>
                </a:solidFill>
                <a:latin typeface="Times New Roman" panose="02020603050405020304" pitchFamily="18" charset="0"/>
                <a:cs typeface="Times New Roman" panose="02020603050405020304" pitchFamily="18" charset="0"/>
              </a:rPr>
              <a:t>they can perform all the three basic logic functions OR, AND,NOT</a:t>
            </a:r>
            <a:r>
              <a:rPr lang="en-US" b="1" dirty="0">
                <a:solidFill>
                  <a:srgbClr val="4D5156"/>
                </a:solidFill>
                <a:latin typeface="Times New Roman" panose="02020603050405020304" pitchFamily="18" charset="0"/>
                <a:cs typeface="Times New Roman" panose="02020603050405020304" pitchFamily="18" charset="0"/>
              </a:rPr>
              <a:t>.</a:t>
            </a:r>
          </a:p>
          <a:p>
            <a:pPr algn="just">
              <a:lnSpc>
                <a:spcPct val="150000"/>
              </a:lnSpc>
            </a:pPr>
            <a:r>
              <a:rPr lang="en-US" b="1" dirty="0">
                <a:solidFill>
                  <a:srgbClr val="4D5156"/>
                </a:solidFill>
                <a:latin typeface="Times New Roman" panose="02020603050405020304" pitchFamily="18" charset="0"/>
                <a:cs typeface="Times New Roman" panose="02020603050405020304" pitchFamily="18" charset="0"/>
              </a:rPr>
              <a:t>     </a:t>
            </a:r>
            <a:r>
              <a:rPr lang="en-US" b="1" u="sng" dirty="0">
                <a:latin typeface="Times New Roman" panose="02020603050405020304" pitchFamily="18" charset="0"/>
                <a:cs typeface="Times New Roman" panose="02020603050405020304" pitchFamily="18" charset="0"/>
              </a:rPr>
              <a:t>Boolean function:</a:t>
            </a:r>
          </a:p>
          <a:p>
            <a:pPr marL="285750" indent="-285750" algn="just">
              <a:lnSpc>
                <a:spcPct val="150000"/>
              </a:lnSpc>
              <a:buFont typeface="Arial" panose="020B0604020202020204" pitchFamily="34" charset="0"/>
              <a:buChar char="•"/>
            </a:pPr>
            <a:r>
              <a:rPr lang="en-US" dirty="0">
                <a:solidFill>
                  <a:srgbClr val="000000"/>
                </a:solidFill>
                <a:latin typeface="Nunito"/>
              </a:rPr>
              <a:t>A </a:t>
            </a:r>
            <a:r>
              <a:rPr lang="en-US" b="1" dirty="0">
                <a:solidFill>
                  <a:srgbClr val="000000"/>
                </a:solidFill>
                <a:latin typeface="Nunito"/>
              </a:rPr>
              <a:t>Boolean Function</a:t>
            </a:r>
            <a:r>
              <a:rPr lang="en-US" dirty="0">
                <a:solidFill>
                  <a:srgbClr val="000000"/>
                </a:solidFill>
                <a:latin typeface="Nunito"/>
              </a:rPr>
              <a:t> is described by an algebraic expression called </a:t>
            </a:r>
            <a:r>
              <a:rPr lang="en-US" b="1" dirty="0">
                <a:solidFill>
                  <a:srgbClr val="000000"/>
                </a:solidFill>
                <a:latin typeface="Nunito"/>
              </a:rPr>
              <a:t>Boolean expression</a:t>
            </a:r>
            <a:r>
              <a:rPr lang="en-US" dirty="0">
                <a:solidFill>
                  <a:srgbClr val="000000"/>
                </a:solidFill>
                <a:latin typeface="Nunito"/>
              </a:rPr>
              <a:t> which consists of binary variables, the constants 0 and 1, and the logic operation symbols.</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Both NAND and NOR gates can be used to implement any other logic gate. </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For example, you can construct an AND gate using only NAND gates or a NOT gate using only NOR gates. </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By combining these universal gates in various ways, you can create complex logic circuits to perform any logical function.</a:t>
            </a:r>
          </a:p>
          <a:p>
            <a:pPr marL="285750" indent="-285750" algn="just">
              <a:lnSpc>
                <a:spcPct val="150000"/>
              </a:lnSpc>
              <a:buFont typeface="Arial" panose="020B0604020202020204" pitchFamily="34" charset="0"/>
              <a:buChar char="•"/>
            </a:pPr>
            <a:endParaRPr lang="en-US" b="1" u="sng" dirty="0">
              <a:solidFill>
                <a:srgbClr val="4D5156"/>
              </a:solidFill>
              <a:latin typeface="Times New Roman" panose="02020603050405020304" pitchFamily="18" charset="0"/>
              <a:cs typeface="Times New Roman" panose="02020603050405020304" pitchFamily="18" charset="0"/>
            </a:endParaRPr>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83611" y="1078703"/>
            <a:ext cx="9114502" cy="1754326"/>
          </a:xfrm>
          <a:prstGeom prst="rect">
            <a:avLst/>
          </a:prstGeom>
        </p:spPr>
        <p:txBody>
          <a:bodyPr wrap="square">
            <a:spAutoFit/>
          </a:bodyPr>
          <a:lstStyle/>
          <a:p>
            <a:r>
              <a:rPr lang="en-US" b="1" u="sng" dirty="0">
                <a:solidFill>
                  <a:srgbClr val="111111"/>
                </a:solidFill>
                <a:latin typeface="Times New Roman" panose="02020603050405020304" pitchFamily="18" charset="0"/>
                <a:cs typeface="Times New Roman" panose="02020603050405020304" pitchFamily="18" charset="0"/>
              </a:rPr>
              <a:t>4. NOR Gate</a:t>
            </a:r>
          </a:p>
          <a:p>
            <a:endParaRPr lang="en-US" b="1" u="sng" dirty="0">
              <a:solidFill>
                <a:srgbClr val="11111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dirty="0">
                <a:solidFill>
                  <a:srgbClr val="222222"/>
                </a:solidFill>
                <a:latin typeface="Times New Roman" panose="02020603050405020304" pitchFamily="18" charset="0"/>
                <a:cs typeface="Times New Roman" panose="02020603050405020304" pitchFamily="18" charset="0"/>
              </a:rPr>
              <a:t>The output of NOR Gate is ‘High’ if both the inputs are ‘Low’. The output is ‘Low’ if both the inputs are ‘High’ or either of the input is ‘High’.</a:t>
            </a:r>
          </a:p>
          <a:p>
            <a:pPr marL="285750" indent="-285750">
              <a:buFont typeface="Arial" panose="020B0604020202020204" pitchFamily="34" charset="0"/>
              <a:buChar char="•"/>
            </a:pPr>
            <a:r>
              <a:rPr lang="en-US" b="1" i="0" dirty="0">
                <a:solidFill>
                  <a:srgbClr val="222222"/>
                </a:solidFill>
                <a:effectLst/>
                <a:latin typeface="Times New Roman" panose="02020603050405020304" pitchFamily="18" charset="0"/>
                <a:cs typeface="Times New Roman" panose="02020603050405020304" pitchFamily="18" charset="0"/>
              </a:rPr>
              <a:t>NOR Gate is compliment of OR Gate.</a:t>
            </a:r>
          </a:p>
          <a:p>
            <a:endParaRPr lang="en-US" b="0" i="0" dirty="0">
              <a:solidFill>
                <a:srgbClr val="222222"/>
              </a:solidFill>
              <a:effectLst/>
              <a:latin typeface="Verdana" panose="020B0604030504040204" pitchFamily="34" charset="0"/>
            </a:endParaRPr>
          </a:p>
        </p:txBody>
      </p:sp>
      <p:pic>
        <p:nvPicPr>
          <p:cNvPr id="3" name="Picture 2"/>
          <p:cNvPicPr>
            <a:picLocks noChangeAspect="1"/>
          </p:cNvPicPr>
          <p:nvPr/>
        </p:nvPicPr>
        <p:blipFill rotWithShape="1">
          <a:blip r:embed="rId2"/>
          <a:srcRect r="58628" b="24820"/>
          <a:stretch>
            <a:fillRect/>
          </a:stretch>
        </p:blipFill>
        <p:spPr>
          <a:xfrm>
            <a:off x="2544417" y="3233758"/>
            <a:ext cx="2632267" cy="1750211"/>
          </a:xfrm>
          <a:prstGeom prst="rect">
            <a:avLst/>
          </a:prstGeom>
        </p:spPr>
      </p:pic>
      <p:pic>
        <p:nvPicPr>
          <p:cNvPr id="4" name="Picture 3"/>
          <p:cNvPicPr>
            <a:picLocks noChangeAspect="1"/>
          </p:cNvPicPr>
          <p:nvPr/>
        </p:nvPicPr>
        <p:blipFill rotWithShape="1">
          <a:blip r:embed="rId2"/>
          <a:srcRect l="60876"/>
          <a:stretch>
            <a:fillRect/>
          </a:stretch>
        </p:blipFill>
        <p:spPr>
          <a:xfrm>
            <a:off x="6540862" y="3007989"/>
            <a:ext cx="2112807" cy="1975980"/>
          </a:xfrm>
          <a:prstGeom prst="rect">
            <a:avLst/>
          </a:prstGeom>
        </p:spPr>
      </p:pic>
      <p:sp>
        <p:nvSpPr>
          <p:cNvPr id="5" name="AutoShape 2" descr="https://www.cselectricalandelectronics.com/wp-content/uploads/2022/11/NOR-Gate-IC-No-7402-768x432-1.jpg"/>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sp>
        <p:nvSpPr>
          <p:cNvPr id="6" name="AutoShape 4" descr="https://www.cselectricalandelectronics.com/wp-content/uploads/2022/11/NOR-Gate-IC-No-7402-768x432-1.jpg"/>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sp>
        <p:nvSpPr>
          <p:cNvPr id="7" name="AutoShape 6" descr="https://www.cselectricalandelectronics.com/wp-content/uploads/2022/11/NOR-Gate-IC-No-7402-768x432-1.jpg"/>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pic>
        <p:nvPicPr>
          <p:cNvPr id="8" name="Picture 7"/>
          <p:cNvPicPr>
            <a:picLocks noChangeAspect="1"/>
          </p:cNvPicPr>
          <p:nvPr/>
        </p:nvPicPr>
        <p:blipFill rotWithShape="1">
          <a:blip r:embed="rId3"/>
          <a:srcRect t="78473"/>
          <a:stretch>
            <a:fillRect/>
          </a:stretch>
        </p:blipFill>
        <p:spPr>
          <a:xfrm>
            <a:off x="2438400" y="5300223"/>
            <a:ext cx="7315200" cy="88580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58887" y="1194571"/>
            <a:ext cx="8163339" cy="1754326"/>
          </a:xfrm>
          <a:prstGeom prst="rect">
            <a:avLst/>
          </a:prstGeom>
        </p:spPr>
        <p:txBody>
          <a:bodyPr wrap="square">
            <a:spAutoFit/>
          </a:bodyPr>
          <a:lstStyle/>
          <a:p>
            <a:r>
              <a:rPr lang="en-US" b="1" u="sng" dirty="0">
                <a:solidFill>
                  <a:srgbClr val="111111"/>
                </a:solidFill>
                <a:latin typeface="Times New Roman" panose="02020603050405020304" pitchFamily="18" charset="0"/>
                <a:cs typeface="Times New Roman" panose="02020603050405020304" pitchFamily="18" charset="0"/>
              </a:rPr>
              <a:t>5. NAND Gate</a:t>
            </a:r>
          </a:p>
          <a:p>
            <a:endParaRPr lang="en-US" b="1" u="sng" dirty="0">
              <a:solidFill>
                <a:srgbClr val="11111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dirty="0">
                <a:solidFill>
                  <a:srgbClr val="222222"/>
                </a:solidFill>
                <a:latin typeface="Times New Roman" panose="02020603050405020304" pitchFamily="18" charset="0"/>
                <a:cs typeface="Times New Roman" panose="02020603050405020304" pitchFamily="18" charset="0"/>
              </a:rPr>
              <a:t>The output of NAND Gate is ‘High’ if both the inputs are ‘Low’ and if either of the input is ‘Low’. The output is ‘Low’ if both the inputs are ‘High’.</a:t>
            </a:r>
          </a:p>
          <a:p>
            <a:pPr marL="285750" indent="-285750">
              <a:buFont typeface="Arial" panose="020B0604020202020204" pitchFamily="34" charset="0"/>
              <a:buChar char="•"/>
            </a:pPr>
            <a:r>
              <a:rPr lang="en-US" b="1" dirty="0">
                <a:solidFill>
                  <a:srgbClr val="222222"/>
                </a:solidFill>
                <a:latin typeface="Times New Roman" panose="02020603050405020304" pitchFamily="18" charset="0"/>
                <a:cs typeface="Times New Roman" panose="02020603050405020304" pitchFamily="18" charset="0"/>
              </a:rPr>
              <a:t>NAND Gate is compliment of AND Gate.</a:t>
            </a:r>
          </a:p>
          <a:p>
            <a:endParaRPr lang="en-US" b="1" i="0" dirty="0">
              <a:solidFill>
                <a:srgbClr val="222222"/>
              </a:solidFill>
              <a:effectLst/>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rotWithShape="1">
          <a:blip r:embed="rId2"/>
          <a:srcRect r="63551" b="38826"/>
          <a:stretch>
            <a:fillRect/>
          </a:stretch>
        </p:blipFill>
        <p:spPr>
          <a:xfrm>
            <a:off x="3048000" y="2925582"/>
            <a:ext cx="2368322" cy="1580736"/>
          </a:xfrm>
          <a:prstGeom prst="rect">
            <a:avLst/>
          </a:prstGeom>
        </p:spPr>
      </p:pic>
      <p:pic>
        <p:nvPicPr>
          <p:cNvPr id="4" name="Picture 3"/>
          <p:cNvPicPr>
            <a:picLocks noChangeAspect="1"/>
          </p:cNvPicPr>
          <p:nvPr/>
        </p:nvPicPr>
        <p:blipFill rotWithShape="1">
          <a:blip r:embed="rId2"/>
          <a:srcRect l="56476"/>
          <a:stretch>
            <a:fillRect/>
          </a:stretch>
        </p:blipFill>
        <p:spPr>
          <a:xfrm>
            <a:off x="6615573" y="2734875"/>
            <a:ext cx="2147427" cy="1962150"/>
          </a:xfrm>
          <a:prstGeom prst="rect">
            <a:avLst/>
          </a:prstGeom>
        </p:spPr>
      </p:pic>
      <p:pic>
        <p:nvPicPr>
          <p:cNvPr id="5" name="Picture 4"/>
          <p:cNvPicPr>
            <a:picLocks noChangeAspect="1"/>
          </p:cNvPicPr>
          <p:nvPr/>
        </p:nvPicPr>
        <p:blipFill rotWithShape="1">
          <a:blip r:embed="rId3"/>
          <a:srcRect t="76341"/>
          <a:stretch>
            <a:fillRect/>
          </a:stretch>
        </p:blipFill>
        <p:spPr>
          <a:xfrm>
            <a:off x="3048000" y="5186268"/>
            <a:ext cx="5715000" cy="761693"/>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08015" y="1150085"/>
            <a:ext cx="8706678" cy="1477328"/>
          </a:xfrm>
          <a:prstGeom prst="rect">
            <a:avLst/>
          </a:prstGeom>
        </p:spPr>
        <p:txBody>
          <a:bodyPr wrap="square">
            <a:spAutoFit/>
          </a:bodyPr>
          <a:lstStyle/>
          <a:p>
            <a:r>
              <a:rPr lang="en-US" b="1" u="sng" dirty="0">
                <a:solidFill>
                  <a:srgbClr val="111111"/>
                </a:solidFill>
                <a:latin typeface="Times New Roman" panose="02020603050405020304" pitchFamily="18" charset="0"/>
                <a:cs typeface="Times New Roman" panose="02020603050405020304" pitchFamily="18" charset="0"/>
              </a:rPr>
              <a:t>6. X-OR Gate</a:t>
            </a:r>
          </a:p>
          <a:p>
            <a:endParaRPr lang="en-US" b="1" u="sng" dirty="0">
              <a:solidFill>
                <a:srgbClr val="11111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dirty="0">
                <a:solidFill>
                  <a:srgbClr val="222222"/>
                </a:solidFill>
                <a:latin typeface="Times New Roman" panose="02020603050405020304" pitchFamily="18" charset="0"/>
                <a:cs typeface="Times New Roman" panose="02020603050405020304" pitchFamily="18" charset="0"/>
              </a:rPr>
              <a:t>The output of XOR Gate is ‘High’ if either of the input is ‘High’. The output is ‘Low’ if both the inputs are ‘High’ or if both the inputs are ‘Low’.</a:t>
            </a:r>
          </a:p>
          <a:p>
            <a:pPr marL="285750" indent="-285750">
              <a:buFont typeface="Arial" panose="020B0604020202020204" pitchFamily="34" charset="0"/>
              <a:buChar char="•"/>
            </a:pPr>
            <a:r>
              <a:rPr lang="en-US" b="1" i="0" dirty="0">
                <a:solidFill>
                  <a:srgbClr val="222222"/>
                </a:solidFill>
                <a:effectLst/>
                <a:latin typeface="Times New Roman" panose="02020603050405020304" pitchFamily="18" charset="0"/>
                <a:cs typeface="Times New Roman" panose="02020603050405020304" pitchFamily="18" charset="0"/>
              </a:rPr>
              <a:t>Also called </a:t>
            </a:r>
            <a:r>
              <a:rPr lang="en-US" b="1" dirty="0">
                <a:solidFill>
                  <a:srgbClr val="222222"/>
                </a:solidFill>
                <a:latin typeface="Times New Roman" panose="02020603050405020304" pitchFamily="18" charset="0"/>
                <a:cs typeface="Times New Roman" panose="02020603050405020304" pitchFamily="18" charset="0"/>
              </a:rPr>
              <a:t>Inequality detector.</a:t>
            </a:r>
            <a:endParaRPr lang="en-US" b="1" i="0" dirty="0">
              <a:solidFill>
                <a:srgbClr val="222222"/>
              </a:solidFill>
              <a:effectLst/>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rotWithShape="1">
          <a:blip r:embed="rId2"/>
          <a:srcRect r="61777" b="36990"/>
          <a:stretch>
            <a:fillRect/>
          </a:stretch>
        </p:blipFill>
        <p:spPr>
          <a:xfrm>
            <a:off x="3238500" y="3021365"/>
            <a:ext cx="2292147" cy="1499408"/>
          </a:xfrm>
          <a:prstGeom prst="rect">
            <a:avLst/>
          </a:prstGeom>
        </p:spPr>
      </p:pic>
      <p:pic>
        <p:nvPicPr>
          <p:cNvPr id="4" name="Picture 3"/>
          <p:cNvPicPr>
            <a:picLocks noChangeAspect="1"/>
          </p:cNvPicPr>
          <p:nvPr/>
        </p:nvPicPr>
        <p:blipFill rotWithShape="1">
          <a:blip r:embed="rId2"/>
          <a:srcRect l="61777"/>
          <a:stretch>
            <a:fillRect/>
          </a:stretch>
        </p:blipFill>
        <p:spPr>
          <a:xfrm>
            <a:off x="6661354" y="2669030"/>
            <a:ext cx="1834946" cy="1905000"/>
          </a:xfrm>
          <a:prstGeom prst="rect">
            <a:avLst/>
          </a:prstGeom>
        </p:spPr>
      </p:pic>
      <p:pic>
        <p:nvPicPr>
          <p:cNvPr id="5" name="Picture 4"/>
          <p:cNvPicPr>
            <a:picLocks noChangeAspect="1"/>
          </p:cNvPicPr>
          <p:nvPr/>
        </p:nvPicPr>
        <p:blipFill rotWithShape="1">
          <a:blip r:embed="rId3"/>
          <a:srcRect t="84129"/>
          <a:stretch>
            <a:fillRect/>
          </a:stretch>
        </p:blipFill>
        <p:spPr>
          <a:xfrm>
            <a:off x="3238500" y="5169646"/>
            <a:ext cx="5715000" cy="51097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09530" y="1224482"/>
            <a:ext cx="8892209" cy="2585323"/>
          </a:xfrm>
          <a:prstGeom prst="rect">
            <a:avLst/>
          </a:prstGeom>
        </p:spPr>
        <p:txBody>
          <a:bodyPr wrap="square">
            <a:spAutoFit/>
          </a:bodyPr>
          <a:lstStyle/>
          <a:p>
            <a:r>
              <a:rPr lang="en-US" b="1" u="sng" dirty="0">
                <a:solidFill>
                  <a:srgbClr val="111111"/>
                </a:solidFill>
                <a:latin typeface="Times New Roman" panose="02020603050405020304" pitchFamily="18" charset="0"/>
                <a:cs typeface="Times New Roman" panose="02020603050405020304" pitchFamily="18" charset="0"/>
              </a:rPr>
              <a:t>7. X-NOR Gate</a:t>
            </a:r>
          </a:p>
          <a:p>
            <a:endParaRPr lang="en-US" b="1" u="sng" dirty="0">
              <a:solidFill>
                <a:srgbClr val="11111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dirty="0">
                <a:solidFill>
                  <a:srgbClr val="222222"/>
                </a:solidFill>
                <a:latin typeface="Times New Roman" panose="02020603050405020304" pitchFamily="18" charset="0"/>
                <a:cs typeface="Times New Roman" panose="02020603050405020304" pitchFamily="18" charset="0"/>
              </a:rPr>
              <a:t>The output of XNOR Gate is ‘High’ if both the inputs are ‘High’ or if both the inputs are ‘Low’. The output is ‘Low’ if either of the input is ‘Low’.</a:t>
            </a:r>
          </a:p>
          <a:p>
            <a:pPr marL="285750" indent="-285750">
              <a:buFont typeface="Arial" panose="020B0604020202020204" pitchFamily="34" charset="0"/>
              <a:buChar char="•"/>
            </a:pPr>
            <a:r>
              <a:rPr lang="en-US" b="1" dirty="0">
                <a:solidFill>
                  <a:srgbClr val="222222"/>
                </a:solidFill>
                <a:latin typeface="Times New Roman" panose="02020603050405020304" pitchFamily="18" charset="0"/>
                <a:cs typeface="Times New Roman" panose="02020603050405020304" pitchFamily="18" charset="0"/>
              </a:rPr>
              <a:t>Also called Equality detector.</a:t>
            </a:r>
          </a:p>
          <a:p>
            <a:pPr marL="285750" indent="-285750">
              <a:buFont typeface="Arial" panose="020B0604020202020204" pitchFamily="34" charset="0"/>
              <a:buChar char="•"/>
            </a:pPr>
            <a:r>
              <a:rPr lang="en-US" b="1" dirty="0">
                <a:solidFill>
                  <a:srgbClr val="222222"/>
                </a:solidFill>
                <a:latin typeface="Times New Roman" panose="02020603050405020304" pitchFamily="18" charset="0"/>
                <a:cs typeface="Times New Roman" panose="02020603050405020304" pitchFamily="18" charset="0"/>
              </a:rPr>
              <a:t>IC number of XNOR Gate is 4077.</a:t>
            </a:r>
          </a:p>
          <a:p>
            <a:endParaRPr lang="en-US" b="1" dirty="0">
              <a:solidFill>
                <a:srgbClr val="222222"/>
              </a:solidFill>
              <a:latin typeface="Times New Roman" panose="02020603050405020304" pitchFamily="18" charset="0"/>
              <a:cs typeface="Times New Roman" panose="02020603050405020304" pitchFamily="18" charset="0"/>
            </a:endParaRPr>
          </a:p>
          <a:p>
            <a:br>
              <a:rPr lang="en-US" b="1" dirty="0">
                <a:solidFill>
                  <a:srgbClr val="4DB2EC"/>
                </a:solidFill>
                <a:latin typeface="Times New Roman" panose="02020603050405020304" pitchFamily="18" charset="0"/>
                <a:cs typeface="Times New Roman" panose="02020603050405020304" pitchFamily="18" charset="0"/>
                <a:hlinkClick r:id="rId2"/>
              </a:rPr>
            </a:br>
            <a:endParaRPr lang="en-US" b="1" dirty="0">
              <a:latin typeface="Times New Roman" panose="02020603050405020304" pitchFamily="18" charset="0"/>
              <a:cs typeface="Times New Roman" panose="02020603050405020304" pitchFamily="18" charset="0"/>
            </a:endParaRPr>
          </a:p>
        </p:txBody>
      </p:sp>
      <p:sp>
        <p:nvSpPr>
          <p:cNvPr id="3" name="AutoShape 2" descr="image"/>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pic>
        <p:nvPicPr>
          <p:cNvPr id="4" name="Picture 3"/>
          <p:cNvPicPr>
            <a:picLocks noChangeAspect="1"/>
          </p:cNvPicPr>
          <p:nvPr/>
        </p:nvPicPr>
        <p:blipFill rotWithShape="1">
          <a:blip r:embed="rId3"/>
          <a:srcRect r="63871"/>
          <a:stretch>
            <a:fillRect/>
          </a:stretch>
        </p:blipFill>
        <p:spPr>
          <a:xfrm>
            <a:off x="3097161" y="3179294"/>
            <a:ext cx="2202426" cy="2524125"/>
          </a:xfrm>
          <a:prstGeom prst="rect">
            <a:avLst/>
          </a:prstGeom>
        </p:spPr>
      </p:pic>
      <p:pic>
        <p:nvPicPr>
          <p:cNvPr id="5" name="Picture 4"/>
          <p:cNvPicPr>
            <a:picLocks noChangeAspect="1"/>
          </p:cNvPicPr>
          <p:nvPr/>
        </p:nvPicPr>
        <p:blipFill rotWithShape="1">
          <a:blip r:embed="rId3"/>
          <a:srcRect l="61048"/>
          <a:stretch>
            <a:fillRect/>
          </a:stretch>
        </p:blipFill>
        <p:spPr>
          <a:xfrm>
            <a:off x="6763418" y="3179293"/>
            <a:ext cx="2374490" cy="2524125"/>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Isosceles Triangle 16">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07FA7CDD-D072-4A1B-94C9-913E1C9D2A23}"/>
              </a:ext>
            </a:extLst>
          </p:cNvPr>
          <p:cNvPicPr>
            <a:picLocks noChangeAspect="1"/>
          </p:cNvPicPr>
          <p:nvPr/>
        </p:nvPicPr>
        <p:blipFill>
          <a:blip r:embed="rId2"/>
          <a:stretch>
            <a:fillRect/>
          </a:stretch>
        </p:blipFill>
        <p:spPr>
          <a:xfrm>
            <a:off x="1800225" y="512759"/>
            <a:ext cx="7915275" cy="6045204"/>
          </a:xfrm>
          <a:prstGeom prst="rect">
            <a:avLst/>
          </a:prstGeom>
          <a:ln>
            <a:noFill/>
          </a:ln>
        </p:spPr>
      </p:pic>
      <p:sp>
        <p:nvSpPr>
          <p:cNvPr id="19" name="Isosceles Triangle 18">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261340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34819" y="1676403"/>
            <a:ext cx="9515060" cy="4243726"/>
          </a:xfrm>
          <a:prstGeom prst="rect">
            <a:avLst/>
          </a:prstGeom>
        </p:spPr>
        <p:txBody>
          <a:bodyPr wrap="square">
            <a:spAutoFit/>
          </a:bodyPr>
          <a:lstStyle/>
          <a:p>
            <a:pPr algn="just">
              <a:lnSpc>
                <a:spcPct val="150000"/>
              </a:lnSpc>
            </a:pPr>
            <a:r>
              <a:rPr lang="en-US" sz="2000" b="1" u="sng" dirty="0">
                <a:solidFill>
                  <a:srgbClr val="000000"/>
                </a:solidFill>
                <a:latin typeface="Times New Roman" panose="02020603050405020304" pitchFamily="18" charset="0"/>
                <a:cs typeface="Times New Roman" panose="02020603050405020304" pitchFamily="18" charset="0"/>
              </a:rPr>
              <a:t>Logic Gates Applications</a:t>
            </a:r>
          </a:p>
          <a:p>
            <a:pPr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Logic gates applications are mainly based upon their mode of operations or their truth table and are used in the microcontroller, microprocessor, embedded system application, electrical and electronic circuits.</a:t>
            </a:r>
          </a:p>
          <a:p>
            <a:pPr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Basic logic gates are often seen in circuits such as safety thermostats, automatic watering systems, push-button locks, light-activated burglar alarms and many other electronic devices.</a:t>
            </a:r>
          </a:p>
          <a:p>
            <a:pPr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Logical gates are used to carry out multiple binary operations.</a:t>
            </a:r>
          </a:p>
          <a:p>
            <a:pPr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One of the primary advantages is that basic logic gates can be applied in a blend of different combinations if the operations are advanced.</a:t>
            </a:r>
          </a:p>
          <a:p>
            <a:pPr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 In digital integrated circuits (ICs) we will see an array of the logic gate area unit.</a:t>
            </a:r>
            <a:endParaRPr lang="en-US" b="1" i="0" dirty="0">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52195" y="1400175"/>
            <a:ext cx="10657205" cy="4523105"/>
          </a:xfrm>
          <a:prstGeom prst="rect">
            <a:avLst/>
          </a:prstGeom>
        </p:spPr>
        <p:txBody>
          <a:bodyPr wrap="square">
            <a:spAutoFit/>
          </a:bodyPr>
          <a:lstStyle/>
          <a:p>
            <a:endParaRPr lang="en-US" dirty="0">
              <a:solidFill>
                <a:srgbClr val="374151"/>
              </a:solidFill>
              <a:latin typeface="Söhne"/>
            </a:endParaRPr>
          </a:p>
          <a:p>
            <a:pPr marL="342900" indent="-342900">
              <a:lnSpc>
                <a:spcPct val="150000"/>
              </a:lnSpc>
              <a:buFont typeface="Arial" panose="020B0604020202020204" pitchFamily="34" charset="0"/>
              <a:buChar char="•"/>
            </a:pPr>
            <a:r>
              <a:rPr lang="en-US" sz="2000" b="1" dirty="0">
                <a:solidFill>
                  <a:srgbClr val="374151"/>
                </a:solidFill>
                <a:latin typeface="Times New Roman" panose="02020603050405020304" pitchFamily="18" charset="0"/>
                <a:cs typeface="Times New Roman" panose="02020603050405020304" pitchFamily="18" charset="0"/>
              </a:rPr>
              <a:t>In</a:t>
            </a:r>
            <a:r>
              <a:rPr lang="en-US" sz="2000" b="1" dirty="0">
                <a:latin typeface="Times New Roman" panose="02020603050405020304" pitchFamily="18" charset="0"/>
                <a:cs typeface="Times New Roman" panose="02020603050405020304" pitchFamily="18" charset="0"/>
              </a:rPr>
              <a:t> the context of communication and media, "digital" refers to digital media, such as photos, videos, and text that can be shared and accessed online. Digital media can be easily edited and shared across a variety of platforms, including social media, websites, and mobile apps.</a:t>
            </a:r>
          </a:p>
          <a:p>
            <a:pPr marL="342900" indent="-342900">
              <a:lnSpc>
                <a:spcPct val="150000"/>
              </a:lnSpc>
              <a:buFont typeface="Arial" panose="020B0604020202020204" pitchFamily="34" charset="0"/>
              <a:buChar char="•"/>
            </a:pPr>
            <a:r>
              <a:rPr lang="en-US" sz="2000" dirty="0">
                <a:effectLst/>
                <a:latin typeface="Times New Roman" panose="02020603050405020304" pitchFamily="18" charset="0"/>
                <a:cs typeface="Times New Roman" panose="02020603050405020304" pitchFamily="18" charset="0"/>
                <a:sym typeface="+mn-ea"/>
              </a:rPr>
              <a:t>Digital describes </a:t>
            </a:r>
            <a:r>
              <a:rPr lang="en-US" sz="2000" b="1" dirty="0">
                <a:effectLst/>
                <a:latin typeface="Times New Roman" panose="02020603050405020304" pitchFamily="18" charset="0"/>
                <a:cs typeface="Times New Roman" panose="02020603050405020304" pitchFamily="18" charset="0"/>
                <a:sym typeface="+mn-ea"/>
              </a:rPr>
              <a:t>electronic technology that generates, stores, and processes data in terms of two states: positive and non-positive</a:t>
            </a:r>
            <a:r>
              <a:rPr lang="en-US" sz="2000" dirty="0">
                <a:effectLst/>
                <a:latin typeface="Times New Roman" panose="02020603050405020304" pitchFamily="18" charset="0"/>
                <a:cs typeface="Times New Roman" panose="02020603050405020304" pitchFamily="18" charset="0"/>
                <a:sym typeface="+mn-ea"/>
              </a:rPr>
              <a:t>. Positive is expressed or represented by the number 1 and non-positive by the number 0. Thus, data transmitted or stored with digital technology is expressed as a string of 0's and 1</a:t>
            </a:r>
            <a:endParaRPr lang="en-US" sz="2000" dirty="0">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endParaRPr lang="en-US" sz="2000" b="1" dirty="0">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endParaRPr lang="en-US" sz="20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71562" y="1606404"/>
            <a:ext cx="10071652" cy="4062651"/>
          </a:xfrm>
          <a:prstGeom prst="rect">
            <a:avLst/>
          </a:prstGeom>
        </p:spPr>
        <p:txBody>
          <a:bodyPr wrap="square">
            <a:spAutoFit/>
          </a:bodyPr>
          <a:lstStyle/>
          <a:p>
            <a:pPr algn="ctr"/>
            <a:r>
              <a:rPr lang="en-US" sz="2400" b="1" u="sng" dirty="0"/>
              <a:t>Logic.</a:t>
            </a:r>
          </a:p>
          <a:p>
            <a:pPr algn="ctr"/>
            <a:endParaRPr lang="en-US" sz="2400" b="1" u="sng" dirty="0"/>
          </a:p>
          <a:p>
            <a:pPr marL="342900" indent="-342900">
              <a:lnSpc>
                <a:spcPct val="15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Logic refers to algorithms and operational sequences.</a:t>
            </a:r>
          </a:p>
          <a:p>
            <a:pPr marL="342900" indent="-342900">
              <a:lnSpc>
                <a:spcPct val="15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The sequence of operations performed by hardware or software.</a:t>
            </a:r>
          </a:p>
          <a:p>
            <a:pPr marL="342900" indent="-342900">
              <a:lnSpc>
                <a:spcPct val="15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It is the computer's "intelligence." </a:t>
            </a:r>
          </a:p>
          <a:p>
            <a:pPr marL="342900" indent="-342900">
              <a:lnSpc>
                <a:spcPct val="15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Hardware logic is contained in the electronic circuits and follows the rules of Boolean logic. </a:t>
            </a:r>
          </a:p>
          <a:p>
            <a:pPr marL="342900" indent="-342900">
              <a:lnSpc>
                <a:spcPct val="15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Software logic (program logic) is contained in the placement of instructions written by the programmer.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68605" y="2675721"/>
            <a:ext cx="9054790" cy="1754326"/>
          </a:xfrm>
          <a:prstGeom prst="rect">
            <a:avLst/>
          </a:prstGeom>
        </p:spPr>
        <p:txBody>
          <a:bodyPr wrap="square">
            <a:spAutoFit/>
          </a:bodyPr>
          <a:lstStyle/>
          <a:p>
            <a:pPr marL="342900" indent="-342900">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In computer science, logical thinking and problem-solving skills are essential for designing algorithms, developing software, and troubleshooting issues in computer systems. By applying logical reasoning and principles, computer scientists can identify problems, formulate hypotheses, and test solutions to complex problems.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26272" y="1320056"/>
            <a:ext cx="10348332" cy="4801314"/>
          </a:xfrm>
          <a:prstGeom prst="rect">
            <a:avLst/>
          </a:prstGeom>
        </p:spPr>
        <p:txBody>
          <a:bodyPr wrap="square">
            <a:spAutoFit/>
          </a:bodyPr>
          <a:lstStyle/>
          <a:p>
            <a:endParaRPr lang="en-US" dirty="0">
              <a:solidFill>
                <a:srgbClr val="374151"/>
              </a:solidFill>
              <a:latin typeface="Söhne"/>
            </a:endParaRPr>
          </a:p>
          <a:p>
            <a:pPr algn="ctr"/>
            <a:r>
              <a:rPr lang="en-US" sz="2400" b="1" u="sng" dirty="0">
                <a:solidFill>
                  <a:srgbClr val="374151"/>
                </a:solidFill>
                <a:latin typeface="Times New Roman" panose="02020603050405020304" pitchFamily="18" charset="0"/>
                <a:cs typeface="Times New Roman" panose="02020603050405020304" pitchFamily="18" charset="0"/>
              </a:rPr>
              <a:t>Design.</a:t>
            </a:r>
          </a:p>
          <a:p>
            <a:pPr algn="ctr"/>
            <a:endParaRPr lang="en-US" sz="2400" b="1" u="sng" dirty="0">
              <a:solidFill>
                <a:srgbClr val="374151"/>
              </a:solidFill>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In computer science, logical thinking and problem-solving skills are essential for designing algorithms, developing software, and troubleshooting issues in computer systems. By applying logical reasoning and principles, computer scientists can identify problems, formulate hypotheses, and test solutions to complex problems.</a:t>
            </a:r>
          </a:p>
          <a:p>
            <a:pPr marL="342900" indent="-342900">
              <a:lnSpc>
                <a:spcPct val="15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Software design typically follows a systematic approach that involves several stages, including requirements analysis, architectural design, detailed design, implementation, and testing. During each stage, designers use various techniques and tools to create and refine the design, such as flowcharts, diagrams, and software design patterns.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92599" y="778952"/>
            <a:ext cx="8918713" cy="4708981"/>
          </a:xfrm>
          <a:prstGeom prst="rect">
            <a:avLst/>
          </a:prstGeom>
        </p:spPr>
        <p:txBody>
          <a:bodyPr wrap="square">
            <a:spAutoFit/>
          </a:bodyPr>
          <a:lstStyle/>
          <a:p>
            <a:endParaRPr lang="en-US" dirty="0">
              <a:solidFill>
                <a:srgbClr val="374151"/>
              </a:solidFill>
              <a:latin typeface="Söhne"/>
            </a:endParaRPr>
          </a:p>
          <a:p>
            <a:pPr algn="ctr">
              <a:lnSpc>
                <a:spcPct val="150000"/>
              </a:lnSpc>
            </a:pPr>
            <a:r>
              <a:rPr lang="en-US" sz="2400" b="1" u="sng" dirty="0">
                <a:solidFill>
                  <a:srgbClr val="374151"/>
                </a:solidFill>
                <a:latin typeface="Times New Roman" panose="02020603050405020304" pitchFamily="18" charset="0"/>
                <a:cs typeface="Times New Roman" panose="02020603050405020304" pitchFamily="18" charset="0"/>
              </a:rPr>
              <a:t>Digital logic design.</a:t>
            </a:r>
          </a:p>
          <a:p>
            <a:pPr algn="ctr">
              <a:lnSpc>
                <a:spcPct val="150000"/>
              </a:lnSpc>
            </a:pPr>
            <a:endParaRPr lang="en-US" sz="2000" b="1" u="sng" dirty="0">
              <a:solidFill>
                <a:srgbClr val="374151"/>
              </a:solidFill>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b="1" dirty="0">
                <a:solidFill>
                  <a:schemeClr val="tx1"/>
                </a:solidFill>
                <a:latin typeface="Times New Roman" panose="02020603050405020304" pitchFamily="18" charset="0"/>
                <a:cs typeface="Times New Roman" panose="02020603050405020304" pitchFamily="18" charset="0"/>
              </a:rPr>
              <a:t>Digital logic design is the process of creating digital circuits or systems that operate on binary signals (0s and 1s). It involves using logic gates and other digital components to perform specific operations, such as arithmetic, data storage, and control.</a:t>
            </a:r>
          </a:p>
          <a:p>
            <a:pPr marL="285750" indent="-285750">
              <a:lnSpc>
                <a:spcPct val="150000"/>
              </a:lnSpc>
              <a:buFont typeface="Arial" panose="020B0604020202020204" pitchFamily="34" charset="0"/>
              <a:buChar char="•"/>
            </a:pPr>
            <a:r>
              <a:rPr lang="en-US" b="1" dirty="0">
                <a:solidFill>
                  <a:schemeClr val="tx1"/>
                </a:solidFill>
                <a:latin typeface="Times New Roman" panose="02020603050405020304" pitchFamily="18" charset="0"/>
                <a:cs typeface="Times New Roman" panose="02020603050405020304" pitchFamily="18" charset="0"/>
              </a:rPr>
              <a:t>Digital logic design is used in a wide range of applications, from simple digital systems, such as calculators and traffic lights, to complex systems, such as computer processors and communication networks. Good digital logic design practices are essential for creating circuits that are reliable, efficient, and cost-effective.</a:t>
            </a:r>
          </a:p>
          <a:p>
            <a:pPr>
              <a:lnSpc>
                <a:spcPct val="150000"/>
              </a:lnSpc>
            </a:pPr>
            <a:endParaRPr lang="en-US" b="1"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16050" y="-31213"/>
            <a:ext cx="9840686" cy="1060450"/>
          </a:xfrm>
          <a:prstGeom prst="rect">
            <a:avLst/>
          </a:prstGeom>
        </p:spPr>
        <p:txBody>
          <a:bodyPr wrap="square">
            <a:spAutoFit/>
          </a:bodyPr>
          <a:lstStyle/>
          <a:p>
            <a:pPr algn="ctr">
              <a:lnSpc>
                <a:spcPct val="150000"/>
              </a:lnSpc>
            </a:pPr>
            <a:r>
              <a:rPr lang="en-US" sz="2400" b="1" u="sng" dirty="0">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Difference between analog systems and digital systems.</a:t>
            </a:r>
          </a:p>
          <a:p>
            <a:pPr marL="285750" indent="-285750" algn="just">
              <a:lnSpc>
                <a:spcPct val="150000"/>
              </a:lnSpc>
              <a:buFont typeface="Arial" panose="020B0604020202020204" pitchFamily="34" charset="0"/>
              <a:buChar char="•"/>
            </a:pPr>
            <a:endParaRPr lang="en-US" b="1" dirty="0">
              <a:latin typeface="Times New Roman" panose="02020603050405020304" pitchFamily="18" charset="0"/>
              <a:cs typeface="Times New Roman" panose="02020603050405020304" pitchFamily="18" charset="0"/>
            </a:endParaRPr>
          </a:p>
        </p:txBody>
      </p:sp>
      <p:pic>
        <p:nvPicPr>
          <p:cNvPr id="100" name="Picture 99"/>
          <p:cNvPicPr/>
          <p:nvPr/>
        </p:nvPicPr>
        <p:blipFill>
          <a:blip r:embed="rId2"/>
          <a:stretch>
            <a:fillRect/>
          </a:stretch>
        </p:blipFill>
        <p:spPr>
          <a:xfrm>
            <a:off x="1416050" y="790428"/>
            <a:ext cx="9514547" cy="6067572"/>
          </a:xfrm>
          <a:prstGeom prst="rect">
            <a:avLst/>
          </a:prstGeom>
          <a:noFill/>
          <a:ln w="9525">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Freeform 6">
            <a:extLst>
              <a:ext uri="{FF2B5EF4-FFF2-40B4-BE49-F238E27FC236}">
                <a16:creationId xmlns:a16="http://schemas.microsoft.com/office/drawing/2014/main" id="{69D184B2-2226-4E31-BCCB-444330767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8533" y="918266"/>
            <a:ext cx="706127" cy="5863534"/>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7">
            <a:extLst>
              <a:ext uri="{FF2B5EF4-FFF2-40B4-BE49-F238E27FC236}">
                <a16:creationId xmlns:a16="http://schemas.microsoft.com/office/drawing/2014/main" id="{1AC4D4E3-486A-464A-8EC8-D448810972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7879" y="643467"/>
            <a:ext cx="420307" cy="5668919"/>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Rectangle 10">
            <a:extLst>
              <a:ext uri="{FF2B5EF4-FFF2-40B4-BE49-F238E27FC236}">
                <a16:creationId xmlns:a16="http://schemas.microsoft.com/office/drawing/2014/main" id="{864DE13E-58EB-4475-B79C-0D4FC65123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38387" y="643467"/>
            <a:ext cx="10933503" cy="5391944"/>
          </a:xfrm>
          <a:prstGeom prst="rect">
            <a:avLst/>
          </a:prstGeom>
          <a:solidFill>
            <a:srgbClr val="FFFFFF"/>
          </a:solidFill>
          <a:ln w="12700">
            <a:solidFill>
              <a:schemeClr val="accent1"/>
            </a:solidFill>
            <a:miter lim="800000"/>
          </a:ln>
        </p:spPr>
        <p:txBody>
          <a:bodyPr vert="horz" wrap="square" lIns="91440" tIns="45720" rIns="91440" bIns="45720" numCol="1" anchor="t" anchorCtr="0" compatLnSpc="1">
            <a:prstTxWarp prst="textNoShape">
              <a:avLst/>
            </a:prstTxWarp>
          </a:bodyPr>
          <a:lstStyle/>
          <a:p>
            <a:endParaRPr lang="en-US"/>
          </a:p>
        </p:txBody>
      </p:sp>
      <p:pic>
        <p:nvPicPr>
          <p:cNvPr id="2" name="Picture 1">
            <a:extLst>
              <a:ext uri="{FF2B5EF4-FFF2-40B4-BE49-F238E27FC236}">
                <a16:creationId xmlns:a16="http://schemas.microsoft.com/office/drawing/2014/main" id="{1D154CF0-52D1-4583-87E6-7B71CA7B8870}"/>
              </a:ext>
            </a:extLst>
          </p:cNvPr>
          <p:cNvPicPr>
            <a:picLocks noChangeAspect="1"/>
          </p:cNvPicPr>
          <p:nvPr/>
        </p:nvPicPr>
        <p:blipFill>
          <a:blip r:embed="rId2"/>
          <a:stretch>
            <a:fillRect/>
          </a:stretch>
        </p:blipFill>
        <p:spPr>
          <a:xfrm>
            <a:off x="2191571" y="1286934"/>
            <a:ext cx="8077844" cy="4105949"/>
          </a:xfrm>
          <a:prstGeom prst="rect">
            <a:avLst/>
          </a:prstGeom>
          <a:effectLst>
            <a:glow rad="63500">
              <a:schemeClr val="bg1">
                <a:alpha val="40000"/>
              </a:schemeClr>
            </a:glow>
            <a:outerShdw blurRad="50800" dist="50800" dir="5400000" sx="101000" sy="101000" algn="ctr" rotWithShape="0">
              <a:schemeClr val="bg1"/>
            </a:outerShdw>
            <a:reflection endPos="65000" dist="50800" dir="5400000" sy="-100000" algn="bl" rotWithShape="0"/>
          </a:effectLst>
        </p:spPr>
      </p:pic>
    </p:spTree>
    <p:extLst>
      <p:ext uri="{BB962C8B-B14F-4D97-AF65-F5344CB8AC3E}">
        <p14:creationId xmlns:p14="http://schemas.microsoft.com/office/powerpoint/2010/main" val="1169294069"/>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98</TotalTime>
  <Words>1750</Words>
  <Application>Microsoft Office PowerPoint</Application>
  <PresentationFormat>Widescreen</PresentationFormat>
  <Paragraphs>167</Paragraphs>
  <Slides>28</Slides>
  <Notes>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28</vt:i4>
      </vt:variant>
    </vt:vector>
  </HeadingPairs>
  <TitlesOfParts>
    <vt:vector size="38" baseType="lpstr">
      <vt:lpstr>Arial</vt:lpstr>
      <vt:lpstr>Calibri</vt:lpstr>
      <vt:lpstr>Century Gothic</vt:lpstr>
      <vt:lpstr>Heebo</vt:lpstr>
      <vt:lpstr>Nunito</vt:lpstr>
      <vt:lpstr>Söhne</vt:lpstr>
      <vt:lpstr>Times New Roman</vt:lpstr>
      <vt:lpstr>Verdana</vt:lpstr>
      <vt:lpstr>Wingdings 3</vt:lpstr>
      <vt:lpstr>Wisp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Logic Design.</dc:title>
  <dc:creator>Grace</dc:creator>
  <cp:lastModifiedBy>Grace</cp:lastModifiedBy>
  <cp:revision>76</cp:revision>
  <dcterms:created xsi:type="dcterms:W3CDTF">2023-04-04T05:59:00Z</dcterms:created>
  <dcterms:modified xsi:type="dcterms:W3CDTF">2024-01-28T13:14:00Z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FE2AB7E4525B42F5AF05A7F6E5ED40A3_12</vt:lpwstr>
  </property>
  <property fmtid="{D5CDD505-2E9C-101B-9397-08002B2CF9AE}" pid="3" name="KSOProductBuildVer">
    <vt:lpwstr>1033-12.2.0.13431</vt:lpwstr>
  </property>
</Properties>
</file>