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469" r:id="rId2"/>
    <p:sldId id="266" r:id="rId3"/>
    <p:sldId id="267" r:id="rId4"/>
    <p:sldId id="268" r:id="rId5"/>
    <p:sldId id="269" r:id="rId6"/>
    <p:sldId id="270" r:id="rId7"/>
    <p:sldId id="257" r:id="rId8"/>
    <p:sldId id="256" r:id="rId9"/>
    <p:sldId id="258" r:id="rId10"/>
    <p:sldId id="259" r:id="rId11"/>
    <p:sldId id="271" r:id="rId12"/>
    <p:sldId id="260" r:id="rId13"/>
    <p:sldId id="261" r:id="rId14"/>
    <p:sldId id="262" r:id="rId15"/>
    <p:sldId id="263" r:id="rId16"/>
    <p:sldId id="276" r:id="rId17"/>
    <p:sldId id="273" r:id="rId18"/>
    <p:sldId id="278" r:id="rId19"/>
    <p:sldId id="264" r:id="rId20"/>
    <p:sldId id="265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52C"/>
    <a:srgbClr val="F0681C"/>
    <a:srgbClr val="FFFF99"/>
    <a:srgbClr val="FFFF66"/>
    <a:srgbClr val="FFCD2D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4" autoAdjust="0"/>
    <p:restoredTop sz="94533" autoAdjust="0"/>
  </p:normalViewPr>
  <p:slideViewPr>
    <p:cSldViewPr>
      <p:cViewPr varScale="1">
        <p:scale>
          <a:sx n="81" d="100"/>
          <a:sy n="81" d="100"/>
        </p:scale>
        <p:origin x="165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86" y="-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2EA8-F3E1-4187-BC7C-1F3D80FF2DC9}" type="datetimeFigureOut">
              <a:rPr lang="ko-KR" altLang="en-US" smtClean="0"/>
              <a:pPr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B1FFE-BE0B-46CC-8241-679A8C5F40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4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setup of path A-B-C-D-E-F </a:t>
            </a:r>
          </a:p>
          <a:p>
            <a:r>
              <a:rPr lang="en-US" dirty="0"/>
              <a:t>Assume that one regeneration is required along this path, and that it can occur at Node B, C, or D.</a:t>
            </a:r>
          </a:p>
          <a:p>
            <a:r>
              <a:rPr lang="en-US" dirty="0"/>
              <a:t> If regeneration calculations are performed node-by-node, then the “furthest” node would typically </a:t>
            </a:r>
          </a:p>
          <a:p>
            <a:r>
              <a:rPr lang="en-US" dirty="0"/>
              <a:t>be selected as the regeneration site, i.e., Node D</a:t>
            </a:r>
          </a:p>
          <a:p>
            <a:r>
              <a:rPr lang="en-US" dirty="0"/>
              <a:t>However, Node D may have few available transponders, making it a poor choice for regeneration. </a:t>
            </a:r>
          </a:p>
          <a:p>
            <a:r>
              <a:rPr lang="en-US" dirty="0"/>
              <a:t>Or, it may have no free transponders, making it an invalid choice for regeneration. </a:t>
            </a:r>
          </a:p>
          <a:p>
            <a:r>
              <a:rPr lang="en-US" dirty="0"/>
              <a:t>Nodes B and C would not have knowledge of this, unless this detailed resource </a:t>
            </a:r>
          </a:p>
          <a:p>
            <a:r>
              <a:rPr lang="en-US" dirty="0"/>
              <a:t>information were to be disseminated network-wide.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20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Node A to Node F, is A-B-C-D-E-F. Assume that the wavelength selected on link DE is λ4</a:t>
            </a:r>
          </a:p>
          <a:p>
            <a:r>
              <a:rPr lang="en-US" dirty="0"/>
              <a:t>. Also, assume that there is an existing connection, from Node H to Node L, routed on link DE, which has been assigned to λ5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To perform this </a:t>
            </a:r>
            <a:r>
              <a:rPr lang="en-US" dirty="0" err="1"/>
              <a:t>QoT</a:t>
            </a:r>
            <a:r>
              <a:rPr lang="en-US" dirty="0"/>
              <a:t> calculation, Node F would need to have the full routing details of the HL connection, </a:t>
            </a:r>
          </a:p>
          <a:p>
            <a:r>
              <a:rPr lang="en-US" dirty="0"/>
              <a:t>plus the information regarding any neighboring wavelengths of the HL connection (e.g., it would need to know that a connection has been </a:t>
            </a:r>
          </a:p>
          <a:p>
            <a:r>
              <a:rPr lang="en-US" dirty="0"/>
              <a:t>assigned to λ6on Link JK).</a:t>
            </a:r>
          </a:p>
          <a:p>
            <a:r>
              <a:rPr lang="en-US" dirty="0"/>
              <a:t> Essentially, information regarding each wavelength on each link in the network would need to be disseminated to all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01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includes five domains, labeled A through E //</a:t>
            </a:r>
          </a:p>
          <a:p>
            <a:r>
              <a:rPr lang="en-US" dirty="0"/>
              <a:t>The shaded nodes represent boundary nodes(BNs), which lie on either end of an inter-domain link (e.g., Nodes A1 and D1) //</a:t>
            </a:r>
          </a:p>
          <a:p>
            <a:r>
              <a:rPr lang="en-US" dirty="0"/>
              <a:t>or which lie at the boundary of two domains (e.g., Node C4).</a:t>
            </a:r>
          </a:p>
          <a:p>
            <a:r>
              <a:rPr lang="en-US" dirty="0"/>
              <a:t> One PCE per domain is shown</a:t>
            </a:r>
            <a:r>
              <a:rPr lang="en-US" baseline="0" dirty="0"/>
              <a:t> //</a:t>
            </a:r>
          </a:p>
          <a:p>
            <a:r>
              <a:rPr lang="en-US" dirty="0"/>
              <a:t>Assume that a demand request arrives at the source node shown in Domain A 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37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sequence to be used by BRPC is A-B-C. The demand request will be forwarded from PCEA to PCEB to PCEC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852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 </a:t>
            </a:r>
            <a:r>
              <a:rPr lang="en-US" dirty="0" err="1"/>
              <a:t>pPCE</a:t>
            </a:r>
            <a:r>
              <a:rPr lang="en-US" dirty="0"/>
              <a:t> has calculated A-D-C as one of the candidate domain sequences</a:t>
            </a:r>
            <a:r>
              <a:rPr lang="en-US" baseline="0" dirty="0"/>
              <a:t> //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26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pPCE</a:t>
            </a:r>
            <a:r>
              <a:rPr lang="en-US" dirty="0"/>
              <a:t> may choose to use only boundary node C5 to transit from Domain D to Domain C. If so, it </a:t>
            </a:r>
          </a:p>
          <a:p>
            <a:r>
              <a:rPr lang="en-US" dirty="0"/>
              <a:t>would request cost information from PCED for link-diverse paths from D1 and D2 to C5. This is an example of “2-to-1” diverse routing. Finally, the </a:t>
            </a:r>
            <a:r>
              <a:rPr lang="en-US" dirty="0" err="1"/>
              <a:t>pPCE</a:t>
            </a:r>
            <a:r>
              <a:rPr lang="en-US" dirty="0"/>
              <a:t> would request cost information from PCEC for link-diverse paths between C5 and the destination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403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pPCE</a:t>
            </a:r>
            <a:r>
              <a:rPr lang="en-US" dirty="0"/>
              <a:t> requests the cost information from PCEA</a:t>
            </a:r>
          </a:p>
          <a:p>
            <a:r>
              <a:rPr lang="en-US" dirty="0"/>
              <a:t>for link-and-node-diverse paths from the source node to A2 and A3. </a:t>
            </a:r>
          </a:p>
          <a:p>
            <a:r>
              <a:rPr lang="en-US" dirty="0"/>
              <a:t>Assuming that the </a:t>
            </a:r>
            <a:r>
              <a:rPr lang="en-US" dirty="0" err="1"/>
              <a:t>pPCE</a:t>
            </a:r>
            <a:r>
              <a:rPr lang="en-US" dirty="0"/>
              <a:t> has selected B3 and B4 as the exiting BNs for Domain </a:t>
            </a:r>
          </a:p>
          <a:p>
            <a:r>
              <a:rPr lang="en-US" dirty="0"/>
              <a:t>B, it would request cost information from PCEB for link-and-node-diverse paths </a:t>
            </a:r>
          </a:p>
          <a:p>
            <a:r>
              <a:rPr lang="en-US" dirty="0"/>
              <a:t>from B1 and B2 to B3 and B4. </a:t>
            </a:r>
          </a:p>
          <a:p>
            <a:r>
              <a:rPr lang="en-US" dirty="0"/>
              <a:t>This is an example of “2-to-2” diverse routing, </a:t>
            </a:r>
          </a:p>
          <a:p>
            <a:r>
              <a:rPr lang="en-US" dirty="0"/>
              <a:t>also covered in Sect. 3.7.3. (It may be desirable to explore additional combinations of exiting BNs. Thus, the </a:t>
            </a:r>
            <a:r>
              <a:rPr lang="en-US" dirty="0" err="1"/>
              <a:t>pPCE</a:t>
            </a:r>
            <a:r>
              <a:rPr lang="en-US" dirty="0"/>
              <a:t> could also request the costing of diverse paths from B1 and B2 to, for example, B4 and B5.) Finally, the </a:t>
            </a:r>
            <a:r>
              <a:rPr lang="en-US" dirty="0" err="1"/>
              <a:t>pPCE</a:t>
            </a:r>
            <a:r>
              <a:rPr lang="en-US" dirty="0"/>
              <a:t> would </a:t>
            </a:r>
          </a:p>
          <a:p>
            <a:r>
              <a:rPr lang="en-US" dirty="0"/>
              <a:t>request information for link-and-node-diverse paths between C1 and C2 and the </a:t>
            </a:r>
          </a:p>
          <a:p>
            <a:r>
              <a:rPr lang="en-US" dirty="0"/>
              <a:t>destination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82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Assume that the </a:t>
            </a:r>
            <a:r>
              <a:rPr lang="en-US" dirty="0" err="1"/>
              <a:t>pPCE</a:t>
            </a:r>
            <a:r>
              <a:rPr lang="en-US" dirty="0"/>
              <a:t> selects diverse domain sequences A-B-C and A-D-C, with inter-domain links A3-B1, B5-C3, and A2-D2, </a:t>
            </a:r>
          </a:p>
          <a:p>
            <a:r>
              <a:rPr lang="en-US" dirty="0"/>
              <a:t>and inter-domain node C4; </a:t>
            </a:r>
          </a:p>
          <a:p>
            <a:r>
              <a:rPr lang="en-US" dirty="0"/>
              <a:t>1-to-2 diverse routing would be utilized in </a:t>
            </a:r>
          </a:p>
          <a:p>
            <a:r>
              <a:rPr lang="en-US" dirty="0"/>
              <a:t>Domain A, 2-to-1 diverse routing would be utilized in Domain C, and unprotected </a:t>
            </a:r>
          </a:p>
          <a:p>
            <a:r>
              <a:rPr lang="en-US" dirty="0"/>
              <a:t>routing would be used in the transit domains, B and 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FD32D4-BFC7-4C90-AA09-ECCDAE9C7D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4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528-22EE-4750-A924-BBFAB9FEB774}" type="datetime5">
              <a:rPr lang="en-US" altLang="ko-KR" smtClean="0"/>
              <a:t>20-Jun-20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Communication Networks</a:t>
            </a:r>
            <a:endParaRPr lang="en-US" altLang="ko-KR" dirty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51195-FDDA-4AAB-853B-8C3B99C2C0D1}" type="datetime5">
              <a:rPr lang="en-US" altLang="en-US" smtClean="0"/>
              <a:t>20-Jun-20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Communication Networks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982D3-CF74-4084-ACEB-152364312F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4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0EB8-9F51-4F94-9BDD-16B0115D1846}" type="datetime5">
              <a:rPr lang="en-US" altLang="en-US" smtClean="0"/>
              <a:t>20-Jun-20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Communication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A9AE5-0E12-40EF-AA30-C9E6349DC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31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FFD7-F43E-4395-81DA-AE344C5B1CA7}" type="datetime5">
              <a:rPr lang="en-US" altLang="ko-KR" smtClean="0"/>
              <a:t>20-Jun-20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Communication Networks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1678"/>
            <a:ext cx="8229600" cy="5144390"/>
          </a:xfrm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altLang="ko-KR" dirty="0"/>
              <a:t>Head1</a:t>
            </a:r>
            <a:endParaRPr lang="ko-KR" altLang="en-US" dirty="0"/>
          </a:p>
          <a:p>
            <a:pPr lvl="1"/>
            <a:r>
              <a:rPr lang="en-US" altLang="ko-KR" dirty="0"/>
              <a:t>head2</a:t>
            </a:r>
            <a:endParaRPr lang="ko-KR" altLang="en-US" dirty="0"/>
          </a:p>
          <a:p>
            <a:pPr lvl="2"/>
            <a:r>
              <a:rPr lang="en-US" altLang="ko-KR" dirty="0"/>
              <a:t>head3</a:t>
            </a:r>
            <a:endParaRPr lang="ko-KR" altLang="en-US" dirty="0"/>
          </a:p>
          <a:p>
            <a:pPr lvl="3"/>
            <a:r>
              <a:rPr lang="en-US" altLang="ko-KR" dirty="0"/>
              <a:t>head4</a:t>
            </a:r>
            <a:endParaRPr lang="ko-KR" altLang="en-US" dirty="0"/>
          </a:p>
          <a:p>
            <a:pPr lvl="4"/>
            <a:r>
              <a:rPr lang="en-US" altLang="ko-KR" dirty="0"/>
              <a:t>head5</a:t>
            </a:r>
            <a:endParaRPr lang="ko-KR" alt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57200" y="1167508"/>
            <a:ext cx="4038600" cy="50698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Head1</a:t>
            </a:r>
            <a:endParaRPr lang="ko-KR" altLang="en-US" dirty="0"/>
          </a:p>
          <a:p>
            <a:pPr lvl="1"/>
            <a:r>
              <a:rPr lang="en-US" altLang="ko-KR" dirty="0"/>
              <a:t>Head2</a:t>
            </a:r>
            <a:endParaRPr lang="ko-KR" altLang="en-US" dirty="0"/>
          </a:p>
          <a:p>
            <a:pPr lvl="2"/>
            <a:r>
              <a:rPr lang="en-US" altLang="ko-KR" dirty="0"/>
              <a:t>Head3</a:t>
            </a:r>
            <a:endParaRPr lang="ko-KR" altLang="en-US" dirty="0"/>
          </a:p>
          <a:p>
            <a:pPr lvl="3"/>
            <a:r>
              <a:rPr lang="en-US" altLang="ko-KR" dirty="0"/>
              <a:t>Head4</a:t>
            </a:r>
            <a:endParaRPr lang="ko-KR" altLang="en-US" dirty="0"/>
          </a:p>
          <a:p>
            <a:pPr lvl="4"/>
            <a:r>
              <a:rPr lang="en-US" altLang="ko-KR" dirty="0"/>
              <a:t>Head5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48200" y="1167508"/>
            <a:ext cx="4038600" cy="50698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Head1</a:t>
            </a:r>
            <a:endParaRPr lang="ko-KR" altLang="en-US" dirty="0"/>
          </a:p>
          <a:p>
            <a:pPr lvl="1"/>
            <a:r>
              <a:rPr lang="en-US" altLang="ko-KR" dirty="0"/>
              <a:t>Head2</a:t>
            </a:r>
            <a:endParaRPr lang="ko-KR" altLang="en-US" dirty="0"/>
          </a:p>
          <a:p>
            <a:pPr lvl="2"/>
            <a:r>
              <a:rPr lang="en-US" altLang="ko-KR" dirty="0"/>
              <a:t>Head3</a:t>
            </a:r>
            <a:endParaRPr lang="ko-KR" altLang="en-US" dirty="0"/>
          </a:p>
          <a:p>
            <a:pPr lvl="3"/>
            <a:r>
              <a:rPr lang="en-US" altLang="ko-KR" dirty="0"/>
              <a:t>Head4</a:t>
            </a:r>
            <a:endParaRPr lang="ko-KR" altLang="en-US" dirty="0"/>
          </a:p>
          <a:p>
            <a:pPr lvl="4"/>
            <a:r>
              <a:rPr lang="en-US" altLang="ko-KR" dirty="0"/>
              <a:t>Head5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C4FE-469D-4529-BF27-D1E7EDDFA42F}" type="datetime5">
              <a:rPr lang="en-US" altLang="ko-KR" smtClean="0"/>
              <a:t>20-Jun-20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Communication Networks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ouble col. cor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707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/>
              <a:t>Head1</a:t>
            </a:r>
            <a:endParaRPr lang="ko-KR" altLang="en-US" dirty="0"/>
          </a:p>
          <a:p>
            <a:pPr lvl="1"/>
            <a:r>
              <a:rPr lang="en-US" altLang="ko-KR" dirty="0"/>
              <a:t>Head2</a:t>
            </a:r>
            <a:endParaRPr lang="ko-KR" altLang="en-US" dirty="0"/>
          </a:p>
          <a:p>
            <a:pPr lvl="2"/>
            <a:r>
              <a:rPr lang="en-US" altLang="ko-KR" dirty="0"/>
              <a:t>Head3</a:t>
            </a:r>
            <a:endParaRPr lang="ko-KR" altLang="en-US" dirty="0"/>
          </a:p>
          <a:p>
            <a:pPr lvl="3"/>
            <a:r>
              <a:rPr lang="en-US" altLang="ko-KR" dirty="0"/>
              <a:t>Head4</a:t>
            </a:r>
            <a:endParaRPr lang="ko-KR" altLang="en-US" dirty="0"/>
          </a:p>
          <a:p>
            <a:pPr lvl="4"/>
            <a:r>
              <a:rPr lang="en-US" altLang="ko-KR" dirty="0"/>
              <a:t>Head5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124746"/>
            <a:ext cx="3008313" cy="5001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2BB6-2637-4444-A0CB-9A0E04CC082B}" type="datetime5">
              <a:rPr lang="en-US" altLang="ko-KR" smtClean="0"/>
              <a:t>20-Jun-20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Communication Networks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00531"/>
            <a:ext cx="1331168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/>
              <a:t>Caption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9372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err="1"/>
              <a:t>Commnents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9D29-EA4F-4227-9F4B-8D19A833D4E0}" type="datetime5">
              <a:rPr lang="en-US" altLang="ko-KR" smtClean="0"/>
              <a:t>20-Jun-20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Communication Networks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65563"/>
            <a:ext cx="4038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65563"/>
            <a:ext cx="4038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6B3B-C445-4E7E-AD50-C78315330666}" type="datetime5">
              <a:rPr lang="en-US" altLang="en-US" smtClean="0"/>
              <a:t>20-Jun-20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Communication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D37B0B3-B914-477D-95C8-FD65A7670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1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A3B5-83BE-4252-ACEB-9A4D11881895}" type="datetime5">
              <a:rPr lang="en-US" altLang="en-US" smtClean="0"/>
              <a:t>20-Jun-20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Communication Networks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59D605D-26D6-4310-BCA9-B05A365198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44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265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265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028D9-8068-4C99-AA61-FFE01A942F6E}" type="datetime5">
              <a:rPr lang="en-US" altLang="en-US" smtClean="0"/>
              <a:t>20-Jun-20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Communication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3FF7D7B-EFEB-4C71-ACA2-FF25D6D19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3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B3DEA-F8BB-4924-A3A8-C13752E7993B}" type="datetime5">
              <a:rPr lang="en-US" altLang="en-US" smtClean="0"/>
              <a:t>20-Jun-20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Communication Networks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7985A-5A8D-4358-8129-42EE79270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2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1678"/>
            <a:ext cx="8229600" cy="51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Head1</a:t>
            </a:r>
            <a:endParaRPr lang="ko-KR" altLang="en-US" dirty="0"/>
          </a:p>
          <a:p>
            <a:pPr lvl="1"/>
            <a:r>
              <a:rPr lang="en-US" altLang="ko-KR" dirty="0"/>
              <a:t>Head2</a:t>
            </a:r>
            <a:endParaRPr lang="ko-KR" altLang="en-US" dirty="0"/>
          </a:p>
          <a:p>
            <a:pPr lvl="2"/>
            <a:r>
              <a:rPr lang="en-US" altLang="ko-KR" dirty="0"/>
              <a:t>Head3</a:t>
            </a:r>
            <a:endParaRPr lang="ko-KR" altLang="en-US" dirty="0"/>
          </a:p>
          <a:p>
            <a:pPr lvl="3"/>
            <a:r>
              <a:rPr lang="en-US" altLang="ko-KR" dirty="0"/>
              <a:t>Head4</a:t>
            </a:r>
            <a:endParaRPr lang="ko-KR" altLang="en-US" dirty="0"/>
          </a:p>
          <a:p>
            <a:pPr lvl="4"/>
            <a:r>
              <a:rPr lang="en-US" altLang="ko-KR" dirty="0"/>
              <a:t>Head5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EAF4-55DF-4C36-9802-E462FAE8A2D9}" type="datetime5">
              <a:rPr lang="en-US" altLang="ko-KR" smtClean="0"/>
              <a:t>20-Jun-20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+mn-ea"/>
              </a:rPr>
              <a:t>Communication Networks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ng</a:t>
            </a:r>
            <a:endParaRPr kumimoji="0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2" r:id="rId3"/>
    <p:sldLayoutId id="2147483656" r:id="rId4"/>
    <p:sldLayoutId id="2147483657" r:id="rId5"/>
    <p:sldLayoutId id="2147483663" r:id="rId6"/>
    <p:sldLayoutId id="2147483664" r:id="rId7"/>
    <p:sldLayoutId id="2147483668" r:id="rId8"/>
    <p:sldLayoutId id="2147483672" r:id="rId9"/>
    <p:sldLayoutId id="2147483677" r:id="rId10"/>
    <p:sldLayoutId id="2147483678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Communication Networks</a:t>
            </a:r>
            <a:endParaRPr lang="en-US" altLang="ko-KR" dirty="0">
              <a:latin typeface="+mn-e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19672" y="5356323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Chapters 8:  J. M. Simmons, </a:t>
            </a:r>
          </a:p>
          <a:p>
            <a:pPr marL="0" indent="0">
              <a:buNone/>
            </a:pPr>
            <a:r>
              <a:rPr lang="en-US" sz="1800" i="1" dirty="0"/>
              <a:t>Optical Network Design and Planning, </a:t>
            </a:r>
            <a:r>
              <a:rPr lang="en-US" sz="1800" dirty="0"/>
              <a:t>Optical Networks,</a:t>
            </a:r>
          </a:p>
          <a:p>
            <a:pPr marL="0" indent="0">
              <a:buNone/>
            </a:pPr>
            <a:r>
              <a:rPr lang="en-US" sz="1800" dirty="0"/>
              <a:t>© Springer International Publishing 2014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Optical Networking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98-D245-449B-810D-F6E130B7BB25}" type="datetime5">
              <a:rPr lang="en-US" altLang="ko-KR" smtClean="0"/>
              <a:t>20-Jun-20</a:t>
            </a:fld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2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77" y="4644522"/>
            <a:ext cx="185002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setup time </a:t>
            </a:r>
          </a:p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round-trip propagation delay</a:t>
            </a:r>
          </a:p>
        </p:txBody>
      </p:sp>
      <p:sp>
        <p:nvSpPr>
          <p:cNvPr id="7" name="Left Brace 6"/>
          <p:cNvSpPr/>
          <p:nvPr/>
        </p:nvSpPr>
        <p:spPr>
          <a:xfrm>
            <a:off x="1684349" y="4115187"/>
            <a:ext cx="413497" cy="170441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6481" y="4200176"/>
            <a:ext cx="15978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delay between the source node and the PCE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6325" y="5076563"/>
            <a:ext cx="1764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propagation delay from the source </a:t>
            </a:r>
          </a:p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destination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3342" y="4546424"/>
            <a:ext cx="564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latinLnBrk="0"/>
            <a:r>
              <a:rPr lang="en-US" sz="4500" dirty="0">
                <a:solidFill>
                  <a:prstClr val="black"/>
                </a:solidFill>
                <a:latin typeface="Trebuchet MS" panose="020B0603020202020204"/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4660" y="4236212"/>
            <a:ext cx="1700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time at the PCE and the time to configure the equipment (e.g., lasers,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981" y="4192794"/>
            <a:ext cx="3052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bulk of the delay is due to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propagation, which is dictated by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light in fiber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system enhancements,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a more powerful PCE, do not solve the problem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394663" y="4719918"/>
            <a:ext cx="585917" cy="4292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350" y="1652788"/>
            <a:ext cx="626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2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your opinion if we have a global network with one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</a:t>
            </a:r>
            <a:r>
              <a:rPr lang="en-US" sz="2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located in the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2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demand request between two cities in 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  <a:r>
              <a:rPr lang="en-US" sz="2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need to be directed to this PCE, what happen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38009-97EE-4351-9257-0DB978FE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Disdvantages</a:t>
            </a:r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Centralized Operation</a:t>
            </a:r>
            <a:endParaRPr lang="fa-I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CED2-290A-498A-8B31-ABB431FC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110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1" grpId="0"/>
      <p:bldP spid="12" grpId="0"/>
      <p:bldP spid="13" grpId="0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047" y="1129553"/>
            <a:ext cx="760431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logical alternative is to deploy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PCEs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network.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the propagation delay from any network node to a PCE is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 certain threshold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potentially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setup time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tens of milliseconds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depending on the geographic extent of the network.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each of the PCEs has visibility into the whole network.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Thus, each PCE is capable of calculating an end-to-end path without having to communicate with other PCEs.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 though a PCE can communicate the results of all of its path computations to the other PCEs (via PCEP), there will be a delay in propagating the information . Thus, for some amount of time, the other PCEs will be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unaware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particular wavelength on a link has already been assigned. Another PCE may select that same wavelength for one of its demand requests, thereby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causing contention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306" y="3815986"/>
            <a:ext cx="7279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centralized single-PCE-based solution is likely satisfactory if the setup time requirements are on the order of 1 s or more, but is not adequate if the requirements are on the order of 100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quasi-centralized multi-PCE solution may meet the timing requirements in the latter scenario, but it introduces other drawbacks, most importantly, contention.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A31EC-E3D8-4D7E-AD41-68FCA926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 PCEs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90720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43609" y="1772816"/>
            <a:ext cx="75608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section discusses a purely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: Generalized Multi-Protocol Label Switching (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GMPLS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architecture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:  Resource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Protocol-Traffic Engineering (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RSVP-TE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signaling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protocol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</a:p>
          <a:p>
            <a:pPr marL="342900" indent="-342900" defTabSz="685800" latinLnBrk="0">
              <a:buFont typeface="+mj-lt"/>
              <a:buAutoNum type="alphaLcParenR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that is presented here should be considered just one variation</a:t>
            </a:r>
          </a:p>
          <a:p>
            <a:pPr marL="342900" indent="-342900" defTabSz="685800" latinLnBrk="0">
              <a:buFont typeface="+mj-lt"/>
              <a:buAutoNum type="alphaLcParenR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describe the setup of a unidirectional path from one source to one destination      </a:t>
            </a:r>
          </a:p>
          <a:p>
            <a:pPr marL="342900" indent="-342900" defTabSz="685800" latinLnBrk="0">
              <a:buFont typeface="+mj-lt"/>
              <a:buAutoNum type="alphaLcParenR"/>
            </a:pPr>
            <a:r>
              <a:rPr lang="en-US" sz="15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required due to optical reach constraints</a:t>
            </a:r>
          </a:p>
          <a:p>
            <a:pPr marL="342900" indent="-342900" defTabSz="685800" latinLnBrk="0">
              <a:buFont typeface="+mj-lt"/>
              <a:buAutoNum type="alphaLcParenR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occur for purposes of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 conversion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4449" y="6433321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25958-C152-4F54-940C-805566D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685800" latinLnBrk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Path Computation and Resource Allocation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1144352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92127"/>
            <a:ext cx="6441954" cy="2222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606" y="3543117"/>
            <a:ext cx="8522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path is computed by the source node, a two-pass signaling process is initiated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wavelengths that are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each link are shown in the figure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RSVP-TE signaling, the source transmits a Path message along the route that it just calculated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field in this message is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Set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initialized to a list of wavelengths that are available on the outgoing link from the source node.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 at each node in the path, such that at any node, the Label Set indicates a set of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wavelengths that are free along each of the links from the source node to that node.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5180" y="6242134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149BC-4712-41D0-A239-70A41434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GMPLS-Based  Operation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74629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5378"/>
            <a:ext cx="6531656" cy="2253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767" y="3620621"/>
            <a:ext cx="8522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none of the wavelengths in the Label Set are free on the outgoing link of a node, then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must occur for purposes of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 conversion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 that the Path message is successfully received at the destination.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sent in response.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 selects one of the wavelengths from the Label Set, and includes that wavelength in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</a:t>
            </a:r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 is received at the source node. After the equipment at the source node is configured, transmission can begin.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80112" y="2835378"/>
            <a:ext cx="897592" cy="6656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876C1-F3C5-4538-8C27-F4A9FDE0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GMPLS-Based  Operation, cont’d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97708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1600" y="1628800"/>
            <a:ext cx="68964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advantage of the distributed approach is that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time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potentially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fast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generally two options regarding switch configuration in the reservation phase: 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employed has a significant impact on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delay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RSVP-TE specifies that a node should configure its switch prior to forwarding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 to the upstream node.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AC515-B79C-45E6-8B4D-F039E69C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Decentralized Operation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4008603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45" y="1420758"/>
            <a:ext cx="809437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disadvantages of the distributed scheme are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potentially powerful processing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at each of the nodes, and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loss of optimality in performing route calculations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significant drawback is the amount of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potentially occur.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amount of time transpires between the arrival of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Pathmessage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arrival of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Resvmessage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any given node.</a:t>
            </a: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that time, wavelengths that had been available may have been assigned to other connections.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Thus, by the time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Resvmessage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received at an intermediate node, the wavelength selected by the destination may no longer be available. This is called 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blocking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occurs in the backward direction.</a:t>
            </a: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occurs,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Resvmessage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dropped, a failure message is sent both to the source and the destination, and any successful reservations that already occurred for this connection are released.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27917" y="6309913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BCA0-4151-4B1E-A7FB-9B87BA27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Decentralized Operation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36227399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289" y="1844824"/>
            <a:ext cx="773542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occurs because of the delay between the probing message and the reservation message.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difficulty is in selecting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wavelength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reserve.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different approach to deal with contention was proposed in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3-Way Handshake(3WHS)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 protocol of Skoog and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Neidhardt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Chiu 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focus here is on the methodology to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backward blocking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receiving the Path message, the destination selects a wavelength from the Label Set as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wavelength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for the connection.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it picks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secondary wavelength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used in case backward blocking of the primary wavelength occurs.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050" y="6157105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fa-IR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0FFF6-6332-4AB0-BCBC-A8C671F3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 to Minimize Contention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982770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700808"/>
            <a:ext cx="772869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Both wavelengths are included in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Resv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message, and nodes along the path reserve and configure their switches for both of them.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sends a message back towards the destination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 its choice of wavelength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any node that also reserved the other wavelength can release it.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can begin transmission after its own switch is configured.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neither the primary nor the secondary wavelength was reserved successfully, then the setup fails.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simulations on Reference Network 1 showed that by reserving a secondary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wavelength,the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 of backward blocking can be significantly reduced, [SCGN12].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45402" y="628328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fa-IR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8549-81D4-4886-AF83-DFD5A08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 to Minimize Contention, cont’d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1435581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727" y="1543050"/>
            <a:ext cx="8889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described above, both the centralized and distributed architectures have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56451"/>
              </p:ext>
            </p:extLst>
          </p:nvPr>
        </p:nvGraphicFramePr>
        <p:xfrm>
          <a:off x="457202" y="2276872"/>
          <a:ext cx="8508624" cy="317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208">
                  <a:extLst>
                    <a:ext uri="{9D8B030D-6E8A-4147-A177-3AD203B41FA5}">
                      <a16:colId xmlns:a16="http://schemas.microsoft.com/office/drawing/2014/main" val="1896964070"/>
                    </a:ext>
                  </a:extLst>
                </a:gridCol>
                <a:gridCol w="2836208">
                  <a:extLst>
                    <a:ext uri="{9D8B030D-6E8A-4147-A177-3AD203B41FA5}">
                      <a16:colId xmlns:a16="http://schemas.microsoft.com/office/drawing/2014/main" val="319310387"/>
                    </a:ext>
                  </a:extLst>
                </a:gridCol>
                <a:gridCol w="2836208">
                  <a:extLst>
                    <a:ext uri="{9D8B030D-6E8A-4147-A177-3AD203B41FA5}">
                      <a16:colId xmlns:a16="http://schemas.microsoft.com/office/drawing/2014/main" val="3752452640"/>
                    </a:ext>
                  </a:extLst>
                </a:gridCol>
              </a:tblGrid>
              <a:tr h="1019542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6600CC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disadvantage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6600CC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major strengths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1610522"/>
                  </a:ext>
                </a:extLst>
              </a:tr>
              <a:tr h="102363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 </a:t>
                      </a:r>
                    </a:p>
                    <a:p>
                      <a:pPr algn="ctr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connection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 delay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processing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and improved optimality of the solution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single-PCE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</a:p>
                    <a:p>
                      <a:pPr algn="ctr"/>
                      <a:endParaRPr lang="en-US" sz="1000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9965803"/>
                  </a:ext>
                </a:extLst>
              </a:tr>
              <a:tr h="112862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non-optimality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the required </a:t>
                      </a:r>
                    </a:p>
                    <a:p>
                      <a:pPr algn="ctr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at </a:t>
                      </a:r>
                      <a:r>
                        <a:rPr lang="en-US" sz="15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node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minimization of delay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7030A0"/>
                        </a:solidFill>
                      </a:endParaRP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</a:t>
                      </a: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GMPLS  architecture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044236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fa-IR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22E90-0671-44BE-9928-F41395B7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 Computation and Resource Allocation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403757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599" y="1700808"/>
            <a:ext cx="876412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optical networks today are typically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quasi-static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connections  often remaining established for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initial transition from this relatively fixed environment, transport optical networks are becoming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configurable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connections are established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control.</a:t>
            </a:r>
          </a:p>
          <a:p>
            <a:pPr defTabSz="685800" latinLnBrk="0"/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eliminates the time and cost involved with sending personnel to sites along the new path.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networks take advantage of network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reconfigurable optical add/drop multiplexers (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ROADMs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 which can be remotely reconfigured to add, drop, or bypass any wavelength.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next step in this evolution is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dynamic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networking. where connections can be rapidly established and torn down without the involvement of operations personnel.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envisioned that the need for dynamic services will burgeon over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5–10 years.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25254D-2C19-44D1-A186-594A122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180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60" y="1436800"/>
            <a:ext cx="772732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here that a two-step approach to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 assignment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yields good performance.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calculation in the optical layer is characterized by high processing requirements, Thus, from a processing perspective, a PCE-based routing implementation is favored.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routing, wavelength assignment has an opposite characterization. Given the route, wavelength assignment is typically a relatively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procedure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such that powerful processors are not required.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we conclude that in a combined centralized/distributed architecture,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 based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 should be 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GMPLS based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GMPLS/PCE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of operation, for the most part, takes advantage of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 of both architectures</a:t>
            </a: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fa-IR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C0CCCE-F930-4B45-9CC3-69FFB62C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 Computation and Resource Allocation</a:t>
            </a:r>
            <a:endParaRPr lang="fa-IR" sz="1600" dirty="0"/>
          </a:p>
        </p:txBody>
      </p:sp>
    </p:spTree>
    <p:extLst>
      <p:ext uri="{BB962C8B-B14F-4D97-AF65-F5344CB8AC3E}">
        <p14:creationId xmlns:p14="http://schemas.microsoft.com/office/powerpoint/2010/main" val="21150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566" y="1111977"/>
            <a:ext cx="72596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relevant physical-layer impairments and selecting the sites at which a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should be regenerated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challenging even in a non-dynamic environment.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565" y="1839099"/>
            <a:ext cx="74360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difficult in a dynamic environment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full resource state information may not be known.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566" y="2580957"/>
            <a:ext cx="68808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+mj-lt"/>
              <a:buAutoNum type="arabicPeriod"/>
            </a:pPr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 in a PCE-Based 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" y="3062511"/>
            <a:ext cx="838635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first consider selecting regeneration sites for a connection in the single-PCE centralized architecture</a:t>
            </a:r>
          </a:p>
          <a:p>
            <a:pPr marL="342900" indent="-342900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assumed that the PCE would be provided with the impairment information on each of the links: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OSNR, dispersion…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assuming that the PCE has full knowledge of each of the wavelengths that have been allocated already on a link.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knowledge regarding the usage of transponders at each node, the PCE should be able to calculate the proper sites at which to regenerate a connection.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regeneration calculations would be sent back to the source node.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0A4D6-AB32-45C6-B1FE-7C65BD63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685800" latinLnBrk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Physical-Layer Impairments and Regeneration </a:t>
            </a:r>
            <a:b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Dynamic Environment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577283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364" y="1331259"/>
            <a:ext cx="83909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node would then include this information in the signaling message that actually establishes the new path.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source node would need to issue an order that an intermediate node interconnect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transponders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Aand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configure its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the incoming path is received on transponder A on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outgoing path is transmitted on transponder B on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 j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: a PCE may calculate that a regeneration occur at a particular node along the path, using a particular pair of transponders. However, another PCE, handling a simultaneous request, may have already allocated these transponders, thereby resulting in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one PCE were to calculate the regeneration sites for a new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40 G connection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knowledge that another PCE was simultaneously establishing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10 G connection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an adjacent wavelength,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40 G connection may not have satisfactory performance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35749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194" y="1522879"/>
            <a:ext cx="85926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 could also be determined as part of the distributed signaling protocol , e.g.,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GMPLS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" y="2152160"/>
            <a:ext cx="7000508" cy="33140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41783" y="3833440"/>
            <a:ext cx="4576666" cy="27992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50336" y="3967923"/>
            <a:ext cx="475862" cy="522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22931" y="3913759"/>
            <a:ext cx="538842" cy="500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58506" y="3967922"/>
            <a:ext cx="475862" cy="5227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E4D7-08AA-4127-9AE0-999194F7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 in a GMPLS-Based Implementation</a:t>
            </a: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64485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8" y="1725216"/>
            <a:ext cx="6715125" cy="317896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43855" y="3624098"/>
            <a:ext cx="342900" cy="2837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7" name="Oval 6"/>
          <p:cNvSpPr/>
          <p:nvPr/>
        </p:nvSpPr>
        <p:spPr>
          <a:xfrm>
            <a:off x="4043855" y="3909416"/>
            <a:ext cx="342900" cy="2837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8" name="Oval 7"/>
          <p:cNvSpPr/>
          <p:nvPr/>
        </p:nvSpPr>
        <p:spPr>
          <a:xfrm>
            <a:off x="4832132" y="2331326"/>
            <a:ext cx="342900" cy="2837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14517-AF41-4A17-9DCC-EE9EA63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85951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8530" y="1033597"/>
            <a:ext cx="22273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Multi-Domain Dynamic Networking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8" y="1299055"/>
            <a:ext cx="6624357" cy="42991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465730" y="1033597"/>
            <a:ext cx="0" cy="428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93876" y="1135741"/>
            <a:ext cx="0" cy="4287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7673" y="4946014"/>
            <a:ext cx="6724" cy="6521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78337" y="5537562"/>
            <a:ext cx="6724" cy="326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22378" y="5560520"/>
            <a:ext cx="544605" cy="4019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27393" y="2214735"/>
            <a:ext cx="25863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shaded nodes represent boundary nodes(BNs),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553635" y="2578474"/>
            <a:ext cx="874059" cy="268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27393" y="3635104"/>
            <a:ext cx="25863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others : 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interior</a:t>
            </a:r>
          </a:p>
        </p:txBody>
      </p:sp>
      <p:sp>
        <p:nvSpPr>
          <p:cNvPr id="22" name="Oval 21"/>
          <p:cNvSpPr/>
          <p:nvPr/>
        </p:nvSpPr>
        <p:spPr>
          <a:xfrm>
            <a:off x="262218" y="1865780"/>
            <a:ext cx="732864" cy="6144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60961" y="4007653"/>
            <a:ext cx="1125614" cy="6013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28956-F98C-41E7-B8ED-1BF880CE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4428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889" y="1339230"/>
            <a:ext cx="8001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major components of multi-domain routing. 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is selecting the sequence of domains that should be traversed from source node to destination node.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determining the actual path through each of the domains.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fa-IR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outline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particular multi-domain routing strategies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have been introduced in the IETF: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247" y="3860362"/>
            <a:ext cx="65756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 latinLnBrk="0">
              <a:buFontTx/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Backward-Recursive PCE-Based Computation (BRPC) </a:t>
            </a:r>
          </a:p>
          <a:p>
            <a:pPr marL="342900" indent="-342900" defTabSz="685800" latinLnBrk="0">
              <a:buFontTx/>
              <a:buAutoNum type="arabicPeriod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685800" latinLnBrk="0">
              <a:buFontTx/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4176-D0FB-4BA2-8A79-0C5EE933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99205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2637" y="978374"/>
            <a:ext cx="40334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Backward-Recursive PCE-Based Computation</a:t>
            </a:r>
          </a:p>
          <a:p>
            <a:pPr algn="ctr"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BRPC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" y="1603382"/>
            <a:ext cx="8677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BRPC, the sequence of domains to follow between the source node and   destination node is assumed to be known.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53" y="2063748"/>
            <a:ext cx="5839913" cy="3790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2" name="Oval 1"/>
          <p:cNvSpPr/>
          <p:nvPr/>
        </p:nvSpPr>
        <p:spPr>
          <a:xfrm>
            <a:off x="3641155" y="4988476"/>
            <a:ext cx="788670" cy="5322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94910" y="5541685"/>
            <a:ext cx="765810" cy="5322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40230" y="2063748"/>
            <a:ext cx="788670" cy="5322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79306" y="2157841"/>
            <a:ext cx="788670" cy="532214"/>
          </a:xfrm>
          <a:prstGeom prst="ellipse">
            <a:avLst/>
          </a:prstGeom>
          <a:noFill/>
          <a:ln w="5715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74770" y="3489393"/>
            <a:ext cx="788670" cy="532214"/>
          </a:xfrm>
          <a:prstGeom prst="ellipse">
            <a:avLst/>
          </a:prstGeom>
          <a:noFill/>
          <a:ln w="5715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60720" y="5265475"/>
            <a:ext cx="788670" cy="532214"/>
          </a:xfrm>
          <a:prstGeom prst="ellipse">
            <a:avLst/>
          </a:prstGeom>
          <a:noFill/>
          <a:ln w="5715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38FA3-0345-4AB8-845A-5626CF82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8059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005" y="857250"/>
            <a:ext cx="82263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PCEC initiates the routing process by calculating a tree from its set of BNs that border Domain B (i.e., C1, C2, and C3) to the destination node.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48" y="1688875"/>
            <a:ext cx="5865835" cy="374477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232366" y="3639639"/>
            <a:ext cx="1420586" cy="15185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7486E-F71F-4D2E-BCAD-F560A7C1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70730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003" y="1016287"/>
            <a:ext cx="801108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PCE(C) has full knowledge of Domain C, and thus is able to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optimal path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 three branches of this tree, where “optimal” is with respect to whatever metric was specified in the demand request.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tree that is calculated is referred to as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Shortest Path Tree(VSPT).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002" y="2349874"/>
            <a:ext cx="8122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PCE(C) calculates the total cost of each branch of the tree and passes this information to PCE(B).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PCE(B) proceeds to calculate the optimal paths from its BNs that border Domain A (i.e., B1 and B2) to the destination node, using the VSPT cost information provided by PCE(c) combined with its own detailed knowledge of Domain B.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the tree branches now extend from B1 and B2 to the destination node.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9" y="1016287"/>
            <a:ext cx="5729288" cy="3657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8002" y="4784062"/>
            <a:ext cx="71454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PCE(B) forwards the total cost of each branch to PCE(A) . (It is </a:t>
            </a:r>
            <a:r>
              <a:rPr lang="en-US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forward the information of </a:t>
            </a:r>
            <a:r>
              <a:rPr lang="en-US" sz="13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lower cost 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two paths that extend from B1 to the destination node.)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002" y="5192166"/>
            <a:ext cx="83304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of these tree branches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information forwarded by PCE(B) , PCE(A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can then determine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minimum-cost path from source node to destination node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given the domain sequence A-B-C.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EB8B8-0BF0-4C49-AE90-39E870F4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839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7" grpId="0" build="allAtOnce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935" y="2415274"/>
            <a:ext cx="8945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 are generally composed of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plane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plane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 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plane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directly responsible for the </a:t>
            </a:r>
            <a:r>
              <a:rPr lang="en-US" sz="15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 of packets and bit streams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control planes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responsible for network operations.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optical network configuration has been performed via a centralized network management system (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with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optical networking, this function is accomplished via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plane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65C16-5631-4882-BC17-B1C75804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cont’d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49826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685" y="1647619"/>
            <a:ext cx="830355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drawback to BRPC is that it does not include an explicit mechanism for determining the sequence of domains to be followed from source node to destination node.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the Hierarchical PCE scheme both determines the sequence of domains and finds a route from the source node to the destination node.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architecture, each PCE associated with a domain is considered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an additional PCE, known as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PCE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which can communicate with each of the children PCEs.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knowledge of how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 are interconnected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any inter-domain links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does not have visibility into any of the domains themselves.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point of view of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FB21-AC9A-40F5-B708-BDCAF41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 PCEs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737865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58" y="1495085"/>
            <a:ext cx="5657850" cy="3671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096" y="1724501"/>
            <a:ext cx="3915019" cy="3002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5332" y="2009782"/>
            <a:ext cx="2880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topology :as seen by the parent PCE. Each of the nodes represents a domain, with the links being the inter-domain links. “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inter-domain links are added between Domains C and D,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Nodes C4and C5lie in both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DC386-05D3-4E81-B163-563A3B97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4619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088" y="1098970"/>
            <a:ext cx="7980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an inter-domain route is requested, the request is forwarded to the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runs a routing algorithm on its abstracted topology to determine  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candidate domain sequences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candidate sequences: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13" y="2085554"/>
            <a:ext cx="4899772" cy="37578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903009" y="3005419"/>
            <a:ext cx="1089212" cy="8673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22477" y="3862668"/>
            <a:ext cx="231962" cy="5042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66230" y="4467785"/>
            <a:ext cx="774887" cy="2622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03009" y="3227295"/>
            <a:ext cx="887506" cy="737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90515" y="4186368"/>
            <a:ext cx="554691" cy="266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66230" y="4366932"/>
            <a:ext cx="887506" cy="3119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03010" y="2632262"/>
            <a:ext cx="2450726" cy="10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26038" y="2796081"/>
            <a:ext cx="0" cy="3757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56294" y="3439085"/>
            <a:ext cx="20171" cy="8806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EF06D-C7A8-416E-B9F3-12C3461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07774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09" y="1066388"/>
            <a:ext cx="777072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generally selects the candidate sequences based on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engineering properties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inter-domain links.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requests that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domains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appear in a candidate sequence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cost information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their portion of the desired path.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91" y="3173200"/>
            <a:ext cx="4356848" cy="28275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808" y="2383845"/>
            <a:ext cx="746816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for the first domain sequence, the </a:t>
            </a:r>
            <a:r>
              <a:rPr lang="en-US" sz="135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requests cost information from: PCEA, for the path from the source node to A2; PCEB, for the path from B2 to B4; and PCEC, for the path between C2 and the destination node.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808" y="3348643"/>
            <a:ext cx="66815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all of the cost information, and adding in the costs of the inter-domain links,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solution that produces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least-cost path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AA8E4-BA96-4468-844D-94B1812B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02706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97" y="1391770"/>
            <a:ext cx="840105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path produced by this method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necessarily optimal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due to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relying on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its knowledge of the inter-domain links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select the candidate domain sequences.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First, the set of candidate domain sequences that are selected may not contain the optimal sequence. 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Second, the inter-domain links that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selects to use for a particular domain sequence may not be optimal.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selecting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B5-C3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link between Domains B and C, as opposed to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B4-C2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may produce a lower cost solution. 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latter limitation could be remedied by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the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 cost information for all possible paths between the entry and exit BNs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domain; however, this may not be scalable, depending on the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number of BNs.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7708E-35E2-4395-9D26-11AD5781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78855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917" y="1441871"/>
            <a:ext cx="7890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may be desirable to establish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paths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a source node and a destination node.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levels of diversity that can be enforced: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0" y="2219606"/>
            <a:ext cx="5686425" cy="362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8877C-4B14-4527-8CEF-C39B0200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 Multi-Domain Connections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12588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4677"/>
            <a:ext cx="76581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scenario,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would request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information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PCE(A) for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link-diverse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paths from the source node to both A1 and A2.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example of where “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1-to-2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routing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with one source and two destinations.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6" y="2354580"/>
            <a:ext cx="6215064" cy="35068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3961" y="2638991"/>
            <a:ext cx="20778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“2-to-1” diverse routing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835379"/>
            <a:ext cx="866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US" sz="15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pPCE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would request cost information from PCEC for link-diverse paths between C5 and the destination node.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60970" y="1054677"/>
            <a:ext cx="138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Diversity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C4FCC-37D7-47D1-814A-DD7D7D63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7906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9243" y="1050221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3" y="2280285"/>
            <a:ext cx="5743575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566" y="1050220"/>
            <a:ext cx="57017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that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diversity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also required.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domain sequence A-B-C.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8305" y="209562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link-and-node-diverse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2180" y="2580368"/>
            <a:ext cx="21464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“2-to-2” diverse routing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7240" y="2095620"/>
            <a:ext cx="377190" cy="300083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46549" y="2880450"/>
            <a:ext cx="183788" cy="407550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25980" y="3726180"/>
            <a:ext cx="331470" cy="240030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94810" y="4903470"/>
            <a:ext cx="68580" cy="468630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63390" y="3726181"/>
            <a:ext cx="160020" cy="490598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354830" y="4865876"/>
            <a:ext cx="137160" cy="457200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06140" y="4974462"/>
            <a:ext cx="285750" cy="397639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58304" y="3136756"/>
            <a:ext cx="24480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latinLnBrk="0"/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additional combinations of exiting BNs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7739" y="4903470"/>
            <a:ext cx="137160" cy="457200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76749" y="3752212"/>
            <a:ext cx="436766" cy="452108"/>
          </a:xfrm>
          <a:prstGeom prst="straightConnector1">
            <a:avLst/>
          </a:prstGeom>
          <a:ln w="762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77A1C-6D42-49E6-BF51-30293A80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186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54923" y="108451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diversity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518" y="980636"/>
            <a:ext cx="43380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third scenario, domain diversity is also required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1" y="1915240"/>
            <a:ext cx="5672138" cy="36218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16445" y="1926781"/>
            <a:ext cx="19078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1-to-2 diverse routing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6445" y="2422803"/>
            <a:ext cx="19078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0"/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2-to-1 diverse routing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6445" y="3003076"/>
            <a:ext cx="23331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latinLnBrk="0"/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unprotected routing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33D059-374F-4BF4-958E-34E2E8D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110238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2129" y="1450056"/>
            <a:ext cx="71807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networking is advantageous for both network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it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bandwidth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and when it is needed.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564904"/>
            <a:ext cx="124049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endParaRPr lang="en-US" sz="1350" dirty="0">
              <a:solidFill>
                <a:prstClr val="black"/>
              </a:solidFill>
              <a:latin typeface="Trebuchet MS" panose="020B0603020202020204"/>
            </a:endParaRPr>
          </a:p>
          <a:p>
            <a:pPr defTabSz="685800" latinLnBrk="0"/>
            <a:endParaRPr lang="en-US" sz="1350" dirty="0">
              <a:solidFill>
                <a:prstClr val="black"/>
              </a:solidFill>
              <a:latin typeface="Trebuchet MS" panose="020B0603020202020204"/>
            </a:endParaRPr>
          </a:p>
          <a:p>
            <a:pPr defTabSz="685800" latinLnBrk="0"/>
            <a:endParaRPr lang="en-US" sz="1350" dirty="0">
              <a:solidFill>
                <a:prstClr val="black"/>
              </a:solidFill>
              <a:latin typeface="Trebuchet MS" panose="020B0603020202020204"/>
            </a:endParaRPr>
          </a:p>
          <a:p>
            <a:pPr defTabSz="685800" latinLnBrk="0"/>
            <a:endParaRPr lang="en-US" sz="1350" dirty="0">
              <a:solidFill>
                <a:prstClr val="black"/>
              </a:solidFill>
              <a:latin typeface="Trebuchet MS" panose="020B0603020202020204"/>
            </a:endParaRPr>
          </a:p>
          <a:p>
            <a:pPr defTabSz="685800" latinLnBrk="0"/>
            <a:endParaRPr lang="en-US" sz="1350" dirty="0">
              <a:solidFill>
                <a:prstClr val="black"/>
              </a:solidFill>
              <a:latin typeface="Trebuchet MS" panose="020B0603020202020204"/>
            </a:endParaRPr>
          </a:p>
          <a:p>
            <a:pPr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</a:p>
          <a:p>
            <a:pPr defTabSz="685800" latinLnBrk="0"/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 have </a:t>
            </a: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major benefits</a:t>
            </a:r>
          </a:p>
        </p:txBody>
      </p:sp>
      <p:sp>
        <p:nvSpPr>
          <p:cNvPr id="7" name="Left Brace 6"/>
          <p:cNvSpPr/>
          <p:nvPr/>
        </p:nvSpPr>
        <p:spPr>
          <a:xfrm>
            <a:off x="1465730" y="2776696"/>
            <a:ext cx="463924" cy="2753285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 latinLnBrk="0"/>
            <a:endParaRPr lang="en-US" sz="135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0506" y="2907803"/>
            <a:ext cx="6121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 latinLnBrk="0">
              <a:buFontTx/>
              <a:buAutoNum type="arabicPeriod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carrier to adapt its network to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 changes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network traffic.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 flux of traffic occurs, Rapidly adding more capacity to the stressed portion of the network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0506" y="4484471"/>
            <a:ext cx="62528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it can also be used as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sales tool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derive more value from the network. Once a dynamic infrastructure is in place,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network services become viable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adds to the revenue opportunities for the carrier.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30503" y="6320667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FA201-DC2A-4E87-88B1-C66012D7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Dynamic Optical Networking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1805528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651590"/>
            <a:ext cx="678740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a dynamic infrastructure is in place, it is natural to offer customers bandwidth on-demand services.</a:t>
            </a: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optical networks can also be promoted as an enabler of high-performance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related application is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which is used as a means of sharing distributed processing and data resources that are not under  centralized control.</a:t>
            </a: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networking is an attractive alternative, where the connection setup time must be on the order of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application that becomes feasible with very fast service setup is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“route </a:t>
            </a:r>
          </a:p>
          <a:p>
            <a:pPr defTabSz="685800" latinLnBrk="0"/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hopping”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purposes of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a connection is rapidly moved to a new </a:t>
            </a:r>
          </a:p>
          <a:p>
            <a:pPr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path to avoid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eavesdropping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0" y="6433321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28FAD-9CC0-4AB4-93EB-CB39E70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Enabled by a Dynamic Optical Network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1355479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9844" y="1772816"/>
            <a:ext cx="7604312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dynamic optical networking: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system parameters, network topology, current state of network resources.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computation.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of the network elements.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consider a 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the path computation and resource allocation functions are performed at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location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Path Computation Element 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(PCE)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architecture, where the PCE is a powerful computing platform that is capable of performing constraint-based routing .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centralized model, the PCE is located at 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node or server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all routing requests are directed to it. </a:t>
            </a: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latinLnBrk="0"/>
            <a:endParaRPr lang="en-US" sz="1350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7973" y="6433321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46A9A-DB07-4DC7-B459-9FDFD048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defTabSz="685800" latinLnBrk="0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Path Computation and Resource Allocation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2828793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628800"/>
            <a:ext cx="89733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centralized single-PCE architecture, it is assumed that the PCE can have </a:t>
            </a:r>
          </a:p>
          <a:p>
            <a:pPr defTabSz="685800" latinLnBrk="0"/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full visibility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the state of the network. 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parameters, such as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reach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rate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are likely to change very infrequently, if at all, and thus can be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configured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PCE.</a:t>
            </a:r>
          </a:p>
          <a:p>
            <a:pPr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 defTabSz="685800" latinLnBrk="0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network topology may change, as links fail and are repaired. The PCE can track the   </a:t>
            </a:r>
          </a:p>
          <a:p>
            <a:pPr algn="just"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current network topology by routing protocol such as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 (OSPF)</a:t>
            </a:r>
          </a:p>
          <a:p>
            <a:pPr algn="just" defTabSz="685800" latinLnBrk="0"/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latinLnBrk="0"/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495" y="6453336"/>
            <a:ext cx="2924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CA75D-EF2C-407F-AEF5-E11090AF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PCE-Based  Operation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896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6412" y="963501"/>
            <a:ext cx="2211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8.3.1</a:t>
            </a:r>
          </a:p>
          <a:p>
            <a:pPr defTabSz="685800" latinLnBrk="0"/>
            <a:r>
              <a:rPr lang="en-US" sz="15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PCE-Based  Operation</a:t>
            </a:r>
          </a:p>
        </p:txBody>
      </p:sp>
      <p:sp>
        <p:nvSpPr>
          <p:cNvPr id="7" name="Oval 6"/>
          <p:cNvSpPr/>
          <p:nvPr/>
        </p:nvSpPr>
        <p:spPr>
          <a:xfrm>
            <a:off x="1168757" y="4691935"/>
            <a:ext cx="444321" cy="4443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" y="4904437"/>
            <a:ext cx="1168757" cy="965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4553435"/>
            <a:ext cx="15454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request</a:t>
            </a:r>
          </a:p>
        </p:txBody>
      </p:sp>
      <p:sp>
        <p:nvSpPr>
          <p:cNvPr id="18" name="Oval 17"/>
          <p:cNvSpPr/>
          <p:nvPr/>
        </p:nvSpPr>
        <p:spPr>
          <a:xfrm>
            <a:off x="362219" y="4988097"/>
            <a:ext cx="246308" cy="23509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87521" y="3687383"/>
            <a:ext cx="792051" cy="338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</a:t>
            </a:r>
          </a:p>
        </p:txBody>
      </p:sp>
      <p:cxnSp>
        <p:nvCxnSpPr>
          <p:cNvPr id="20" name="Straight Arrow Connector 19"/>
          <p:cNvCxnSpPr>
            <a:stCxn id="17" idx="3"/>
          </p:cNvCxnSpPr>
          <p:nvPr/>
        </p:nvCxnSpPr>
        <p:spPr>
          <a:xfrm flipV="1">
            <a:off x="1545466" y="3719632"/>
            <a:ext cx="1642055" cy="98384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6"/>
          </p:cNvCxnSpPr>
          <p:nvPr/>
        </p:nvCxnSpPr>
        <p:spPr>
          <a:xfrm flipH="1">
            <a:off x="1613078" y="4025453"/>
            <a:ext cx="1545467" cy="8886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948736" y="4025453"/>
            <a:ext cx="234233" cy="24147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2591069" y="4450379"/>
            <a:ext cx="246308" cy="23509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0860" y="3518935"/>
            <a:ext cx="1545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Computation 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73601" y="4182960"/>
            <a:ext cx="1545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Computation Response</a:t>
            </a:r>
          </a:p>
        </p:txBody>
      </p:sp>
      <p:sp>
        <p:nvSpPr>
          <p:cNvPr id="34" name="Oval 33"/>
          <p:cNvSpPr/>
          <p:nvPr/>
        </p:nvSpPr>
        <p:spPr>
          <a:xfrm>
            <a:off x="2815645" y="4691935"/>
            <a:ext cx="444321" cy="4443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4167927" y="4687105"/>
            <a:ext cx="444321" cy="4443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5520209" y="4719275"/>
            <a:ext cx="444321" cy="4443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6843515" y="4691935"/>
            <a:ext cx="444321" cy="44432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477851" y="5657026"/>
            <a:ext cx="5558843" cy="104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15645" y="5281877"/>
            <a:ext cx="32744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 to establish connection</a:t>
            </a:r>
          </a:p>
        </p:txBody>
      </p:sp>
      <p:sp>
        <p:nvSpPr>
          <p:cNvPr id="45" name="Oval 44"/>
          <p:cNvSpPr/>
          <p:nvPr/>
        </p:nvSpPr>
        <p:spPr>
          <a:xfrm>
            <a:off x="3924034" y="5704498"/>
            <a:ext cx="246308" cy="23509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145" y="5137811"/>
            <a:ext cx="888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4476" y="5163595"/>
            <a:ext cx="9562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cxnSp>
        <p:nvCxnSpPr>
          <p:cNvPr id="49" name="Straight Connector 48"/>
          <p:cNvCxnSpPr>
            <a:stCxn id="7" idx="6"/>
            <a:endCxn id="34" idx="2"/>
          </p:cNvCxnSpPr>
          <p:nvPr/>
        </p:nvCxnSpPr>
        <p:spPr>
          <a:xfrm>
            <a:off x="1613078" y="4914095"/>
            <a:ext cx="1202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6"/>
            <a:endCxn id="35" idx="2"/>
          </p:cNvCxnSpPr>
          <p:nvPr/>
        </p:nvCxnSpPr>
        <p:spPr>
          <a:xfrm flipV="1">
            <a:off x="3259966" y="4909265"/>
            <a:ext cx="907961" cy="4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619494" y="4923755"/>
            <a:ext cx="9007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7" idx="2"/>
          </p:cNvCxnSpPr>
          <p:nvPr/>
        </p:nvCxnSpPr>
        <p:spPr>
          <a:xfrm flipV="1">
            <a:off x="5964530" y="4914096"/>
            <a:ext cx="878985" cy="8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1595" y="1065645"/>
            <a:ext cx="7131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endParaRPr lang="en-US" sz="1350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2933" y="1065646"/>
            <a:ext cx="87953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demand request is received by the source node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latinLnBrk="0"/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node sends a path request to the PCE</a:t>
            </a:r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 latinLnBrk="0"/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PCE Communication Protocol (</a:t>
            </a:r>
            <a:r>
              <a:rPr lang="en-US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PCEP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used for all communication between the PCC and PCE.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receiving the request, the PCE performs the necessary routing calculations and </a:t>
            </a:r>
          </a:p>
          <a:p>
            <a:pPr defTabSz="685800" latinLnBrk="0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resource assignments and returns the result (assuming one can be found) to the source node.</a:t>
            </a:r>
          </a:p>
          <a:p>
            <a:pPr defTabSz="685800" latinLnBrk="0"/>
            <a:endParaRPr lang="en-US" sz="135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node then uses </a:t>
            </a:r>
            <a:r>
              <a:rPr lang="en-US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signaling protocol 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with the nodes along the resultant path</a:t>
            </a:r>
          </a:p>
          <a:p>
            <a:pPr defTabSz="685800" latinLnBrk="0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to establish the </a:t>
            </a:r>
            <a:r>
              <a:rPr lang="en-US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connection 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sz="13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lasers are tuned and the ROADMs are configured</a:t>
            </a:r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calculated</a:t>
            </a:r>
          </a:p>
          <a:p>
            <a:pPr defTabSz="685800" latinLnBrk="0"/>
            <a:r>
              <a:rPr lang="en-US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by the PCE).</a:t>
            </a:r>
          </a:p>
          <a:p>
            <a:pPr marL="214313" indent="-214313" defTabSz="685800" latinLnBrk="0">
              <a:buFont typeface="Wingdings" panose="05000000000000000000" pitchFamily="2" charset="2"/>
              <a:buChar char="ü"/>
            </a:pPr>
            <a:endParaRPr lang="en-US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5407F-2E77-4D13-9943-E3CC8D4E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56184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8" grpId="0" animBg="1"/>
      <p:bldP spid="19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43" grpId="0"/>
      <p:bldP spid="45" grpId="0" animBg="1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521022"/>
            <a:ext cx="706979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biggest advantage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centralizing all path computation and resource  allocation </a:t>
            </a:r>
          </a:p>
          <a:p>
            <a:pPr algn="just" defTabSz="685800" latinLnBrk="0"/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 one entity is the potential for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having full knowledge of the network state, the PCE can calculate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“best” path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 locations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wavelength(s)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new connection.</a:t>
            </a:r>
          </a:p>
          <a:p>
            <a:pPr algn="just" defTabSz="685800" latinLnBrk="0"/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 of this model is the ability to avoid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contention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the connection setup.</a:t>
            </a:r>
          </a:p>
          <a:p>
            <a:pPr marL="257175" indent="-257175" algn="just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PCE can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wavelengths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have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been assigned, it can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assigning the same wavelength to multiple connections routed on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fiber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7175" indent="-257175" algn="just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 defTabSz="685800" latinLnBrk="0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third advantage to centralizing the computation is that the processing and memory resources are deployed in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element 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opposed to being required at multiple network sites. Depending on the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1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network design algorithms, the processing requirements can be significant.</a:t>
            </a:r>
          </a:p>
          <a:p>
            <a:pPr marL="257175" indent="-257175" algn="just" defTabSz="685800" latinLnBrk="0">
              <a:buFont typeface="Wingdings" panose="05000000000000000000" pitchFamily="2" charset="2"/>
              <a:buChar char="v"/>
            </a:pPr>
            <a:endParaRPr lang="en-US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326" y="5520690"/>
            <a:ext cx="571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latinLnBrk="0"/>
            <a:r>
              <a:rPr lang="en-US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8BDB-AC9C-45F7-ACFB-EFA2C6D6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Centralized Operation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717997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27780</TotalTime>
  <Words>4350</Words>
  <Application>Microsoft Office PowerPoint</Application>
  <PresentationFormat>On-screen Show (4:3)</PresentationFormat>
  <Paragraphs>446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Times New Roman</vt:lpstr>
      <vt:lpstr>Trebuchet MS</vt:lpstr>
      <vt:lpstr>Wingdings</vt:lpstr>
      <vt:lpstr>Office 테마</vt:lpstr>
      <vt:lpstr>Dynamic Optical Networking</vt:lpstr>
      <vt:lpstr>Introduction</vt:lpstr>
      <vt:lpstr>Introduction, cont’d</vt:lpstr>
      <vt:lpstr>Motivation for Dynamic Optical Networking</vt:lpstr>
      <vt:lpstr>Applications Enabled by a Dynamic Optical Network</vt:lpstr>
      <vt:lpstr>Centralized Path Computation and Resource Allocation</vt:lpstr>
      <vt:lpstr>PCE-Based  Operation</vt:lpstr>
      <vt:lpstr>PowerPoint Presentation</vt:lpstr>
      <vt:lpstr>Advantages of Centralized Operation</vt:lpstr>
      <vt:lpstr>Disdvantages of Centralized Operation</vt:lpstr>
      <vt:lpstr> Multiple  PCEs</vt:lpstr>
      <vt:lpstr>Distributed Path Computation and Resource Allocation</vt:lpstr>
      <vt:lpstr>GMPLS-Based  Operation</vt:lpstr>
      <vt:lpstr> GMPLS-Based  Operation, cont’d</vt:lpstr>
      <vt:lpstr>Advantages of Decentralized Operation</vt:lpstr>
      <vt:lpstr>Disadvantages of Decentralized Operation</vt:lpstr>
      <vt:lpstr>Schemes to Minimize Contention</vt:lpstr>
      <vt:lpstr>Schemes to Minimize Contention, cont’d</vt:lpstr>
      <vt:lpstr>Combining Centralized and Distributed Path Computation and Resource Allocation</vt:lpstr>
      <vt:lpstr>Combining Centralized and Distributed Path Computation and Resource Allocation</vt:lpstr>
      <vt:lpstr>Physical-Layer Impairments and Regeneration  in a Dynamic Environment</vt:lpstr>
      <vt:lpstr>PowerPoint Presentation</vt:lpstr>
      <vt:lpstr>Regeneration in a GMPLS-Based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 PCEs</vt:lpstr>
      <vt:lpstr>PowerPoint Presentation</vt:lpstr>
      <vt:lpstr>PowerPoint Presentation</vt:lpstr>
      <vt:lpstr>PowerPoint Presentation</vt:lpstr>
      <vt:lpstr>PowerPoint Presentation</vt:lpstr>
      <vt:lpstr>Protected Multi-Domain Connections</vt:lpstr>
      <vt:lpstr>PowerPoint Presentation</vt:lpstr>
      <vt:lpstr>PowerPoint Presentation</vt:lpstr>
      <vt:lpstr>PowerPoint Presentation</vt:lpstr>
    </vt:vector>
  </TitlesOfParts>
  <Company>동원시스템즈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L. Beygi</dc:creator>
  <cp:lastModifiedBy>Lotfollah Beygi</cp:lastModifiedBy>
  <cp:revision>1852</cp:revision>
  <dcterms:created xsi:type="dcterms:W3CDTF">2012-08-01T00:02:55Z</dcterms:created>
  <dcterms:modified xsi:type="dcterms:W3CDTF">2020-06-20T11:36:11Z</dcterms:modified>
</cp:coreProperties>
</file>