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1"/>
  </p:notesMasterIdLst>
  <p:handoutMasterIdLst>
    <p:handoutMasterId r:id="rId42"/>
  </p:handoutMasterIdLst>
  <p:sldIdLst>
    <p:sldId id="256" r:id="rId2"/>
    <p:sldId id="257" r:id="rId3"/>
    <p:sldId id="268" r:id="rId4"/>
    <p:sldId id="269" r:id="rId5"/>
    <p:sldId id="270" r:id="rId6"/>
    <p:sldId id="271" r:id="rId7"/>
    <p:sldId id="272" r:id="rId8"/>
    <p:sldId id="267" r:id="rId9"/>
    <p:sldId id="273" r:id="rId10"/>
    <p:sldId id="258" r:id="rId11"/>
    <p:sldId id="261" r:id="rId12"/>
    <p:sldId id="262" r:id="rId13"/>
    <p:sldId id="263" r:id="rId14"/>
    <p:sldId id="264" r:id="rId15"/>
    <p:sldId id="265" r:id="rId16"/>
    <p:sldId id="266"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528" r:id="rId37"/>
    <p:sldId id="529" r:id="rId38"/>
    <p:sldId id="509" r:id="rId39"/>
    <p:sldId id="478" r:id="rId40"/>
  </p:sldIdLst>
  <p:sldSz cx="9144000" cy="6858000" type="screen4x3"/>
  <p:notesSz cx="6735763" cy="98663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B52C"/>
    <a:srgbClr val="F0681C"/>
    <a:srgbClr val="FFFF99"/>
    <a:srgbClr val="FFFF66"/>
    <a:srgbClr val="FFCD2D"/>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6" autoAdjust="0"/>
    <p:restoredTop sz="94630" autoAdjust="0"/>
  </p:normalViewPr>
  <p:slideViewPr>
    <p:cSldViewPr>
      <p:cViewPr varScale="1">
        <p:scale>
          <a:sx n="74" d="100"/>
          <a:sy n="74" d="100"/>
        </p:scale>
        <p:origin x="1116" y="6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4" d="100"/>
          <a:sy n="54" d="100"/>
        </p:scale>
        <p:origin x="29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C1320695-E83D-48E0-9875-B2CB517730DF}" type="datetimeFigureOut">
              <a:rPr lang="en-US" smtClean="0"/>
              <a:t>2/21/2020</a:t>
            </a:fld>
            <a:endParaRPr lang="en-US"/>
          </a:p>
        </p:txBody>
      </p:sp>
      <p:sp>
        <p:nvSpPr>
          <p:cNvPr id="4" name="Footer Placeholder 3"/>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764B2E41-818E-4761-8D19-1247E9960098}" type="slidenum">
              <a:rPr lang="en-US" smtClean="0"/>
              <a:t>‹#›</a:t>
            </a:fld>
            <a:endParaRPr lang="en-US"/>
          </a:p>
        </p:txBody>
      </p:sp>
    </p:spTree>
    <p:extLst>
      <p:ext uri="{BB962C8B-B14F-4D97-AF65-F5344CB8AC3E}">
        <p14:creationId xmlns:p14="http://schemas.microsoft.com/office/powerpoint/2010/main" val="749499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78632EA8-F3E1-4187-BC7C-1F3D80FF2DC9}" type="datetimeFigureOut">
              <a:rPr lang="ko-KR" altLang="en-US" smtClean="0"/>
              <a:pPr/>
              <a:t>2020-02-21</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410B1FFE-BE0B-46CC-8241-679A8C5F408B}" type="slidenum">
              <a:rPr lang="ko-KR" altLang="en-US" smtClean="0"/>
              <a:pPr/>
              <a:t>‹#›</a:t>
            </a:fld>
            <a:endParaRPr lang="ko-KR" altLang="en-US"/>
          </a:p>
        </p:txBody>
      </p:sp>
    </p:spTree>
    <p:extLst>
      <p:ext uri="{BB962C8B-B14F-4D97-AF65-F5344CB8AC3E}">
        <p14:creationId xmlns:p14="http://schemas.microsoft.com/office/powerpoint/2010/main" val="2946516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0B1FFE-BE0B-46CC-8241-679A8C5F408B}" type="slidenum">
              <a:rPr lang="ko-KR" altLang="en-US" smtClean="0"/>
              <a:pPr/>
              <a:t>1</a:t>
            </a:fld>
            <a:endParaRPr lang="ko-KR" altLang="en-US"/>
          </a:p>
        </p:txBody>
      </p:sp>
    </p:spTree>
    <p:extLst>
      <p:ext uri="{BB962C8B-B14F-4D97-AF65-F5344CB8AC3E}">
        <p14:creationId xmlns:p14="http://schemas.microsoft.com/office/powerpoint/2010/main" val="198991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0B1FFE-BE0B-46CC-8241-679A8C5F408B}" type="slidenum">
              <a:rPr lang="ko-KR" altLang="en-US" smtClean="0"/>
              <a:pPr/>
              <a:t>12</a:t>
            </a:fld>
            <a:endParaRPr lang="ko-KR" altLang="en-US"/>
          </a:p>
        </p:txBody>
      </p:sp>
    </p:spTree>
    <p:extLst>
      <p:ext uri="{BB962C8B-B14F-4D97-AF65-F5344CB8AC3E}">
        <p14:creationId xmlns:p14="http://schemas.microsoft.com/office/powerpoint/2010/main" val="2944392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0B1FFE-BE0B-46CC-8241-679A8C5F408B}" type="slidenum">
              <a:rPr lang="ko-KR" altLang="en-US" smtClean="0"/>
              <a:pPr/>
              <a:t>36</a:t>
            </a:fld>
            <a:endParaRPr lang="ko-KR" altLang="en-US"/>
          </a:p>
        </p:txBody>
      </p:sp>
    </p:spTree>
    <p:extLst>
      <p:ext uri="{BB962C8B-B14F-4D97-AF65-F5344CB8AC3E}">
        <p14:creationId xmlns:p14="http://schemas.microsoft.com/office/powerpoint/2010/main" val="392583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0B1FFE-BE0B-46CC-8241-679A8C5F408B}" type="slidenum">
              <a:rPr lang="ko-KR" altLang="en-US" smtClean="0"/>
              <a:pPr/>
              <a:t>37</a:t>
            </a:fld>
            <a:endParaRPr lang="ko-KR" altLang="en-US"/>
          </a:p>
        </p:txBody>
      </p:sp>
    </p:spTree>
    <p:extLst>
      <p:ext uri="{BB962C8B-B14F-4D97-AF65-F5344CB8AC3E}">
        <p14:creationId xmlns:p14="http://schemas.microsoft.com/office/powerpoint/2010/main" val="83001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7" name="Straight Connector 6"/>
          <p:cNvCxnSpPr/>
          <p:nvPr userDrawn="1"/>
        </p:nvCxnSpPr>
        <p:spPr>
          <a:xfrm>
            <a:off x="2686050" y="3509963"/>
            <a:ext cx="4303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73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a:xfrm>
            <a:off x="8345912" y="6356350"/>
            <a:ext cx="630982" cy="365125"/>
          </a:xfrm>
        </p:spPr>
        <p:txBody>
          <a:bodyPr/>
          <a:lstStyle/>
          <a:p>
            <a:fld id="{EB084C35-B04F-495E-9170-39C1F64CE11D}" type="slidenum">
              <a:rPr lang="en-US" smtClean="0"/>
              <a:t>‹#›</a:t>
            </a:fld>
            <a:endParaRPr lang="en-US"/>
          </a:p>
        </p:txBody>
      </p:sp>
      <p:cxnSp>
        <p:nvCxnSpPr>
          <p:cNvPr id="7" name="Straight Connector 6"/>
          <p:cNvCxnSpPr/>
          <p:nvPr userDrawn="1"/>
        </p:nvCxnSpPr>
        <p:spPr>
          <a:xfrm>
            <a:off x="611560" y="979145"/>
            <a:ext cx="4303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268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040" y="146136"/>
            <a:ext cx="7886700" cy="77881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071091"/>
            <a:ext cx="7886700" cy="51058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2000">
                <a:solidFill>
                  <a:schemeClr val="tx1">
                    <a:tint val="75000"/>
                  </a:schemeClr>
                </a:solidFill>
              </a:defRPr>
            </a:lvl1pPr>
          </a:lstStyle>
          <a:p>
            <a:r>
              <a:rPr lang="en-US"/>
              <a:t>Optical Switching</a:t>
            </a:r>
            <a:endParaRPr lang="en-US" dirty="0"/>
          </a:p>
        </p:txBody>
      </p:sp>
      <p:sp>
        <p:nvSpPr>
          <p:cNvPr id="5" name="Footer Placeholder 4"/>
          <p:cNvSpPr>
            <a:spLocks noGrp="1"/>
          </p:cNvSpPr>
          <p:nvPr>
            <p:ph type="ftr" sz="quarter" idx="3"/>
          </p:nvPr>
        </p:nvSpPr>
        <p:spPr>
          <a:xfrm>
            <a:off x="3028950" y="6356350"/>
            <a:ext cx="4999434" cy="365125"/>
          </a:xfrm>
          <a:prstGeom prst="rect">
            <a:avLst/>
          </a:prstGeom>
        </p:spPr>
        <p:txBody>
          <a:bodyPr vert="horz" lIns="91440" tIns="45720" rIns="91440" bIns="45720" rtlCol="0" anchor="ctr"/>
          <a:lstStyle>
            <a:lvl1pPr algn="ctr">
              <a:defRPr sz="2000">
                <a:solidFill>
                  <a:schemeClr val="tx1">
                    <a:tint val="75000"/>
                  </a:schemeClr>
                </a:solidFill>
              </a:defRPr>
            </a:lvl1pPr>
          </a:lstStyle>
          <a:p>
            <a:r>
              <a:rPr lang="en-US" dirty="0"/>
              <a:t>Optical Communications Networks Course</a:t>
            </a:r>
          </a:p>
        </p:txBody>
      </p:sp>
      <p:sp>
        <p:nvSpPr>
          <p:cNvPr id="6" name="Slide Number Placeholder 5"/>
          <p:cNvSpPr>
            <a:spLocks noGrp="1"/>
          </p:cNvSpPr>
          <p:nvPr>
            <p:ph type="sldNum" sz="quarter" idx="4"/>
          </p:nvPr>
        </p:nvSpPr>
        <p:spPr>
          <a:xfrm>
            <a:off x="8368977" y="6383381"/>
            <a:ext cx="630982"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EB084C35-B04F-495E-9170-39C1F64CE11D}" type="slidenum">
              <a:rPr lang="en-US" smtClean="0"/>
              <a:pPr/>
              <a:t>‹#›</a:t>
            </a:fld>
            <a:endParaRPr lang="en-US" dirty="0"/>
          </a:p>
        </p:txBody>
      </p:sp>
      <p:sp>
        <p:nvSpPr>
          <p:cNvPr id="7" name="직사각형 6"/>
          <p:cNvSpPr/>
          <p:nvPr userDrawn="1"/>
        </p:nvSpPr>
        <p:spPr>
          <a:xfrm>
            <a:off x="0" y="0"/>
            <a:ext cx="9144000" cy="6858000"/>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Tree>
    <p:extLst>
      <p:ext uri="{BB962C8B-B14F-4D97-AF65-F5344CB8AC3E}">
        <p14:creationId xmlns:p14="http://schemas.microsoft.com/office/powerpoint/2010/main" val="1177181641"/>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Optical Network Elements</a:t>
            </a:r>
            <a:endParaRPr lang="en-US" dirty="0"/>
          </a:p>
        </p:txBody>
      </p:sp>
      <p:sp>
        <p:nvSpPr>
          <p:cNvPr id="3" name="Subtitle 2"/>
          <p:cNvSpPr>
            <a:spLocks noGrp="1"/>
          </p:cNvSpPr>
          <p:nvPr>
            <p:ph type="subTitle" idx="1"/>
          </p:nvPr>
        </p:nvSpPr>
        <p:spPr/>
        <p:txBody>
          <a:bodyPr>
            <a:normAutofit/>
          </a:bodyPr>
          <a:lstStyle/>
          <a:p>
            <a:r>
              <a:rPr lang="en-US" sz="1800" dirty="0"/>
              <a:t>Chapters 1&amp;2 </a:t>
            </a:r>
          </a:p>
          <a:p>
            <a:r>
              <a:rPr lang="en-US" sz="1800" dirty="0"/>
              <a:t>J. M. Simmons, </a:t>
            </a:r>
            <a:r>
              <a:rPr lang="en-US" sz="1800" i="1" dirty="0"/>
              <a:t>Optical Network Design and Planning, </a:t>
            </a:r>
            <a:r>
              <a:rPr lang="en-US" sz="1800" dirty="0"/>
              <a:t>Optical Networks,</a:t>
            </a:r>
          </a:p>
          <a:p>
            <a:r>
              <a:rPr lang="en-US" sz="1800" dirty="0"/>
              <a:t>© Springer International Publishing 2014</a:t>
            </a:r>
          </a:p>
        </p:txBody>
      </p:sp>
    </p:spTree>
    <p:extLst>
      <p:ext uri="{BB962C8B-B14F-4D97-AF65-F5344CB8AC3E}">
        <p14:creationId xmlns:p14="http://schemas.microsoft.com/office/powerpoint/2010/main" val="258862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basic terms</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10</a:t>
            </a:fld>
            <a:endParaRPr lang="en-US"/>
          </a:p>
        </p:txBody>
      </p:sp>
      <p:sp>
        <p:nvSpPr>
          <p:cNvPr id="7" name="Flowchart: Alternate Process 6"/>
          <p:cNvSpPr/>
          <p:nvPr/>
        </p:nvSpPr>
        <p:spPr>
          <a:xfrm>
            <a:off x="950986" y="1094056"/>
            <a:ext cx="3470127" cy="2034260"/>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fontScale="85000" lnSpcReduction="20000"/>
          </a:bodyPr>
          <a:lstStyle/>
          <a:p>
            <a:pPr algn="ctr"/>
            <a:r>
              <a:rPr lang="en-US" sz="3200" dirty="0">
                <a:solidFill>
                  <a:schemeClr val="tx1"/>
                </a:solidFill>
              </a:rPr>
              <a:t>Majority of traffic </a:t>
            </a:r>
          </a:p>
          <a:p>
            <a:pPr algn="ctr"/>
            <a:r>
              <a:rPr lang="en-US" sz="3200" dirty="0">
                <a:solidFill>
                  <a:schemeClr val="tx1"/>
                </a:solidFill>
              </a:rPr>
              <a:t>entering a node is </a:t>
            </a:r>
          </a:p>
          <a:p>
            <a:pPr algn="ctr"/>
            <a:r>
              <a:rPr lang="en-US" sz="3200" dirty="0">
                <a:solidFill>
                  <a:schemeClr val="tx1"/>
                </a:solidFill>
              </a:rPr>
              <a:t>being </a:t>
            </a:r>
            <a:r>
              <a:rPr lang="en-US" sz="3200" dirty="0">
                <a:solidFill>
                  <a:srgbClr val="FF0000"/>
                </a:solidFill>
              </a:rPr>
              <a:t>routed </a:t>
            </a:r>
            <a:r>
              <a:rPr lang="en-US" sz="3200" i="1" dirty="0">
                <a:solidFill>
                  <a:srgbClr val="FF0000"/>
                </a:solidFill>
              </a:rPr>
              <a:t>through</a:t>
            </a:r>
            <a:r>
              <a:rPr lang="en-US" sz="3200" i="1" dirty="0">
                <a:solidFill>
                  <a:schemeClr val="tx1"/>
                </a:solidFill>
              </a:rPr>
              <a:t> </a:t>
            </a:r>
          </a:p>
          <a:p>
            <a:pPr algn="ctr"/>
            <a:r>
              <a:rPr lang="en-US" sz="3200" dirty="0">
                <a:solidFill>
                  <a:schemeClr val="tx1"/>
                </a:solidFill>
              </a:rPr>
              <a:t>the node to its final </a:t>
            </a:r>
          </a:p>
          <a:p>
            <a:pPr algn="ctr"/>
            <a:r>
              <a:rPr lang="en-US" sz="3200" dirty="0">
                <a:solidFill>
                  <a:schemeClr val="tx1"/>
                </a:solidFill>
              </a:rPr>
              <a:t>destination </a:t>
            </a:r>
          </a:p>
        </p:txBody>
      </p:sp>
      <p:sp>
        <p:nvSpPr>
          <p:cNvPr id="9" name="Flowchart: Alternate Process 8"/>
          <p:cNvSpPr/>
          <p:nvPr/>
        </p:nvSpPr>
        <p:spPr>
          <a:xfrm>
            <a:off x="4580390" y="1156723"/>
            <a:ext cx="3354872" cy="1971593"/>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2800" dirty="0">
                <a:solidFill>
                  <a:schemeClr val="tx1"/>
                </a:solidFill>
              </a:rPr>
              <a:t>Transiting traffic</a:t>
            </a:r>
          </a:p>
          <a:p>
            <a:pPr algn="ctr"/>
            <a:r>
              <a:rPr lang="en-US" sz="2800" dirty="0">
                <a:solidFill>
                  <a:schemeClr val="tx1"/>
                </a:solidFill>
              </a:rPr>
              <a:t>remain </a:t>
            </a:r>
          </a:p>
          <a:p>
            <a:pPr algn="ctr"/>
            <a:r>
              <a:rPr lang="en-US" sz="2800" dirty="0">
                <a:solidFill>
                  <a:schemeClr val="tx1"/>
                </a:solidFill>
              </a:rPr>
              <a:t>in </a:t>
            </a:r>
            <a:r>
              <a:rPr lang="en-US" sz="2800" dirty="0">
                <a:solidFill>
                  <a:srgbClr val="FF0000"/>
                </a:solidFill>
              </a:rPr>
              <a:t>optical domain </a:t>
            </a:r>
            <a:endParaRPr lang="en-US" sz="3200" dirty="0">
              <a:solidFill>
                <a:srgbClr val="FF0000"/>
              </a:solidFill>
            </a:endParaRPr>
          </a:p>
        </p:txBody>
      </p:sp>
      <p:sp>
        <p:nvSpPr>
          <p:cNvPr id="10" name="Down Arrow 9"/>
          <p:cNvSpPr/>
          <p:nvPr/>
        </p:nvSpPr>
        <p:spPr>
          <a:xfrm>
            <a:off x="4234917" y="3143449"/>
            <a:ext cx="531670" cy="743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29164" y="3905523"/>
            <a:ext cx="2583898" cy="124005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Optical bypass</a:t>
            </a:r>
          </a:p>
        </p:txBody>
      </p:sp>
      <p:sp>
        <p:nvSpPr>
          <p:cNvPr id="14" name="Flowchart: Alternate Process 13"/>
          <p:cNvSpPr/>
          <p:nvPr/>
        </p:nvSpPr>
        <p:spPr>
          <a:xfrm>
            <a:off x="99239" y="5264622"/>
            <a:ext cx="8962301" cy="94204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2400" dirty="0">
                <a:solidFill>
                  <a:srgbClr val="FF0000"/>
                </a:solidFill>
              </a:rPr>
              <a:t>Optical Reach ≡ Transparent reach: </a:t>
            </a:r>
            <a:r>
              <a:rPr lang="en-US" sz="2400" dirty="0">
                <a:solidFill>
                  <a:schemeClr val="tx1"/>
                </a:solidFill>
              </a:rPr>
              <a:t>The distance an optical signal can </a:t>
            </a:r>
          </a:p>
          <a:p>
            <a:r>
              <a:rPr lang="en-US" sz="2400" dirty="0">
                <a:solidFill>
                  <a:schemeClr val="tx1"/>
                </a:solidFill>
              </a:rPr>
              <a:t>travel before it degrades to a level that can not be regenerated.</a:t>
            </a:r>
          </a:p>
        </p:txBody>
      </p:sp>
      <p:sp>
        <p:nvSpPr>
          <p:cNvPr id="16" name="Cloud Callout 15"/>
          <p:cNvSpPr/>
          <p:nvPr/>
        </p:nvSpPr>
        <p:spPr>
          <a:xfrm>
            <a:off x="5713062" y="3179792"/>
            <a:ext cx="3263832" cy="1473344"/>
          </a:xfrm>
          <a:prstGeom prst="cloudCallout">
            <a:avLst>
              <a:gd name="adj1" fmla="val -50306"/>
              <a:gd name="adj2" fmla="val 4643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dirty="0">
                <a:solidFill>
                  <a:schemeClr val="tx1"/>
                </a:solidFill>
              </a:rPr>
              <a:t>Significant reduction in</a:t>
            </a:r>
          </a:p>
          <a:p>
            <a:pPr algn="ctr"/>
            <a:r>
              <a:rPr lang="en-US" sz="2000" dirty="0">
                <a:solidFill>
                  <a:schemeClr val="tx1"/>
                </a:solidFill>
              </a:rPr>
              <a:t>required nodal electronic </a:t>
            </a:r>
          </a:p>
          <a:p>
            <a:pPr algn="ctr"/>
            <a:r>
              <a:rPr lang="en-US" sz="2000" dirty="0">
                <a:solidFill>
                  <a:schemeClr val="tx1"/>
                </a:solidFill>
              </a:rPr>
              <a:t>equipment</a:t>
            </a:r>
            <a:endParaRPr lang="en-US" sz="2000" dirty="0"/>
          </a:p>
        </p:txBody>
      </p:sp>
    </p:spTree>
    <p:extLst>
      <p:ext uri="{BB962C8B-B14F-4D97-AF65-F5344CB8AC3E}">
        <p14:creationId xmlns:p14="http://schemas.microsoft.com/office/powerpoint/2010/main" val="114076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Splitter and combiner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6268" y="1253642"/>
                <a:ext cx="8348244" cy="5105872"/>
              </a:xfrm>
            </p:spPr>
            <p:txBody>
              <a:bodyPr>
                <a:normAutofit/>
              </a:bodyPr>
              <a:lstStyle/>
              <a:p>
                <a:r>
                  <a:rPr lang="en-US" sz="2400" i="1" dirty="0"/>
                  <a:t>Wavelength-independent optical splitter (</a:t>
                </a:r>
                <a:r>
                  <a:rPr lang="en-US" sz="2400" i="1" dirty="0">
                    <a:solidFill>
                      <a:srgbClr val="FF0000"/>
                    </a:solidFill>
                  </a:rPr>
                  <a:t>passive splitter</a:t>
                </a:r>
                <a:r>
                  <a:rPr lang="en-US" sz="2400" i="1" dirty="0"/>
                  <a:t>)</a:t>
                </a:r>
                <a:r>
                  <a:rPr lang="en-US" sz="2400" dirty="0"/>
                  <a:t>: One input port and </a:t>
                </a:r>
                <a14:m>
                  <m:oMath xmlns:m="http://schemas.openxmlformats.org/officeDocument/2006/math">
                    <m:r>
                      <a:rPr lang="en-US" sz="2000" i="1" dirty="0" smtClean="0">
                        <a:latin typeface="Cambria Math" panose="02040503050406030204" pitchFamily="18" charset="0"/>
                      </a:rPr>
                      <m:t>𝑁</m:t>
                    </m:r>
                  </m:oMath>
                </a14:m>
                <a:r>
                  <a:rPr lang="en-US" sz="2400" i="1" dirty="0"/>
                  <a:t> </a:t>
                </a:r>
                <a:r>
                  <a:rPr lang="en-US" sz="2400" dirty="0"/>
                  <a:t>output ports, where the input optical signal is sent to all of the output ports.</a:t>
                </a:r>
              </a:p>
              <a:p>
                <a:endParaRPr lang="en-US" sz="2400" dirty="0"/>
              </a:p>
              <a:p>
                <a:r>
                  <a:rPr lang="en-US" sz="2400" dirty="0"/>
                  <a:t>The </a:t>
                </a:r>
                <a:r>
                  <a:rPr lang="en-US" sz="2400" dirty="0">
                    <a:solidFill>
                      <a:srgbClr val="FF0000"/>
                    </a:solidFill>
                  </a:rPr>
                  <a:t>input power </a:t>
                </a:r>
                <a:r>
                  <a:rPr lang="en-US" sz="2400" dirty="0"/>
                  <a:t>level is </a:t>
                </a:r>
                <a:r>
                  <a:rPr lang="en-US" sz="2400" dirty="0">
                    <a:solidFill>
                      <a:srgbClr val="FF0000"/>
                    </a:solidFill>
                  </a:rPr>
                  <a:t>split</a:t>
                </a:r>
                <a:r>
                  <a:rPr lang="en-US" sz="2400" dirty="0"/>
                  <a:t> equally across the N output ports, each port receives 1/N of the original signal power level. </a:t>
                </a:r>
              </a:p>
              <a:p>
                <a:endParaRPr lang="en-US" sz="2400" dirty="0"/>
              </a:p>
              <a:p>
                <a:r>
                  <a:rPr lang="en-US" sz="2400" dirty="0"/>
                  <a:t>Nominal input-to-output optical loss of 10·log</a:t>
                </a:r>
                <a:r>
                  <a:rPr lang="en-US" sz="2400" baseline="-25000" dirty="0"/>
                  <a:t>10</a:t>
                </a:r>
                <a:r>
                  <a:rPr lang="en-US" sz="2400" dirty="0"/>
                  <a:t>  N </a:t>
                </a:r>
                <a:r>
                  <a:rPr lang="en-US" sz="2400" dirty="0" err="1"/>
                  <a:t>dB.</a:t>
                </a:r>
                <a:endParaRPr lang="en-US" sz="2400" dirty="0"/>
              </a:p>
              <a:p>
                <a:pPr marL="0" indent="0">
                  <a:buNone/>
                </a:pPr>
                <a:endParaRPr lang="en-US" sz="2400" dirty="0"/>
              </a:p>
              <a:p>
                <a:r>
                  <a:rPr lang="en-US" sz="2400" dirty="0"/>
                  <a:t>Roughly speaking, for every doubling of N, the optical loss increases by another 3 </a:t>
                </a:r>
                <a:r>
                  <a:rPr lang="en-US" sz="2400" dirty="0" err="1"/>
                  <a:t>dB.</a:t>
                </a:r>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6268" y="1253642"/>
                <a:ext cx="8348244" cy="5105872"/>
              </a:xfrm>
              <a:blipFill>
                <a:blip r:embed="rId2"/>
                <a:stretch>
                  <a:fillRect l="-1023" t="-1673" r="-292"/>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11</a:t>
            </a:fld>
            <a:endParaRPr lang="en-US"/>
          </a:p>
        </p:txBody>
      </p:sp>
    </p:spTree>
    <p:extLst>
      <p:ext uri="{BB962C8B-B14F-4D97-AF65-F5344CB8AC3E}">
        <p14:creationId xmlns:p14="http://schemas.microsoft.com/office/powerpoint/2010/main" val="427964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487627" y="3861048"/>
            <a:ext cx="3124039" cy="2304256"/>
          </a:xfrm>
          <a:prstGeom prst="rect">
            <a:avLst/>
          </a:prstGeom>
        </p:spPr>
      </p:pic>
      <p:sp>
        <p:nvSpPr>
          <p:cNvPr id="2" name="Title 1"/>
          <p:cNvSpPr>
            <a:spLocks noGrp="1"/>
          </p:cNvSpPr>
          <p:nvPr>
            <p:ph type="title"/>
          </p:nvPr>
        </p:nvSpPr>
        <p:spPr/>
        <p:txBody>
          <a:bodyPr>
            <a:normAutofit fontScale="90000"/>
          </a:bodyPr>
          <a:lstStyle/>
          <a:p>
            <a:r>
              <a:rPr lang="en-US" dirty="0"/>
              <a:t>Passive Splitter and combiner,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494" y="1340768"/>
                <a:ext cx="7886700" cy="4590157"/>
              </a:xfrm>
            </p:spPr>
            <p:txBody>
              <a:bodyPr>
                <a:normAutofit fontScale="85000" lnSpcReduction="10000"/>
              </a:bodyPr>
              <a:lstStyle/>
              <a:p>
                <a:r>
                  <a:rPr lang="en-US" dirty="0"/>
                  <a:t>Passive optical coupler or </a:t>
                </a:r>
                <a:r>
                  <a:rPr lang="en-US" dirty="0">
                    <a:solidFill>
                      <a:srgbClr val="FF0000"/>
                    </a:solidFill>
                  </a:rPr>
                  <a:t>combiner</a:t>
                </a:r>
                <a:r>
                  <a:rPr lang="en-US" dirty="0"/>
                  <a:t>: </a:t>
                </a:r>
                <a14:m>
                  <m:oMath xmlns:m="http://schemas.openxmlformats.org/officeDocument/2006/math">
                    <m:r>
                      <m:rPr>
                        <m:sty m:val="p"/>
                      </m:rPr>
                      <a:rPr lang="en-US" i="0" dirty="0" smtClean="0">
                        <a:latin typeface="Cambria Math" panose="02040503050406030204" pitchFamily="18" charset="0"/>
                      </a:rPr>
                      <m:t>N</m:t>
                    </m:r>
                  </m:oMath>
                </a14:m>
                <a:r>
                  <a:rPr lang="en-US" dirty="0"/>
                  <a:t> input ports and one output port. </a:t>
                </a:r>
              </a:p>
              <a:p>
                <a:pPr marL="0" indent="0">
                  <a:buNone/>
                </a:pPr>
                <a:endParaRPr lang="en-US" dirty="0"/>
              </a:p>
              <a:p>
                <a:r>
                  <a:rPr lang="en-US" dirty="0"/>
                  <a:t>All of the inputs are combined into a single output signal. </a:t>
                </a:r>
              </a:p>
              <a:p>
                <a:pPr marL="0" indent="0">
                  <a:buNone/>
                </a:pPr>
                <a:endParaRPr lang="en-US" dirty="0"/>
              </a:p>
              <a:p>
                <a:r>
                  <a:rPr lang="en-US" dirty="0"/>
                  <a:t>The input signals are usually at different optical frequencies to </a:t>
                </a:r>
                <a:r>
                  <a:rPr lang="en-US" dirty="0">
                    <a:solidFill>
                      <a:srgbClr val="FF0000"/>
                    </a:solidFill>
                  </a:rPr>
                  <a:t>avoid interference </a:t>
                </a:r>
                <a:r>
                  <a:rPr lang="en-US" dirty="0"/>
                  <a:t>when they are combined. </a:t>
                </a:r>
              </a:p>
              <a:p>
                <a:pPr marL="0" indent="0">
                  <a:buNone/>
                </a:pPr>
                <a:endParaRPr lang="en-US" dirty="0"/>
              </a:p>
              <a:p>
                <a:r>
                  <a:rPr lang="en-US" dirty="0"/>
                  <a:t>The nominal </a:t>
                </a:r>
                <a:r>
                  <a:rPr lang="en-US" dirty="0">
                    <a:solidFill>
                      <a:srgbClr val="FF0000"/>
                    </a:solidFill>
                  </a:rPr>
                  <a:t>input-to-output loss </a:t>
                </a:r>
                <a:r>
                  <a:rPr lang="en-US" dirty="0"/>
                  <a:t>of </a:t>
                </a:r>
              </a:p>
              <a:p>
                <a:pPr marL="0" indent="0">
                  <a:buNone/>
                </a:pPr>
                <a:r>
                  <a:rPr lang="en-US" dirty="0"/>
                  <a:t>    the coupler is the same as that of </a:t>
                </a:r>
              </a:p>
              <a:p>
                <a:pPr marL="0" indent="0">
                  <a:buNone/>
                </a:pPr>
                <a:r>
                  <a:rPr lang="en-US" dirty="0"/>
                  <a:t>    the splitter.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494" y="1340768"/>
                <a:ext cx="7886700" cy="4590157"/>
              </a:xfrm>
              <a:blipFill rotWithShape="0">
                <a:blip r:embed="rId4"/>
                <a:stretch>
                  <a:fillRect l="-1083" t="-2523" r="-61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12</a:t>
            </a:fld>
            <a:endParaRPr lang="en-US"/>
          </a:p>
        </p:txBody>
      </p:sp>
    </p:spTree>
    <p:extLst>
      <p:ext uri="{BB962C8B-B14F-4D97-AF65-F5344CB8AC3E}">
        <p14:creationId xmlns:p14="http://schemas.microsoft.com/office/powerpoint/2010/main" val="111366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40" y="146136"/>
            <a:ext cx="8339854" cy="778819"/>
          </a:xfrm>
        </p:spPr>
        <p:txBody>
          <a:bodyPr>
            <a:normAutofit fontScale="90000"/>
          </a:bodyPr>
          <a:lstStyle/>
          <a:p>
            <a:r>
              <a:rPr lang="en-US" dirty="0"/>
              <a:t>1 × N </a:t>
            </a:r>
            <a:r>
              <a:rPr lang="en-US" dirty="0" err="1"/>
              <a:t>demultiplexer</a:t>
            </a:r>
            <a:r>
              <a:rPr lang="en-US" dirty="0"/>
              <a:t> &amp; N × 1 multiplexer,</a:t>
            </a:r>
          </a:p>
        </p:txBody>
      </p:sp>
      <p:sp>
        <p:nvSpPr>
          <p:cNvPr id="3" name="Content Placeholder 2"/>
          <p:cNvSpPr>
            <a:spLocks noGrp="1"/>
          </p:cNvSpPr>
          <p:nvPr>
            <p:ph idx="1"/>
          </p:nvPr>
        </p:nvSpPr>
        <p:spPr>
          <a:xfrm>
            <a:off x="137034" y="1064993"/>
            <a:ext cx="7886700" cy="5166222"/>
          </a:xfrm>
        </p:spPr>
        <p:txBody>
          <a:bodyPr>
            <a:normAutofit fontScale="70000" lnSpcReduction="20000"/>
          </a:bodyPr>
          <a:lstStyle/>
          <a:p>
            <a:pPr>
              <a:lnSpc>
                <a:spcPct val="110000"/>
              </a:lnSpc>
            </a:pPr>
            <a:r>
              <a:rPr lang="en-US" sz="3000" dirty="0">
                <a:solidFill>
                  <a:srgbClr val="FF0000"/>
                </a:solidFill>
              </a:rPr>
              <a:t>Demultiplexer</a:t>
            </a:r>
            <a:r>
              <a:rPr lang="en-US" sz="3000" dirty="0"/>
              <a:t>: WDM signal on the input line is demultiplexed into its constituent wavelengths, with a separate wavelength sent to each output port. </a:t>
            </a:r>
          </a:p>
          <a:p>
            <a:pPr>
              <a:lnSpc>
                <a:spcPct val="110000"/>
              </a:lnSpc>
            </a:pPr>
            <a:endParaRPr lang="en-US" sz="3000" dirty="0"/>
          </a:p>
          <a:p>
            <a:pPr>
              <a:lnSpc>
                <a:spcPct val="110000"/>
              </a:lnSpc>
            </a:pPr>
            <a:r>
              <a:rPr lang="en-US" sz="3000" dirty="0">
                <a:solidFill>
                  <a:srgbClr val="FF0000"/>
                </a:solidFill>
              </a:rPr>
              <a:t>Multiplexer</a:t>
            </a:r>
            <a:r>
              <a:rPr lang="en-US" sz="3000" dirty="0"/>
              <a:t>: N input ports and one output port, where the wave</a:t>
            </a:r>
          </a:p>
          <a:p>
            <a:pPr marL="0" indent="0">
              <a:lnSpc>
                <a:spcPct val="110000"/>
              </a:lnSpc>
              <a:buNone/>
            </a:pPr>
            <a:r>
              <a:rPr lang="en-US" sz="3000" dirty="0"/>
              <a:t>   Demultiplexers and multiplexers may</a:t>
            </a:r>
          </a:p>
          <a:p>
            <a:pPr marL="0" indent="0">
              <a:lnSpc>
                <a:spcPct val="110000"/>
              </a:lnSpc>
              <a:buNone/>
            </a:pPr>
            <a:r>
              <a:rPr lang="en-US" sz="3000" dirty="0"/>
              <a:t>   be built, for example, using </a:t>
            </a:r>
          </a:p>
          <a:p>
            <a:pPr marL="0" indent="0">
              <a:lnSpc>
                <a:spcPct val="110000"/>
              </a:lnSpc>
              <a:buNone/>
            </a:pPr>
            <a:r>
              <a:rPr lang="en-US" sz="3000" dirty="0">
                <a:solidFill>
                  <a:srgbClr val="FF0000"/>
                </a:solidFill>
              </a:rPr>
              <a:t>   arrayed wave-guide grating (AWG)</a:t>
            </a:r>
            <a:r>
              <a:rPr lang="en-US" sz="3000" dirty="0"/>
              <a:t> </a:t>
            </a:r>
          </a:p>
          <a:p>
            <a:pPr marL="0" indent="0">
              <a:lnSpc>
                <a:spcPct val="110000"/>
              </a:lnSpc>
              <a:buNone/>
            </a:pPr>
            <a:r>
              <a:rPr lang="en-US" sz="3000" dirty="0"/>
              <a:t>   technology or Wavelength grating </a:t>
            </a:r>
          </a:p>
          <a:p>
            <a:pPr marL="0" indent="0">
              <a:lnSpc>
                <a:spcPct val="110000"/>
              </a:lnSpc>
              <a:buNone/>
            </a:pPr>
            <a:r>
              <a:rPr lang="en-US" sz="3000" dirty="0"/>
              <a:t>   router (WGR). </a:t>
            </a:r>
          </a:p>
          <a:p>
            <a:pPr marL="0" indent="0">
              <a:lnSpc>
                <a:spcPct val="110000"/>
              </a:lnSpc>
              <a:buNone/>
            </a:pPr>
            <a:endParaRPr lang="en-US" sz="3000" dirty="0"/>
          </a:p>
          <a:p>
            <a:pPr>
              <a:lnSpc>
                <a:spcPct val="110000"/>
              </a:lnSpc>
            </a:pPr>
            <a:r>
              <a:rPr lang="en-US" sz="3000" dirty="0"/>
              <a:t>For </a:t>
            </a:r>
            <a:r>
              <a:rPr lang="en-US" sz="3000" dirty="0">
                <a:solidFill>
                  <a:srgbClr val="FF0000"/>
                </a:solidFill>
              </a:rPr>
              <a:t>large N</a:t>
            </a:r>
            <a:r>
              <a:rPr lang="en-US" sz="3000" dirty="0"/>
              <a:t>, the loss through an AWG is </a:t>
            </a:r>
          </a:p>
          <a:p>
            <a:pPr marL="0" indent="0">
              <a:lnSpc>
                <a:spcPct val="110000"/>
              </a:lnSpc>
              <a:buNone/>
            </a:pPr>
            <a:r>
              <a:rPr lang="en-US" sz="3000" dirty="0"/>
              <a:t>    on the order of 4–6 </a:t>
            </a:r>
            <a:r>
              <a:rPr lang="en-US" sz="3000" dirty="0" err="1"/>
              <a:t>dB.</a:t>
            </a:r>
            <a:r>
              <a:rPr lang="en-US" sz="3000" dirty="0"/>
              <a:t> </a:t>
            </a:r>
          </a:p>
          <a:p>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13</a:t>
            </a:fld>
            <a:endParaRPr lang="en-US"/>
          </a:p>
        </p:txBody>
      </p:sp>
      <p:pic>
        <p:nvPicPr>
          <p:cNvPr id="7" name="Picture 6"/>
          <p:cNvPicPr>
            <a:picLocks noChangeAspect="1"/>
          </p:cNvPicPr>
          <p:nvPr/>
        </p:nvPicPr>
        <p:blipFill>
          <a:blip r:embed="rId2"/>
          <a:stretch>
            <a:fillRect/>
          </a:stretch>
        </p:blipFill>
        <p:spPr>
          <a:xfrm>
            <a:off x="5586966" y="3038321"/>
            <a:ext cx="3066814" cy="2927549"/>
          </a:xfrm>
          <a:prstGeom prst="rect">
            <a:avLst/>
          </a:prstGeom>
        </p:spPr>
      </p:pic>
      <p:sp>
        <p:nvSpPr>
          <p:cNvPr id="8" name="Content Placeholder 2"/>
          <p:cNvSpPr txBox="1">
            <a:spLocks/>
          </p:cNvSpPr>
          <p:nvPr/>
        </p:nvSpPr>
        <p:spPr>
          <a:xfrm>
            <a:off x="625868" y="2924944"/>
            <a:ext cx="5591144" cy="3431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19678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Wavelength-selective switch (WSS)</a:t>
            </a:r>
          </a:p>
        </p:txBody>
      </p:sp>
      <p:sp>
        <p:nvSpPr>
          <p:cNvPr id="3" name="Content Placeholder 2"/>
          <p:cNvSpPr>
            <a:spLocks noGrp="1"/>
          </p:cNvSpPr>
          <p:nvPr>
            <p:ph idx="1"/>
          </p:nvPr>
        </p:nvSpPr>
        <p:spPr>
          <a:xfrm>
            <a:off x="251520" y="1127099"/>
            <a:ext cx="8568952" cy="5224910"/>
          </a:xfrm>
        </p:spPr>
        <p:txBody>
          <a:bodyPr>
            <a:normAutofit/>
          </a:bodyPr>
          <a:lstStyle/>
          <a:p>
            <a:pPr>
              <a:lnSpc>
                <a:spcPct val="110000"/>
              </a:lnSpc>
            </a:pPr>
            <a:r>
              <a:rPr lang="en-US" sz="2300" dirty="0"/>
              <a:t>1 × N </a:t>
            </a:r>
            <a:r>
              <a:rPr lang="en-US" sz="2300" dirty="0">
                <a:solidFill>
                  <a:srgbClr val="FF0000"/>
                </a:solidFill>
              </a:rPr>
              <a:t>wavelength-selective switch </a:t>
            </a:r>
            <a:r>
              <a:rPr lang="en-US" sz="2300" dirty="0"/>
              <a:t>(</a:t>
            </a:r>
            <a:r>
              <a:rPr lang="en-US" sz="2300" dirty="0">
                <a:solidFill>
                  <a:srgbClr val="FF0000"/>
                </a:solidFill>
              </a:rPr>
              <a:t>WSS</a:t>
            </a:r>
            <a:r>
              <a:rPr lang="en-US" sz="2300" dirty="0"/>
              <a:t>) can direct any wavelength on the one input port to any of the N output ports.</a:t>
            </a:r>
          </a:p>
          <a:p>
            <a:pPr>
              <a:lnSpc>
                <a:spcPct val="110000"/>
              </a:lnSpc>
            </a:pPr>
            <a:r>
              <a:rPr lang="en-US" sz="2300" dirty="0"/>
              <a:t>It is typically </a:t>
            </a:r>
            <a:r>
              <a:rPr lang="en-US" sz="2300" dirty="0">
                <a:solidFill>
                  <a:srgbClr val="FF0000"/>
                </a:solidFill>
              </a:rPr>
              <a:t>not</a:t>
            </a:r>
            <a:r>
              <a:rPr lang="en-US" sz="2300" dirty="0"/>
              <a:t> possible to </a:t>
            </a:r>
            <a:r>
              <a:rPr lang="en-US" sz="2300" dirty="0">
                <a:solidFill>
                  <a:srgbClr val="FF0000"/>
                </a:solidFill>
              </a:rPr>
              <a:t>multicast</a:t>
            </a:r>
            <a:r>
              <a:rPr lang="en-US" sz="2300" dirty="0"/>
              <a:t> a given wavelength from one input port to multiple output ports, nor is it typically possible for multiple input ports to direct the same wavelength to one output port.</a:t>
            </a:r>
          </a:p>
          <a:p>
            <a:pPr>
              <a:lnSpc>
                <a:spcPct val="110000"/>
              </a:lnSpc>
            </a:pPr>
            <a:r>
              <a:rPr lang="en-US" sz="2400" dirty="0"/>
              <a:t>An N × 1 WSS performs a </a:t>
            </a:r>
            <a:r>
              <a:rPr lang="en-US" sz="2400" dirty="0">
                <a:solidFill>
                  <a:srgbClr val="FF0000"/>
                </a:solidFill>
              </a:rPr>
              <a:t>multiplexing</a:t>
            </a:r>
            <a:r>
              <a:rPr lang="en-US" sz="2400" dirty="0"/>
              <a:t> </a:t>
            </a:r>
          </a:p>
          <a:p>
            <a:pPr marL="0" indent="0">
              <a:lnSpc>
                <a:spcPct val="110000"/>
              </a:lnSpc>
              <a:buNone/>
            </a:pPr>
            <a:r>
              <a:rPr lang="en-US" sz="2400" dirty="0"/>
              <a:t>   function. </a:t>
            </a:r>
          </a:p>
          <a:p>
            <a:pPr>
              <a:lnSpc>
                <a:spcPct val="110000"/>
              </a:lnSpc>
            </a:pPr>
            <a:r>
              <a:rPr lang="en-US" sz="2400" dirty="0"/>
              <a:t>Micro-electro-mechanical-system (MEMS) </a:t>
            </a:r>
          </a:p>
          <a:p>
            <a:pPr marL="0" indent="0">
              <a:lnSpc>
                <a:spcPct val="110000"/>
              </a:lnSpc>
              <a:buNone/>
            </a:pPr>
            <a:r>
              <a:rPr lang="en-US" sz="2400" dirty="0"/>
              <a:t>   technology uses </a:t>
            </a:r>
            <a:r>
              <a:rPr lang="en-US" sz="2400" dirty="0">
                <a:solidFill>
                  <a:srgbClr val="FF0000"/>
                </a:solidFill>
              </a:rPr>
              <a:t>tiny movable mirrors </a:t>
            </a:r>
            <a:r>
              <a:rPr lang="en-US" sz="2400" dirty="0"/>
              <a:t>to </a:t>
            </a:r>
          </a:p>
          <a:p>
            <a:pPr marL="0" indent="0">
              <a:lnSpc>
                <a:spcPct val="110000"/>
              </a:lnSpc>
              <a:buNone/>
            </a:pPr>
            <a:r>
              <a:rPr lang="en-US" sz="2400" dirty="0"/>
              <a:t>   direct light from input ports to output ports. </a:t>
            </a:r>
          </a:p>
          <a:p>
            <a:pPr>
              <a:lnSpc>
                <a:spcPct val="110000"/>
              </a:lnSpc>
            </a:pPr>
            <a:endParaRPr lang="en-US" sz="2300" dirty="0"/>
          </a:p>
          <a:p>
            <a:endParaRPr lang="en-US" dirty="0"/>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14</a:t>
            </a:fld>
            <a:endParaRPr lang="en-US"/>
          </a:p>
        </p:txBody>
      </p:sp>
      <p:pic>
        <p:nvPicPr>
          <p:cNvPr id="7" name="Picture 6"/>
          <p:cNvPicPr>
            <a:picLocks noChangeAspect="1"/>
          </p:cNvPicPr>
          <p:nvPr/>
        </p:nvPicPr>
        <p:blipFill>
          <a:blip r:embed="rId2"/>
          <a:stretch>
            <a:fillRect/>
          </a:stretch>
        </p:blipFill>
        <p:spPr>
          <a:xfrm>
            <a:off x="5984087" y="3356992"/>
            <a:ext cx="3112171" cy="2736304"/>
          </a:xfrm>
          <a:prstGeom prst="rect">
            <a:avLst/>
          </a:prstGeom>
        </p:spPr>
      </p:pic>
    </p:spTree>
    <p:extLst>
      <p:ext uri="{BB962C8B-B14F-4D97-AF65-F5344CB8AC3E}">
        <p14:creationId xmlns:p14="http://schemas.microsoft.com/office/powerpoint/2010/main" val="241090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Terminal</a:t>
            </a:r>
          </a:p>
        </p:txBody>
      </p:sp>
      <p:sp>
        <p:nvSpPr>
          <p:cNvPr id="3" name="Content Placeholder 2"/>
          <p:cNvSpPr>
            <a:spLocks noGrp="1"/>
          </p:cNvSpPr>
          <p:nvPr>
            <p:ph idx="1"/>
          </p:nvPr>
        </p:nvSpPr>
        <p:spPr>
          <a:xfrm>
            <a:off x="628650" y="1071091"/>
            <a:ext cx="8119814" cy="5105872"/>
          </a:xfrm>
        </p:spPr>
        <p:txBody>
          <a:bodyPr>
            <a:normAutofit/>
          </a:bodyPr>
          <a:lstStyle/>
          <a:p>
            <a:r>
              <a:rPr lang="en-US" dirty="0"/>
              <a:t>There are individual wavelengths on the </a:t>
            </a:r>
            <a:r>
              <a:rPr lang="en-US" dirty="0">
                <a:solidFill>
                  <a:srgbClr val="FF0000"/>
                </a:solidFill>
              </a:rPr>
              <a:t>client</a:t>
            </a:r>
            <a:r>
              <a:rPr lang="en-US" dirty="0"/>
              <a:t> </a:t>
            </a:r>
            <a:r>
              <a:rPr lang="en-US" dirty="0">
                <a:solidFill>
                  <a:srgbClr val="FF0000"/>
                </a:solidFill>
              </a:rPr>
              <a:t>side</a:t>
            </a:r>
            <a:r>
              <a:rPr lang="en-US" dirty="0"/>
              <a:t> of the terminal and a WDM signal on the </a:t>
            </a:r>
            <a:r>
              <a:rPr lang="en-US" dirty="0">
                <a:solidFill>
                  <a:srgbClr val="FF0000"/>
                </a:solidFill>
              </a:rPr>
              <a:t>network</a:t>
            </a:r>
            <a:r>
              <a:rPr lang="en-US" dirty="0"/>
              <a:t> </a:t>
            </a:r>
            <a:r>
              <a:rPr lang="en-US" dirty="0">
                <a:solidFill>
                  <a:srgbClr val="FF0000"/>
                </a:solidFill>
              </a:rPr>
              <a:t>side</a:t>
            </a:r>
            <a:r>
              <a:rPr lang="en-US" dirty="0"/>
              <a:t>. </a:t>
            </a:r>
          </a:p>
          <a:p>
            <a:r>
              <a:rPr lang="en-US" dirty="0"/>
              <a:t>Both </a:t>
            </a:r>
            <a:r>
              <a:rPr lang="en-US" dirty="0">
                <a:solidFill>
                  <a:srgbClr val="FF0000"/>
                </a:solidFill>
              </a:rPr>
              <a:t>IP</a:t>
            </a:r>
            <a:r>
              <a:rPr lang="en-US" dirty="0"/>
              <a:t> </a:t>
            </a:r>
            <a:r>
              <a:rPr lang="en-US" dirty="0">
                <a:solidFill>
                  <a:srgbClr val="FF0000"/>
                </a:solidFill>
              </a:rPr>
              <a:t>routers</a:t>
            </a:r>
            <a:r>
              <a:rPr lang="en-US" dirty="0"/>
              <a:t> transmit a </a:t>
            </a:r>
            <a:r>
              <a:rPr lang="en-US" dirty="0">
                <a:solidFill>
                  <a:srgbClr val="FF0000"/>
                </a:solidFill>
              </a:rPr>
              <a:t>1310-nm</a:t>
            </a:r>
            <a:r>
              <a:rPr lang="en-US" dirty="0"/>
              <a:t> signal that is received by a WDM transponder. </a:t>
            </a:r>
          </a:p>
          <a:p>
            <a:endParaRPr lang="en-US" dirty="0"/>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15</a:t>
            </a:fld>
            <a:endParaRPr lang="en-US"/>
          </a:p>
        </p:txBody>
      </p:sp>
      <p:pic>
        <p:nvPicPr>
          <p:cNvPr id="7" name="Picture 6"/>
          <p:cNvPicPr>
            <a:picLocks noChangeAspect="1"/>
          </p:cNvPicPr>
          <p:nvPr/>
        </p:nvPicPr>
        <p:blipFill>
          <a:blip r:embed="rId2"/>
          <a:stretch>
            <a:fillRect/>
          </a:stretch>
        </p:blipFill>
        <p:spPr>
          <a:xfrm>
            <a:off x="1474616" y="3020476"/>
            <a:ext cx="6553768" cy="3121423"/>
          </a:xfrm>
          <a:prstGeom prst="rect">
            <a:avLst/>
          </a:prstGeom>
        </p:spPr>
      </p:pic>
    </p:spTree>
    <p:extLst>
      <p:ext uri="{BB962C8B-B14F-4D97-AF65-F5344CB8AC3E}">
        <p14:creationId xmlns:p14="http://schemas.microsoft.com/office/powerpoint/2010/main" val="140117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Terminal, cont’d</a:t>
            </a:r>
          </a:p>
        </p:txBody>
      </p:sp>
      <p:sp>
        <p:nvSpPr>
          <p:cNvPr id="3" name="Content Placeholder 2"/>
          <p:cNvSpPr>
            <a:spLocks noGrp="1"/>
          </p:cNvSpPr>
          <p:nvPr>
            <p:ph idx="1"/>
          </p:nvPr>
        </p:nvSpPr>
        <p:spPr>
          <a:xfrm>
            <a:off x="619360" y="1404330"/>
            <a:ext cx="7886700" cy="4590157"/>
          </a:xfrm>
        </p:spPr>
        <p:txBody>
          <a:bodyPr>
            <a:normAutofit/>
          </a:bodyPr>
          <a:lstStyle/>
          <a:p>
            <a:r>
              <a:rPr lang="en-US" dirty="0"/>
              <a:t>Each link has the </a:t>
            </a:r>
            <a:r>
              <a:rPr lang="en-US" dirty="0">
                <a:solidFill>
                  <a:srgbClr val="FF0000"/>
                </a:solidFill>
              </a:rPr>
              <a:t>two</a:t>
            </a:r>
            <a:r>
              <a:rPr lang="en-US" dirty="0"/>
              <a:t> </a:t>
            </a:r>
            <a:r>
              <a:rPr lang="en-US" dirty="0">
                <a:solidFill>
                  <a:srgbClr val="FF0000"/>
                </a:solidFill>
              </a:rPr>
              <a:t>directions</a:t>
            </a:r>
            <a:r>
              <a:rPr lang="en-US" dirty="0"/>
              <a:t> of traffic.</a:t>
            </a:r>
          </a:p>
          <a:p>
            <a:endParaRPr lang="en-US" dirty="0"/>
          </a:p>
          <a:p>
            <a:r>
              <a:rPr lang="en-US" dirty="0"/>
              <a:t>The </a:t>
            </a:r>
            <a:r>
              <a:rPr lang="en-US" dirty="0">
                <a:solidFill>
                  <a:srgbClr val="FF0000"/>
                </a:solidFill>
              </a:rPr>
              <a:t>WDM</a:t>
            </a:r>
            <a:r>
              <a:rPr lang="en-US" dirty="0"/>
              <a:t> </a:t>
            </a:r>
            <a:r>
              <a:rPr lang="en-US" dirty="0">
                <a:solidFill>
                  <a:srgbClr val="FF0000"/>
                </a:solidFill>
              </a:rPr>
              <a:t>transponder</a:t>
            </a:r>
            <a:r>
              <a:rPr lang="en-US" dirty="0"/>
              <a:t> encompasses both a client-side receiver/network-side transmitter in one direction and a network-side receiver/client-side transmitter in the other direction. </a:t>
            </a:r>
          </a:p>
          <a:p>
            <a:endParaRPr lang="en-US" dirty="0"/>
          </a:p>
          <a:p>
            <a:r>
              <a:rPr lang="en-US" dirty="0"/>
              <a:t>The optical terminal is composed of both a </a:t>
            </a:r>
            <a:r>
              <a:rPr lang="en-US" dirty="0">
                <a:solidFill>
                  <a:srgbClr val="FF0000"/>
                </a:solidFill>
              </a:rPr>
              <a:t>multiplexer</a:t>
            </a:r>
            <a:r>
              <a:rPr lang="en-US" dirty="0"/>
              <a:t> and a </a:t>
            </a:r>
            <a:r>
              <a:rPr lang="en-US" dirty="0">
                <a:solidFill>
                  <a:srgbClr val="FF0000"/>
                </a:solidFill>
              </a:rPr>
              <a:t>de-multiplexer</a:t>
            </a:r>
            <a:r>
              <a:rPr lang="en-US" dirty="0"/>
              <a:t>. </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16</a:t>
            </a:fld>
            <a:endParaRPr lang="en-US"/>
          </a:p>
        </p:txBody>
      </p:sp>
    </p:spTree>
    <p:extLst>
      <p:ext uri="{BB962C8B-B14F-4D97-AF65-F5344CB8AC3E}">
        <p14:creationId xmlns:p14="http://schemas.microsoft.com/office/powerpoint/2010/main" val="389556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Optical-terminal architectures</a:t>
            </a:r>
          </a:p>
        </p:txBody>
      </p:sp>
      <p:sp>
        <p:nvSpPr>
          <p:cNvPr id="3" name="Content Placeholder 2"/>
          <p:cNvSpPr>
            <a:spLocks noGrp="1"/>
          </p:cNvSpPr>
          <p:nvPr>
            <p:ph idx="1"/>
          </p:nvPr>
        </p:nvSpPr>
        <p:spPr/>
        <p:txBody>
          <a:bodyPr/>
          <a:lstStyle/>
          <a:p>
            <a:r>
              <a:rPr lang="en-US" dirty="0">
                <a:solidFill>
                  <a:srgbClr val="FF0000"/>
                </a:solidFill>
              </a:rPr>
              <a:t>Colorless</a:t>
            </a:r>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Colored</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17</a:t>
            </a:fld>
            <a:endParaRPr lang="en-US"/>
          </a:p>
        </p:txBody>
      </p:sp>
      <p:pic>
        <p:nvPicPr>
          <p:cNvPr id="7" name="Picture 6"/>
          <p:cNvPicPr>
            <a:picLocks noChangeAspect="1"/>
          </p:cNvPicPr>
          <p:nvPr/>
        </p:nvPicPr>
        <p:blipFill>
          <a:blip r:embed="rId2"/>
          <a:stretch>
            <a:fillRect/>
          </a:stretch>
        </p:blipFill>
        <p:spPr>
          <a:xfrm>
            <a:off x="2246440" y="1244815"/>
            <a:ext cx="2808312" cy="2469143"/>
          </a:xfrm>
          <a:prstGeom prst="rect">
            <a:avLst/>
          </a:prstGeom>
        </p:spPr>
      </p:pic>
      <p:pic>
        <p:nvPicPr>
          <p:cNvPr id="9" name="Picture 8"/>
          <p:cNvPicPr>
            <a:picLocks noChangeAspect="1"/>
          </p:cNvPicPr>
          <p:nvPr/>
        </p:nvPicPr>
        <p:blipFill>
          <a:blip r:embed="rId3"/>
          <a:stretch>
            <a:fillRect/>
          </a:stretch>
        </p:blipFill>
        <p:spPr>
          <a:xfrm>
            <a:off x="5506818" y="717433"/>
            <a:ext cx="3430488" cy="3523906"/>
          </a:xfrm>
          <a:prstGeom prst="rect">
            <a:avLst/>
          </a:prstGeom>
        </p:spPr>
      </p:pic>
      <p:pic>
        <p:nvPicPr>
          <p:cNvPr id="8" name="Picture 7"/>
          <p:cNvPicPr>
            <a:picLocks noChangeAspect="1"/>
          </p:cNvPicPr>
          <p:nvPr/>
        </p:nvPicPr>
        <p:blipFill>
          <a:blip r:embed="rId4"/>
          <a:stretch>
            <a:fillRect/>
          </a:stretch>
        </p:blipFill>
        <p:spPr>
          <a:xfrm>
            <a:off x="4219415" y="3624027"/>
            <a:ext cx="2618504" cy="2499597"/>
          </a:xfrm>
          <a:prstGeom prst="rect">
            <a:avLst/>
          </a:prstGeom>
        </p:spPr>
      </p:pic>
    </p:spTree>
    <p:extLst>
      <p:ext uri="{BB962C8B-B14F-4D97-AF65-F5344CB8AC3E}">
        <p14:creationId xmlns:p14="http://schemas.microsoft.com/office/powerpoint/2010/main" val="3887585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22996" y="1362028"/>
            <a:ext cx="8314787" cy="4557248"/>
          </a:xfrm>
          <a:prstGeom prst="rect">
            <a:avLst/>
          </a:prstGeom>
        </p:spPr>
      </p:pic>
      <p:sp>
        <p:nvSpPr>
          <p:cNvPr id="2" name="Title 1"/>
          <p:cNvSpPr>
            <a:spLocks noGrp="1"/>
          </p:cNvSpPr>
          <p:nvPr>
            <p:ph type="title"/>
          </p:nvPr>
        </p:nvSpPr>
        <p:spPr/>
        <p:txBody>
          <a:bodyPr>
            <a:noAutofit/>
          </a:bodyPr>
          <a:lstStyle/>
          <a:p>
            <a:r>
              <a:rPr lang="en-US" sz="3200" dirty="0"/>
              <a:t>Optical-Electrical-Optical (O-E-O) Architectures</a:t>
            </a:r>
          </a:p>
        </p:txBody>
      </p:sp>
      <p:sp>
        <p:nvSpPr>
          <p:cNvPr id="3" name="Content Placeholder 2"/>
          <p:cNvSpPr>
            <a:spLocks noGrp="1"/>
          </p:cNvSpPr>
          <p:nvPr>
            <p:ph idx="1"/>
          </p:nvPr>
        </p:nvSpPr>
        <p:spPr/>
        <p:txBody>
          <a:bodyPr/>
          <a:lstStyle/>
          <a:p>
            <a:r>
              <a:rPr lang="en-US" dirty="0"/>
              <a:t> O-E-O Architecture at Nodes of </a:t>
            </a:r>
            <a:r>
              <a:rPr lang="en-US" dirty="0">
                <a:solidFill>
                  <a:srgbClr val="FF0000"/>
                </a:solidFill>
              </a:rPr>
              <a:t>Degree-Two</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18</a:t>
            </a:fld>
            <a:endParaRPr lang="en-US"/>
          </a:p>
        </p:txBody>
      </p:sp>
    </p:spTree>
    <p:extLst>
      <p:ext uri="{BB962C8B-B14F-4D97-AF65-F5344CB8AC3E}">
        <p14:creationId xmlns:p14="http://schemas.microsoft.com/office/powerpoint/2010/main" val="267425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Optical-Electrical-Optical (O-E-O) Architectures</a:t>
            </a:r>
          </a:p>
        </p:txBody>
      </p:sp>
      <p:sp>
        <p:nvSpPr>
          <p:cNvPr id="3" name="Content Placeholder 2"/>
          <p:cNvSpPr>
            <a:spLocks noGrp="1"/>
          </p:cNvSpPr>
          <p:nvPr>
            <p:ph idx="1"/>
          </p:nvPr>
        </p:nvSpPr>
        <p:spPr>
          <a:xfrm>
            <a:off x="175496" y="1087716"/>
            <a:ext cx="8572968" cy="5105872"/>
          </a:xfrm>
        </p:spPr>
        <p:txBody>
          <a:bodyPr/>
          <a:lstStyle/>
          <a:p>
            <a:r>
              <a:rPr lang="en-US" dirty="0"/>
              <a:t> O-E-O Architecture at Nodes of </a:t>
            </a:r>
            <a:r>
              <a:rPr lang="en-US" dirty="0">
                <a:solidFill>
                  <a:srgbClr val="FF0000"/>
                </a:solidFill>
              </a:rPr>
              <a:t>Degree-Three  or Higher</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19</a:t>
            </a:fld>
            <a:endParaRPr lang="en-US"/>
          </a:p>
        </p:txBody>
      </p:sp>
      <p:pic>
        <p:nvPicPr>
          <p:cNvPr id="8" name="Picture 7"/>
          <p:cNvPicPr>
            <a:picLocks noChangeAspect="1"/>
          </p:cNvPicPr>
          <p:nvPr/>
        </p:nvPicPr>
        <p:blipFill>
          <a:blip r:embed="rId2"/>
          <a:stretch>
            <a:fillRect/>
          </a:stretch>
        </p:blipFill>
        <p:spPr>
          <a:xfrm>
            <a:off x="1275187" y="1490265"/>
            <a:ext cx="7070725" cy="4776392"/>
          </a:xfrm>
          <a:prstGeom prst="rect">
            <a:avLst/>
          </a:prstGeom>
        </p:spPr>
      </p:pic>
    </p:spTree>
    <p:extLst>
      <p:ext uri="{BB962C8B-B14F-4D97-AF65-F5344CB8AC3E}">
        <p14:creationId xmlns:p14="http://schemas.microsoft.com/office/powerpoint/2010/main" val="189237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agenda:</a:t>
            </a:r>
          </a:p>
        </p:txBody>
      </p:sp>
      <p:sp>
        <p:nvSpPr>
          <p:cNvPr id="3" name="Content Placeholder 2"/>
          <p:cNvSpPr>
            <a:spLocks noGrp="1"/>
          </p:cNvSpPr>
          <p:nvPr>
            <p:ph idx="1"/>
          </p:nvPr>
        </p:nvSpPr>
        <p:spPr/>
        <p:txBody>
          <a:bodyPr>
            <a:normAutofit/>
          </a:bodyPr>
          <a:lstStyle/>
          <a:p>
            <a:r>
              <a:rPr lang="en-US" dirty="0"/>
              <a:t>Basic optical network </a:t>
            </a:r>
            <a:r>
              <a:rPr lang="en-US" dirty="0">
                <a:solidFill>
                  <a:srgbClr val="FF0000"/>
                </a:solidFill>
              </a:rPr>
              <a:t>components</a:t>
            </a:r>
          </a:p>
          <a:p>
            <a:r>
              <a:rPr lang="en-US" dirty="0"/>
              <a:t>Optical networks with solely Electronical processing at their nodes with </a:t>
            </a:r>
            <a:r>
              <a:rPr lang="en-US" dirty="0">
                <a:solidFill>
                  <a:srgbClr val="FF0000"/>
                </a:solidFill>
              </a:rPr>
              <a:t>optical terminal</a:t>
            </a:r>
          </a:p>
          <a:p>
            <a:r>
              <a:rPr lang="en-US" dirty="0"/>
              <a:t>Optical add/drop multiplexer (</a:t>
            </a:r>
            <a:r>
              <a:rPr lang="en-US" dirty="0">
                <a:solidFill>
                  <a:srgbClr val="FF0000"/>
                </a:solidFill>
              </a:rPr>
              <a:t>OADM</a:t>
            </a:r>
            <a:r>
              <a:rPr lang="en-US" dirty="0"/>
              <a:t>)</a:t>
            </a:r>
          </a:p>
          <a:p>
            <a:r>
              <a:rPr lang="en-US" dirty="0"/>
              <a:t>Multi-degree OADM (</a:t>
            </a:r>
            <a:r>
              <a:rPr lang="en-US" dirty="0">
                <a:solidFill>
                  <a:srgbClr val="FF0000"/>
                </a:solidFill>
              </a:rPr>
              <a:t>OADM-MD</a:t>
            </a:r>
            <a:r>
              <a:rPr lang="en-US" dirty="0"/>
              <a:t>)</a:t>
            </a:r>
          </a:p>
          <a:p>
            <a:r>
              <a:rPr lang="en-US" dirty="0"/>
              <a:t>Reconfigurable OADMs, or </a:t>
            </a:r>
            <a:r>
              <a:rPr lang="en-US" dirty="0">
                <a:solidFill>
                  <a:srgbClr val="FF0000"/>
                </a:solidFill>
              </a:rPr>
              <a:t>ROADMs</a:t>
            </a:r>
            <a:r>
              <a:rPr lang="en-US" dirty="0"/>
              <a:t>:</a:t>
            </a:r>
          </a:p>
          <a:p>
            <a:pPr lvl="1"/>
            <a:r>
              <a:rPr lang="en-US" dirty="0"/>
              <a:t>Broadcast-and-select</a:t>
            </a:r>
          </a:p>
          <a:p>
            <a:pPr lvl="1"/>
            <a:r>
              <a:rPr lang="en-US" dirty="0"/>
              <a:t>Route-and-select</a:t>
            </a:r>
          </a:p>
          <a:p>
            <a:pPr lvl="1"/>
            <a:r>
              <a:rPr lang="en-US" dirty="0"/>
              <a:t>Wavelength-selective</a:t>
            </a:r>
          </a:p>
          <a:p>
            <a:r>
              <a:rPr lang="en-US" dirty="0">
                <a:solidFill>
                  <a:srgbClr val="FF0000"/>
                </a:solidFill>
              </a:rPr>
              <a:t>Colorless, directionless, </a:t>
            </a:r>
            <a:r>
              <a:rPr lang="en-US" dirty="0" err="1">
                <a:solidFill>
                  <a:srgbClr val="FF0000"/>
                </a:solidFill>
              </a:rPr>
              <a:t>contentionless</a:t>
            </a:r>
            <a:r>
              <a:rPr lang="en-US" dirty="0">
                <a:solidFill>
                  <a:srgbClr val="FF0000"/>
                </a:solidFill>
              </a:rPr>
              <a:t>, </a:t>
            </a:r>
            <a:r>
              <a:rPr lang="en-US" dirty="0"/>
              <a:t>and</a:t>
            </a:r>
            <a:r>
              <a:rPr lang="en-US" dirty="0">
                <a:solidFill>
                  <a:srgbClr val="FF0000"/>
                </a:solidFill>
              </a:rPr>
              <a:t> </a:t>
            </a:r>
            <a:r>
              <a:rPr lang="en-US" dirty="0" err="1">
                <a:solidFill>
                  <a:srgbClr val="FF0000"/>
                </a:solidFill>
              </a:rPr>
              <a:t>gridless</a:t>
            </a:r>
            <a:r>
              <a:rPr lang="en-US" dirty="0">
                <a:solidFill>
                  <a:srgbClr val="FF0000"/>
                </a:solidFill>
              </a:rPr>
              <a:t> </a:t>
            </a:r>
            <a:r>
              <a:rPr lang="en-US" dirty="0"/>
              <a:t>ROADMs</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a:t>
            </a:fld>
            <a:endParaRPr lang="en-US"/>
          </a:p>
        </p:txBody>
      </p:sp>
    </p:spTree>
    <p:extLst>
      <p:ext uri="{BB962C8B-B14F-4D97-AF65-F5344CB8AC3E}">
        <p14:creationId xmlns:p14="http://schemas.microsoft.com/office/powerpoint/2010/main" val="336549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1" y="136525"/>
            <a:ext cx="9240836" cy="778819"/>
          </a:xfrm>
        </p:spPr>
        <p:txBody>
          <a:bodyPr>
            <a:noAutofit/>
          </a:bodyPr>
          <a:lstStyle/>
          <a:p>
            <a:r>
              <a:rPr lang="en-US" sz="3600" dirty="0"/>
              <a:t>O-E-O architecture with electronic </a:t>
            </a:r>
            <a:r>
              <a:rPr lang="en-US" sz="3600" dirty="0">
                <a:solidFill>
                  <a:srgbClr val="FF0000"/>
                </a:solidFill>
              </a:rPr>
              <a:t>switch</a:t>
            </a:r>
            <a:r>
              <a:rPr lang="en-US" sz="3600" dirty="0"/>
              <a:t> </a:t>
            </a:r>
            <a:r>
              <a:rPr lang="en-US" sz="3600" dirty="0">
                <a:solidFill>
                  <a:srgbClr val="FF0000"/>
                </a:solidFill>
              </a:rPr>
              <a:t>fabric </a:t>
            </a:r>
          </a:p>
        </p:txBody>
      </p:sp>
      <p:pic>
        <p:nvPicPr>
          <p:cNvPr id="7" name="Content Placeholder 6"/>
          <p:cNvPicPr>
            <a:picLocks noGrp="1" noChangeAspect="1"/>
          </p:cNvPicPr>
          <p:nvPr>
            <p:ph idx="1"/>
          </p:nvPr>
        </p:nvPicPr>
        <p:blipFill>
          <a:blip r:embed="rId2"/>
          <a:stretch>
            <a:fillRect/>
          </a:stretch>
        </p:blipFill>
        <p:spPr>
          <a:xfrm>
            <a:off x="833010" y="1076449"/>
            <a:ext cx="7195374" cy="5279901"/>
          </a:xfrm>
          <a:prstGeom prst="rect">
            <a:avLst/>
          </a:prstGeom>
        </p:spPr>
      </p:pic>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20</a:t>
            </a:fld>
            <a:endParaRPr lang="en-US"/>
          </a:p>
        </p:txBody>
      </p:sp>
    </p:spTree>
    <p:extLst>
      <p:ext uri="{BB962C8B-B14F-4D97-AF65-F5344CB8AC3E}">
        <p14:creationId xmlns:p14="http://schemas.microsoft.com/office/powerpoint/2010/main" val="204933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the O-E-O Architecture</a:t>
            </a:r>
          </a:p>
        </p:txBody>
      </p:sp>
      <p:sp>
        <p:nvSpPr>
          <p:cNvPr id="3" name="Content Placeholder 2"/>
          <p:cNvSpPr>
            <a:spLocks noGrp="1"/>
          </p:cNvSpPr>
          <p:nvPr>
            <p:ph idx="1"/>
          </p:nvPr>
        </p:nvSpPr>
        <p:spPr>
          <a:xfrm>
            <a:off x="628650" y="1071091"/>
            <a:ext cx="8348244" cy="5105872"/>
          </a:xfrm>
        </p:spPr>
        <p:txBody>
          <a:bodyPr>
            <a:normAutofit fontScale="92500" lnSpcReduction="10000"/>
          </a:bodyPr>
          <a:lstStyle/>
          <a:p>
            <a:r>
              <a:rPr lang="en-US" dirty="0">
                <a:solidFill>
                  <a:srgbClr val="FF0000"/>
                </a:solidFill>
              </a:rPr>
              <a:t>Cleans up</a:t>
            </a:r>
            <a:r>
              <a:rPr lang="en-US" dirty="0"/>
              <a:t>: The O-E-O process </a:t>
            </a:r>
            <a:r>
              <a:rPr lang="en-US" dirty="0">
                <a:solidFill>
                  <a:srgbClr val="FF0000"/>
                </a:solidFill>
              </a:rPr>
              <a:t>r</a:t>
            </a:r>
            <a:r>
              <a:rPr lang="en-US" dirty="0"/>
              <a:t>eamplifies, </a:t>
            </a:r>
            <a:r>
              <a:rPr lang="en-US" dirty="0">
                <a:solidFill>
                  <a:srgbClr val="FF0000"/>
                </a:solidFill>
              </a:rPr>
              <a:t>r</a:t>
            </a:r>
            <a:r>
              <a:rPr lang="en-US" dirty="0"/>
              <a:t>eshapes, and </a:t>
            </a:r>
            <a:r>
              <a:rPr lang="en-US" dirty="0">
                <a:solidFill>
                  <a:srgbClr val="FF0000"/>
                </a:solidFill>
              </a:rPr>
              <a:t>r</a:t>
            </a:r>
            <a:r>
              <a:rPr lang="en-US" dirty="0"/>
              <a:t>etimes the signals, a process that is known as </a:t>
            </a:r>
            <a:r>
              <a:rPr lang="en-US" dirty="0">
                <a:solidFill>
                  <a:srgbClr val="FF0000"/>
                </a:solidFill>
              </a:rPr>
              <a:t>3R-regeneration,</a:t>
            </a:r>
            <a:r>
              <a:rPr lang="en-US" dirty="0"/>
              <a:t> signals undergo degradation as they are transmitted along a fiber. </a:t>
            </a:r>
          </a:p>
          <a:p>
            <a:pPr marL="0" indent="0">
              <a:buNone/>
            </a:pPr>
            <a:endParaRPr lang="en-US" dirty="0"/>
          </a:p>
          <a:p>
            <a:r>
              <a:rPr lang="en-US" dirty="0">
                <a:solidFill>
                  <a:srgbClr val="FF0000"/>
                </a:solidFill>
              </a:rPr>
              <a:t>Performance monitoring </a:t>
            </a:r>
            <a:r>
              <a:rPr lang="en-US" dirty="0"/>
              <a:t>of the signal</a:t>
            </a:r>
          </a:p>
          <a:p>
            <a:endParaRPr lang="en-US" dirty="0"/>
          </a:p>
          <a:p>
            <a:r>
              <a:rPr lang="en-US" dirty="0"/>
              <a:t>O-E-O architecture is very amenable to a </a:t>
            </a:r>
            <a:r>
              <a:rPr lang="en-US" dirty="0">
                <a:solidFill>
                  <a:srgbClr val="FF0000"/>
                </a:solidFill>
              </a:rPr>
              <a:t>multivendor</a:t>
            </a:r>
            <a:r>
              <a:rPr lang="en-US" dirty="0"/>
              <a:t> architecture because all communication within a node is via a standard 1,310-nm optical signal.</a:t>
            </a:r>
          </a:p>
          <a:p>
            <a:endParaRPr lang="en-US" dirty="0"/>
          </a:p>
          <a:p>
            <a:r>
              <a:rPr lang="en-US" dirty="0"/>
              <a:t>Flexibility when </a:t>
            </a:r>
            <a:r>
              <a:rPr lang="en-US" dirty="0">
                <a:solidFill>
                  <a:srgbClr val="FF0000"/>
                </a:solidFill>
              </a:rPr>
              <a:t>assigning wavelength</a:t>
            </a:r>
            <a:r>
              <a:rPr lang="en-US" dirty="0"/>
              <a:t>s to the traffic that passes through a node ≡ </a:t>
            </a:r>
            <a:r>
              <a:rPr lang="en-US" dirty="0">
                <a:solidFill>
                  <a:srgbClr val="FF0000"/>
                </a:solidFill>
              </a:rPr>
              <a:t>wavelength conversion</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21</a:t>
            </a:fld>
            <a:endParaRPr lang="en-US"/>
          </a:p>
        </p:txBody>
      </p:sp>
    </p:spTree>
    <p:extLst>
      <p:ext uri="{BB962C8B-B14F-4D97-AF65-F5344CB8AC3E}">
        <p14:creationId xmlns:p14="http://schemas.microsoft.com/office/powerpoint/2010/main" val="71042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20" y="202578"/>
            <a:ext cx="8658374" cy="778819"/>
          </a:xfrm>
        </p:spPr>
        <p:txBody>
          <a:bodyPr>
            <a:normAutofit fontScale="90000"/>
          </a:bodyPr>
          <a:lstStyle/>
          <a:p>
            <a:r>
              <a:rPr lang="en-US" dirty="0"/>
              <a:t> Disadvantages of the O-E-O Architecture</a:t>
            </a:r>
          </a:p>
        </p:txBody>
      </p:sp>
      <p:sp>
        <p:nvSpPr>
          <p:cNvPr id="3" name="Content Placeholder 2"/>
          <p:cNvSpPr>
            <a:spLocks noGrp="1"/>
          </p:cNvSpPr>
          <p:nvPr>
            <p:ph idx="1"/>
          </p:nvPr>
        </p:nvSpPr>
        <p:spPr>
          <a:xfrm>
            <a:off x="459212" y="1052736"/>
            <a:ext cx="7886700" cy="4464392"/>
          </a:xfrm>
        </p:spPr>
        <p:txBody>
          <a:bodyPr>
            <a:noAutofit/>
          </a:bodyPr>
          <a:lstStyle/>
          <a:p>
            <a:r>
              <a:rPr lang="en-US" sz="2000" dirty="0"/>
              <a:t>Challenges in scaling this architecture to larger networks. For example, with 100 wavelengths per fiber, this architecture potentially requires several hundred transponders at a node. =&gt; </a:t>
            </a:r>
            <a:r>
              <a:rPr lang="en-US" sz="2000" dirty="0">
                <a:solidFill>
                  <a:srgbClr val="FF0000"/>
                </a:solidFill>
              </a:rPr>
              <a:t>Cost</a:t>
            </a:r>
            <a:r>
              <a:rPr lang="en-US" sz="2000" dirty="0"/>
              <a:t>, </a:t>
            </a:r>
            <a:r>
              <a:rPr lang="en-US" sz="2000" dirty="0">
                <a:solidFill>
                  <a:srgbClr val="FF0000"/>
                </a:solidFill>
              </a:rPr>
              <a:t>Physical space </a:t>
            </a:r>
            <a:r>
              <a:rPr lang="en-US" sz="2000" dirty="0"/>
              <a:t>at the sites, more transponders more shelves, </a:t>
            </a:r>
            <a:r>
              <a:rPr lang="en-US" sz="2000" dirty="0">
                <a:solidFill>
                  <a:srgbClr val="FF0000"/>
                </a:solidFill>
              </a:rPr>
              <a:t>power consumption, </a:t>
            </a:r>
            <a:r>
              <a:rPr lang="en-US" sz="2000" dirty="0"/>
              <a:t>and </a:t>
            </a:r>
            <a:r>
              <a:rPr lang="en-US" sz="2000" dirty="0">
                <a:solidFill>
                  <a:srgbClr val="FF0000"/>
                </a:solidFill>
              </a:rPr>
              <a:t>heat dissipation</a:t>
            </a:r>
          </a:p>
          <a:p>
            <a:endParaRPr lang="en-US" sz="2000" dirty="0"/>
          </a:p>
          <a:p>
            <a:r>
              <a:rPr lang="en-US" sz="2000" dirty="0"/>
              <a:t>Electronics are often </a:t>
            </a:r>
            <a:r>
              <a:rPr lang="en-US" sz="2000" dirty="0">
                <a:solidFill>
                  <a:srgbClr val="FF0000"/>
                </a:solidFill>
              </a:rPr>
              <a:t>tied to a specific technology </a:t>
            </a:r>
            <a:r>
              <a:rPr lang="en-US" sz="2000" dirty="0"/>
              <a:t>= a great deal of equipment, including transponders and any electronic switches, needs to be replaced.</a:t>
            </a:r>
          </a:p>
          <a:p>
            <a:endParaRPr lang="en-US" sz="1800" dirty="0"/>
          </a:p>
          <a:p>
            <a:r>
              <a:rPr lang="en-US" sz="2000" dirty="0">
                <a:solidFill>
                  <a:srgbClr val="FF0000"/>
                </a:solidFill>
              </a:rPr>
              <a:t>Provisioning</a:t>
            </a:r>
            <a:r>
              <a:rPr lang="en-US" sz="2000" dirty="0"/>
              <a:t> a connection can be cumbersome in the O-E-O architecture. A technician may need to visit every node along the path of a connection to install the required transponders</a:t>
            </a:r>
          </a:p>
          <a:p>
            <a:pPr marL="0" indent="0">
              <a:buNone/>
            </a:pPr>
            <a:endParaRPr lang="en-US" sz="2000" dirty="0"/>
          </a:p>
          <a:p>
            <a:r>
              <a:rPr lang="en-US" sz="2000" dirty="0">
                <a:solidFill>
                  <a:srgbClr val="FF0000"/>
                </a:solidFill>
              </a:rPr>
              <a:t>Reliability</a:t>
            </a:r>
            <a:r>
              <a:rPr lang="en-US" sz="2000" dirty="0"/>
              <a:t> issue of the OEO equipment</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22</a:t>
            </a:fld>
            <a:endParaRPr lang="en-US"/>
          </a:p>
        </p:txBody>
      </p:sp>
    </p:spTree>
    <p:extLst>
      <p:ext uri="{BB962C8B-B14F-4D97-AF65-F5344CB8AC3E}">
        <p14:creationId xmlns:p14="http://schemas.microsoft.com/office/powerpoint/2010/main" val="104386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46136"/>
            <a:ext cx="8725374" cy="778819"/>
          </a:xfrm>
        </p:spPr>
        <p:txBody>
          <a:bodyPr>
            <a:normAutofit fontScale="90000"/>
          </a:bodyPr>
          <a:lstStyle/>
          <a:p>
            <a:r>
              <a:rPr lang="en-US" dirty="0">
                <a:solidFill>
                  <a:schemeClr val="tx1"/>
                </a:solidFill>
              </a:rPr>
              <a:t>Optical bypass: </a:t>
            </a:r>
            <a:r>
              <a:rPr lang="en-US" dirty="0"/>
              <a:t>all-optical or transparent</a:t>
            </a:r>
          </a:p>
        </p:txBody>
      </p:sp>
      <p:sp>
        <p:nvSpPr>
          <p:cNvPr id="3" name="Content Placeholder 2"/>
          <p:cNvSpPr>
            <a:spLocks noGrp="1"/>
          </p:cNvSpPr>
          <p:nvPr>
            <p:ph idx="1"/>
          </p:nvPr>
        </p:nvSpPr>
        <p:spPr>
          <a:xfrm>
            <a:off x="621618" y="1268760"/>
            <a:ext cx="8348244" cy="4950197"/>
          </a:xfrm>
        </p:spPr>
        <p:txBody>
          <a:bodyPr>
            <a:normAutofit fontScale="77500" lnSpcReduction="20000"/>
          </a:bodyPr>
          <a:lstStyle/>
          <a:p>
            <a:r>
              <a:rPr lang="en-US" dirty="0"/>
              <a:t>The </a:t>
            </a:r>
            <a:r>
              <a:rPr lang="en-US" dirty="0">
                <a:solidFill>
                  <a:srgbClr val="FF0000"/>
                </a:solidFill>
              </a:rPr>
              <a:t>OADM</a:t>
            </a:r>
            <a:r>
              <a:rPr lang="en-US" dirty="0"/>
              <a:t>, that allow the through traffic to remain in the optical domain as it transits the node; </a:t>
            </a:r>
          </a:p>
          <a:p>
            <a:endParaRPr lang="en-US" dirty="0"/>
          </a:p>
          <a:p>
            <a:r>
              <a:rPr lang="en-US" dirty="0"/>
              <a:t>Transponders are needed only for the add/drop traffic and the through traffic is said to optically bypass the node.</a:t>
            </a:r>
          </a:p>
          <a:p>
            <a:endParaRPr lang="en-US" dirty="0"/>
          </a:p>
          <a:p>
            <a:r>
              <a:rPr lang="en-US" dirty="0"/>
              <a:t>Over </a:t>
            </a:r>
            <a:r>
              <a:rPr lang="en-US" dirty="0">
                <a:solidFill>
                  <a:srgbClr val="FF0000"/>
                </a:solidFill>
              </a:rPr>
              <a:t>50 % of the traffic </a:t>
            </a:r>
            <a:r>
              <a:rPr lang="en-US" dirty="0"/>
              <a:t>entering a node is </a:t>
            </a:r>
            <a:r>
              <a:rPr lang="en-US" dirty="0">
                <a:solidFill>
                  <a:srgbClr val="FF0000"/>
                </a:solidFill>
              </a:rPr>
              <a:t>through</a:t>
            </a:r>
            <a:r>
              <a:rPr lang="en-US" dirty="0"/>
              <a:t> </a:t>
            </a:r>
            <a:r>
              <a:rPr lang="en-US" dirty="0">
                <a:solidFill>
                  <a:srgbClr val="FF0000"/>
                </a:solidFill>
              </a:rPr>
              <a:t>traffic</a:t>
            </a:r>
            <a:r>
              <a:rPr lang="en-US" dirty="0"/>
              <a:t>; thus, a significant amount of transponders can be eliminated with optical bypass.</a:t>
            </a:r>
          </a:p>
          <a:p>
            <a:endParaRPr lang="en-US" dirty="0"/>
          </a:p>
          <a:p>
            <a:r>
              <a:rPr lang="en-US" dirty="0"/>
              <a:t>Other terms used in the literature to describe this type of network are “</a:t>
            </a:r>
            <a:r>
              <a:rPr lang="en-US" dirty="0">
                <a:solidFill>
                  <a:srgbClr val="FF0000"/>
                </a:solidFill>
              </a:rPr>
              <a:t>all-optical</a:t>
            </a:r>
            <a:r>
              <a:rPr lang="en-US" dirty="0"/>
              <a:t>” or “</a:t>
            </a:r>
            <a:r>
              <a:rPr lang="en-US" dirty="0">
                <a:solidFill>
                  <a:srgbClr val="FF0000"/>
                </a:solidFill>
              </a:rPr>
              <a:t>transparent</a:t>
            </a:r>
            <a:r>
              <a:rPr lang="en-US" dirty="0"/>
              <a:t>.” </a:t>
            </a:r>
          </a:p>
          <a:p>
            <a:endParaRPr lang="en-US" dirty="0"/>
          </a:p>
          <a:p>
            <a:r>
              <a:rPr lang="en-US" dirty="0">
                <a:solidFill>
                  <a:srgbClr val="FF0000"/>
                </a:solidFill>
              </a:rPr>
              <a:t>Translucent</a:t>
            </a:r>
            <a:r>
              <a:rPr lang="en-US" dirty="0"/>
              <a:t>: Networks supporting optical bypass while still requiring some electronic regeneration.</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23</a:t>
            </a:fld>
            <a:endParaRPr lang="en-US"/>
          </a:p>
        </p:txBody>
      </p:sp>
    </p:spTree>
    <p:extLst>
      <p:ext uri="{BB962C8B-B14F-4D97-AF65-F5344CB8AC3E}">
        <p14:creationId xmlns:p14="http://schemas.microsoft.com/office/powerpoint/2010/main" val="223852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Optical Bypass</a:t>
            </a:r>
          </a:p>
        </p:txBody>
      </p:sp>
      <p:sp>
        <p:nvSpPr>
          <p:cNvPr id="3" name="Content Placeholder 2"/>
          <p:cNvSpPr>
            <a:spLocks noGrp="1"/>
          </p:cNvSpPr>
          <p:nvPr>
            <p:ph idx="1"/>
          </p:nvPr>
        </p:nvSpPr>
        <p:spPr>
          <a:xfrm>
            <a:off x="628650" y="1071091"/>
            <a:ext cx="8348244" cy="5105872"/>
          </a:xfrm>
        </p:spPr>
        <p:txBody>
          <a:bodyPr/>
          <a:lstStyle/>
          <a:p>
            <a:r>
              <a:rPr lang="en-US" dirty="0"/>
              <a:t>Optical-bypass</a:t>
            </a:r>
            <a:r>
              <a:rPr lang="fa-IR" dirty="0"/>
              <a:t> </a:t>
            </a:r>
            <a:r>
              <a:rPr lang="en-US" dirty="0"/>
              <a:t>technology is potentially more scalable in </a:t>
            </a:r>
            <a:r>
              <a:rPr lang="en-US" dirty="0">
                <a:solidFill>
                  <a:srgbClr val="FF0000"/>
                </a:solidFill>
              </a:rPr>
              <a:t>cost</a:t>
            </a:r>
            <a:r>
              <a:rPr lang="en-US" dirty="0"/>
              <a:t>, </a:t>
            </a:r>
            <a:r>
              <a:rPr lang="en-US" dirty="0">
                <a:solidFill>
                  <a:srgbClr val="FF0000"/>
                </a:solidFill>
              </a:rPr>
              <a:t>space</a:t>
            </a:r>
            <a:r>
              <a:rPr lang="en-US" dirty="0"/>
              <a:t>, </a:t>
            </a:r>
            <a:r>
              <a:rPr lang="en-US" dirty="0">
                <a:solidFill>
                  <a:srgbClr val="FF0000"/>
                </a:solidFill>
              </a:rPr>
              <a:t>power</a:t>
            </a:r>
            <a:r>
              <a:rPr lang="en-US" dirty="0"/>
              <a:t>, and </a:t>
            </a:r>
            <a:r>
              <a:rPr lang="en-US" dirty="0">
                <a:solidFill>
                  <a:srgbClr val="FF0000"/>
                </a:solidFill>
              </a:rPr>
              <a:t>heat</a:t>
            </a:r>
            <a:r>
              <a:rPr lang="en-US" dirty="0"/>
              <a:t> </a:t>
            </a:r>
            <a:r>
              <a:rPr lang="en-US" dirty="0">
                <a:solidFill>
                  <a:srgbClr val="FF0000"/>
                </a:solidFill>
              </a:rPr>
              <a:t>dissipation</a:t>
            </a:r>
          </a:p>
          <a:p>
            <a:endParaRPr lang="fa-IR" dirty="0">
              <a:solidFill>
                <a:srgbClr val="FF0000"/>
              </a:solidFill>
            </a:endParaRPr>
          </a:p>
          <a:p>
            <a:r>
              <a:rPr lang="en-US" dirty="0"/>
              <a:t>Optics is more </a:t>
            </a:r>
            <a:r>
              <a:rPr lang="en-US" dirty="0">
                <a:solidFill>
                  <a:srgbClr val="FF0000"/>
                </a:solidFill>
              </a:rPr>
              <a:t>agnostic</a:t>
            </a:r>
            <a:r>
              <a:rPr lang="en-US" dirty="0"/>
              <a:t> to the wavelength </a:t>
            </a:r>
            <a:r>
              <a:rPr lang="en-US" dirty="0">
                <a:solidFill>
                  <a:srgbClr val="FF0000"/>
                </a:solidFill>
              </a:rPr>
              <a:t>line rate</a:t>
            </a:r>
            <a:r>
              <a:rPr lang="en-US" dirty="0"/>
              <a:t> as compared to electronics.</a:t>
            </a:r>
          </a:p>
          <a:p>
            <a:endParaRPr lang="en-US" dirty="0"/>
          </a:p>
          <a:p>
            <a:r>
              <a:rPr lang="en-US" dirty="0">
                <a:solidFill>
                  <a:srgbClr val="FF0000"/>
                </a:solidFill>
              </a:rPr>
              <a:t>Provisioning</a:t>
            </a:r>
            <a:r>
              <a:rPr lang="en-US" dirty="0"/>
              <a:t> a connection is operationally </a:t>
            </a:r>
            <a:r>
              <a:rPr lang="en-US" dirty="0">
                <a:solidFill>
                  <a:srgbClr val="FF0000"/>
                </a:solidFill>
              </a:rPr>
              <a:t>simpler</a:t>
            </a:r>
            <a:r>
              <a:rPr lang="en-US" dirty="0"/>
              <a:t>.</a:t>
            </a:r>
          </a:p>
          <a:p>
            <a:endParaRPr lang="en-US" dirty="0"/>
          </a:p>
          <a:p>
            <a:r>
              <a:rPr lang="en-US" dirty="0"/>
              <a:t>Elimination of much of the electronics also improves the overall </a:t>
            </a:r>
            <a:r>
              <a:rPr lang="en-US" dirty="0">
                <a:solidFill>
                  <a:srgbClr val="FF0000"/>
                </a:solidFill>
              </a:rPr>
              <a:t>reliability</a:t>
            </a:r>
            <a:r>
              <a:rPr lang="en-US" dirty="0"/>
              <a:t>.</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24</a:t>
            </a:fld>
            <a:endParaRPr lang="en-US"/>
          </a:p>
        </p:txBody>
      </p:sp>
    </p:spTree>
    <p:extLst>
      <p:ext uri="{BB962C8B-B14F-4D97-AF65-F5344CB8AC3E}">
        <p14:creationId xmlns:p14="http://schemas.microsoft.com/office/powerpoint/2010/main" val="152347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Optical Bypass</a:t>
            </a:r>
          </a:p>
        </p:txBody>
      </p:sp>
      <p:sp>
        <p:nvSpPr>
          <p:cNvPr id="3" name="Content Placeholder 2"/>
          <p:cNvSpPr>
            <a:spLocks noGrp="1"/>
          </p:cNvSpPr>
          <p:nvPr>
            <p:ph idx="1"/>
          </p:nvPr>
        </p:nvSpPr>
        <p:spPr/>
        <p:txBody>
          <a:bodyPr>
            <a:normAutofit/>
          </a:bodyPr>
          <a:lstStyle/>
          <a:p>
            <a:r>
              <a:rPr lang="en-US" dirty="0"/>
              <a:t>The optical signal of the through traffic is not regenerated, thereby </a:t>
            </a:r>
            <a:r>
              <a:rPr lang="en-US" dirty="0">
                <a:solidFill>
                  <a:srgbClr val="FF0000"/>
                </a:solidFill>
              </a:rPr>
              <a:t>requiring extended optical reach</a:t>
            </a:r>
            <a:r>
              <a:rPr lang="en-US" dirty="0"/>
              <a:t>.</a:t>
            </a:r>
          </a:p>
          <a:p>
            <a:endParaRPr lang="en-US" dirty="0"/>
          </a:p>
          <a:p>
            <a:r>
              <a:rPr lang="en-US" dirty="0"/>
              <a:t>No </a:t>
            </a:r>
            <a:r>
              <a:rPr lang="en-US" dirty="0">
                <a:solidFill>
                  <a:srgbClr val="FF0000"/>
                </a:solidFill>
              </a:rPr>
              <a:t>node-by-node error-checking </a:t>
            </a:r>
            <a:r>
              <a:rPr lang="en-US" dirty="0"/>
              <a:t>functionality they provided (no electronic performance monitoring)</a:t>
            </a:r>
          </a:p>
          <a:p>
            <a:endParaRPr lang="en-US" dirty="0"/>
          </a:p>
          <a:p>
            <a:r>
              <a:rPr lang="en-US" dirty="0"/>
              <a:t>Challenging to support a </a:t>
            </a:r>
            <a:r>
              <a:rPr lang="en-US" dirty="0">
                <a:solidFill>
                  <a:srgbClr val="FF0000"/>
                </a:solidFill>
              </a:rPr>
              <a:t>multivendor</a:t>
            </a:r>
            <a:r>
              <a:rPr lang="en-US" dirty="0"/>
              <a:t> environment in an optical-bypass-enabled network because not all intra-nodal traffic is converted to a standard optical signal as it is in an O-E-O network.</a:t>
            </a:r>
          </a:p>
          <a:p>
            <a:endParaRPr lang="en-US" dirty="0"/>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25</a:t>
            </a:fld>
            <a:endParaRPr lang="en-US"/>
          </a:p>
        </p:txBody>
      </p:sp>
    </p:spTree>
    <p:extLst>
      <p:ext uri="{BB962C8B-B14F-4D97-AF65-F5344CB8AC3E}">
        <p14:creationId xmlns:p14="http://schemas.microsoft.com/office/powerpoint/2010/main" val="388932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40" y="146136"/>
            <a:ext cx="8339854" cy="778819"/>
          </a:xfrm>
        </p:spPr>
        <p:txBody>
          <a:bodyPr>
            <a:normAutofit fontScale="90000"/>
          </a:bodyPr>
          <a:lstStyle/>
          <a:p>
            <a:r>
              <a:rPr lang="en-US" dirty="0"/>
              <a:t>Disadvantages of Optical Bypass, cont’d</a:t>
            </a:r>
          </a:p>
        </p:txBody>
      </p:sp>
      <p:sp>
        <p:nvSpPr>
          <p:cNvPr id="3" name="Content Placeholder 2"/>
          <p:cNvSpPr>
            <a:spLocks noGrp="1"/>
          </p:cNvSpPr>
          <p:nvPr>
            <p:ph idx="1"/>
          </p:nvPr>
        </p:nvSpPr>
        <p:spPr>
          <a:xfrm>
            <a:off x="467544" y="1071091"/>
            <a:ext cx="8515350" cy="5105872"/>
          </a:xfrm>
        </p:spPr>
        <p:txBody>
          <a:bodyPr>
            <a:normAutofit/>
          </a:bodyPr>
          <a:lstStyle/>
          <a:p>
            <a:r>
              <a:rPr lang="en-US" dirty="0"/>
              <a:t>Single </a:t>
            </a:r>
            <a:r>
              <a:rPr lang="en-US" dirty="0">
                <a:solidFill>
                  <a:srgbClr val="FF0000"/>
                </a:solidFill>
              </a:rPr>
              <a:t>vendor</a:t>
            </a:r>
            <a:r>
              <a:rPr lang="en-US" dirty="0"/>
              <a:t> providing both the transmission system and the optical networking elements =&gt; “</a:t>
            </a:r>
            <a:r>
              <a:rPr lang="en-US" dirty="0">
                <a:solidFill>
                  <a:srgbClr val="FF0000"/>
                </a:solidFill>
              </a:rPr>
              <a:t>islands of transparency</a:t>
            </a:r>
            <a:r>
              <a:rPr lang="en-US" dirty="0"/>
              <a:t>,” designated vendors operate within non-overlapping subsets of the network</a:t>
            </a:r>
          </a:p>
          <a:p>
            <a:endParaRPr lang="en-US" dirty="0"/>
          </a:p>
          <a:p>
            <a:r>
              <a:rPr lang="en-US" dirty="0"/>
              <a:t>No opportunity for </a:t>
            </a:r>
            <a:r>
              <a:rPr lang="en-US" dirty="0">
                <a:solidFill>
                  <a:srgbClr val="FF0000"/>
                </a:solidFill>
              </a:rPr>
              <a:t>wavelength</a:t>
            </a:r>
            <a:r>
              <a:rPr lang="en-US" dirty="0"/>
              <a:t> </a:t>
            </a:r>
            <a:r>
              <a:rPr lang="en-US" dirty="0">
                <a:solidFill>
                  <a:srgbClr val="FF0000"/>
                </a:solidFill>
              </a:rPr>
              <a:t>conversion</a:t>
            </a:r>
            <a:r>
              <a:rPr lang="en-US" dirty="0"/>
              <a:t> as with the O-E-O architecture. The </a:t>
            </a:r>
            <a:r>
              <a:rPr lang="en-US" i="1" dirty="0">
                <a:solidFill>
                  <a:srgbClr val="FF0000"/>
                </a:solidFill>
              </a:rPr>
              <a:t>wavelength continuity constraint</a:t>
            </a:r>
            <a:r>
              <a:rPr lang="en-US" i="1" dirty="0"/>
              <a:t> </a:t>
            </a:r>
            <a:r>
              <a:rPr lang="en-US" dirty="0"/>
              <a:t>is the major reason why advanced algorithms are required to efficiently operate a network based on optical-bypass technology.</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26</a:t>
            </a:fld>
            <a:endParaRPr lang="en-US"/>
          </a:p>
        </p:txBody>
      </p:sp>
    </p:spTree>
    <p:extLst>
      <p:ext uri="{BB962C8B-B14F-4D97-AF65-F5344CB8AC3E}">
        <p14:creationId xmlns:p14="http://schemas.microsoft.com/office/powerpoint/2010/main" val="348728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OADM</a:t>
            </a:r>
          </a:p>
        </p:txBody>
      </p:sp>
      <p:sp>
        <p:nvSpPr>
          <p:cNvPr id="3" name="Content Placeholder 2"/>
          <p:cNvSpPr>
            <a:spLocks noGrp="1"/>
          </p:cNvSpPr>
          <p:nvPr>
            <p:ph idx="1"/>
          </p:nvPr>
        </p:nvSpPr>
        <p:spPr/>
        <p:txBody>
          <a:bodyPr/>
          <a:lstStyle/>
          <a:p>
            <a:r>
              <a:rPr lang="en-US" dirty="0">
                <a:solidFill>
                  <a:srgbClr val="FF0000"/>
                </a:solidFill>
              </a:rPr>
              <a:t>OADMs</a:t>
            </a:r>
            <a:r>
              <a:rPr lang="en-US" dirty="0"/>
              <a:t> have been commercially available since the </a:t>
            </a:r>
            <a:r>
              <a:rPr lang="en-US" dirty="0">
                <a:solidFill>
                  <a:srgbClr val="FF0000"/>
                </a:solidFill>
              </a:rPr>
              <a:t>mid-1990s</a:t>
            </a:r>
            <a:r>
              <a:rPr lang="en-US" dirty="0"/>
              <a:t>, although significant deployment did not start until after </a:t>
            </a:r>
            <a:r>
              <a:rPr lang="en-US" dirty="0">
                <a:solidFill>
                  <a:srgbClr val="FF0000"/>
                </a:solidFill>
              </a:rPr>
              <a:t>2000</a:t>
            </a:r>
            <a:r>
              <a:rPr lang="en-US" dirty="0"/>
              <a:t>.</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27</a:t>
            </a:fld>
            <a:endParaRPr lang="en-US"/>
          </a:p>
        </p:txBody>
      </p:sp>
      <p:pic>
        <p:nvPicPr>
          <p:cNvPr id="8" name="Picture 7"/>
          <p:cNvPicPr>
            <a:picLocks noChangeAspect="1"/>
          </p:cNvPicPr>
          <p:nvPr/>
        </p:nvPicPr>
        <p:blipFill>
          <a:blip r:embed="rId2"/>
          <a:stretch>
            <a:fillRect/>
          </a:stretch>
        </p:blipFill>
        <p:spPr>
          <a:xfrm>
            <a:off x="935212" y="2338231"/>
            <a:ext cx="7273575" cy="3821356"/>
          </a:xfrm>
          <a:prstGeom prst="rect">
            <a:avLst/>
          </a:prstGeom>
        </p:spPr>
      </p:pic>
    </p:spTree>
    <p:extLst>
      <p:ext uri="{BB962C8B-B14F-4D97-AF65-F5344CB8AC3E}">
        <p14:creationId xmlns:p14="http://schemas.microsoft.com/office/powerpoint/2010/main" val="4119878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OADM Reconfigurability ≡ ROADM</a:t>
            </a:r>
          </a:p>
        </p:txBody>
      </p:sp>
      <p:sp>
        <p:nvSpPr>
          <p:cNvPr id="3" name="Content Placeholder 2"/>
          <p:cNvSpPr>
            <a:spLocks noGrp="1"/>
          </p:cNvSpPr>
          <p:nvPr>
            <p:ph idx="1"/>
          </p:nvPr>
        </p:nvSpPr>
        <p:spPr>
          <a:xfrm>
            <a:off x="628650" y="1071091"/>
            <a:ext cx="8191822" cy="5105872"/>
          </a:xfrm>
        </p:spPr>
        <p:txBody>
          <a:bodyPr>
            <a:normAutofit fontScale="85000" lnSpcReduction="20000"/>
          </a:bodyPr>
          <a:lstStyle/>
          <a:p>
            <a:pPr>
              <a:lnSpc>
                <a:spcPct val="120000"/>
              </a:lnSpc>
            </a:pPr>
            <a:r>
              <a:rPr lang="en-US" dirty="0"/>
              <a:t>The earliest commercial OADMs were </a:t>
            </a:r>
            <a:r>
              <a:rPr lang="en-US" dirty="0">
                <a:solidFill>
                  <a:srgbClr val="FF0000"/>
                </a:solidFill>
              </a:rPr>
              <a:t>not</a:t>
            </a:r>
            <a:r>
              <a:rPr lang="en-US" dirty="0"/>
              <a:t> configurable. </a:t>
            </a:r>
          </a:p>
          <a:p>
            <a:pPr>
              <a:lnSpc>
                <a:spcPct val="120000"/>
              </a:lnSpc>
            </a:pPr>
            <a:r>
              <a:rPr lang="en-US" dirty="0"/>
              <a:t>Carriers needed to specify up front which </a:t>
            </a:r>
            <a:r>
              <a:rPr lang="en-US" dirty="0">
                <a:solidFill>
                  <a:srgbClr val="FF0000"/>
                </a:solidFill>
              </a:rPr>
              <a:t>particular wavelengths would be added/dropped </a:t>
            </a:r>
            <a:r>
              <a:rPr lang="en-US" dirty="0"/>
              <a:t>at a particular node, with all remaining wavelengths transiting the node. </a:t>
            </a:r>
          </a:p>
          <a:p>
            <a:pPr>
              <a:lnSpc>
                <a:spcPct val="120000"/>
              </a:lnSpc>
            </a:pPr>
            <a:r>
              <a:rPr lang="en-US" dirty="0"/>
              <a:t>The OADM was fixed in that configuration. Clearly, this rigidity limits the ability of the network to adapt to changing traffic patterns. Such OADMs are sometimes referred to as fixed OADMs, or </a:t>
            </a:r>
            <a:r>
              <a:rPr lang="en-US" dirty="0">
                <a:solidFill>
                  <a:srgbClr val="FF0000"/>
                </a:solidFill>
              </a:rPr>
              <a:t>FOADMs</a:t>
            </a:r>
            <a:r>
              <a:rPr lang="en-US" dirty="0"/>
              <a:t>.</a:t>
            </a:r>
          </a:p>
          <a:p>
            <a:pPr>
              <a:lnSpc>
                <a:spcPct val="120000"/>
              </a:lnSpc>
            </a:pPr>
            <a:endParaRPr lang="en-US" dirty="0"/>
          </a:p>
          <a:p>
            <a:pPr>
              <a:lnSpc>
                <a:spcPct val="120000"/>
              </a:lnSpc>
            </a:pPr>
            <a:r>
              <a:rPr lang="en-US" dirty="0">
                <a:solidFill>
                  <a:srgbClr val="FF0000"/>
                </a:solidFill>
              </a:rPr>
              <a:t>ROADM</a:t>
            </a:r>
            <a:r>
              <a:rPr lang="en-US" dirty="0"/>
              <a:t>: Any wavelength can be added/dropped at any node and remotely configurable through software as opposed to requiring manual intervention.</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28</a:t>
            </a:fld>
            <a:endParaRPr lang="en-US"/>
          </a:p>
        </p:txBody>
      </p:sp>
      <p:sp>
        <p:nvSpPr>
          <p:cNvPr id="8" name="Down Arrow 7"/>
          <p:cNvSpPr/>
          <p:nvPr/>
        </p:nvSpPr>
        <p:spPr>
          <a:xfrm>
            <a:off x="4472533" y="4221088"/>
            <a:ext cx="50405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2 8"/>
          <p:cNvSpPr/>
          <p:nvPr/>
        </p:nvSpPr>
        <p:spPr>
          <a:xfrm>
            <a:off x="4880595" y="3861048"/>
            <a:ext cx="2283693" cy="1080120"/>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Solution</a:t>
            </a:r>
          </a:p>
        </p:txBody>
      </p:sp>
    </p:spTree>
    <p:extLst>
      <p:ext uri="{BB962C8B-B14F-4D97-AF65-F5344CB8AC3E}">
        <p14:creationId xmlns:p14="http://schemas.microsoft.com/office/powerpoint/2010/main" val="534855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728484" y="2970226"/>
            <a:ext cx="6321264" cy="1686428"/>
          </a:xfrm>
          <a:prstGeom prst="rect">
            <a:avLst/>
          </a:prstGeom>
        </p:spPr>
      </p:pic>
      <p:sp>
        <p:nvSpPr>
          <p:cNvPr id="2" name="Title 1"/>
          <p:cNvSpPr>
            <a:spLocks noGrp="1"/>
          </p:cNvSpPr>
          <p:nvPr>
            <p:ph type="title"/>
          </p:nvPr>
        </p:nvSpPr>
        <p:spPr/>
        <p:txBody>
          <a:bodyPr>
            <a:normAutofit fontScale="90000"/>
          </a:bodyPr>
          <a:lstStyle/>
          <a:p>
            <a:r>
              <a:rPr lang="en-US" dirty="0"/>
              <a:t>Multi-degree ROADMs (ROADM-MD)</a:t>
            </a:r>
          </a:p>
        </p:txBody>
      </p:sp>
      <p:sp>
        <p:nvSpPr>
          <p:cNvPr id="3" name="Content Placeholder 2"/>
          <p:cNvSpPr>
            <a:spLocks noGrp="1"/>
          </p:cNvSpPr>
          <p:nvPr>
            <p:ph idx="1"/>
          </p:nvPr>
        </p:nvSpPr>
        <p:spPr>
          <a:xfrm>
            <a:off x="285750" y="1616104"/>
            <a:ext cx="2558058" cy="4719555"/>
          </a:xfrm>
        </p:spPr>
        <p:txBody>
          <a:bodyPr>
            <a:normAutofit fontScale="92500" lnSpcReduction="10000"/>
          </a:bodyPr>
          <a:lstStyle/>
          <a:p>
            <a:r>
              <a:rPr lang="en-US" dirty="0"/>
              <a:t>US </a:t>
            </a:r>
            <a:r>
              <a:rPr lang="en-US" dirty="0">
                <a:solidFill>
                  <a:srgbClr val="FF0000"/>
                </a:solidFill>
              </a:rPr>
              <a:t>backbone</a:t>
            </a:r>
            <a:r>
              <a:rPr lang="en-US" dirty="0"/>
              <a:t> networks</a:t>
            </a:r>
          </a:p>
          <a:p>
            <a:endParaRPr lang="en-US" dirty="0"/>
          </a:p>
          <a:p>
            <a:r>
              <a:rPr lang="en-US" dirty="0"/>
              <a:t>US </a:t>
            </a:r>
            <a:r>
              <a:rPr lang="en-US" dirty="0">
                <a:solidFill>
                  <a:srgbClr val="FF0000"/>
                </a:solidFill>
              </a:rPr>
              <a:t>metro-core</a:t>
            </a:r>
            <a:r>
              <a:rPr lang="en-US" dirty="0"/>
              <a:t> networks with </a:t>
            </a:r>
            <a:r>
              <a:rPr lang="en-US" dirty="0">
                <a:solidFill>
                  <a:srgbClr val="FF0000"/>
                </a:solidFill>
              </a:rPr>
              <a:t>interconnected-ring</a:t>
            </a:r>
            <a:r>
              <a:rPr lang="en-US" dirty="0"/>
              <a:t> topologies</a:t>
            </a:r>
          </a:p>
          <a:p>
            <a:endParaRPr lang="en-US" dirty="0"/>
          </a:p>
          <a:p>
            <a:r>
              <a:rPr lang="en-US" dirty="0"/>
              <a:t>US  </a:t>
            </a:r>
            <a:r>
              <a:rPr lang="en-US" dirty="0">
                <a:solidFill>
                  <a:srgbClr val="FF0000"/>
                </a:solidFill>
              </a:rPr>
              <a:t>metro-core</a:t>
            </a:r>
            <a:r>
              <a:rPr lang="en-US" dirty="0"/>
              <a:t> networks with </a:t>
            </a:r>
            <a:r>
              <a:rPr lang="en-US" dirty="0">
                <a:solidFill>
                  <a:srgbClr val="FF0000"/>
                </a:solidFill>
              </a:rPr>
              <a:t>mesh</a:t>
            </a:r>
            <a:r>
              <a:rPr lang="en-US" dirty="0"/>
              <a:t> topologies</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29</a:t>
            </a:fld>
            <a:endParaRPr lang="en-US"/>
          </a:p>
        </p:txBody>
      </p:sp>
      <p:pic>
        <p:nvPicPr>
          <p:cNvPr id="7" name="Picture 6"/>
          <p:cNvPicPr>
            <a:picLocks noChangeAspect="1"/>
          </p:cNvPicPr>
          <p:nvPr/>
        </p:nvPicPr>
        <p:blipFill>
          <a:blip r:embed="rId3"/>
          <a:stretch>
            <a:fillRect/>
          </a:stretch>
        </p:blipFill>
        <p:spPr>
          <a:xfrm>
            <a:off x="2712217" y="1213264"/>
            <a:ext cx="6324716" cy="2130460"/>
          </a:xfrm>
          <a:prstGeom prst="rect">
            <a:avLst/>
          </a:prstGeom>
        </p:spPr>
      </p:pic>
      <p:pic>
        <p:nvPicPr>
          <p:cNvPr id="9" name="Picture 8"/>
          <p:cNvPicPr>
            <a:picLocks noChangeAspect="1"/>
          </p:cNvPicPr>
          <p:nvPr/>
        </p:nvPicPr>
        <p:blipFill>
          <a:blip r:embed="rId4"/>
          <a:stretch>
            <a:fillRect/>
          </a:stretch>
        </p:blipFill>
        <p:spPr>
          <a:xfrm>
            <a:off x="2728484" y="4635795"/>
            <a:ext cx="6321264" cy="1745533"/>
          </a:xfrm>
          <a:prstGeom prst="rect">
            <a:avLst/>
          </a:prstGeom>
        </p:spPr>
      </p:pic>
      <p:sp>
        <p:nvSpPr>
          <p:cNvPr id="10" name="Content Placeholder 2"/>
          <p:cNvSpPr txBox="1">
            <a:spLocks/>
          </p:cNvSpPr>
          <p:nvPr/>
        </p:nvSpPr>
        <p:spPr>
          <a:xfrm>
            <a:off x="94252" y="1030659"/>
            <a:ext cx="9014252" cy="47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dirty="0"/>
              <a:t>Interconnected-ring and mesh topologies have a degree greater than two</a:t>
            </a:r>
          </a:p>
        </p:txBody>
      </p:sp>
    </p:spTree>
    <p:extLst>
      <p:ext uri="{BB962C8B-B14F-4D97-AF65-F5344CB8AC3E}">
        <p14:creationId xmlns:p14="http://schemas.microsoft.com/office/powerpoint/2010/main" val="203813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68614" y="3727602"/>
            <a:ext cx="2315154" cy="2566616"/>
          </a:xfrm>
          <a:prstGeom prst="rect">
            <a:avLst/>
          </a:prstGeom>
        </p:spPr>
      </p:pic>
      <p:sp>
        <p:nvSpPr>
          <p:cNvPr id="2" name="Title 1"/>
          <p:cNvSpPr>
            <a:spLocks noGrp="1"/>
          </p:cNvSpPr>
          <p:nvPr>
            <p:ph type="title"/>
          </p:nvPr>
        </p:nvSpPr>
        <p:spPr/>
        <p:txBody>
          <a:bodyPr/>
          <a:lstStyle/>
          <a:p>
            <a:r>
              <a:rPr lang="en-US" dirty="0"/>
              <a:t>Network layers and Topologies</a:t>
            </a:r>
          </a:p>
        </p:txBody>
      </p:sp>
      <p:sp>
        <p:nvSpPr>
          <p:cNvPr id="3" name="Content Placeholder 2"/>
          <p:cNvSpPr>
            <a:spLocks noGrp="1"/>
          </p:cNvSpPr>
          <p:nvPr>
            <p:ph idx="1"/>
          </p:nvPr>
        </p:nvSpPr>
        <p:spPr/>
        <p:txBody>
          <a:bodyPr/>
          <a:lstStyle/>
          <a:p>
            <a:endParaRPr lang="en-US" dirty="0"/>
          </a:p>
          <a:p>
            <a:r>
              <a:rPr lang="en-US" dirty="0"/>
              <a:t>The optical layer is based on wavelength division multiplexing ( </a:t>
            </a:r>
            <a:r>
              <a:rPr lang="en-US" dirty="0">
                <a:solidFill>
                  <a:srgbClr val="FF0000"/>
                </a:solidFill>
              </a:rPr>
              <a:t>WDM</a:t>
            </a:r>
            <a:r>
              <a:rPr lang="en-US" dirty="0"/>
              <a:t>)                                      technology with                                                  configurable optical                                          switches.</a:t>
            </a:r>
          </a:p>
          <a:p>
            <a:endParaRPr lang="en-US" dirty="0"/>
          </a:p>
          <a:p>
            <a:pPr marL="0" indent="0">
              <a:buNone/>
            </a:pPr>
            <a:r>
              <a:rPr lang="en-US" dirty="0"/>
              <a:t>                       Virtual topology </a:t>
            </a:r>
          </a:p>
          <a:p>
            <a:pPr marL="0" indent="0">
              <a:buNone/>
            </a:pPr>
            <a:r>
              <a:rPr lang="en-US" dirty="0"/>
              <a:t>               </a:t>
            </a:r>
          </a:p>
          <a:p>
            <a:endParaRPr lang="en-US" dirty="0"/>
          </a:p>
          <a:p>
            <a:pPr marL="0" indent="0">
              <a:buNone/>
            </a:pPr>
            <a:r>
              <a:rPr lang="en-US" dirty="0"/>
              <a:t>            Physical topology</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a:t>
            </a:fld>
            <a:endParaRPr lang="en-US"/>
          </a:p>
        </p:txBody>
      </p:sp>
      <p:pic>
        <p:nvPicPr>
          <p:cNvPr id="7" name="Picture 6"/>
          <p:cNvPicPr>
            <a:picLocks noChangeAspect="1"/>
          </p:cNvPicPr>
          <p:nvPr/>
        </p:nvPicPr>
        <p:blipFill>
          <a:blip r:embed="rId3"/>
          <a:stretch>
            <a:fillRect/>
          </a:stretch>
        </p:blipFill>
        <p:spPr>
          <a:xfrm>
            <a:off x="5006736" y="1027993"/>
            <a:ext cx="3517004" cy="5192067"/>
          </a:xfrm>
          <a:prstGeom prst="rect">
            <a:avLst/>
          </a:prstGeom>
        </p:spPr>
      </p:pic>
      <p:pic>
        <p:nvPicPr>
          <p:cNvPr id="9" name="Picture 8"/>
          <p:cNvPicPr>
            <a:picLocks noChangeAspect="1"/>
          </p:cNvPicPr>
          <p:nvPr/>
        </p:nvPicPr>
        <p:blipFill>
          <a:blip r:embed="rId4"/>
          <a:stretch>
            <a:fillRect/>
          </a:stretch>
        </p:blipFill>
        <p:spPr>
          <a:xfrm>
            <a:off x="2571028" y="4645704"/>
            <a:ext cx="2348447" cy="730412"/>
          </a:xfrm>
          <a:prstGeom prst="rect">
            <a:avLst/>
          </a:prstGeom>
        </p:spPr>
      </p:pic>
    </p:spTree>
    <p:extLst>
      <p:ext uri="{BB962C8B-B14F-4D97-AF65-F5344CB8AC3E}">
        <p14:creationId xmlns:p14="http://schemas.microsoft.com/office/powerpoint/2010/main" val="1668044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493257" y="3980049"/>
            <a:ext cx="4502250" cy="2059200"/>
          </a:xfrm>
          <a:prstGeom prst="rect">
            <a:avLst/>
          </a:prstGeom>
        </p:spPr>
      </p:pic>
      <p:pic>
        <p:nvPicPr>
          <p:cNvPr id="8" name="Picture 7"/>
          <p:cNvPicPr>
            <a:picLocks noChangeAspect="1"/>
          </p:cNvPicPr>
          <p:nvPr/>
        </p:nvPicPr>
        <p:blipFill>
          <a:blip r:embed="rId3"/>
          <a:stretch>
            <a:fillRect/>
          </a:stretch>
        </p:blipFill>
        <p:spPr>
          <a:xfrm>
            <a:off x="323528" y="1071091"/>
            <a:ext cx="3830365" cy="2800538"/>
          </a:xfrm>
          <a:prstGeom prst="rect">
            <a:avLst/>
          </a:prstGeom>
        </p:spPr>
      </p:pic>
      <p:pic>
        <p:nvPicPr>
          <p:cNvPr id="10" name="Picture 9"/>
          <p:cNvPicPr>
            <a:picLocks noChangeAspect="1"/>
          </p:cNvPicPr>
          <p:nvPr/>
        </p:nvPicPr>
        <p:blipFill>
          <a:blip r:embed="rId4"/>
          <a:stretch>
            <a:fillRect/>
          </a:stretch>
        </p:blipFill>
        <p:spPr>
          <a:xfrm>
            <a:off x="186952" y="3933056"/>
            <a:ext cx="4313040" cy="2600325"/>
          </a:xfrm>
          <a:prstGeom prst="rect">
            <a:avLst/>
          </a:prstGeom>
        </p:spPr>
      </p:pic>
      <p:sp>
        <p:nvSpPr>
          <p:cNvPr id="2" name="Title 1"/>
          <p:cNvSpPr>
            <a:spLocks noGrp="1"/>
          </p:cNvSpPr>
          <p:nvPr>
            <p:ph type="title"/>
          </p:nvPr>
        </p:nvSpPr>
        <p:spPr/>
        <p:txBody>
          <a:bodyPr>
            <a:noAutofit/>
          </a:bodyPr>
          <a:lstStyle/>
          <a:p>
            <a:r>
              <a:rPr lang="en-US" sz="3200" dirty="0"/>
              <a:t>Multi-degree ROADMs (ROADM-MD), cont’d</a:t>
            </a:r>
          </a:p>
        </p:txBody>
      </p:sp>
      <p:sp>
        <p:nvSpPr>
          <p:cNvPr id="3" name="Content Placeholder 2"/>
          <p:cNvSpPr>
            <a:spLocks noGrp="1"/>
          </p:cNvSpPr>
          <p:nvPr>
            <p:ph idx="1"/>
          </p:nvPr>
        </p:nvSpPr>
        <p:spPr>
          <a:xfrm>
            <a:off x="285750" y="5830887"/>
            <a:ext cx="1912698" cy="573643"/>
          </a:xfrm>
        </p:spPr>
        <p:txBody>
          <a:bodyPr>
            <a:normAutofit/>
          </a:bodyPr>
          <a:lstStyle/>
          <a:p>
            <a:pPr marL="0" indent="0">
              <a:buNone/>
            </a:pPr>
            <a:r>
              <a:rPr lang="en-US" sz="2000" dirty="0"/>
              <a:t>ROADM-3D</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30</a:t>
            </a:fld>
            <a:endParaRPr lang="en-US"/>
          </a:p>
        </p:txBody>
      </p:sp>
      <p:pic>
        <p:nvPicPr>
          <p:cNvPr id="9" name="Picture 8"/>
          <p:cNvPicPr>
            <a:picLocks noChangeAspect="1"/>
          </p:cNvPicPr>
          <p:nvPr/>
        </p:nvPicPr>
        <p:blipFill>
          <a:blip r:embed="rId5"/>
          <a:stretch>
            <a:fillRect/>
          </a:stretch>
        </p:blipFill>
        <p:spPr>
          <a:xfrm>
            <a:off x="5450919" y="1071091"/>
            <a:ext cx="3096345" cy="2429780"/>
          </a:xfrm>
          <a:prstGeom prst="rect">
            <a:avLst/>
          </a:prstGeom>
        </p:spPr>
      </p:pic>
      <p:sp>
        <p:nvSpPr>
          <p:cNvPr id="11" name="Content Placeholder 2"/>
          <p:cNvSpPr txBox="1">
            <a:spLocks/>
          </p:cNvSpPr>
          <p:nvPr/>
        </p:nvSpPr>
        <p:spPr>
          <a:xfrm>
            <a:off x="5796136" y="3559750"/>
            <a:ext cx="3712898" cy="441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ROADM-4D = two ROADM-2Ds</a:t>
            </a:r>
          </a:p>
        </p:txBody>
      </p:sp>
      <p:sp>
        <p:nvSpPr>
          <p:cNvPr id="12" name="Content Placeholder 2"/>
          <p:cNvSpPr txBox="1">
            <a:spLocks/>
          </p:cNvSpPr>
          <p:nvPr/>
        </p:nvSpPr>
        <p:spPr>
          <a:xfrm>
            <a:off x="140801" y="3730943"/>
            <a:ext cx="3347864" cy="573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ROADM-2D + Optical Terminal</a:t>
            </a:r>
          </a:p>
        </p:txBody>
      </p:sp>
    </p:spTree>
    <p:extLst>
      <p:ext uri="{BB962C8B-B14F-4D97-AF65-F5344CB8AC3E}">
        <p14:creationId xmlns:p14="http://schemas.microsoft.com/office/powerpoint/2010/main" val="451874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 Architectures</a:t>
            </a:r>
          </a:p>
        </p:txBody>
      </p:sp>
      <p:sp>
        <p:nvSpPr>
          <p:cNvPr id="3" name="Content Placeholder 2"/>
          <p:cNvSpPr>
            <a:spLocks noGrp="1"/>
          </p:cNvSpPr>
          <p:nvPr>
            <p:ph idx="1"/>
          </p:nvPr>
        </p:nvSpPr>
        <p:spPr/>
        <p:txBody>
          <a:bodyPr/>
          <a:lstStyle/>
          <a:p>
            <a:pPr marL="0" indent="0">
              <a:buNone/>
            </a:pPr>
            <a:r>
              <a:rPr lang="en-US" dirty="0"/>
              <a:t>Optically bypassing several consecutive nodes</a:t>
            </a:r>
          </a:p>
          <a:p>
            <a:pPr marL="571500" indent="-571500">
              <a:buFont typeface="+mj-lt"/>
              <a:buAutoNum type="romanUcPeriod"/>
            </a:pPr>
            <a:endParaRPr lang="en-US" dirty="0">
              <a:solidFill>
                <a:srgbClr val="FF0000"/>
              </a:solidFill>
            </a:endParaRPr>
          </a:p>
          <a:p>
            <a:pPr marL="571500" indent="-571500">
              <a:buFont typeface="+mj-lt"/>
              <a:buAutoNum type="romanUcPeriod"/>
            </a:pPr>
            <a:r>
              <a:rPr lang="en-US" dirty="0">
                <a:solidFill>
                  <a:srgbClr val="FF0000"/>
                </a:solidFill>
              </a:rPr>
              <a:t>Broadcast-and-select</a:t>
            </a:r>
            <a:endParaRPr lang="en-US" dirty="0"/>
          </a:p>
          <a:p>
            <a:pPr marL="571500" indent="-571500">
              <a:buFont typeface="+mj-lt"/>
              <a:buAutoNum type="romanUcPeriod"/>
            </a:pPr>
            <a:endParaRPr lang="en-US" dirty="0"/>
          </a:p>
          <a:p>
            <a:pPr marL="571500" indent="-571500">
              <a:buFont typeface="+mj-lt"/>
              <a:buAutoNum type="romanUcPeriod"/>
            </a:pPr>
            <a:r>
              <a:rPr lang="en-US" dirty="0">
                <a:solidFill>
                  <a:srgbClr val="FF0000"/>
                </a:solidFill>
              </a:rPr>
              <a:t>Route-and-select</a:t>
            </a:r>
          </a:p>
          <a:p>
            <a:pPr marL="0" indent="0">
              <a:buNone/>
            </a:pPr>
            <a:endParaRPr lang="en-US" dirty="0"/>
          </a:p>
          <a:p>
            <a:pPr marL="571500" indent="-571500">
              <a:buFont typeface="+mj-lt"/>
              <a:buAutoNum type="romanUcPeriod"/>
            </a:pPr>
            <a:r>
              <a:rPr lang="en-US" dirty="0">
                <a:solidFill>
                  <a:srgbClr val="FF0000"/>
                </a:solidFill>
              </a:rPr>
              <a:t>Wavelength-selective</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31</a:t>
            </a:fld>
            <a:endParaRPr lang="en-US"/>
          </a:p>
        </p:txBody>
      </p:sp>
    </p:spTree>
    <p:extLst>
      <p:ext uri="{BB962C8B-B14F-4D97-AF65-F5344CB8AC3E}">
        <p14:creationId xmlns:p14="http://schemas.microsoft.com/office/powerpoint/2010/main" val="2153912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Broadcast-and-select ROADM</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32</a:t>
            </a:fld>
            <a:endParaRPr lang="en-US"/>
          </a:p>
        </p:txBody>
      </p:sp>
      <p:pic>
        <p:nvPicPr>
          <p:cNvPr id="7" name="Picture 6"/>
          <p:cNvPicPr>
            <a:picLocks noChangeAspect="1"/>
          </p:cNvPicPr>
          <p:nvPr/>
        </p:nvPicPr>
        <p:blipFill>
          <a:blip r:embed="rId2"/>
          <a:stretch>
            <a:fillRect/>
          </a:stretch>
        </p:blipFill>
        <p:spPr>
          <a:xfrm>
            <a:off x="2051720" y="1173986"/>
            <a:ext cx="4632214" cy="5149113"/>
          </a:xfrm>
          <a:prstGeom prst="rect">
            <a:avLst/>
          </a:prstGeom>
        </p:spPr>
      </p:pic>
      <p:sp>
        <p:nvSpPr>
          <p:cNvPr id="11" name="Rectangle 10"/>
          <p:cNvSpPr/>
          <p:nvPr/>
        </p:nvSpPr>
        <p:spPr>
          <a:xfrm>
            <a:off x="6876256" y="1340768"/>
            <a:ext cx="2449758" cy="4154984"/>
          </a:xfrm>
          <a:prstGeom prst="rect">
            <a:avLst/>
          </a:prstGeom>
        </p:spPr>
        <p:txBody>
          <a:bodyPr wrap="square">
            <a:spAutoFit/>
          </a:bodyPr>
          <a:lstStyle/>
          <a:p>
            <a:pPr marL="285750" indent="-285750">
              <a:buFontTx/>
              <a:buChar char="-"/>
            </a:pPr>
            <a:r>
              <a:rPr lang="en-US" sz="2400" dirty="0"/>
              <a:t>Supports          multicast in       the optical        domain</a:t>
            </a:r>
          </a:p>
          <a:p>
            <a:pPr marL="285750" indent="-285750">
              <a:buFontTx/>
              <a:buChar char="-"/>
            </a:pPr>
            <a:endParaRPr lang="en-US" sz="2400" dirty="0"/>
          </a:p>
          <a:p>
            <a:pPr marL="285750" indent="-285750">
              <a:buFontTx/>
              <a:buChar char="-"/>
            </a:pPr>
            <a:r>
              <a:rPr lang="en-US" sz="2400" dirty="0"/>
              <a:t>Drop-and-         continue            function</a:t>
            </a:r>
          </a:p>
          <a:p>
            <a:pPr marL="285750" indent="-285750">
              <a:buFontTx/>
              <a:buChar char="-"/>
            </a:pPr>
            <a:endParaRPr lang="en-US" sz="2400" dirty="0"/>
          </a:p>
          <a:p>
            <a:pPr marL="285750" indent="-285750">
              <a:buFontTx/>
              <a:buChar char="-"/>
            </a:pPr>
            <a:r>
              <a:rPr lang="en-US" sz="2400" dirty="0"/>
              <a:t>Protection        against failures</a:t>
            </a:r>
          </a:p>
        </p:txBody>
      </p:sp>
    </p:spTree>
    <p:extLst>
      <p:ext uri="{BB962C8B-B14F-4D97-AF65-F5344CB8AC3E}">
        <p14:creationId xmlns:p14="http://schemas.microsoft.com/office/powerpoint/2010/main" val="2288534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Route-and-select ROADM</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33</a:t>
            </a:fld>
            <a:endParaRPr lang="en-US"/>
          </a:p>
        </p:txBody>
      </p:sp>
      <p:pic>
        <p:nvPicPr>
          <p:cNvPr id="8" name="Picture 7"/>
          <p:cNvPicPr>
            <a:picLocks noChangeAspect="1"/>
          </p:cNvPicPr>
          <p:nvPr/>
        </p:nvPicPr>
        <p:blipFill>
          <a:blip r:embed="rId2"/>
          <a:stretch>
            <a:fillRect/>
          </a:stretch>
        </p:blipFill>
        <p:spPr>
          <a:xfrm>
            <a:off x="1808262" y="1356123"/>
            <a:ext cx="4875672" cy="4952304"/>
          </a:xfrm>
          <a:prstGeom prst="rect">
            <a:avLst/>
          </a:prstGeom>
        </p:spPr>
      </p:pic>
      <p:sp>
        <p:nvSpPr>
          <p:cNvPr id="3" name="Rectangle 2"/>
          <p:cNvSpPr/>
          <p:nvPr/>
        </p:nvSpPr>
        <p:spPr>
          <a:xfrm>
            <a:off x="7045524" y="1424660"/>
            <a:ext cx="2098475" cy="3416320"/>
          </a:xfrm>
          <a:prstGeom prst="rect">
            <a:avLst/>
          </a:prstGeom>
        </p:spPr>
        <p:txBody>
          <a:bodyPr wrap="square">
            <a:spAutoFit/>
          </a:bodyPr>
          <a:lstStyle/>
          <a:p>
            <a:pPr marL="342900" indent="-342900">
              <a:buFont typeface="Wingdings" panose="05000000000000000000" pitchFamily="2" charset="2"/>
              <a:buChar char="§"/>
            </a:pPr>
            <a:r>
              <a:rPr lang="en-US" sz="2400" dirty="0"/>
              <a:t>The cost of  the network element      almost         doubles.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Multicast is not                supported </a:t>
            </a:r>
          </a:p>
        </p:txBody>
      </p:sp>
    </p:spTree>
    <p:extLst>
      <p:ext uri="{BB962C8B-B14F-4D97-AF65-F5344CB8AC3E}">
        <p14:creationId xmlns:p14="http://schemas.microsoft.com/office/powerpoint/2010/main" val="3603028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r>
              <a:rPr lang="en-US" dirty="0"/>
              <a:t>Wavelength-selective</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34</a:t>
            </a:fld>
            <a:endParaRPr lang="en-US"/>
          </a:p>
        </p:txBody>
      </p:sp>
      <p:pic>
        <p:nvPicPr>
          <p:cNvPr id="7" name="Picture 6"/>
          <p:cNvPicPr>
            <a:picLocks noChangeAspect="1"/>
          </p:cNvPicPr>
          <p:nvPr/>
        </p:nvPicPr>
        <p:blipFill>
          <a:blip r:embed="rId2"/>
          <a:stretch>
            <a:fillRect/>
          </a:stretch>
        </p:blipFill>
        <p:spPr>
          <a:xfrm>
            <a:off x="1356580" y="1268761"/>
            <a:ext cx="6806990" cy="4474314"/>
          </a:xfrm>
          <a:prstGeom prst="rect">
            <a:avLst/>
          </a:prstGeom>
        </p:spPr>
      </p:pic>
    </p:spTree>
    <p:extLst>
      <p:ext uri="{BB962C8B-B14F-4D97-AF65-F5344CB8AC3E}">
        <p14:creationId xmlns:p14="http://schemas.microsoft.com/office/powerpoint/2010/main" val="1696663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 Properties</a:t>
            </a:r>
          </a:p>
        </p:txBody>
      </p:sp>
      <p:sp>
        <p:nvSpPr>
          <p:cNvPr id="3" name="Content Placeholder 2"/>
          <p:cNvSpPr>
            <a:spLocks noGrp="1"/>
          </p:cNvSpPr>
          <p:nvPr>
            <p:ph idx="1"/>
          </p:nvPr>
        </p:nvSpPr>
        <p:spPr>
          <a:xfrm>
            <a:off x="608366" y="1484784"/>
            <a:ext cx="7886700" cy="4374133"/>
          </a:xfrm>
        </p:spPr>
        <p:txBody>
          <a:bodyPr>
            <a:normAutofit/>
          </a:bodyPr>
          <a:lstStyle/>
          <a:p>
            <a:pPr marL="0" indent="0">
              <a:buNone/>
            </a:pPr>
            <a:r>
              <a:rPr lang="en-US" sz="3600" dirty="0"/>
              <a:t>To be studied optionally: </a:t>
            </a:r>
          </a:p>
          <a:p>
            <a:pPr>
              <a:buFont typeface="Wingdings" panose="05000000000000000000" pitchFamily="2" charset="2"/>
              <a:buChar char="ü"/>
            </a:pPr>
            <a:r>
              <a:rPr lang="en-US" sz="3600" dirty="0">
                <a:solidFill>
                  <a:srgbClr val="FF0000"/>
                </a:solidFill>
              </a:rPr>
              <a:t>Colorless</a:t>
            </a:r>
          </a:p>
          <a:p>
            <a:pPr>
              <a:buFont typeface="Wingdings" panose="05000000000000000000" pitchFamily="2" charset="2"/>
              <a:buChar char="ü"/>
            </a:pPr>
            <a:r>
              <a:rPr lang="en-US" sz="3600" dirty="0">
                <a:solidFill>
                  <a:srgbClr val="FF0000"/>
                </a:solidFill>
              </a:rPr>
              <a:t>Directionless</a:t>
            </a:r>
          </a:p>
          <a:p>
            <a:pPr>
              <a:buFont typeface="Wingdings" panose="05000000000000000000" pitchFamily="2" charset="2"/>
              <a:buChar char="ü"/>
            </a:pPr>
            <a:r>
              <a:rPr lang="en-US" sz="3600" dirty="0" err="1">
                <a:solidFill>
                  <a:srgbClr val="FF0000"/>
                </a:solidFill>
              </a:rPr>
              <a:t>Contentionless</a:t>
            </a:r>
            <a:r>
              <a:rPr lang="en-US" sz="3600" dirty="0">
                <a:solidFill>
                  <a:srgbClr val="FF0000"/>
                </a:solidFill>
              </a:rPr>
              <a:t> </a:t>
            </a:r>
          </a:p>
          <a:p>
            <a:pPr>
              <a:buFont typeface="Wingdings" panose="05000000000000000000" pitchFamily="2" charset="2"/>
              <a:buChar char="ü"/>
            </a:pPr>
            <a:r>
              <a:rPr lang="en-US" sz="3600" dirty="0" err="1">
                <a:solidFill>
                  <a:srgbClr val="FF0000"/>
                </a:solidFill>
              </a:rPr>
              <a:t>Gridless</a:t>
            </a:r>
            <a:endParaRPr lang="en-US" sz="3600" dirty="0">
              <a:solidFill>
                <a:srgbClr val="FF0000"/>
              </a:solidFill>
            </a:endParaRP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35</a:t>
            </a:fld>
            <a:endParaRPr lang="en-US"/>
          </a:p>
        </p:txBody>
      </p:sp>
    </p:spTree>
    <p:extLst>
      <p:ext uri="{BB962C8B-B14F-4D97-AF65-F5344CB8AC3E}">
        <p14:creationId xmlns:p14="http://schemas.microsoft.com/office/powerpoint/2010/main" val="3436837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76982"/>
          </a:xfrm>
        </p:spPr>
        <p:txBody>
          <a:bodyPr>
            <a:normAutofit/>
          </a:bodyPr>
          <a:lstStyle/>
          <a:p>
            <a:r>
              <a:rPr lang="en-GB" altLang="en-US" sz="3200" dirty="0" err="1">
                <a:solidFill>
                  <a:srgbClr val="072970"/>
                </a:solidFill>
                <a:latin typeface="Candara"/>
                <a:cs typeface="Candara"/>
              </a:rPr>
              <a:t>Colorless</a:t>
            </a:r>
            <a:r>
              <a:rPr lang="en-GB" altLang="en-US" sz="3200" b="1" dirty="0"/>
              <a:t> </a:t>
            </a:r>
            <a:r>
              <a:rPr lang="en-GB" altLang="en-US" sz="3200" dirty="0">
                <a:solidFill>
                  <a:srgbClr val="072970"/>
                </a:solidFill>
                <a:latin typeface="Candara"/>
                <a:cs typeface="Candara"/>
              </a:rPr>
              <a:t>Switching</a:t>
            </a:r>
            <a:endParaRPr lang="en-US" sz="3200" dirty="0">
              <a:solidFill>
                <a:srgbClr val="072970"/>
              </a:solidFill>
              <a:latin typeface="Candara"/>
              <a:cs typeface="Candara"/>
            </a:endParaRPr>
          </a:p>
        </p:txBody>
      </p:sp>
      <p:sp>
        <p:nvSpPr>
          <p:cNvPr id="9" name="Rectangle 8"/>
          <p:cNvSpPr/>
          <p:nvPr/>
        </p:nvSpPr>
        <p:spPr>
          <a:xfrm>
            <a:off x="2915816" y="6505599"/>
            <a:ext cx="3312368" cy="307777"/>
          </a:xfrm>
          <a:prstGeom prst="rect">
            <a:avLst/>
          </a:prstGeom>
        </p:spPr>
        <p:txBody>
          <a:bodyPr wrap="square">
            <a:spAutoFit/>
          </a:bodyPr>
          <a:lstStyle/>
          <a:p>
            <a:pPr algn="justLow">
              <a:lnSpc>
                <a:spcPct val="100000"/>
              </a:lnSpc>
            </a:pPr>
            <a:r>
              <a:rPr lang="en-US" altLang="ko-KR" sz="1400" dirty="0">
                <a:latin typeface="+mn-ea"/>
              </a:rPr>
              <a:t>Optical Communications Network</a:t>
            </a:r>
          </a:p>
        </p:txBody>
      </p:sp>
      <p:sp>
        <p:nvSpPr>
          <p:cNvPr id="10" name="직사각형 6"/>
          <p:cNvSpPr/>
          <p:nvPr/>
        </p:nvSpPr>
        <p:spPr>
          <a:xfrm>
            <a:off x="0" y="0"/>
            <a:ext cx="9144000" cy="6858000"/>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Slide Number Placeholder 5"/>
          <p:cNvSpPr>
            <a:spLocks noGrp="1"/>
          </p:cNvSpPr>
          <p:nvPr>
            <p:ph type="sldNum" sz="quarter" idx="12"/>
          </p:nvPr>
        </p:nvSpPr>
        <p:spPr/>
        <p:txBody>
          <a:bodyPr/>
          <a:lstStyle/>
          <a:p>
            <a:fld id="{9096839C-7E07-4E74-9D78-CD0D738C729D}" type="slidenum">
              <a:rPr lang="ko-KR" altLang="en-US" smtClean="0"/>
              <a:pPr/>
              <a:t>36</a:t>
            </a:fld>
            <a:endParaRPr lang="ko-KR"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245" y="1142778"/>
            <a:ext cx="4977667" cy="5041482"/>
          </a:xfrm>
          <a:prstGeom prst="rect">
            <a:avLst/>
          </a:prstGeom>
        </p:spPr>
      </p:pic>
      <p:sp>
        <p:nvSpPr>
          <p:cNvPr id="12" name="Rectangle 11"/>
          <p:cNvSpPr/>
          <p:nvPr/>
        </p:nvSpPr>
        <p:spPr>
          <a:xfrm>
            <a:off x="175599" y="2306077"/>
            <a:ext cx="4365298" cy="1015663"/>
          </a:xfrm>
          <a:prstGeom prst="rect">
            <a:avLst/>
          </a:prstGeom>
        </p:spPr>
        <p:txBody>
          <a:bodyPr wrap="none">
            <a:spAutoFit/>
          </a:bodyPr>
          <a:lstStyle/>
          <a:p>
            <a:r>
              <a:rPr lang="en-US" sz="2000" dirty="0"/>
              <a:t>Any wavelength can be dynamically</a:t>
            </a:r>
          </a:p>
          <a:p>
            <a:r>
              <a:rPr lang="en-US" sz="2000" dirty="0"/>
              <a:t>added/dropped without having to </a:t>
            </a:r>
          </a:p>
          <a:p>
            <a:r>
              <a:rPr lang="en-US" sz="2000" dirty="0"/>
              <a:t>re-fiber a transceiver.</a:t>
            </a:r>
            <a:endParaRPr lang="en-US" sz="2000" dirty="0">
              <a:effectLst/>
            </a:endParaRPr>
          </a:p>
        </p:txBody>
      </p:sp>
    </p:spTree>
    <p:extLst>
      <p:ext uri="{BB962C8B-B14F-4D97-AF65-F5344CB8AC3E}">
        <p14:creationId xmlns:p14="http://schemas.microsoft.com/office/powerpoint/2010/main" val="67882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76982"/>
          </a:xfrm>
        </p:spPr>
        <p:txBody>
          <a:bodyPr>
            <a:normAutofit/>
          </a:bodyPr>
          <a:lstStyle/>
          <a:p>
            <a:r>
              <a:rPr lang="en-GB" altLang="en-US" sz="3200" dirty="0">
                <a:solidFill>
                  <a:srgbClr val="072970"/>
                </a:solidFill>
                <a:latin typeface="Candara"/>
                <a:cs typeface="Candara"/>
              </a:rPr>
              <a:t>Directionless</a:t>
            </a:r>
            <a:r>
              <a:rPr lang="en-GB" altLang="en-US" sz="3200" b="1" dirty="0"/>
              <a:t> </a:t>
            </a:r>
            <a:r>
              <a:rPr lang="en-GB" altLang="en-US" sz="3200" dirty="0">
                <a:solidFill>
                  <a:srgbClr val="072970"/>
                </a:solidFill>
                <a:latin typeface="Candara"/>
                <a:cs typeface="Candara"/>
              </a:rPr>
              <a:t>switching</a:t>
            </a:r>
            <a:endParaRPr lang="en-US" sz="3200" dirty="0">
              <a:solidFill>
                <a:srgbClr val="072970"/>
              </a:solidFill>
              <a:latin typeface="Candara"/>
              <a:cs typeface="Candara"/>
            </a:endParaRPr>
          </a:p>
        </p:txBody>
      </p:sp>
      <p:sp>
        <p:nvSpPr>
          <p:cNvPr id="9" name="Rectangle 8"/>
          <p:cNvSpPr/>
          <p:nvPr/>
        </p:nvSpPr>
        <p:spPr>
          <a:xfrm>
            <a:off x="2915816" y="6505599"/>
            <a:ext cx="3312368" cy="307777"/>
          </a:xfrm>
          <a:prstGeom prst="rect">
            <a:avLst/>
          </a:prstGeom>
        </p:spPr>
        <p:txBody>
          <a:bodyPr wrap="square">
            <a:spAutoFit/>
          </a:bodyPr>
          <a:lstStyle/>
          <a:p>
            <a:pPr algn="justLow">
              <a:lnSpc>
                <a:spcPct val="100000"/>
              </a:lnSpc>
            </a:pPr>
            <a:r>
              <a:rPr lang="en-US" altLang="ko-KR" sz="1400" dirty="0">
                <a:latin typeface="+mn-ea"/>
              </a:rPr>
              <a:t>Optical Communications Network</a:t>
            </a:r>
          </a:p>
        </p:txBody>
      </p:sp>
      <p:sp>
        <p:nvSpPr>
          <p:cNvPr id="10" name="직사각형 6"/>
          <p:cNvSpPr/>
          <p:nvPr/>
        </p:nvSpPr>
        <p:spPr>
          <a:xfrm>
            <a:off x="0" y="0"/>
            <a:ext cx="9144000" cy="6858000"/>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Slide Number Placeholder 5"/>
          <p:cNvSpPr>
            <a:spLocks noGrp="1"/>
          </p:cNvSpPr>
          <p:nvPr>
            <p:ph type="sldNum" sz="quarter" idx="12"/>
          </p:nvPr>
        </p:nvSpPr>
        <p:spPr/>
        <p:txBody>
          <a:bodyPr/>
          <a:lstStyle/>
          <a:p>
            <a:fld id="{9096839C-7E07-4E74-9D78-CD0D738C729D}" type="slidenum">
              <a:rPr lang="ko-KR" altLang="en-US" smtClean="0"/>
              <a:pPr/>
              <a:t>37</a:t>
            </a:fld>
            <a:endParaRPr lang="ko-KR"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263" y="1425968"/>
            <a:ext cx="4439842" cy="5057683"/>
          </a:xfrm>
          <a:prstGeom prst="rect">
            <a:avLst/>
          </a:prstGeom>
        </p:spPr>
      </p:pic>
      <p:sp>
        <p:nvSpPr>
          <p:cNvPr id="7" name="Rectangle 6"/>
          <p:cNvSpPr/>
          <p:nvPr/>
        </p:nvSpPr>
        <p:spPr>
          <a:xfrm>
            <a:off x="251520" y="3035637"/>
            <a:ext cx="4572000" cy="1323439"/>
          </a:xfrm>
          <a:prstGeom prst="rect">
            <a:avLst/>
          </a:prstGeom>
        </p:spPr>
        <p:txBody>
          <a:bodyPr>
            <a:spAutoFit/>
          </a:bodyPr>
          <a:lstStyle/>
          <a:p>
            <a:r>
              <a:rPr lang="en-US" sz="2000" dirty="0"/>
              <a:t>A wavelength can be dynamically </a:t>
            </a:r>
          </a:p>
          <a:p>
            <a:r>
              <a:rPr lang="en-US" sz="2000" dirty="0"/>
              <a:t>added/dropped from any direction</a:t>
            </a:r>
          </a:p>
          <a:p>
            <a:r>
              <a:rPr lang="en-US" sz="2000" dirty="0"/>
              <a:t>without having to re-fiber a </a:t>
            </a:r>
          </a:p>
          <a:p>
            <a:r>
              <a:rPr lang="en-US" sz="2000" dirty="0"/>
              <a:t>transceiver.</a:t>
            </a:r>
          </a:p>
        </p:txBody>
      </p:sp>
    </p:spTree>
    <p:extLst>
      <p:ext uri="{BB962C8B-B14F-4D97-AF65-F5344CB8AC3E}">
        <p14:creationId xmlns:p14="http://schemas.microsoft.com/office/powerpoint/2010/main" val="2811330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76982"/>
          </a:xfrm>
        </p:spPr>
        <p:txBody>
          <a:bodyPr>
            <a:normAutofit/>
          </a:bodyPr>
          <a:lstStyle/>
          <a:p>
            <a:r>
              <a:rPr lang="en-US" sz="3200" dirty="0" err="1">
                <a:solidFill>
                  <a:srgbClr val="072970"/>
                </a:solidFill>
                <a:latin typeface="Candara"/>
                <a:cs typeface="Candara"/>
              </a:rPr>
              <a:t>Contentionless</a:t>
            </a:r>
            <a:r>
              <a:rPr lang="en-US" sz="3200" dirty="0">
                <a:solidFill>
                  <a:srgbClr val="072970"/>
                </a:solidFill>
                <a:latin typeface="Candara"/>
                <a:cs typeface="Candara"/>
              </a:rPr>
              <a:t> Switching</a:t>
            </a:r>
          </a:p>
        </p:txBody>
      </p:sp>
      <p:sp>
        <p:nvSpPr>
          <p:cNvPr id="10" name="직사각형 6"/>
          <p:cNvSpPr/>
          <p:nvPr/>
        </p:nvSpPr>
        <p:spPr>
          <a:xfrm>
            <a:off x="0" y="0"/>
            <a:ext cx="9144000" cy="6858000"/>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380" y="1008664"/>
            <a:ext cx="4732100" cy="5804712"/>
          </a:xfrm>
          <a:prstGeom prst="rect">
            <a:avLst/>
          </a:prstGeom>
        </p:spPr>
      </p:pic>
      <p:sp>
        <p:nvSpPr>
          <p:cNvPr id="6" name="Rectangle 5"/>
          <p:cNvSpPr/>
          <p:nvPr/>
        </p:nvSpPr>
        <p:spPr>
          <a:xfrm>
            <a:off x="457200" y="2276872"/>
            <a:ext cx="4572000" cy="1015663"/>
          </a:xfrm>
          <a:prstGeom prst="rect">
            <a:avLst/>
          </a:prstGeom>
        </p:spPr>
        <p:txBody>
          <a:bodyPr>
            <a:spAutoFit/>
          </a:bodyPr>
          <a:lstStyle/>
          <a:p>
            <a:r>
              <a:rPr lang="en-US" sz="2000" dirty="0"/>
              <a:t>A wavelength can be re-used on </a:t>
            </a:r>
          </a:p>
          <a:p>
            <a:r>
              <a:rPr lang="en-US" sz="2000" dirty="0"/>
              <a:t>all directions without any </a:t>
            </a:r>
          </a:p>
          <a:p>
            <a:r>
              <a:rPr lang="en-US" sz="2000" dirty="0"/>
              <a:t>restrictions</a:t>
            </a:r>
            <a:r>
              <a:rPr lang="en-US" dirty="0">
                <a:latin typeface="Arial" panose="020B0604020202020204" pitchFamily="34" charset="0"/>
              </a:rPr>
              <a:t>.</a:t>
            </a:r>
            <a:endParaRPr lang="en-US" dirty="0">
              <a:effectLst/>
              <a:latin typeface="Arial" panose="020B0604020202020204" pitchFamily="34" charset="0"/>
            </a:endParaRPr>
          </a:p>
        </p:txBody>
      </p:sp>
      <p:sp>
        <p:nvSpPr>
          <p:cNvPr id="3" name="Rectangle 2"/>
          <p:cNvSpPr/>
          <p:nvPr/>
        </p:nvSpPr>
        <p:spPr>
          <a:xfrm>
            <a:off x="283514" y="4705935"/>
            <a:ext cx="4072462" cy="646331"/>
          </a:xfrm>
          <a:prstGeom prst="rect">
            <a:avLst/>
          </a:prstGeom>
        </p:spPr>
        <p:txBody>
          <a:bodyPr wrap="none">
            <a:spAutoFit/>
          </a:bodyPr>
          <a:lstStyle/>
          <a:p>
            <a:r>
              <a:rPr lang="en-US" dirty="0"/>
              <a:t>Check out more details at:</a:t>
            </a:r>
          </a:p>
          <a:p>
            <a:r>
              <a:rPr lang="en-US" dirty="0"/>
              <a:t>http://slideplayer.com/slide/3256341/</a:t>
            </a:r>
          </a:p>
        </p:txBody>
      </p:sp>
    </p:spTree>
    <p:extLst>
      <p:ext uri="{BB962C8B-B14F-4D97-AF65-F5344CB8AC3E}">
        <p14:creationId xmlns:p14="http://schemas.microsoft.com/office/powerpoint/2010/main" val="819366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2008"/>
            <a:ext cx="8229600" cy="1143000"/>
          </a:xfrm>
        </p:spPr>
        <p:txBody>
          <a:bodyPr>
            <a:normAutofit/>
          </a:bodyPr>
          <a:lstStyle/>
          <a:p>
            <a:r>
              <a:rPr lang="en-US" sz="3200" b="1" dirty="0"/>
              <a:t>Enough for today!</a:t>
            </a:r>
          </a:p>
        </p:txBody>
      </p:sp>
      <p:sp>
        <p:nvSpPr>
          <p:cNvPr id="4" name="Title 1"/>
          <p:cNvSpPr txBox="1">
            <a:spLocks/>
          </p:cNvSpPr>
          <p:nvPr/>
        </p:nvSpPr>
        <p:spPr>
          <a:xfrm>
            <a:off x="457200" y="3573016"/>
            <a:ext cx="8229600"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4000" b="1" dirty="0"/>
              <a:t>Questions?</a:t>
            </a:r>
          </a:p>
        </p:txBody>
      </p:sp>
      <p:sp>
        <p:nvSpPr>
          <p:cNvPr id="6" name="직사각형 6"/>
          <p:cNvSpPr/>
          <p:nvPr/>
        </p:nvSpPr>
        <p:spPr>
          <a:xfrm>
            <a:off x="0" y="0"/>
            <a:ext cx="9144000" cy="6858000"/>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3" name="Slide Number Placeholder 2"/>
          <p:cNvSpPr>
            <a:spLocks noGrp="1"/>
          </p:cNvSpPr>
          <p:nvPr>
            <p:ph type="sldNum" sz="quarter" idx="12"/>
          </p:nvPr>
        </p:nvSpPr>
        <p:spPr/>
        <p:txBody>
          <a:bodyPr/>
          <a:lstStyle/>
          <a:p>
            <a:fld id="{9096839C-7E07-4E74-9D78-CD0D738C729D}" type="slidenum">
              <a:rPr lang="ko-KR" altLang="en-US" smtClean="0"/>
              <a:pPr/>
              <a:t>39</a:t>
            </a:fld>
            <a:endParaRPr lang="ko-KR" altLang="en-US"/>
          </a:p>
        </p:txBody>
      </p:sp>
    </p:spTree>
    <p:extLst>
      <p:ext uri="{BB962C8B-B14F-4D97-AF65-F5344CB8AC3E}">
        <p14:creationId xmlns:p14="http://schemas.microsoft.com/office/powerpoint/2010/main" val="22253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32708" y="1019044"/>
            <a:ext cx="5379171" cy="1980851"/>
          </a:xfrm>
          <a:prstGeom prst="rect">
            <a:avLst/>
          </a:prstGeom>
        </p:spPr>
      </p:pic>
      <p:sp>
        <p:nvSpPr>
          <p:cNvPr id="2" name="Title 1"/>
          <p:cNvSpPr>
            <a:spLocks noGrp="1"/>
          </p:cNvSpPr>
          <p:nvPr>
            <p:ph type="title"/>
          </p:nvPr>
        </p:nvSpPr>
        <p:spPr/>
        <p:txBody>
          <a:bodyPr/>
          <a:lstStyle/>
          <a:p>
            <a:r>
              <a:rPr lang="en-US" dirty="0"/>
              <a:t>Network Interfacing</a:t>
            </a:r>
          </a:p>
        </p:txBody>
      </p:sp>
      <p:sp>
        <p:nvSpPr>
          <p:cNvPr id="3" name="Content Placeholder 2"/>
          <p:cNvSpPr>
            <a:spLocks noGrp="1"/>
          </p:cNvSpPr>
          <p:nvPr>
            <p:ph idx="1"/>
          </p:nvPr>
        </p:nvSpPr>
        <p:spPr>
          <a:xfrm>
            <a:off x="628650" y="1071091"/>
            <a:ext cx="2704058" cy="5105872"/>
          </a:xfrm>
        </p:spPr>
        <p:txBody>
          <a:bodyPr>
            <a:normAutofit/>
          </a:bodyPr>
          <a:lstStyle/>
          <a:p>
            <a:r>
              <a:rPr lang="en-US" dirty="0"/>
              <a:t>Commonly used SONET/ </a:t>
            </a:r>
            <a:r>
              <a:rPr lang="en-US" dirty="0">
                <a:solidFill>
                  <a:srgbClr val="FF0000"/>
                </a:solidFill>
              </a:rPr>
              <a:t>SDH</a:t>
            </a:r>
            <a:r>
              <a:rPr lang="en-US" dirty="0"/>
              <a:t> signal rates</a:t>
            </a:r>
          </a:p>
          <a:p>
            <a:endParaRPr lang="en-US" dirty="0"/>
          </a:p>
          <a:p>
            <a:r>
              <a:rPr lang="en-US" dirty="0"/>
              <a:t>OTN </a:t>
            </a:r>
            <a:r>
              <a:rPr lang="en-US" dirty="0">
                <a:solidFill>
                  <a:srgbClr val="FF0000"/>
                </a:solidFill>
              </a:rPr>
              <a:t>transport</a:t>
            </a:r>
            <a:r>
              <a:rPr lang="en-US" dirty="0"/>
              <a:t> rate hierarchy</a:t>
            </a:r>
          </a:p>
          <a:p>
            <a:endParaRPr lang="en-US" dirty="0"/>
          </a:p>
          <a:p>
            <a:r>
              <a:rPr lang="en-US" dirty="0"/>
              <a:t>OTN </a:t>
            </a:r>
            <a:r>
              <a:rPr lang="en-US" dirty="0">
                <a:solidFill>
                  <a:srgbClr val="FF0000"/>
                </a:solidFill>
              </a:rPr>
              <a:t>switching</a:t>
            </a:r>
            <a:r>
              <a:rPr lang="en-US" dirty="0"/>
              <a:t>/ </a:t>
            </a:r>
            <a:r>
              <a:rPr lang="en-US" dirty="0">
                <a:solidFill>
                  <a:srgbClr val="FF0000"/>
                </a:solidFill>
              </a:rPr>
              <a:t>multiplexing</a:t>
            </a:r>
            <a:r>
              <a:rPr lang="en-US" dirty="0"/>
              <a:t> rate hierarchy</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4</a:t>
            </a:fld>
            <a:endParaRPr lang="en-US"/>
          </a:p>
        </p:txBody>
      </p:sp>
      <p:pic>
        <p:nvPicPr>
          <p:cNvPr id="8" name="Picture 7"/>
          <p:cNvPicPr>
            <a:picLocks noChangeAspect="1"/>
          </p:cNvPicPr>
          <p:nvPr/>
        </p:nvPicPr>
        <p:blipFill>
          <a:blip r:embed="rId3"/>
          <a:stretch>
            <a:fillRect/>
          </a:stretch>
        </p:blipFill>
        <p:spPr>
          <a:xfrm>
            <a:off x="3344889" y="2957761"/>
            <a:ext cx="5246963" cy="1557728"/>
          </a:xfrm>
          <a:prstGeom prst="rect">
            <a:avLst/>
          </a:prstGeom>
        </p:spPr>
      </p:pic>
      <p:pic>
        <p:nvPicPr>
          <p:cNvPr id="9" name="Picture 8"/>
          <p:cNvPicPr>
            <a:picLocks noChangeAspect="1"/>
          </p:cNvPicPr>
          <p:nvPr/>
        </p:nvPicPr>
        <p:blipFill>
          <a:blip r:embed="rId4"/>
          <a:stretch>
            <a:fillRect/>
          </a:stretch>
        </p:blipFill>
        <p:spPr>
          <a:xfrm>
            <a:off x="3347864" y="4325913"/>
            <a:ext cx="5083344" cy="2128292"/>
          </a:xfrm>
          <a:prstGeom prst="rect">
            <a:avLst/>
          </a:prstGeom>
        </p:spPr>
      </p:pic>
    </p:spTree>
    <p:extLst>
      <p:ext uri="{BB962C8B-B14F-4D97-AF65-F5344CB8AC3E}">
        <p14:creationId xmlns:p14="http://schemas.microsoft.com/office/powerpoint/2010/main" val="247726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ingredients</a:t>
            </a:r>
          </a:p>
        </p:txBody>
      </p:sp>
      <p:sp>
        <p:nvSpPr>
          <p:cNvPr id="3" name="Content Placeholder 2"/>
          <p:cNvSpPr>
            <a:spLocks noGrp="1"/>
          </p:cNvSpPr>
          <p:nvPr>
            <p:ph idx="1"/>
          </p:nvPr>
        </p:nvSpPr>
        <p:spPr>
          <a:xfrm>
            <a:off x="628650" y="4178659"/>
            <a:ext cx="7895090" cy="1998304"/>
          </a:xfrm>
        </p:spPr>
        <p:txBody>
          <a:bodyPr/>
          <a:lstStyle/>
          <a:p>
            <a:r>
              <a:rPr lang="en-US" dirty="0">
                <a:solidFill>
                  <a:srgbClr val="FF0000"/>
                </a:solidFill>
              </a:rPr>
              <a:t>Nodes</a:t>
            </a:r>
            <a:r>
              <a:rPr lang="en-US" dirty="0"/>
              <a:t> are represented by circles, and </a:t>
            </a:r>
            <a:r>
              <a:rPr lang="en-US" dirty="0">
                <a:solidFill>
                  <a:srgbClr val="FF0000"/>
                </a:solidFill>
              </a:rPr>
              <a:t>links</a:t>
            </a:r>
            <a:r>
              <a:rPr lang="en-US" dirty="0"/>
              <a:t> are represented by solid lines. Nodes A and B have a </a:t>
            </a:r>
            <a:r>
              <a:rPr lang="en-US" dirty="0">
                <a:solidFill>
                  <a:srgbClr val="FF0000"/>
                </a:solidFill>
              </a:rPr>
              <a:t>degree</a:t>
            </a:r>
            <a:r>
              <a:rPr lang="en-US" dirty="0"/>
              <a:t> of two, Node C has a degree of three, and Node D has a degree of one</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5</a:t>
            </a:fld>
            <a:endParaRPr lang="en-US"/>
          </a:p>
        </p:txBody>
      </p:sp>
      <p:pic>
        <p:nvPicPr>
          <p:cNvPr id="7" name="Picture 6"/>
          <p:cNvPicPr>
            <a:picLocks noChangeAspect="1"/>
          </p:cNvPicPr>
          <p:nvPr/>
        </p:nvPicPr>
        <p:blipFill>
          <a:blip r:embed="rId2"/>
          <a:stretch>
            <a:fillRect/>
          </a:stretch>
        </p:blipFill>
        <p:spPr>
          <a:xfrm>
            <a:off x="1393327" y="1039056"/>
            <a:ext cx="6668221" cy="3074317"/>
          </a:xfrm>
          <a:prstGeom prst="rect">
            <a:avLst/>
          </a:prstGeom>
        </p:spPr>
      </p:pic>
    </p:spTree>
    <p:extLst>
      <p:ext uri="{BB962C8B-B14F-4D97-AF65-F5344CB8AC3E}">
        <p14:creationId xmlns:p14="http://schemas.microsoft.com/office/powerpoint/2010/main" val="8049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ingredients, cont’d</a:t>
            </a:r>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Traffic</a:t>
            </a:r>
            <a:r>
              <a:rPr lang="en-US" dirty="0"/>
              <a:t>: The collection of services that must be carried. </a:t>
            </a:r>
          </a:p>
          <a:p>
            <a:r>
              <a:rPr lang="en-US" dirty="0">
                <a:solidFill>
                  <a:srgbClr val="FF0000"/>
                </a:solidFill>
              </a:rPr>
              <a:t>Demand</a:t>
            </a:r>
            <a:r>
              <a:rPr lang="en-US" dirty="0"/>
              <a:t>: An individual traffic request. </a:t>
            </a:r>
          </a:p>
          <a:p>
            <a:pPr marL="457200" lvl="1" indent="0">
              <a:buNone/>
            </a:pPr>
            <a:r>
              <a:rPr lang="en-US" dirty="0"/>
              <a:t>Demands are between two nodes and are </a:t>
            </a:r>
            <a:r>
              <a:rPr lang="en-US" dirty="0">
                <a:solidFill>
                  <a:srgbClr val="FF0000"/>
                </a:solidFill>
              </a:rPr>
              <a:t>bidirectionally</a:t>
            </a:r>
            <a:r>
              <a:rPr lang="en-US" dirty="0"/>
              <a:t> </a:t>
            </a:r>
            <a:r>
              <a:rPr lang="en-US" dirty="0">
                <a:solidFill>
                  <a:srgbClr val="FF0000"/>
                </a:solidFill>
              </a:rPr>
              <a:t>symmetric </a:t>
            </a:r>
            <a:r>
              <a:rPr lang="en-US" dirty="0"/>
              <a:t>= if there is a traffic request from Node A to Node B, then there is an equivalent traffic from Node B to Node A. </a:t>
            </a:r>
          </a:p>
          <a:p>
            <a:pPr marL="457200" lvl="1" indent="0">
              <a:buNone/>
            </a:pPr>
            <a:endParaRPr lang="en-US" dirty="0"/>
          </a:p>
          <a:p>
            <a:r>
              <a:rPr lang="en-US" dirty="0"/>
              <a:t>In any one direction, the originating node is called the </a:t>
            </a:r>
            <a:r>
              <a:rPr lang="en-US" dirty="0">
                <a:solidFill>
                  <a:srgbClr val="FF0000"/>
                </a:solidFill>
              </a:rPr>
              <a:t>source</a:t>
            </a:r>
            <a:r>
              <a:rPr lang="en-US" dirty="0"/>
              <a:t> and the terminating node the </a:t>
            </a:r>
            <a:r>
              <a:rPr lang="en-US" dirty="0">
                <a:solidFill>
                  <a:srgbClr val="FF0000"/>
                </a:solidFill>
              </a:rPr>
              <a:t>destination</a:t>
            </a:r>
            <a:r>
              <a:rPr lang="en-US" dirty="0"/>
              <a:t>. </a:t>
            </a:r>
          </a:p>
          <a:p>
            <a:endParaRPr lang="en-US" dirty="0"/>
          </a:p>
          <a:p>
            <a:r>
              <a:rPr lang="en-US" dirty="0"/>
              <a:t>In </a:t>
            </a:r>
            <a:r>
              <a:rPr lang="en-US" dirty="0">
                <a:solidFill>
                  <a:srgbClr val="FF0000"/>
                </a:solidFill>
              </a:rPr>
              <a:t>multicast</a:t>
            </a:r>
            <a:r>
              <a:rPr lang="en-US" dirty="0"/>
              <a:t> applications, the demands have one source and multiple destinations; such demands are typically one-way only.</a:t>
            </a:r>
          </a:p>
          <a:p>
            <a:pPr marL="0" indent="0">
              <a:buNone/>
            </a:pPr>
            <a:r>
              <a:rPr lang="en-US" dirty="0"/>
              <a:t> </a:t>
            </a:r>
          </a:p>
          <a:p>
            <a:r>
              <a:rPr lang="en-US" dirty="0">
                <a:solidFill>
                  <a:srgbClr val="FF0000"/>
                </a:solidFill>
              </a:rPr>
              <a:t>Connection</a:t>
            </a:r>
            <a:r>
              <a:rPr lang="en-US" dirty="0"/>
              <a:t>: The path allocated through the network for carrying a demand. </a:t>
            </a:r>
          </a:p>
          <a:p>
            <a:pPr marL="0" indent="0">
              <a:buNone/>
            </a:pPr>
            <a:endParaRPr lang="en-US" dirty="0"/>
          </a:p>
          <a:p>
            <a:r>
              <a:rPr lang="en-US" dirty="0">
                <a:solidFill>
                  <a:srgbClr val="FF0000"/>
                </a:solidFill>
              </a:rPr>
              <a:t>Provisioning</a:t>
            </a:r>
            <a:r>
              <a:rPr lang="en-US" dirty="0"/>
              <a:t>: The process of deploying and configuring the equipment to support a demand or turning up, the connection.</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6</a:t>
            </a:fld>
            <a:endParaRPr lang="en-US"/>
          </a:p>
        </p:txBody>
      </p:sp>
    </p:spTree>
    <p:extLst>
      <p:ext uri="{BB962C8B-B14F-4D97-AF65-F5344CB8AC3E}">
        <p14:creationId xmlns:p14="http://schemas.microsoft.com/office/powerpoint/2010/main" val="124165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Transponders</a:t>
            </a:r>
          </a:p>
        </p:txBody>
      </p:sp>
      <p:sp>
        <p:nvSpPr>
          <p:cNvPr id="3" name="Content Placeholder 2"/>
          <p:cNvSpPr>
            <a:spLocks noGrp="1"/>
          </p:cNvSpPr>
          <p:nvPr>
            <p:ph idx="1"/>
          </p:nvPr>
        </p:nvSpPr>
        <p:spPr>
          <a:xfrm>
            <a:off x="628650" y="1071091"/>
            <a:ext cx="3763668" cy="5105872"/>
          </a:xfrm>
        </p:spPr>
        <p:txBody>
          <a:bodyPr>
            <a:normAutofit/>
          </a:bodyPr>
          <a:lstStyle/>
          <a:p>
            <a:pPr marL="0" indent="0">
              <a:buNone/>
            </a:pPr>
            <a:r>
              <a:rPr lang="en-US" sz="2400" dirty="0">
                <a:solidFill>
                  <a:srgbClr val="FF0000"/>
                </a:solidFill>
              </a:rPr>
              <a:t>1310</a:t>
            </a:r>
            <a:r>
              <a:rPr lang="en-US" sz="2400" dirty="0"/>
              <a:t> </a:t>
            </a:r>
            <a:r>
              <a:rPr lang="en-US" sz="2400" dirty="0">
                <a:solidFill>
                  <a:srgbClr val="FF0000"/>
                </a:solidFill>
              </a:rPr>
              <a:t>nm</a:t>
            </a:r>
            <a:r>
              <a:rPr lang="en-US" sz="2400" dirty="0"/>
              <a:t> transmitter/ receiver and a </a:t>
            </a:r>
            <a:r>
              <a:rPr lang="en-US" sz="2400" dirty="0">
                <a:solidFill>
                  <a:srgbClr val="FF0000"/>
                </a:solidFill>
              </a:rPr>
              <a:t>WDM-compatible</a:t>
            </a:r>
            <a:r>
              <a:rPr lang="en-US" sz="2400" dirty="0"/>
              <a:t> transmitter/ receiver to convert between a 1310 nm signal and a WDM-compatible signal.</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7</a:t>
            </a:fld>
            <a:endParaRPr lang="en-US"/>
          </a:p>
        </p:txBody>
      </p:sp>
      <p:pic>
        <p:nvPicPr>
          <p:cNvPr id="7" name="Picture 6"/>
          <p:cNvPicPr>
            <a:picLocks noChangeAspect="1"/>
          </p:cNvPicPr>
          <p:nvPr/>
        </p:nvPicPr>
        <p:blipFill>
          <a:blip r:embed="rId2"/>
          <a:stretch>
            <a:fillRect/>
          </a:stretch>
        </p:blipFill>
        <p:spPr>
          <a:xfrm>
            <a:off x="4392318" y="1096511"/>
            <a:ext cx="4131422" cy="2836777"/>
          </a:xfrm>
          <a:prstGeom prst="rect">
            <a:avLst/>
          </a:prstGeom>
        </p:spPr>
      </p:pic>
      <p:pic>
        <p:nvPicPr>
          <p:cNvPr id="8" name="Picture 7"/>
          <p:cNvPicPr>
            <a:picLocks noChangeAspect="1"/>
          </p:cNvPicPr>
          <p:nvPr/>
        </p:nvPicPr>
        <p:blipFill>
          <a:blip r:embed="rId3"/>
          <a:stretch>
            <a:fillRect/>
          </a:stretch>
        </p:blipFill>
        <p:spPr>
          <a:xfrm>
            <a:off x="539552" y="3898278"/>
            <a:ext cx="3528392" cy="1756304"/>
          </a:xfrm>
          <a:prstGeom prst="rect">
            <a:avLst/>
          </a:prstGeom>
        </p:spPr>
      </p:pic>
      <p:pic>
        <p:nvPicPr>
          <p:cNvPr id="9" name="Picture 8"/>
          <p:cNvPicPr>
            <a:picLocks noChangeAspect="1"/>
          </p:cNvPicPr>
          <p:nvPr/>
        </p:nvPicPr>
        <p:blipFill>
          <a:blip r:embed="rId4"/>
          <a:stretch>
            <a:fillRect/>
          </a:stretch>
        </p:blipFill>
        <p:spPr>
          <a:xfrm>
            <a:off x="4572000" y="4079424"/>
            <a:ext cx="3848925" cy="1802657"/>
          </a:xfrm>
          <a:prstGeom prst="rect">
            <a:avLst/>
          </a:prstGeom>
        </p:spPr>
      </p:pic>
    </p:spTree>
    <p:extLst>
      <p:ext uri="{BB962C8B-B14F-4D97-AF65-F5344CB8AC3E}">
        <p14:creationId xmlns:p14="http://schemas.microsoft.com/office/powerpoint/2010/main" val="388390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an optical-terminal</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8</a:t>
            </a:fld>
            <a:endParaRPr lang="en-US"/>
          </a:p>
        </p:txBody>
      </p:sp>
      <p:pic>
        <p:nvPicPr>
          <p:cNvPr id="8" name="Content Placeholder 7"/>
          <p:cNvPicPr>
            <a:picLocks noGrp="1" noChangeAspect="1"/>
          </p:cNvPicPr>
          <p:nvPr>
            <p:ph idx="1"/>
          </p:nvPr>
        </p:nvPicPr>
        <p:blipFill>
          <a:blip r:embed="rId2"/>
          <a:stretch>
            <a:fillRect/>
          </a:stretch>
        </p:blipFill>
        <p:spPr>
          <a:xfrm>
            <a:off x="46544" y="2002657"/>
            <a:ext cx="2091199" cy="3010519"/>
          </a:xfrm>
          <a:prstGeom prst="rect">
            <a:avLst/>
          </a:prstGeom>
        </p:spPr>
      </p:pic>
      <p:sp>
        <p:nvSpPr>
          <p:cNvPr id="9" name="Rectangle 8"/>
          <p:cNvSpPr/>
          <p:nvPr/>
        </p:nvSpPr>
        <p:spPr>
          <a:xfrm>
            <a:off x="2137742" y="980728"/>
            <a:ext cx="7114778" cy="5816977"/>
          </a:xfrm>
          <a:prstGeom prst="rect">
            <a:avLst/>
          </a:prstGeom>
        </p:spPr>
        <p:txBody>
          <a:bodyPr wrap="square">
            <a:spAutoFit/>
          </a:bodyPr>
          <a:lstStyle/>
          <a:p>
            <a:r>
              <a:rPr lang="en-US" sz="2400" dirty="0"/>
              <a:t>The </a:t>
            </a:r>
            <a:r>
              <a:rPr lang="en-US" sz="2400" dirty="0">
                <a:solidFill>
                  <a:srgbClr val="FF0000"/>
                </a:solidFill>
              </a:rPr>
              <a:t>transponder</a:t>
            </a:r>
            <a:r>
              <a:rPr lang="en-US" sz="2400" dirty="0"/>
              <a:t> converts the signal to a WDM-              compatible optical frequency, typically in the </a:t>
            </a:r>
            <a:r>
              <a:rPr lang="en-US" sz="2400" dirty="0">
                <a:solidFill>
                  <a:srgbClr val="FF0000"/>
                </a:solidFill>
              </a:rPr>
              <a:t>1500-nm </a:t>
            </a:r>
            <a:r>
              <a:rPr lang="en-US" sz="2400" dirty="0"/>
              <a:t> range of the spectrum. </a:t>
            </a:r>
          </a:p>
          <a:p>
            <a:endParaRPr lang="en-US" sz="2400" dirty="0"/>
          </a:p>
          <a:p>
            <a:r>
              <a:rPr lang="en-US" sz="2400" dirty="0"/>
              <a:t>The 1310-nm signal is referred to as </a:t>
            </a:r>
            <a:r>
              <a:rPr lang="en-US" sz="2400" dirty="0">
                <a:solidFill>
                  <a:srgbClr val="FF0000"/>
                </a:solidFill>
              </a:rPr>
              <a:t>gray</a:t>
            </a:r>
            <a:r>
              <a:rPr lang="en-US" sz="2400" dirty="0"/>
              <a:t> optics, to         emphasize that the client signals are nominally at the    same frequency, in contrast to the different frequencies (or </a:t>
            </a:r>
            <a:r>
              <a:rPr lang="en-US" sz="2400" dirty="0">
                <a:solidFill>
                  <a:srgbClr val="FF0000"/>
                </a:solidFill>
              </a:rPr>
              <a:t>colored</a:t>
            </a:r>
            <a:r>
              <a:rPr lang="en-US" sz="2400" dirty="0"/>
              <a:t> optics) comprising the WDM signal.</a:t>
            </a:r>
          </a:p>
          <a:p>
            <a:endParaRPr lang="en-US" sz="2400" dirty="0"/>
          </a:p>
          <a:p>
            <a:r>
              <a:rPr lang="en-US" sz="2400" dirty="0"/>
              <a:t>An </a:t>
            </a:r>
            <a:r>
              <a:rPr lang="en-US" sz="2400" dirty="0">
                <a:solidFill>
                  <a:srgbClr val="FF0000"/>
                </a:solidFill>
              </a:rPr>
              <a:t>optical</a:t>
            </a:r>
            <a:r>
              <a:rPr lang="en-US" sz="2400" dirty="0"/>
              <a:t> </a:t>
            </a:r>
            <a:r>
              <a:rPr lang="en-US" sz="2400" dirty="0">
                <a:solidFill>
                  <a:srgbClr val="FF0000"/>
                </a:solidFill>
              </a:rPr>
              <a:t>terminal</a:t>
            </a:r>
            <a:r>
              <a:rPr lang="en-US" sz="2400" dirty="0"/>
              <a:t> is deployed with </a:t>
            </a:r>
          </a:p>
          <a:p>
            <a:r>
              <a:rPr lang="en-US" sz="2400" dirty="0"/>
              <a:t>equipment shelves in which the </a:t>
            </a:r>
          </a:p>
          <a:p>
            <a:r>
              <a:rPr lang="en-US" sz="2400" dirty="0"/>
              <a:t>transponders are inserted.</a:t>
            </a:r>
          </a:p>
          <a:p>
            <a:pPr marL="457200" indent="-457200">
              <a:buFont typeface="Wingdings" panose="05000000000000000000" pitchFamily="2" charset="2"/>
              <a:buChar char="ü"/>
            </a:pPr>
            <a:r>
              <a:rPr lang="en-US" sz="2400" dirty="0">
                <a:solidFill>
                  <a:srgbClr val="FF0000"/>
                </a:solidFill>
              </a:rPr>
              <a:t>Density</a:t>
            </a:r>
            <a:r>
              <a:rPr lang="en-US" sz="2400" dirty="0"/>
              <a:t> of the transponders</a:t>
            </a:r>
          </a:p>
          <a:p>
            <a:pPr marL="457200" indent="-457200">
              <a:buFont typeface="Wingdings" panose="05000000000000000000" pitchFamily="2" charset="2"/>
              <a:buChar char="ü"/>
            </a:pPr>
            <a:r>
              <a:rPr lang="en-US" sz="2400" dirty="0">
                <a:solidFill>
                  <a:srgbClr val="FF0000"/>
                </a:solidFill>
              </a:rPr>
              <a:t>Pay-as-you-grow</a:t>
            </a:r>
          </a:p>
          <a:p>
            <a:pPr marL="457200" indent="-457200">
              <a:buFont typeface="Wingdings" panose="05000000000000000000" pitchFamily="2" charset="2"/>
              <a:buChar char="ü"/>
            </a:pPr>
            <a:r>
              <a:rPr lang="en-US" sz="2400" dirty="0"/>
              <a:t>Slots </a:t>
            </a:r>
            <a:r>
              <a:rPr lang="en-US" sz="2400" dirty="0">
                <a:solidFill>
                  <a:srgbClr val="FF0000"/>
                </a:solidFill>
              </a:rPr>
              <a:t>flexibility </a:t>
            </a:r>
            <a:r>
              <a:rPr lang="en-US" sz="2400" dirty="0"/>
              <a:t>(</a:t>
            </a:r>
            <a:r>
              <a:rPr lang="en-US" sz="2400" dirty="0">
                <a:solidFill>
                  <a:srgbClr val="FF0000"/>
                </a:solidFill>
              </a:rPr>
              <a:t>colorless slot</a:t>
            </a:r>
            <a:r>
              <a:rPr lang="en-US" sz="2400" dirty="0"/>
              <a:t>)</a:t>
            </a:r>
          </a:p>
        </p:txBody>
      </p:sp>
    </p:spTree>
    <p:extLst>
      <p:ext uri="{BB962C8B-B14F-4D97-AF65-F5344CB8AC3E}">
        <p14:creationId xmlns:p14="http://schemas.microsoft.com/office/powerpoint/2010/main" val="413620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Transponders, cont’d</a:t>
            </a:r>
          </a:p>
        </p:txBody>
      </p:sp>
      <p:sp>
        <p:nvSpPr>
          <p:cNvPr id="3" name="Content Placeholder 2"/>
          <p:cNvSpPr>
            <a:spLocks noGrp="1"/>
          </p:cNvSpPr>
          <p:nvPr>
            <p:ph idx="1"/>
          </p:nvPr>
        </p:nvSpPr>
        <p:spPr>
          <a:xfrm>
            <a:off x="599690" y="1484784"/>
            <a:ext cx="8119814" cy="4394354"/>
          </a:xfrm>
        </p:spPr>
        <p:txBody>
          <a:bodyPr>
            <a:normAutofit lnSpcReduction="10000"/>
          </a:bodyPr>
          <a:lstStyle/>
          <a:p>
            <a:r>
              <a:rPr lang="en-US" dirty="0"/>
              <a:t>In </a:t>
            </a:r>
            <a:r>
              <a:rPr lang="en-US" dirty="0">
                <a:solidFill>
                  <a:srgbClr val="FF0000"/>
                </a:solidFill>
              </a:rPr>
              <a:t>fixed-tuned</a:t>
            </a:r>
            <a:r>
              <a:rPr lang="en-US" dirty="0"/>
              <a:t> transponders, the client signal can be converted to just one particular optical frequency. </a:t>
            </a:r>
          </a:p>
          <a:p>
            <a:r>
              <a:rPr lang="en-US" dirty="0"/>
              <a:t>In transponders equipped with </a:t>
            </a:r>
            <a:r>
              <a:rPr lang="en-US" dirty="0">
                <a:solidFill>
                  <a:srgbClr val="FF0000"/>
                </a:solidFill>
              </a:rPr>
              <a:t>tunable</a:t>
            </a:r>
            <a:r>
              <a:rPr lang="en-US" dirty="0"/>
              <a:t> lasers, the client signal can be converted to any one of a range of optical frequencies. </a:t>
            </a:r>
          </a:p>
          <a:p>
            <a:endParaRPr lang="en-US" dirty="0"/>
          </a:p>
          <a:p>
            <a:r>
              <a:rPr lang="en-US" dirty="0"/>
              <a:t>While there is a small cost premium for tunable transponders as compared to fixed transponders, they greatly improve the </a:t>
            </a:r>
            <a:r>
              <a:rPr lang="en-US" dirty="0">
                <a:solidFill>
                  <a:srgbClr val="FF0000"/>
                </a:solidFill>
              </a:rPr>
              <a:t>flexibility</a:t>
            </a:r>
            <a:r>
              <a:rPr lang="en-US" dirty="0"/>
              <a:t> of the network as well as simplify the process of maintaining </a:t>
            </a:r>
            <a:r>
              <a:rPr lang="en-US" dirty="0">
                <a:solidFill>
                  <a:srgbClr val="FF0000"/>
                </a:solidFill>
              </a:rPr>
              <a:t>inventory</a:t>
            </a:r>
            <a:r>
              <a:rPr lang="en-US" dirty="0"/>
              <a:t> and </a:t>
            </a:r>
            <a:r>
              <a:rPr lang="en-US" dirty="0">
                <a:solidFill>
                  <a:srgbClr val="FF0000"/>
                </a:solidFill>
              </a:rPr>
              <a:t>spare</a:t>
            </a:r>
            <a:r>
              <a:rPr lang="en-US" dirty="0"/>
              <a:t> equipment for failure events.</a:t>
            </a:r>
          </a:p>
        </p:txBody>
      </p:sp>
      <p:sp>
        <p:nvSpPr>
          <p:cNvPr id="4" name="Date Placeholder 3"/>
          <p:cNvSpPr>
            <a:spLocks noGrp="1"/>
          </p:cNvSpPr>
          <p:nvPr>
            <p:ph type="dt" sz="half" idx="10"/>
          </p:nvPr>
        </p:nvSpPr>
        <p:spPr/>
        <p:txBody>
          <a:bodyPr/>
          <a:lstStyle/>
          <a:p>
            <a:r>
              <a:rPr lang="en-US"/>
              <a:t>Optical Switching</a:t>
            </a:r>
          </a:p>
        </p:txBody>
      </p:sp>
      <p:sp>
        <p:nvSpPr>
          <p:cNvPr id="5" name="Footer Placeholder 4"/>
          <p:cNvSpPr>
            <a:spLocks noGrp="1"/>
          </p:cNvSpPr>
          <p:nvPr>
            <p:ph type="ftr" sz="quarter" idx="11"/>
          </p:nvPr>
        </p:nvSpPr>
        <p:spPr/>
        <p:txBody>
          <a:bodyPr/>
          <a:lstStyle/>
          <a:p>
            <a:r>
              <a:rPr lang="en-US"/>
              <a:t>Optical Communications Networks Course</a:t>
            </a:r>
          </a:p>
        </p:txBody>
      </p:sp>
      <p:sp>
        <p:nvSpPr>
          <p:cNvPr id="6" name="Slide Number Placeholder 5"/>
          <p:cNvSpPr>
            <a:spLocks noGrp="1"/>
          </p:cNvSpPr>
          <p:nvPr>
            <p:ph type="sldNum" sz="quarter" idx="12"/>
          </p:nvPr>
        </p:nvSpPr>
        <p:spPr/>
        <p:txBody>
          <a:bodyPr/>
          <a:lstStyle/>
          <a:p>
            <a:fld id="{EB084C35-B04F-495E-9170-39C1F64CE11D}" type="slidenum">
              <a:rPr lang="en-US" smtClean="0"/>
              <a:t>9</a:t>
            </a:fld>
            <a:endParaRPr lang="en-US"/>
          </a:p>
        </p:txBody>
      </p:sp>
    </p:spTree>
    <p:extLst>
      <p:ext uri="{BB962C8B-B14F-4D97-AF65-F5344CB8AC3E}">
        <p14:creationId xmlns:p14="http://schemas.microsoft.com/office/powerpoint/2010/main" val="2699180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21965</TotalTime>
  <Words>2062</Words>
  <Application>Microsoft Office PowerPoint</Application>
  <PresentationFormat>On-screen Show (4:3)</PresentationFormat>
  <Paragraphs>354</Paragraphs>
  <Slides>39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맑은 고딕</vt:lpstr>
      <vt:lpstr>Arial</vt:lpstr>
      <vt:lpstr>Calibri</vt:lpstr>
      <vt:lpstr>Calibri Light</vt:lpstr>
      <vt:lpstr>Cambria Math</vt:lpstr>
      <vt:lpstr>Candara</vt:lpstr>
      <vt:lpstr>Wingdings</vt:lpstr>
      <vt:lpstr>Custom Design</vt:lpstr>
      <vt:lpstr>Optical Network Elements</vt:lpstr>
      <vt:lpstr>Lecture agenda:</vt:lpstr>
      <vt:lpstr>Network layers and Topologies</vt:lpstr>
      <vt:lpstr>Network Interfacing</vt:lpstr>
      <vt:lpstr>Network ingredients</vt:lpstr>
      <vt:lpstr>Network ingredients, cont’d</vt:lpstr>
      <vt:lpstr>Transponders</vt:lpstr>
      <vt:lpstr>Example of an optical-terminal</vt:lpstr>
      <vt:lpstr>Transponders, cont’d</vt:lpstr>
      <vt:lpstr>Two basic terms</vt:lpstr>
      <vt:lpstr>Passive Splitter and combiner</vt:lpstr>
      <vt:lpstr>Passive Splitter and combiner, cont’d</vt:lpstr>
      <vt:lpstr>1 × N demultiplexer &amp; N × 1 multiplexer,</vt:lpstr>
      <vt:lpstr>Wavelength-selective switch (WSS)</vt:lpstr>
      <vt:lpstr>Optical Terminal</vt:lpstr>
      <vt:lpstr>Optical Terminal, cont’d</vt:lpstr>
      <vt:lpstr>Optical-terminal architectures</vt:lpstr>
      <vt:lpstr>Optical-Electrical-Optical (O-E-O) Architectures</vt:lpstr>
      <vt:lpstr>Optical-Electrical-Optical (O-E-O) Architectures</vt:lpstr>
      <vt:lpstr>O-E-O architecture with electronic switch fabric </vt:lpstr>
      <vt:lpstr>Advantages of the O-E-O Architecture</vt:lpstr>
      <vt:lpstr> Disadvantages of the O-E-O Architecture</vt:lpstr>
      <vt:lpstr>Optical bypass: all-optical or transparent</vt:lpstr>
      <vt:lpstr>Advantages of Optical Bypass</vt:lpstr>
      <vt:lpstr>Disadvantages of Optical Bypass</vt:lpstr>
      <vt:lpstr>Disadvantages of Optical Bypass, cont’d</vt:lpstr>
      <vt:lpstr>OADM</vt:lpstr>
      <vt:lpstr>OADM Reconfigurability ≡ ROADM</vt:lpstr>
      <vt:lpstr>Multi-degree ROADMs (ROADM-MD)</vt:lpstr>
      <vt:lpstr>Multi-degree ROADMs (ROADM-MD), cont’d</vt:lpstr>
      <vt:lpstr>ROADM Architectures</vt:lpstr>
      <vt:lpstr>Broadcast-and-select ROADM</vt:lpstr>
      <vt:lpstr>Route-and-select ROADM</vt:lpstr>
      <vt:lpstr>Wavelength-selective</vt:lpstr>
      <vt:lpstr>ROADM Properties</vt:lpstr>
      <vt:lpstr>Colorless Switching</vt:lpstr>
      <vt:lpstr>Directionless switching</vt:lpstr>
      <vt:lpstr>Contentionless Switching</vt:lpstr>
      <vt:lpstr>Enough for today!</vt:lpstr>
    </vt:vector>
  </TitlesOfParts>
  <Company>동원시스템즈</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여종하</dc:creator>
  <cp:lastModifiedBy>ASUS</cp:lastModifiedBy>
  <cp:revision>1685</cp:revision>
  <dcterms:created xsi:type="dcterms:W3CDTF">2012-08-01T00:02:55Z</dcterms:created>
  <dcterms:modified xsi:type="dcterms:W3CDTF">2020-02-21T14:48:21Z</dcterms:modified>
</cp:coreProperties>
</file>