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490" r:id="rId2"/>
    <p:sldId id="492" r:id="rId3"/>
    <p:sldId id="514" r:id="rId4"/>
    <p:sldId id="515" r:id="rId5"/>
    <p:sldId id="516" r:id="rId6"/>
    <p:sldId id="493" r:id="rId7"/>
    <p:sldId id="494" r:id="rId8"/>
    <p:sldId id="495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528" r:id="rId3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52C"/>
    <a:srgbClr val="F0681C"/>
    <a:srgbClr val="FFFF99"/>
    <a:srgbClr val="FFFF66"/>
    <a:srgbClr val="FFCD2D"/>
    <a:srgbClr val="FFD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4" autoAdjust="0"/>
    <p:restoredTop sz="94533" autoAdjust="0"/>
  </p:normalViewPr>
  <p:slideViewPr>
    <p:cSldViewPr>
      <p:cViewPr varScale="1">
        <p:scale>
          <a:sx n="60" d="100"/>
          <a:sy n="60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1386" y="-7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32EA8-F3E1-4187-BC7C-1F3D80FF2DC9}" type="datetimeFigureOut">
              <a:rPr lang="ko-KR" altLang="en-US" smtClean="0"/>
              <a:pPr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B1FFE-BE0B-46CC-8241-679A8C5F40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B1FFE-BE0B-46CC-8241-679A8C5F408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40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B1FFE-BE0B-46CC-8241-679A8C5F40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69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AF1A5-7284-488C-8B3D-31B21D611F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12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AF1A5-7284-488C-8B3D-31B21D611F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3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DE96-B905-4B08-95EB-24002F504C3D}" type="datetime1">
              <a:rPr lang="en-US" altLang="ko-KR" smtClean="0"/>
              <a:t>6/3/2020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Optical Communications Networks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259632" y="1052736"/>
            <a:ext cx="684076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41678"/>
            <a:ext cx="8229600" cy="5144390"/>
          </a:xfrm>
        </p:spPr>
        <p:txBody>
          <a:bodyPr/>
          <a:lstStyle>
            <a:lvl1pPr>
              <a:defRPr lang="en-US" dirty="0"/>
            </a:lvl1pPr>
          </a:lstStyle>
          <a:p>
            <a:pPr lvl="0"/>
            <a:r>
              <a:rPr lang="en-US" altLang="ko-KR" dirty="0"/>
              <a:t>Head1</a:t>
            </a:r>
            <a:endParaRPr lang="ko-KR" altLang="en-US" dirty="0"/>
          </a:p>
          <a:p>
            <a:pPr lvl="1"/>
            <a:r>
              <a:rPr lang="en-US" altLang="ko-KR" dirty="0"/>
              <a:t>head2</a:t>
            </a:r>
            <a:endParaRPr lang="ko-KR" altLang="en-US" dirty="0"/>
          </a:p>
          <a:p>
            <a:pPr lvl="2"/>
            <a:r>
              <a:rPr lang="en-US" altLang="ko-KR" dirty="0"/>
              <a:t>head3</a:t>
            </a:r>
            <a:endParaRPr lang="ko-KR" altLang="en-US" dirty="0"/>
          </a:p>
          <a:p>
            <a:pPr lvl="3"/>
            <a:r>
              <a:rPr lang="en-US" altLang="ko-KR" dirty="0"/>
              <a:t>head4</a:t>
            </a:r>
            <a:endParaRPr lang="ko-KR" altLang="en-US" dirty="0"/>
          </a:p>
          <a:p>
            <a:pPr lvl="4"/>
            <a:r>
              <a:rPr lang="en-US" altLang="ko-KR" dirty="0"/>
              <a:t>head5</a:t>
            </a:r>
            <a:endParaRPr lang="ko-KR" alt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dirty="0"/>
              <a:t>Caption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9372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err="1"/>
              <a:t>Commnents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963D-B46E-49F8-B2EF-6871119511C7}" type="datetime1">
              <a:rPr lang="en-US" altLang="ko-KR" smtClean="0"/>
              <a:t>6/3/2020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Optical Communications Networks</a:t>
            </a:r>
            <a:endParaRPr lang="en-US" altLang="ko-KR" dirty="0">
              <a:latin typeface="+mn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7DFD-DCF7-43A3-998B-913844D5A4C0}" type="datetime1">
              <a:rPr lang="en-US" altLang="ko-KR" smtClean="0"/>
              <a:t>6/3/2020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Optical Communications Networks</a:t>
            </a:r>
            <a:endParaRPr lang="en-US" altLang="ko-KR" dirty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259632" y="1052736"/>
            <a:ext cx="684076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4B94-0C0A-430F-8736-276AD4DD3DA9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Optical Communications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CAB-E8F0-4D16-BE56-DB3A214F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2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41678"/>
            <a:ext cx="8229600" cy="514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Head1</a:t>
            </a:r>
            <a:endParaRPr lang="ko-KR" altLang="en-US" dirty="0"/>
          </a:p>
          <a:p>
            <a:pPr lvl="1"/>
            <a:r>
              <a:rPr lang="en-US" altLang="ko-KR" dirty="0"/>
              <a:t>Head2</a:t>
            </a:r>
            <a:endParaRPr lang="ko-KR" altLang="en-US" dirty="0"/>
          </a:p>
          <a:p>
            <a:pPr lvl="2"/>
            <a:r>
              <a:rPr lang="en-US" altLang="ko-KR" dirty="0"/>
              <a:t>Head3</a:t>
            </a:r>
            <a:endParaRPr lang="ko-KR" altLang="en-US" dirty="0"/>
          </a:p>
          <a:p>
            <a:pPr lvl="3"/>
            <a:r>
              <a:rPr lang="en-US" altLang="ko-KR" dirty="0"/>
              <a:t>Head4</a:t>
            </a:r>
            <a:endParaRPr lang="ko-KR" altLang="en-US" dirty="0"/>
          </a:p>
          <a:p>
            <a:pPr lvl="4"/>
            <a:r>
              <a:rPr lang="en-US" altLang="ko-KR" dirty="0"/>
              <a:t>Head5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44FF7-C078-4B3A-BEE4-1036A3031C91}" type="datetime1">
              <a:rPr lang="en-US" altLang="ko-KR" smtClean="0"/>
              <a:t>6/3/2020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latin typeface="+mn-ea"/>
              </a:rPr>
              <a:t>Optical Communications Networks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6839C-7E07-4E74-9D78-CD0D738C72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ng</a:t>
            </a:r>
            <a:endParaRPr kumimoji="0"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80" r:id="rId3"/>
    <p:sldLayoutId id="2147483681" r:id="rId4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Optical Communications Networks</a:t>
            </a:r>
            <a:endParaRPr lang="en-US" altLang="ko-KR" dirty="0">
              <a:latin typeface="+mn-e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19672" y="5356323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Chapters 7:  J. M. Simmons, </a:t>
            </a:r>
          </a:p>
          <a:p>
            <a:pPr marL="0" indent="0">
              <a:buNone/>
            </a:pPr>
            <a:r>
              <a:rPr lang="en-US" sz="1800" i="1" dirty="0"/>
              <a:t>Optical Network Design and Planning, </a:t>
            </a:r>
            <a:r>
              <a:rPr lang="en-US" sz="1800" dirty="0"/>
              <a:t>Optical Networks,</a:t>
            </a:r>
          </a:p>
          <a:p>
            <a:pPr marL="0" indent="0">
              <a:buNone/>
            </a:pPr>
            <a:r>
              <a:rPr lang="en-US" sz="1800" dirty="0"/>
              <a:t>© Springer International Publishing 2014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Optical Protection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69B9-65DA-404D-A85C-90277ADA5A5C}" type="datetime1">
              <a:rPr lang="en-US" altLang="ko-KR" smtClean="0"/>
              <a:t>6/3/2020</a:t>
            </a:fld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79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1"/>
          <p:cNvSpPr>
            <a:spLocks noGrp="1" noChangeArrowheads="1"/>
          </p:cNvSpPr>
          <p:nvPr>
            <p:ph type="title"/>
          </p:nvPr>
        </p:nvSpPr>
        <p:spPr>
          <a:xfrm>
            <a:off x="1363210" y="143725"/>
            <a:ext cx="6400800" cy="838200"/>
          </a:xfrm>
          <a:noFill/>
        </p:spPr>
        <p:txBody>
          <a:bodyPr>
            <a:normAutofit/>
          </a:bodyPr>
          <a:lstStyle/>
          <a:p>
            <a:r>
              <a:rPr lang="en-US" altLang="en-US" sz="3000" dirty="0"/>
              <a:t>1:1 Protection</a:t>
            </a:r>
          </a:p>
        </p:txBody>
      </p:sp>
      <p:pic>
        <p:nvPicPr>
          <p:cNvPr id="20483" name="Picture 1029" descr="C:\Hlion\CS294-3\Presentation\1to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89075"/>
            <a:ext cx="49530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11188" y="3141663"/>
            <a:ext cx="8077200" cy="3240087"/>
          </a:xfrm>
        </p:spPr>
        <p:txBody>
          <a:bodyPr wrap="none"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During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operation</a:t>
            </a:r>
            <a:r>
              <a:rPr lang="en-US" altLang="en-US" sz="24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traffic or low priority traffic is </a:t>
            </a:r>
          </a:p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sent across the backup path.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case failure both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source and destination switch onto </a:t>
            </a:r>
          </a:p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the protection path.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Pros: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better network utilization.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Cons: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required signaling overhead, slower restoration.</a:t>
            </a:r>
          </a:p>
          <a:p>
            <a:pPr lvl="1"/>
            <a:endParaRPr lang="en-US" altLang="en-US" dirty="0"/>
          </a:p>
        </p:txBody>
      </p:sp>
      <p:sp>
        <p:nvSpPr>
          <p:cNvPr id="5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10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11760" y="942046"/>
            <a:ext cx="43037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91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27"/>
            <a:ext cx="8229600" cy="576262"/>
          </a:xfrm>
        </p:spPr>
        <p:txBody>
          <a:bodyPr>
            <a:normAutofit/>
          </a:bodyPr>
          <a:lstStyle/>
          <a:p>
            <a:r>
              <a:rPr lang="en-US" altLang="en-US" sz="3000" dirty="0"/>
              <a:t>Protection in Ring Network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7963"/>
            <a:ext cx="9144000" cy="33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304800" y="4724400"/>
            <a:ext cx="27432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1+1 Path Protection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Used in access rings for traffic aggregation into central office </a:t>
            </a: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6553200" y="4724400"/>
            <a:ext cx="25908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 Link Protection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for inter-office </a:t>
            </a:r>
            <a:endParaRPr lang="fa-IR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rings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3124200" y="4724400"/>
            <a:ext cx="347563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 Span and Link Protection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in metropolitan or </a:t>
            </a:r>
            <a:endParaRPr lang="fa-IR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long-haul rings</a:t>
            </a:r>
          </a:p>
        </p:txBody>
      </p:sp>
      <p:sp>
        <p:nvSpPr>
          <p:cNvPr id="16391" name="Rectangle 1"/>
          <p:cNvSpPr>
            <a:spLocks noChangeArrowheads="1"/>
          </p:cNvSpPr>
          <p:nvPr/>
        </p:nvSpPr>
        <p:spPr bwMode="auto">
          <a:xfrm>
            <a:off x="107950" y="4005263"/>
            <a:ext cx="2889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Unidirectional Path Switched Ring </a:t>
            </a:r>
            <a:endParaRPr lang="en-US" altLang="en-US" sz="1400">
              <a:solidFill>
                <a:srgbClr val="008000"/>
              </a:solidFill>
              <a:cs typeface="Arial" panose="020B0604020202020204" pitchFamily="34" charset="0"/>
            </a:endParaRP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3348038" y="4076700"/>
            <a:ext cx="2738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Bidirectional Link Switched Ring </a:t>
            </a:r>
            <a:endParaRPr lang="en-US" altLang="en-US" sz="1400">
              <a:solidFill>
                <a:srgbClr val="008000"/>
              </a:solidFill>
              <a:cs typeface="Arial" panose="020B0604020202020204" pitchFamily="34" charset="0"/>
            </a:endParaRP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6403975" y="4076700"/>
            <a:ext cx="2740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Bidirectional Link Switched Ring </a:t>
            </a:r>
            <a:endParaRPr lang="en-US" altLang="en-US" sz="1400">
              <a:solidFill>
                <a:srgbClr val="008000"/>
              </a:solidFill>
              <a:cs typeface="Arial" panose="020B0604020202020204" pitchFamily="34" charset="0"/>
            </a:endParaRPr>
          </a:p>
        </p:txBody>
      </p:sp>
      <p:sp>
        <p:nvSpPr>
          <p:cNvPr id="10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11</a:t>
            </a:fld>
            <a:endParaRPr lang="ko-KR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411760" y="821512"/>
            <a:ext cx="43037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0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/>
          <p:cNvSpPr>
            <a:spLocks noChangeArrowheads="1"/>
          </p:cNvSpPr>
          <p:nvPr/>
        </p:nvSpPr>
        <p:spPr bwMode="auto">
          <a:xfrm>
            <a:off x="3124200" y="2438400"/>
            <a:ext cx="2590800" cy="2667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2971800" y="2286000"/>
            <a:ext cx="2895600" cy="29718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35805" y="194412"/>
            <a:ext cx="8856663" cy="876300"/>
          </a:xfrm>
        </p:spPr>
        <p:txBody>
          <a:bodyPr>
            <a:normAutofit/>
          </a:bodyPr>
          <a:lstStyle/>
          <a:p>
            <a:r>
              <a:rPr lang="en-US" altLang="en-US" sz="3000" dirty="0"/>
              <a:t>Unidirectional Path Switched Ring (UPSR)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6019800" y="2743200"/>
            <a:ext cx="4572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175379" y="1752600"/>
            <a:ext cx="26276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b="1" dirty="0">
                <a:solidFill>
                  <a:srgbClr val="FF6600"/>
                </a:solidFill>
                <a:latin typeface="Arial" panose="020B0604020202020204" pitchFamily="34" charset="0"/>
              </a:rPr>
              <a:t>Signal sent on both working </a:t>
            </a:r>
          </a:p>
          <a:p>
            <a:pPr algn="ctr"/>
            <a:r>
              <a:rPr lang="en-US" altLang="en-US" sz="1400" b="1" dirty="0">
                <a:solidFill>
                  <a:srgbClr val="FF6600"/>
                </a:solidFill>
                <a:latin typeface="Arial" panose="020B0604020202020204" pitchFamily="34" charset="0"/>
              </a:rPr>
              <a:t>and protected path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268672" y="1938099"/>
            <a:ext cx="2528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b="1" dirty="0">
                <a:solidFill>
                  <a:srgbClr val="0000FF"/>
                </a:solidFill>
                <a:latin typeface="Arial" panose="020B0604020202020204" pitchFamily="34" charset="0"/>
              </a:rPr>
              <a:t>Best quality signal selected</a:t>
            </a: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V="1">
            <a:off x="3429000" y="2209800"/>
            <a:ext cx="457200" cy="304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4114800" y="2133600"/>
            <a:ext cx="6096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3200400" y="3124200"/>
            <a:ext cx="228600" cy="533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3276600" y="4114800"/>
            <a:ext cx="3048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3810000" y="4800600"/>
            <a:ext cx="609600" cy="152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4724400" y="4572000"/>
            <a:ext cx="533400" cy="304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V="1">
            <a:off x="5334000" y="3962400"/>
            <a:ext cx="2286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 flipV="1">
            <a:off x="5486400" y="3124200"/>
            <a:ext cx="76200" cy="533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6542088" y="2543175"/>
            <a:ext cx="1611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Receiving Traffic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3525838" y="5616575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rgbClr val="FF6600"/>
                </a:solidFill>
                <a:latin typeface="Arial" panose="020B0604020202020204" pitchFamily="34" charset="0"/>
              </a:rPr>
              <a:t>N1 send data to N2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2447925" y="3076575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N1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5835650" y="2847975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N2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6410325" y="3609975"/>
            <a:ext cx="2216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Outside Ring = </a:t>
            </a:r>
            <a:r>
              <a:rPr lang="en-US" altLang="en-US" sz="1400" b="1">
                <a:solidFill>
                  <a:srgbClr val="3333FF"/>
                </a:solidFill>
                <a:latin typeface="Arial" panose="020B0604020202020204" pitchFamily="34" charset="0"/>
              </a:rPr>
              <a:t>Working</a:t>
            </a:r>
          </a:p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Inside Ring = </a:t>
            </a:r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Protection</a:t>
            </a:r>
          </a:p>
        </p:txBody>
      </p:sp>
      <p:grpSp>
        <p:nvGrpSpPr>
          <p:cNvPr id="17429" name="Group 21"/>
          <p:cNvGrpSpPr>
            <a:grpSpLocks/>
          </p:cNvGrpSpPr>
          <p:nvPr/>
        </p:nvGrpSpPr>
        <p:grpSpPr bwMode="auto">
          <a:xfrm>
            <a:off x="2667000" y="2362200"/>
            <a:ext cx="990600" cy="762000"/>
            <a:chOff x="480" y="1152"/>
            <a:chExt cx="1152" cy="638"/>
          </a:xfrm>
        </p:grpSpPr>
        <p:sp>
          <p:nvSpPr>
            <p:cNvPr id="17491" name="AutoShape 22"/>
            <p:cNvSpPr>
              <a:spLocks noChangeArrowheads="1"/>
            </p:cNvSpPr>
            <p:nvPr/>
          </p:nvSpPr>
          <p:spPr bwMode="auto">
            <a:xfrm>
              <a:off x="480" y="1222"/>
              <a:ext cx="1152" cy="568"/>
            </a:xfrm>
            <a:prstGeom prst="cube">
              <a:avLst>
                <a:gd name="adj" fmla="val 46042"/>
              </a:avLst>
            </a:pr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7492" name="Group 23"/>
            <p:cNvGrpSpPr>
              <a:grpSpLocks/>
            </p:cNvGrpSpPr>
            <p:nvPr/>
          </p:nvGrpSpPr>
          <p:grpSpPr bwMode="auto">
            <a:xfrm>
              <a:off x="541" y="1256"/>
              <a:ext cx="357" cy="280"/>
              <a:chOff x="1152" y="2620"/>
              <a:chExt cx="283" cy="237"/>
            </a:xfrm>
          </p:grpSpPr>
          <p:sp>
            <p:nvSpPr>
              <p:cNvPr id="17499" name="AutoShape 24"/>
              <p:cNvSpPr>
                <a:spLocks noChangeArrowheads="1"/>
              </p:cNvSpPr>
              <p:nvPr/>
            </p:nvSpPr>
            <p:spPr bwMode="auto">
              <a:xfrm rot="7802682">
                <a:off x="1248" y="2673"/>
                <a:ext cx="237" cy="132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500" name="Line 25"/>
              <p:cNvSpPr>
                <a:spLocks noChangeShapeType="1"/>
              </p:cNvSpPr>
              <p:nvPr/>
            </p:nvSpPr>
            <p:spPr bwMode="auto">
              <a:xfrm>
                <a:off x="1291" y="2628"/>
                <a:ext cx="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01" name="Line 26"/>
              <p:cNvSpPr>
                <a:spLocks noChangeShapeType="1"/>
              </p:cNvSpPr>
              <p:nvPr/>
            </p:nvSpPr>
            <p:spPr bwMode="auto">
              <a:xfrm>
                <a:off x="1247" y="2676"/>
                <a:ext cx="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02" name="Line 27"/>
              <p:cNvSpPr>
                <a:spLocks noChangeShapeType="1"/>
              </p:cNvSpPr>
              <p:nvPr/>
            </p:nvSpPr>
            <p:spPr bwMode="auto">
              <a:xfrm>
                <a:off x="1200" y="2724"/>
                <a:ext cx="9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03" name="Line 28"/>
              <p:cNvSpPr>
                <a:spLocks noChangeShapeType="1"/>
              </p:cNvSpPr>
              <p:nvPr/>
            </p:nvSpPr>
            <p:spPr bwMode="auto">
              <a:xfrm>
                <a:off x="1152" y="2772"/>
                <a:ext cx="9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493" name="AutoShape 29"/>
            <p:cNvSpPr>
              <a:spLocks noChangeArrowheads="1"/>
            </p:cNvSpPr>
            <p:nvPr/>
          </p:nvSpPr>
          <p:spPr bwMode="auto">
            <a:xfrm rot="7802682" flipH="1" flipV="1">
              <a:off x="1167" y="1207"/>
              <a:ext cx="280" cy="17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7494" name="Group 30"/>
            <p:cNvGrpSpPr>
              <a:grpSpLocks/>
            </p:cNvGrpSpPr>
            <p:nvPr/>
          </p:nvGrpSpPr>
          <p:grpSpPr bwMode="auto">
            <a:xfrm>
              <a:off x="672" y="1502"/>
              <a:ext cx="602" cy="257"/>
              <a:chOff x="1188" y="2368"/>
              <a:chExt cx="213" cy="86"/>
            </a:xfrm>
          </p:grpSpPr>
          <p:sp>
            <p:nvSpPr>
              <p:cNvPr id="17495" name="Freeform 31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2 w 840"/>
                  <a:gd name="T1" fmla="*/ 1 h 253"/>
                  <a:gd name="T2" fmla="*/ 5 w 840"/>
                  <a:gd name="T3" fmla="*/ 1 h 253"/>
                  <a:gd name="T4" fmla="*/ 7 w 840"/>
                  <a:gd name="T5" fmla="*/ 4 h 253"/>
                  <a:gd name="T6" fmla="*/ 9 w 840"/>
                  <a:gd name="T7" fmla="*/ 1 h 253"/>
                  <a:gd name="T8" fmla="*/ 11 w 840"/>
                  <a:gd name="T9" fmla="*/ 1 h 253"/>
                  <a:gd name="T10" fmla="*/ 11 w 840"/>
                  <a:gd name="T11" fmla="*/ 0 h 253"/>
                  <a:gd name="T12" fmla="*/ 13 w 840"/>
                  <a:gd name="T13" fmla="*/ 2 h 253"/>
                  <a:gd name="T14" fmla="*/ 11 w 840"/>
                  <a:gd name="T15" fmla="*/ 4 h 253"/>
                  <a:gd name="T16" fmla="*/ 11 w 840"/>
                  <a:gd name="T17" fmla="*/ 2 h 253"/>
                  <a:gd name="T18" fmla="*/ 9 w 840"/>
                  <a:gd name="T19" fmla="*/ 2 h 253"/>
                  <a:gd name="T20" fmla="*/ 7 w 840"/>
                  <a:gd name="T21" fmla="*/ 5 h 253"/>
                  <a:gd name="T22" fmla="*/ 9 w 840"/>
                  <a:gd name="T23" fmla="*/ 7 h 253"/>
                  <a:gd name="T24" fmla="*/ 11 w 840"/>
                  <a:gd name="T25" fmla="*/ 7 h 253"/>
                  <a:gd name="T26" fmla="*/ 11 w 840"/>
                  <a:gd name="T27" fmla="*/ 5 h 253"/>
                  <a:gd name="T28" fmla="*/ 13 w 840"/>
                  <a:gd name="T29" fmla="*/ 8 h 253"/>
                  <a:gd name="T30" fmla="*/ 11 w 840"/>
                  <a:gd name="T31" fmla="*/ 9 h 253"/>
                  <a:gd name="T32" fmla="*/ 11 w 840"/>
                  <a:gd name="T33" fmla="*/ 8 h 253"/>
                  <a:gd name="T34" fmla="*/ 9 w 840"/>
                  <a:gd name="T35" fmla="*/ 8 h 253"/>
                  <a:gd name="T36" fmla="*/ 7 w 840"/>
                  <a:gd name="T37" fmla="*/ 5 h 253"/>
                  <a:gd name="T38" fmla="*/ 5 w 840"/>
                  <a:gd name="T39" fmla="*/ 8 h 253"/>
                  <a:gd name="T40" fmla="*/ 2 w 840"/>
                  <a:gd name="T41" fmla="*/ 8 h 253"/>
                  <a:gd name="T42" fmla="*/ 2 w 840"/>
                  <a:gd name="T43" fmla="*/ 9 h 253"/>
                  <a:gd name="T44" fmla="*/ 0 w 840"/>
                  <a:gd name="T45" fmla="*/ 8 h 253"/>
                  <a:gd name="T46" fmla="*/ 2 w 840"/>
                  <a:gd name="T47" fmla="*/ 5 h 253"/>
                  <a:gd name="T48" fmla="*/ 2 w 840"/>
                  <a:gd name="T49" fmla="*/ 7 h 253"/>
                  <a:gd name="T50" fmla="*/ 5 w 840"/>
                  <a:gd name="T51" fmla="*/ 7 h 253"/>
                  <a:gd name="T52" fmla="*/ 6 w 840"/>
                  <a:gd name="T53" fmla="*/ 5 h 253"/>
                  <a:gd name="T54" fmla="*/ 5 w 840"/>
                  <a:gd name="T55" fmla="*/ 2 h 253"/>
                  <a:gd name="T56" fmla="*/ 2 w 840"/>
                  <a:gd name="T57" fmla="*/ 2 h 253"/>
                  <a:gd name="T58" fmla="*/ 2 w 840"/>
                  <a:gd name="T59" fmla="*/ 4 h 253"/>
                  <a:gd name="T60" fmla="*/ 0 w 840"/>
                  <a:gd name="T61" fmla="*/ 2 h 253"/>
                  <a:gd name="T62" fmla="*/ 2 w 840"/>
                  <a:gd name="T63" fmla="*/ 0 h 253"/>
                  <a:gd name="T64" fmla="*/ 2 w 840"/>
                  <a:gd name="T65" fmla="*/ 1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96" name="Freeform 32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2 w 840"/>
                  <a:gd name="T1" fmla="*/ 1 h 253"/>
                  <a:gd name="T2" fmla="*/ 5 w 840"/>
                  <a:gd name="T3" fmla="*/ 1 h 253"/>
                  <a:gd name="T4" fmla="*/ 7 w 840"/>
                  <a:gd name="T5" fmla="*/ 4 h 253"/>
                  <a:gd name="T6" fmla="*/ 9 w 840"/>
                  <a:gd name="T7" fmla="*/ 1 h 253"/>
                  <a:gd name="T8" fmla="*/ 11 w 840"/>
                  <a:gd name="T9" fmla="*/ 1 h 253"/>
                  <a:gd name="T10" fmla="*/ 11 w 840"/>
                  <a:gd name="T11" fmla="*/ 0 h 253"/>
                  <a:gd name="T12" fmla="*/ 13 w 840"/>
                  <a:gd name="T13" fmla="*/ 2 h 253"/>
                  <a:gd name="T14" fmla="*/ 11 w 840"/>
                  <a:gd name="T15" fmla="*/ 4 h 253"/>
                  <a:gd name="T16" fmla="*/ 11 w 840"/>
                  <a:gd name="T17" fmla="*/ 2 h 253"/>
                  <a:gd name="T18" fmla="*/ 9 w 840"/>
                  <a:gd name="T19" fmla="*/ 2 h 253"/>
                  <a:gd name="T20" fmla="*/ 7 w 840"/>
                  <a:gd name="T21" fmla="*/ 5 h 253"/>
                  <a:gd name="T22" fmla="*/ 9 w 840"/>
                  <a:gd name="T23" fmla="*/ 7 h 253"/>
                  <a:gd name="T24" fmla="*/ 11 w 840"/>
                  <a:gd name="T25" fmla="*/ 7 h 253"/>
                  <a:gd name="T26" fmla="*/ 11 w 840"/>
                  <a:gd name="T27" fmla="*/ 5 h 253"/>
                  <a:gd name="T28" fmla="*/ 13 w 840"/>
                  <a:gd name="T29" fmla="*/ 8 h 253"/>
                  <a:gd name="T30" fmla="*/ 11 w 840"/>
                  <a:gd name="T31" fmla="*/ 9 h 253"/>
                  <a:gd name="T32" fmla="*/ 11 w 840"/>
                  <a:gd name="T33" fmla="*/ 8 h 253"/>
                  <a:gd name="T34" fmla="*/ 9 w 840"/>
                  <a:gd name="T35" fmla="*/ 8 h 253"/>
                  <a:gd name="T36" fmla="*/ 7 w 840"/>
                  <a:gd name="T37" fmla="*/ 5 h 253"/>
                  <a:gd name="T38" fmla="*/ 5 w 840"/>
                  <a:gd name="T39" fmla="*/ 8 h 253"/>
                  <a:gd name="T40" fmla="*/ 2 w 840"/>
                  <a:gd name="T41" fmla="*/ 8 h 253"/>
                  <a:gd name="T42" fmla="*/ 2 w 840"/>
                  <a:gd name="T43" fmla="*/ 9 h 253"/>
                  <a:gd name="T44" fmla="*/ 0 w 840"/>
                  <a:gd name="T45" fmla="*/ 8 h 253"/>
                  <a:gd name="T46" fmla="*/ 2 w 840"/>
                  <a:gd name="T47" fmla="*/ 5 h 253"/>
                  <a:gd name="T48" fmla="*/ 2 w 840"/>
                  <a:gd name="T49" fmla="*/ 7 h 253"/>
                  <a:gd name="T50" fmla="*/ 5 w 840"/>
                  <a:gd name="T51" fmla="*/ 7 h 253"/>
                  <a:gd name="T52" fmla="*/ 6 w 840"/>
                  <a:gd name="T53" fmla="*/ 5 h 253"/>
                  <a:gd name="T54" fmla="*/ 5 w 840"/>
                  <a:gd name="T55" fmla="*/ 2 h 253"/>
                  <a:gd name="T56" fmla="*/ 2 w 840"/>
                  <a:gd name="T57" fmla="*/ 2 h 253"/>
                  <a:gd name="T58" fmla="*/ 2 w 840"/>
                  <a:gd name="T59" fmla="*/ 4 h 253"/>
                  <a:gd name="T60" fmla="*/ 0 w 840"/>
                  <a:gd name="T61" fmla="*/ 2 h 253"/>
                  <a:gd name="T62" fmla="*/ 2 w 840"/>
                  <a:gd name="T63" fmla="*/ 0 h 253"/>
                  <a:gd name="T64" fmla="*/ 2 w 840"/>
                  <a:gd name="T65" fmla="*/ 1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97" name="Freeform 33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2 w 840"/>
                  <a:gd name="T1" fmla="*/ 1 h 252"/>
                  <a:gd name="T2" fmla="*/ 5 w 840"/>
                  <a:gd name="T3" fmla="*/ 1 h 252"/>
                  <a:gd name="T4" fmla="*/ 7 w 840"/>
                  <a:gd name="T5" fmla="*/ 4 h 252"/>
                  <a:gd name="T6" fmla="*/ 9 w 840"/>
                  <a:gd name="T7" fmla="*/ 1 h 252"/>
                  <a:gd name="T8" fmla="*/ 11 w 840"/>
                  <a:gd name="T9" fmla="*/ 1 h 252"/>
                  <a:gd name="T10" fmla="*/ 11 w 840"/>
                  <a:gd name="T11" fmla="*/ 0 h 252"/>
                  <a:gd name="T12" fmla="*/ 13 w 840"/>
                  <a:gd name="T13" fmla="*/ 2 h 252"/>
                  <a:gd name="T14" fmla="*/ 11 w 840"/>
                  <a:gd name="T15" fmla="*/ 4 h 252"/>
                  <a:gd name="T16" fmla="*/ 11 w 840"/>
                  <a:gd name="T17" fmla="*/ 2 h 252"/>
                  <a:gd name="T18" fmla="*/ 9 w 840"/>
                  <a:gd name="T19" fmla="*/ 2 h 252"/>
                  <a:gd name="T20" fmla="*/ 7 w 840"/>
                  <a:gd name="T21" fmla="*/ 5 h 252"/>
                  <a:gd name="T22" fmla="*/ 9 w 840"/>
                  <a:gd name="T23" fmla="*/ 7 h 252"/>
                  <a:gd name="T24" fmla="*/ 11 w 840"/>
                  <a:gd name="T25" fmla="*/ 7 h 252"/>
                  <a:gd name="T26" fmla="*/ 11 w 840"/>
                  <a:gd name="T27" fmla="*/ 5 h 252"/>
                  <a:gd name="T28" fmla="*/ 13 w 840"/>
                  <a:gd name="T29" fmla="*/ 8 h 252"/>
                  <a:gd name="T30" fmla="*/ 11 w 840"/>
                  <a:gd name="T31" fmla="*/ 9 h 252"/>
                  <a:gd name="T32" fmla="*/ 11 w 840"/>
                  <a:gd name="T33" fmla="*/ 8 h 252"/>
                  <a:gd name="T34" fmla="*/ 9 w 840"/>
                  <a:gd name="T35" fmla="*/ 8 h 252"/>
                  <a:gd name="T36" fmla="*/ 7 w 840"/>
                  <a:gd name="T37" fmla="*/ 5 h 252"/>
                  <a:gd name="T38" fmla="*/ 5 w 840"/>
                  <a:gd name="T39" fmla="*/ 8 h 252"/>
                  <a:gd name="T40" fmla="*/ 2 w 840"/>
                  <a:gd name="T41" fmla="*/ 8 h 252"/>
                  <a:gd name="T42" fmla="*/ 2 w 840"/>
                  <a:gd name="T43" fmla="*/ 9 h 252"/>
                  <a:gd name="T44" fmla="*/ 0 w 840"/>
                  <a:gd name="T45" fmla="*/ 8 h 252"/>
                  <a:gd name="T46" fmla="*/ 2 w 840"/>
                  <a:gd name="T47" fmla="*/ 5 h 252"/>
                  <a:gd name="T48" fmla="*/ 2 w 840"/>
                  <a:gd name="T49" fmla="*/ 7 h 252"/>
                  <a:gd name="T50" fmla="*/ 5 w 840"/>
                  <a:gd name="T51" fmla="*/ 7 h 252"/>
                  <a:gd name="T52" fmla="*/ 6 w 840"/>
                  <a:gd name="T53" fmla="*/ 5 h 252"/>
                  <a:gd name="T54" fmla="*/ 5 w 840"/>
                  <a:gd name="T55" fmla="*/ 2 h 252"/>
                  <a:gd name="T56" fmla="*/ 2 w 840"/>
                  <a:gd name="T57" fmla="*/ 2 h 252"/>
                  <a:gd name="T58" fmla="*/ 2 w 840"/>
                  <a:gd name="T59" fmla="*/ 4 h 252"/>
                  <a:gd name="T60" fmla="*/ 0 w 840"/>
                  <a:gd name="T61" fmla="*/ 2 h 252"/>
                  <a:gd name="T62" fmla="*/ 2 w 840"/>
                  <a:gd name="T63" fmla="*/ 0 h 252"/>
                  <a:gd name="T64" fmla="*/ 2 w 840"/>
                  <a:gd name="T65" fmla="*/ 1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98" name="Freeform 34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2 w 840"/>
                  <a:gd name="T1" fmla="*/ 1 h 252"/>
                  <a:gd name="T2" fmla="*/ 5 w 840"/>
                  <a:gd name="T3" fmla="*/ 1 h 252"/>
                  <a:gd name="T4" fmla="*/ 7 w 840"/>
                  <a:gd name="T5" fmla="*/ 4 h 252"/>
                  <a:gd name="T6" fmla="*/ 9 w 840"/>
                  <a:gd name="T7" fmla="*/ 1 h 252"/>
                  <a:gd name="T8" fmla="*/ 11 w 840"/>
                  <a:gd name="T9" fmla="*/ 1 h 252"/>
                  <a:gd name="T10" fmla="*/ 11 w 840"/>
                  <a:gd name="T11" fmla="*/ 0 h 252"/>
                  <a:gd name="T12" fmla="*/ 13 w 840"/>
                  <a:gd name="T13" fmla="*/ 2 h 252"/>
                  <a:gd name="T14" fmla="*/ 11 w 840"/>
                  <a:gd name="T15" fmla="*/ 4 h 252"/>
                  <a:gd name="T16" fmla="*/ 11 w 840"/>
                  <a:gd name="T17" fmla="*/ 2 h 252"/>
                  <a:gd name="T18" fmla="*/ 9 w 840"/>
                  <a:gd name="T19" fmla="*/ 2 h 252"/>
                  <a:gd name="T20" fmla="*/ 7 w 840"/>
                  <a:gd name="T21" fmla="*/ 5 h 252"/>
                  <a:gd name="T22" fmla="*/ 9 w 840"/>
                  <a:gd name="T23" fmla="*/ 7 h 252"/>
                  <a:gd name="T24" fmla="*/ 11 w 840"/>
                  <a:gd name="T25" fmla="*/ 7 h 252"/>
                  <a:gd name="T26" fmla="*/ 11 w 840"/>
                  <a:gd name="T27" fmla="*/ 5 h 252"/>
                  <a:gd name="T28" fmla="*/ 13 w 840"/>
                  <a:gd name="T29" fmla="*/ 8 h 252"/>
                  <a:gd name="T30" fmla="*/ 11 w 840"/>
                  <a:gd name="T31" fmla="*/ 9 h 252"/>
                  <a:gd name="T32" fmla="*/ 11 w 840"/>
                  <a:gd name="T33" fmla="*/ 8 h 252"/>
                  <a:gd name="T34" fmla="*/ 9 w 840"/>
                  <a:gd name="T35" fmla="*/ 8 h 252"/>
                  <a:gd name="T36" fmla="*/ 7 w 840"/>
                  <a:gd name="T37" fmla="*/ 5 h 252"/>
                  <a:gd name="T38" fmla="*/ 5 w 840"/>
                  <a:gd name="T39" fmla="*/ 8 h 252"/>
                  <a:gd name="T40" fmla="*/ 2 w 840"/>
                  <a:gd name="T41" fmla="*/ 8 h 252"/>
                  <a:gd name="T42" fmla="*/ 2 w 840"/>
                  <a:gd name="T43" fmla="*/ 9 h 252"/>
                  <a:gd name="T44" fmla="*/ 0 w 840"/>
                  <a:gd name="T45" fmla="*/ 8 h 252"/>
                  <a:gd name="T46" fmla="*/ 2 w 840"/>
                  <a:gd name="T47" fmla="*/ 5 h 252"/>
                  <a:gd name="T48" fmla="*/ 2 w 840"/>
                  <a:gd name="T49" fmla="*/ 7 h 252"/>
                  <a:gd name="T50" fmla="*/ 5 w 840"/>
                  <a:gd name="T51" fmla="*/ 7 h 252"/>
                  <a:gd name="T52" fmla="*/ 6 w 840"/>
                  <a:gd name="T53" fmla="*/ 5 h 252"/>
                  <a:gd name="T54" fmla="*/ 5 w 840"/>
                  <a:gd name="T55" fmla="*/ 2 h 252"/>
                  <a:gd name="T56" fmla="*/ 2 w 840"/>
                  <a:gd name="T57" fmla="*/ 2 h 252"/>
                  <a:gd name="T58" fmla="*/ 2 w 840"/>
                  <a:gd name="T59" fmla="*/ 4 h 252"/>
                  <a:gd name="T60" fmla="*/ 0 w 840"/>
                  <a:gd name="T61" fmla="*/ 2 h 252"/>
                  <a:gd name="T62" fmla="*/ 2 w 840"/>
                  <a:gd name="T63" fmla="*/ 0 h 252"/>
                  <a:gd name="T64" fmla="*/ 2 w 840"/>
                  <a:gd name="T65" fmla="*/ 1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430" name="Oval 35"/>
          <p:cNvSpPr>
            <a:spLocks noChangeArrowheads="1"/>
          </p:cNvSpPr>
          <p:nvPr/>
        </p:nvSpPr>
        <p:spPr bwMode="auto">
          <a:xfrm>
            <a:off x="3086100" y="28765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1" name="Oval 36"/>
          <p:cNvSpPr>
            <a:spLocks noChangeArrowheads="1"/>
          </p:cNvSpPr>
          <p:nvPr/>
        </p:nvSpPr>
        <p:spPr bwMode="auto">
          <a:xfrm>
            <a:off x="3390900" y="27241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2" name="Oval 37"/>
          <p:cNvSpPr>
            <a:spLocks noChangeArrowheads="1"/>
          </p:cNvSpPr>
          <p:nvPr/>
        </p:nvSpPr>
        <p:spPr bwMode="auto">
          <a:xfrm>
            <a:off x="3390900" y="30289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3" name="Line 38"/>
          <p:cNvSpPr>
            <a:spLocks noChangeShapeType="1"/>
          </p:cNvSpPr>
          <p:nvPr/>
        </p:nvSpPr>
        <p:spPr bwMode="auto">
          <a:xfrm flipV="1">
            <a:off x="3429000" y="2466975"/>
            <a:ext cx="114300" cy="2857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Line 39"/>
          <p:cNvSpPr>
            <a:spLocks noChangeShapeType="1"/>
          </p:cNvSpPr>
          <p:nvPr/>
        </p:nvSpPr>
        <p:spPr bwMode="auto">
          <a:xfrm flipV="1">
            <a:off x="3162300" y="2800350"/>
            <a:ext cx="228600" cy="76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Line 40"/>
          <p:cNvSpPr>
            <a:spLocks noChangeShapeType="1"/>
          </p:cNvSpPr>
          <p:nvPr/>
        </p:nvSpPr>
        <p:spPr bwMode="auto">
          <a:xfrm>
            <a:off x="3162300" y="2952750"/>
            <a:ext cx="228600" cy="152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Line 41"/>
          <p:cNvSpPr>
            <a:spLocks noChangeShapeType="1"/>
          </p:cNvSpPr>
          <p:nvPr/>
        </p:nvSpPr>
        <p:spPr bwMode="auto">
          <a:xfrm>
            <a:off x="2600325" y="2914650"/>
            <a:ext cx="4572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Text Box 42"/>
          <p:cNvSpPr txBox="1">
            <a:spLocks noChangeArrowheads="1"/>
          </p:cNvSpPr>
          <p:nvPr/>
        </p:nvSpPr>
        <p:spPr bwMode="auto">
          <a:xfrm>
            <a:off x="1117600" y="2714625"/>
            <a:ext cx="1473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Sending Traffic</a:t>
            </a:r>
          </a:p>
        </p:txBody>
      </p:sp>
      <p:grpSp>
        <p:nvGrpSpPr>
          <p:cNvPr id="17438" name="Group 43"/>
          <p:cNvGrpSpPr>
            <a:grpSpLocks/>
          </p:cNvGrpSpPr>
          <p:nvPr/>
        </p:nvGrpSpPr>
        <p:grpSpPr bwMode="auto">
          <a:xfrm>
            <a:off x="5038725" y="2200275"/>
            <a:ext cx="990600" cy="762000"/>
            <a:chOff x="480" y="1152"/>
            <a:chExt cx="1152" cy="638"/>
          </a:xfrm>
        </p:grpSpPr>
        <p:sp>
          <p:nvSpPr>
            <p:cNvPr id="17478" name="AutoShape 44"/>
            <p:cNvSpPr>
              <a:spLocks noChangeArrowheads="1"/>
            </p:cNvSpPr>
            <p:nvPr/>
          </p:nvSpPr>
          <p:spPr bwMode="auto">
            <a:xfrm>
              <a:off x="480" y="1222"/>
              <a:ext cx="1152" cy="568"/>
            </a:xfrm>
            <a:prstGeom prst="cube">
              <a:avLst>
                <a:gd name="adj" fmla="val 46042"/>
              </a:avLst>
            </a:pr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7479" name="Group 45"/>
            <p:cNvGrpSpPr>
              <a:grpSpLocks/>
            </p:cNvGrpSpPr>
            <p:nvPr/>
          </p:nvGrpSpPr>
          <p:grpSpPr bwMode="auto">
            <a:xfrm>
              <a:off x="541" y="1256"/>
              <a:ext cx="357" cy="280"/>
              <a:chOff x="1152" y="2620"/>
              <a:chExt cx="283" cy="237"/>
            </a:xfrm>
          </p:grpSpPr>
          <p:sp>
            <p:nvSpPr>
              <p:cNvPr id="17486" name="AutoShape 46"/>
              <p:cNvSpPr>
                <a:spLocks noChangeArrowheads="1"/>
              </p:cNvSpPr>
              <p:nvPr/>
            </p:nvSpPr>
            <p:spPr bwMode="auto">
              <a:xfrm rot="7802682">
                <a:off x="1248" y="2673"/>
                <a:ext cx="237" cy="132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87" name="Line 47"/>
              <p:cNvSpPr>
                <a:spLocks noChangeShapeType="1"/>
              </p:cNvSpPr>
              <p:nvPr/>
            </p:nvSpPr>
            <p:spPr bwMode="auto">
              <a:xfrm>
                <a:off x="1291" y="2628"/>
                <a:ext cx="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488" name="Line 48"/>
              <p:cNvSpPr>
                <a:spLocks noChangeShapeType="1"/>
              </p:cNvSpPr>
              <p:nvPr/>
            </p:nvSpPr>
            <p:spPr bwMode="auto">
              <a:xfrm>
                <a:off x="1247" y="2676"/>
                <a:ext cx="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489" name="Line 49"/>
              <p:cNvSpPr>
                <a:spLocks noChangeShapeType="1"/>
              </p:cNvSpPr>
              <p:nvPr/>
            </p:nvSpPr>
            <p:spPr bwMode="auto">
              <a:xfrm>
                <a:off x="1200" y="2724"/>
                <a:ext cx="9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490" name="Line 50"/>
              <p:cNvSpPr>
                <a:spLocks noChangeShapeType="1"/>
              </p:cNvSpPr>
              <p:nvPr/>
            </p:nvSpPr>
            <p:spPr bwMode="auto">
              <a:xfrm>
                <a:off x="1152" y="2772"/>
                <a:ext cx="9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480" name="AutoShape 51"/>
            <p:cNvSpPr>
              <a:spLocks noChangeArrowheads="1"/>
            </p:cNvSpPr>
            <p:nvPr/>
          </p:nvSpPr>
          <p:spPr bwMode="auto">
            <a:xfrm rot="7802682" flipH="1" flipV="1">
              <a:off x="1167" y="1207"/>
              <a:ext cx="280" cy="17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7481" name="Group 52"/>
            <p:cNvGrpSpPr>
              <a:grpSpLocks/>
            </p:cNvGrpSpPr>
            <p:nvPr/>
          </p:nvGrpSpPr>
          <p:grpSpPr bwMode="auto">
            <a:xfrm>
              <a:off x="672" y="1502"/>
              <a:ext cx="602" cy="257"/>
              <a:chOff x="1188" y="2368"/>
              <a:chExt cx="213" cy="86"/>
            </a:xfrm>
          </p:grpSpPr>
          <p:sp>
            <p:nvSpPr>
              <p:cNvPr id="17482" name="Freeform 53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2 w 840"/>
                  <a:gd name="T1" fmla="*/ 1 h 253"/>
                  <a:gd name="T2" fmla="*/ 5 w 840"/>
                  <a:gd name="T3" fmla="*/ 1 h 253"/>
                  <a:gd name="T4" fmla="*/ 7 w 840"/>
                  <a:gd name="T5" fmla="*/ 4 h 253"/>
                  <a:gd name="T6" fmla="*/ 9 w 840"/>
                  <a:gd name="T7" fmla="*/ 1 h 253"/>
                  <a:gd name="T8" fmla="*/ 11 w 840"/>
                  <a:gd name="T9" fmla="*/ 1 h 253"/>
                  <a:gd name="T10" fmla="*/ 11 w 840"/>
                  <a:gd name="T11" fmla="*/ 0 h 253"/>
                  <a:gd name="T12" fmla="*/ 13 w 840"/>
                  <a:gd name="T13" fmla="*/ 2 h 253"/>
                  <a:gd name="T14" fmla="*/ 11 w 840"/>
                  <a:gd name="T15" fmla="*/ 4 h 253"/>
                  <a:gd name="T16" fmla="*/ 11 w 840"/>
                  <a:gd name="T17" fmla="*/ 2 h 253"/>
                  <a:gd name="T18" fmla="*/ 9 w 840"/>
                  <a:gd name="T19" fmla="*/ 2 h 253"/>
                  <a:gd name="T20" fmla="*/ 7 w 840"/>
                  <a:gd name="T21" fmla="*/ 5 h 253"/>
                  <a:gd name="T22" fmla="*/ 9 w 840"/>
                  <a:gd name="T23" fmla="*/ 7 h 253"/>
                  <a:gd name="T24" fmla="*/ 11 w 840"/>
                  <a:gd name="T25" fmla="*/ 7 h 253"/>
                  <a:gd name="T26" fmla="*/ 11 w 840"/>
                  <a:gd name="T27" fmla="*/ 5 h 253"/>
                  <a:gd name="T28" fmla="*/ 13 w 840"/>
                  <a:gd name="T29" fmla="*/ 8 h 253"/>
                  <a:gd name="T30" fmla="*/ 11 w 840"/>
                  <a:gd name="T31" fmla="*/ 9 h 253"/>
                  <a:gd name="T32" fmla="*/ 11 w 840"/>
                  <a:gd name="T33" fmla="*/ 8 h 253"/>
                  <a:gd name="T34" fmla="*/ 9 w 840"/>
                  <a:gd name="T35" fmla="*/ 8 h 253"/>
                  <a:gd name="T36" fmla="*/ 7 w 840"/>
                  <a:gd name="T37" fmla="*/ 5 h 253"/>
                  <a:gd name="T38" fmla="*/ 5 w 840"/>
                  <a:gd name="T39" fmla="*/ 8 h 253"/>
                  <a:gd name="T40" fmla="*/ 2 w 840"/>
                  <a:gd name="T41" fmla="*/ 8 h 253"/>
                  <a:gd name="T42" fmla="*/ 2 w 840"/>
                  <a:gd name="T43" fmla="*/ 9 h 253"/>
                  <a:gd name="T44" fmla="*/ 0 w 840"/>
                  <a:gd name="T45" fmla="*/ 8 h 253"/>
                  <a:gd name="T46" fmla="*/ 2 w 840"/>
                  <a:gd name="T47" fmla="*/ 5 h 253"/>
                  <a:gd name="T48" fmla="*/ 2 w 840"/>
                  <a:gd name="T49" fmla="*/ 7 h 253"/>
                  <a:gd name="T50" fmla="*/ 5 w 840"/>
                  <a:gd name="T51" fmla="*/ 7 h 253"/>
                  <a:gd name="T52" fmla="*/ 6 w 840"/>
                  <a:gd name="T53" fmla="*/ 5 h 253"/>
                  <a:gd name="T54" fmla="*/ 5 w 840"/>
                  <a:gd name="T55" fmla="*/ 2 h 253"/>
                  <a:gd name="T56" fmla="*/ 2 w 840"/>
                  <a:gd name="T57" fmla="*/ 2 h 253"/>
                  <a:gd name="T58" fmla="*/ 2 w 840"/>
                  <a:gd name="T59" fmla="*/ 4 h 253"/>
                  <a:gd name="T60" fmla="*/ 0 w 840"/>
                  <a:gd name="T61" fmla="*/ 2 h 253"/>
                  <a:gd name="T62" fmla="*/ 2 w 840"/>
                  <a:gd name="T63" fmla="*/ 0 h 253"/>
                  <a:gd name="T64" fmla="*/ 2 w 840"/>
                  <a:gd name="T65" fmla="*/ 1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3" name="Freeform 54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2 w 840"/>
                  <a:gd name="T1" fmla="*/ 1 h 253"/>
                  <a:gd name="T2" fmla="*/ 5 w 840"/>
                  <a:gd name="T3" fmla="*/ 1 h 253"/>
                  <a:gd name="T4" fmla="*/ 7 w 840"/>
                  <a:gd name="T5" fmla="*/ 4 h 253"/>
                  <a:gd name="T6" fmla="*/ 9 w 840"/>
                  <a:gd name="T7" fmla="*/ 1 h 253"/>
                  <a:gd name="T8" fmla="*/ 11 w 840"/>
                  <a:gd name="T9" fmla="*/ 1 h 253"/>
                  <a:gd name="T10" fmla="*/ 11 w 840"/>
                  <a:gd name="T11" fmla="*/ 0 h 253"/>
                  <a:gd name="T12" fmla="*/ 13 w 840"/>
                  <a:gd name="T13" fmla="*/ 2 h 253"/>
                  <a:gd name="T14" fmla="*/ 11 w 840"/>
                  <a:gd name="T15" fmla="*/ 4 h 253"/>
                  <a:gd name="T16" fmla="*/ 11 w 840"/>
                  <a:gd name="T17" fmla="*/ 2 h 253"/>
                  <a:gd name="T18" fmla="*/ 9 w 840"/>
                  <a:gd name="T19" fmla="*/ 2 h 253"/>
                  <a:gd name="T20" fmla="*/ 7 w 840"/>
                  <a:gd name="T21" fmla="*/ 5 h 253"/>
                  <a:gd name="T22" fmla="*/ 9 w 840"/>
                  <a:gd name="T23" fmla="*/ 7 h 253"/>
                  <a:gd name="T24" fmla="*/ 11 w 840"/>
                  <a:gd name="T25" fmla="*/ 7 h 253"/>
                  <a:gd name="T26" fmla="*/ 11 w 840"/>
                  <a:gd name="T27" fmla="*/ 5 h 253"/>
                  <a:gd name="T28" fmla="*/ 13 w 840"/>
                  <a:gd name="T29" fmla="*/ 8 h 253"/>
                  <a:gd name="T30" fmla="*/ 11 w 840"/>
                  <a:gd name="T31" fmla="*/ 9 h 253"/>
                  <a:gd name="T32" fmla="*/ 11 w 840"/>
                  <a:gd name="T33" fmla="*/ 8 h 253"/>
                  <a:gd name="T34" fmla="*/ 9 w 840"/>
                  <a:gd name="T35" fmla="*/ 8 h 253"/>
                  <a:gd name="T36" fmla="*/ 7 w 840"/>
                  <a:gd name="T37" fmla="*/ 5 h 253"/>
                  <a:gd name="T38" fmla="*/ 5 w 840"/>
                  <a:gd name="T39" fmla="*/ 8 h 253"/>
                  <a:gd name="T40" fmla="*/ 2 w 840"/>
                  <a:gd name="T41" fmla="*/ 8 h 253"/>
                  <a:gd name="T42" fmla="*/ 2 w 840"/>
                  <a:gd name="T43" fmla="*/ 9 h 253"/>
                  <a:gd name="T44" fmla="*/ 0 w 840"/>
                  <a:gd name="T45" fmla="*/ 8 h 253"/>
                  <a:gd name="T46" fmla="*/ 2 w 840"/>
                  <a:gd name="T47" fmla="*/ 5 h 253"/>
                  <a:gd name="T48" fmla="*/ 2 w 840"/>
                  <a:gd name="T49" fmla="*/ 7 h 253"/>
                  <a:gd name="T50" fmla="*/ 5 w 840"/>
                  <a:gd name="T51" fmla="*/ 7 h 253"/>
                  <a:gd name="T52" fmla="*/ 6 w 840"/>
                  <a:gd name="T53" fmla="*/ 5 h 253"/>
                  <a:gd name="T54" fmla="*/ 5 w 840"/>
                  <a:gd name="T55" fmla="*/ 2 h 253"/>
                  <a:gd name="T56" fmla="*/ 2 w 840"/>
                  <a:gd name="T57" fmla="*/ 2 h 253"/>
                  <a:gd name="T58" fmla="*/ 2 w 840"/>
                  <a:gd name="T59" fmla="*/ 4 h 253"/>
                  <a:gd name="T60" fmla="*/ 0 w 840"/>
                  <a:gd name="T61" fmla="*/ 2 h 253"/>
                  <a:gd name="T62" fmla="*/ 2 w 840"/>
                  <a:gd name="T63" fmla="*/ 0 h 253"/>
                  <a:gd name="T64" fmla="*/ 2 w 840"/>
                  <a:gd name="T65" fmla="*/ 1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4" name="Freeform 55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2 w 840"/>
                  <a:gd name="T1" fmla="*/ 1 h 252"/>
                  <a:gd name="T2" fmla="*/ 5 w 840"/>
                  <a:gd name="T3" fmla="*/ 1 h 252"/>
                  <a:gd name="T4" fmla="*/ 7 w 840"/>
                  <a:gd name="T5" fmla="*/ 4 h 252"/>
                  <a:gd name="T6" fmla="*/ 9 w 840"/>
                  <a:gd name="T7" fmla="*/ 1 h 252"/>
                  <a:gd name="T8" fmla="*/ 11 w 840"/>
                  <a:gd name="T9" fmla="*/ 1 h 252"/>
                  <a:gd name="T10" fmla="*/ 11 w 840"/>
                  <a:gd name="T11" fmla="*/ 0 h 252"/>
                  <a:gd name="T12" fmla="*/ 13 w 840"/>
                  <a:gd name="T13" fmla="*/ 2 h 252"/>
                  <a:gd name="T14" fmla="*/ 11 w 840"/>
                  <a:gd name="T15" fmla="*/ 4 h 252"/>
                  <a:gd name="T16" fmla="*/ 11 w 840"/>
                  <a:gd name="T17" fmla="*/ 2 h 252"/>
                  <a:gd name="T18" fmla="*/ 9 w 840"/>
                  <a:gd name="T19" fmla="*/ 2 h 252"/>
                  <a:gd name="T20" fmla="*/ 7 w 840"/>
                  <a:gd name="T21" fmla="*/ 5 h 252"/>
                  <a:gd name="T22" fmla="*/ 9 w 840"/>
                  <a:gd name="T23" fmla="*/ 7 h 252"/>
                  <a:gd name="T24" fmla="*/ 11 w 840"/>
                  <a:gd name="T25" fmla="*/ 7 h 252"/>
                  <a:gd name="T26" fmla="*/ 11 w 840"/>
                  <a:gd name="T27" fmla="*/ 5 h 252"/>
                  <a:gd name="T28" fmla="*/ 13 w 840"/>
                  <a:gd name="T29" fmla="*/ 8 h 252"/>
                  <a:gd name="T30" fmla="*/ 11 w 840"/>
                  <a:gd name="T31" fmla="*/ 9 h 252"/>
                  <a:gd name="T32" fmla="*/ 11 w 840"/>
                  <a:gd name="T33" fmla="*/ 8 h 252"/>
                  <a:gd name="T34" fmla="*/ 9 w 840"/>
                  <a:gd name="T35" fmla="*/ 8 h 252"/>
                  <a:gd name="T36" fmla="*/ 7 w 840"/>
                  <a:gd name="T37" fmla="*/ 5 h 252"/>
                  <a:gd name="T38" fmla="*/ 5 w 840"/>
                  <a:gd name="T39" fmla="*/ 8 h 252"/>
                  <a:gd name="T40" fmla="*/ 2 w 840"/>
                  <a:gd name="T41" fmla="*/ 8 h 252"/>
                  <a:gd name="T42" fmla="*/ 2 w 840"/>
                  <a:gd name="T43" fmla="*/ 9 h 252"/>
                  <a:gd name="T44" fmla="*/ 0 w 840"/>
                  <a:gd name="T45" fmla="*/ 8 h 252"/>
                  <a:gd name="T46" fmla="*/ 2 w 840"/>
                  <a:gd name="T47" fmla="*/ 5 h 252"/>
                  <a:gd name="T48" fmla="*/ 2 w 840"/>
                  <a:gd name="T49" fmla="*/ 7 h 252"/>
                  <a:gd name="T50" fmla="*/ 5 w 840"/>
                  <a:gd name="T51" fmla="*/ 7 h 252"/>
                  <a:gd name="T52" fmla="*/ 6 w 840"/>
                  <a:gd name="T53" fmla="*/ 5 h 252"/>
                  <a:gd name="T54" fmla="*/ 5 w 840"/>
                  <a:gd name="T55" fmla="*/ 2 h 252"/>
                  <a:gd name="T56" fmla="*/ 2 w 840"/>
                  <a:gd name="T57" fmla="*/ 2 h 252"/>
                  <a:gd name="T58" fmla="*/ 2 w 840"/>
                  <a:gd name="T59" fmla="*/ 4 h 252"/>
                  <a:gd name="T60" fmla="*/ 0 w 840"/>
                  <a:gd name="T61" fmla="*/ 2 h 252"/>
                  <a:gd name="T62" fmla="*/ 2 w 840"/>
                  <a:gd name="T63" fmla="*/ 0 h 252"/>
                  <a:gd name="T64" fmla="*/ 2 w 840"/>
                  <a:gd name="T65" fmla="*/ 1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5" name="Freeform 56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2 w 840"/>
                  <a:gd name="T1" fmla="*/ 1 h 252"/>
                  <a:gd name="T2" fmla="*/ 5 w 840"/>
                  <a:gd name="T3" fmla="*/ 1 h 252"/>
                  <a:gd name="T4" fmla="*/ 7 w 840"/>
                  <a:gd name="T5" fmla="*/ 4 h 252"/>
                  <a:gd name="T6" fmla="*/ 9 w 840"/>
                  <a:gd name="T7" fmla="*/ 1 h 252"/>
                  <a:gd name="T8" fmla="*/ 11 w 840"/>
                  <a:gd name="T9" fmla="*/ 1 h 252"/>
                  <a:gd name="T10" fmla="*/ 11 w 840"/>
                  <a:gd name="T11" fmla="*/ 0 h 252"/>
                  <a:gd name="T12" fmla="*/ 13 w 840"/>
                  <a:gd name="T13" fmla="*/ 2 h 252"/>
                  <a:gd name="T14" fmla="*/ 11 w 840"/>
                  <a:gd name="T15" fmla="*/ 4 h 252"/>
                  <a:gd name="T16" fmla="*/ 11 w 840"/>
                  <a:gd name="T17" fmla="*/ 2 h 252"/>
                  <a:gd name="T18" fmla="*/ 9 w 840"/>
                  <a:gd name="T19" fmla="*/ 2 h 252"/>
                  <a:gd name="T20" fmla="*/ 7 w 840"/>
                  <a:gd name="T21" fmla="*/ 5 h 252"/>
                  <a:gd name="T22" fmla="*/ 9 w 840"/>
                  <a:gd name="T23" fmla="*/ 7 h 252"/>
                  <a:gd name="T24" fmla="*/ 11 w 840"/>
                  <a:gd name="T25" fmla="*/ 7 h 252"/>
                  <a:gd name="T26" fmla="*/ 11 w 840"/>
                  <a:gd name="T27" fmla="*/ 5 h 252"/>
                  <a:gd name="T28" fmla="*/ 13 w 840"/>
                  <a:gd name="T29" fmla="*/ 8 h 252"/>
                  <a:gd name="T30" fmla="*/ 11 w 840"/>
                  <a:gd name="T31" fmla="*/ 9 h 252"/>
                  <a:gd name="T32" fmla="*/ 11 w 840"/>
                  <a:gd name="T33" fmla="*/ 8 h 252"/>
                  <a:gd name="T34" fmla="*/ 9 w 840"/>
                  <a:gd name="T35" fmla="*/ 8 h 252"/>
                  <a:gd name="T36" fmla="*/ 7 w 840"/>
                  <a:gd name="T37" fmla="*/ 5 h 252"/>
                  <a:gd name="T38" fmla="*/ 5 w 840"/>
                  <a:gd name="T39" fmla="*/ 8 h 252"/>
                  <a:gd name="T40" fmla="*/ 2 w 840"/>
                  <a:gd name="T41" fmla="*/ 8 h 252"/>
                  <a:gd name="T42" fmla="*/ 2 w 840"/>
                  <a:gd name="T43" fmla="*/ 9 h 252"/>
                  <a:gd name="T44" fmla="*/ 0 w 840"/>
                  <a:gd name="T45" fmla="*/ 8 h 252"/>
                  <a:gd name="T46" fmla="*/ 2 w 840"/>
                  <a:gd name="T47" fmla="*/ 5 h 252"/>
                  <a:gd name="T48" fmla="*/ 2 w 840"/>
                  <a:gd name="T49" fmla="*/ 7 h 252"/>
                  <a:gd name="T50" fmla="*/ 5 w 840"/>
                  <a:gd name="T51" fmla="*/ 7 h 252"/>
                  <a:gd name="T52" fmla="*/ 6 w 840"/>
                  <a:gd name="T53" fmla="*/ 5 h 252"/>
                  <a:gd name="T54" fmla="*/ 5 w 840"/>
                  <a:gd name="T55" fmla="*/ 2 h 252"/>
                  <a:gd name="T56" fmla="*/ 2 w 840"/>
                  <a:gd name="T57" fmla="*/ 2 h 252"/>
                  <a:gd name="T58" fmla="*/ 2 w 840"/>
                  <a:gd name="T59" fmla="*/ 4 h 252"/>
                  <a:gd name="T60" fmla="*/ 0 w 840"/>
                  <a:gd name="T61" fmla="*/ 2 h 252"/>
                  <a:gd name="T62" fmla="*/ 2 w 840"/>
                  <a:gd name="T63" fmla="*/ 0 h 252"/>
                  <a:gd name="T64" fmla="*/ 2 w 840"/>
                  <a:gd name="T65" fmla="*/ 1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439" name="Group 57"/>
          <p:cNvGrpSpPr>
            <a:grpSpLocks/>
          </p:cNvGrpSpPr>
          <p:nvPr/>
        </p:nvGrpSpPr>
        <p:grpSpPr bwMode="auto">
          <a:xfrm>
            <a:off x="5562600" y="2590800"/>
            <a:ext cx="457200" cy="381000"/>
            <a:chOff x="3504" y="1632"/>
            <a:chExt cx="288" cy="240"/>
          </a:xfrm>
        </p:grpSpPr>
        <p:sp>
          <p:nvSpPr>
            <p:cNvPr id="17471" name="Oval 58"/>
            <p:cNvSpPr>
              <a:spLocks noChangeArrowheads="1"/>
            </p:cNvSpPr>
            <p:nvPr/>
          </p:nvSpPr>
          <p:spPr bwMode="auto">
            <a:xfrm>
              <a:off x="3600" y="16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72" name="Oval 59"/>
            <p:cNvSpPr>
              <a:spLocks noChangeArrowheads="1"/>
            </p:cNvSpPr>
            <p:nvPr/>
          </p:nvSpPr>
          <p:spPr bwMode="auto">
            <a:xfrm>
              <a:off x="360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73" name="Oval 6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74" name="Line 61"/>
            <p:cNvSpPr>
              <a:spLocks noChangeShapeType="1"/>
            </p:cNvSpPr>
            <p:nvPr/>
          </p:nvSpPr>
          <p:spPr bwMode="auto">
            <a:xfrm>
              <a:off x="3504" y="1680"/>
              <a:ext cx="9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5" name="Line 62"/>
            <p:cNvSpPr>
              <a:spLocks noChangeShapeType="1"/>
            </p:cNvSpPr>
            <p:nvPr/>
          </p:nvSpPr>
          <p:spPr bwMode="auto">
            <a:xfrm>
              <a:off x="3504" y="1824"/>
              <a:ext cx="96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6" name="Line 63"/>
            <p:cNvSpPr>
              <a:spLocks noChangeShapeType="1"/>
            </p:cNvSpPr>
            <p:nvPr/>
          </p:nvSpPr>
          <p:spPr bwMode="auto">
            <a:xfrm flipV="1">
              <a:off x="3648" y="1776"/>
              <a:ext cx="96" cy="4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7" name="Line 64"/>
            <p:cNvSpPr>
              <a:spLocks noChangeShapeType="1"/>
            </p:cNvSpPr>
            <p:nvPr/>
          </p:nvSpPr>
          <p:spPr bwMode="auto">
            <a:xfrm>
              <a:off x="3648" y="1680"/>
              <a:ext cx="96" cy="4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40" name="Line 65"/>
          <p:cNvSpPr>
            <a:spLocks noChangeShapeType="1"/>
          </p:cNvSpPr>
          <p:nvPr/>
        </p:nvSpPr>
        <p:spPr bwMode="auto">
          <a:xfrm>
            <a:off x="5029200" y="2209800"/>
            <a:ext cx="381000" cy="304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41" name="Group 66"/>
          <p:cNvGrpSpPr>
            <a:grpSpLocks/>
          </p:cNvGrpSpPr>
          <p:nvPr/>
        </p:nvGrpSpPr>
        <p:grpSpPr bwMode="auto">
          <a:xfrm>
            <a:off x="2809875" y="4495800"/>
            <a:ext cx="990600" cy="762000"/>
            <a:chOff x="480" y="1152"/>
            <a:chExt cx="1152" cy="638"/>
          </a:xfrm>
        </p:grpSpPr>
        <p:sp>
          <p:nvSpPr>
            <p:cNvPr id="17458" name="AutoShape 67"/>
            <p:cNvSpPr>
              <a:spLocks noChangeArrowheads="1"/>
            </p:cNvSpPr>
            <p:nvPr/>
          </p:nvSpPr>
          <p:spPr bwMode="auto">
            <a:xfrm>
              <a:off x="480" y="1222"/>
              <a:ext cx="1152" cy="568"/>
            </a:xfrm>
            <a:prstGeom prst="cube">
              <a:avLst>
                <a:gd name="adj" fmla="val 46042"/>
              </a:avLst>
            </a:pr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7459" name="Group 68"/>
            <p:cNvGrpSpPr>
              <a:grpSpLocks/>
            </p:cNvGrpSpPr>
            <p:nvPr/>
          </p:nvGrpSpPr>
          <p:grpSpPr bwMode="auto">
            <a:xfrm>
              <a:off x="541" y="1256"/>
              <a:ext cx="357" cy="280"/>
              <a:chOff x="1152" y="2620"/>
              <a:chExt cx="283" cy="237"/>
            </a:xfrm>
          </p:grpSpPr>
          <p:sp>
            <p:nvSpPr>
              <p:cNvPr id="17466" name="AutoShape 69"/>
              <p:cNvSpPr>
                <a:spLocks noChangeArrowheads="1"/>
              </p:cNvSpPr>
              <p:nvPr/>
            </p:nvSpPr>
            <p:spPr bwMode="auto">
              <a:xfrm rot="7802682">
                <a:off x="1248" y="2673"/>
                <a:ext cx="237" cy="132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67" name="Line 70"/>
              <p:cNvSpPr>
                <a:spLocks noChangeShapeType="1"/>
              </p:cNvSpPr>
              <p:nvPr/>
            </p:nvSpPr>
            <p:spPr bwMode="auto">
              <a:xfrm>
                <a:off x="1291" y="2628"/>
                <a:ext cx="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468" name="Line 71"/>
              <p:cNvSpPr>
                <a:spLocks noChangeShapeType="1"/>
              </p:cNvSpPr>
              <p:nvPr/>
            </p:nvSpPr>
            <p:spPr bwMode="auto">
              <a:xfrm>
                <a:off x="1247" y="2676"/>
                <a:ext cx="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469" name="Line 72"/>
              <p:cNvSpPr>
                <a:spLocks noChangeShapeType="1"/>
              </p:cNvSpPr>
              <p:nvPr/>
            </p:nvSpPr>
            <p:spPr bwMode="auto">
              <a:xfrm>
                <a:off x="1200" y="2724"/>
                <a:ext cx="9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470" name="Line 73"/>
              <p:cNvSpPr>
                <a:spLocks noChangeShapeType="1"/>
              </p:cNvSpPr>
              <p:nvPr/>
            </p:nvSpPr>
            <p:spPr bwMode="auto">
              <a:xfrm>
                <a:off x="1152" y="2772"/>
                <a:ext cx="9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460" name="AutoShape 74"/>
            <p:cNvSpPr>
              <a:spLocks noChangeArrowheads="1"/>
            </p:cNvSpPr>
            <p:nvPr/>
          </p:nvSpPr>
          <p:spPr bwMode="auto">
            <a:xfrm rot="7802682" flipH="1" flipV="1">
              <a:off x="1167" y="1207"/>
              <a:ext cx="280" cy="17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7461" name="Group 75"/>
            <p:cNvGrpSpPr>
              <a:grpSpLocks/>
            </p:cNvGrpSpPr>
            <p:nvPr/>
          </p:nvGrpSpPr>
          <p:grpSpPr bwMode="auto">
            <a:xfrm>
              <a:off x="672" y="1502"/>
              <a:ext cx="602" cy="257"/>
              <a:chOff x="1188" y="2368"/>
              <a:chExt cx="213" cy="86"/>
            </a:xfrm>
          </p:grpSpPr>
          <p:sp>
            <p:nvSpPr>
              <p:cNvPr id="17462" name="Freeform 76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2 w 840"/>
                  <a:gd name="T1" fmla="*/ 1 h 253"/>
                  <a:gd name="T2" fmla="*/ 5 w 840"/>
                  <a:gd name="T3" fmla="*/ 1 h 253"/>
                  <a:gd name="T4" fmla="*/ 7 w 840"/>
                  <a:gd name="T5" fmla="*/ 4 h 253"/>
                  <a:gd name="T6" fmla="*/ 9 w 840"/>
                  <a:gd name="T7" fmla="*/ 1 h 253"/>
                  <a:gd name="T8" fmla="*/ 11 w 840"/>
                  <a:gd name="T9" fmla="*/ 1 h 253"/>
                  <a:gd name="T10" fmla="*/ 11 w 840"/>
                  <a:gd name="T11" fmla="*/ 0 h 253"/>
                  <a:gd name="T12" fmla="*/ 13 w 840"/>
                  <a:gd name="T13" fmla="*/ 2 h 253"/>
                  <a:gd name="T14" fmla="*/ 11 w 840"/>
                  <a:gd name="T15" fmla="*/ 4 h 253"/>
                  <a:gd name="T16" fmla="*/ 11 w 840"/>
                  <a:gd name="T17" fmla="*/ 2 h 253"/>
                  <a:gd name="T18" fmla="*/ 9 w 840"/>
                  <a:gd name="T19" fmla="*/ 2 h 253"/>
                  <a:gd name="T20" fmla="*/ 7 w 840"/>
                  <a:gd name="T21" fmla="*/ 5 h 253"/>
                  <a:gd name="T22" fmla="*/ 9 w 840"/>
                  <a:gd name="T23" fmla="*/ 7 h 253"/>
                  <a:gd name="T24" fmla="*/ 11 w 840"/>
                  <a:gd name="T25" fmla="*/ 7 h 253"/>
                  <a:gd name="T26" fmla="*/ 11 w 840"/>
                  <a:gd name="T27" fmla="*/ 5 h 253"/>
                  <a:gd name="T28" fmla="*/ 13 w 840"/>
                  <a:gd name="T29" fmla="*/ 8 h 253"/>
                  <a:gd name="T30" fmla="*/ 11 w 840"/>
                  <a:gd name="T31" fmla="*/ 9 h 253"/>
                  <a:gd name="T32" fmla="*/ 11 w 840"/>
                  <a:gd name="T33" fmla="*/ 8 h 253"/>
                  <a:gd name="T34" fmla="*/ 9 w 840"/>
                  <a:gd name="T35" fmla="*/ 8 h 253"/>
                  <a:gd name="T36" fmla="*/ 7 w 840"/>
                  <a:gd name="T37" fmla="*/ 5 h 253"/>
                  <a:gd name="T38" fmla="*/ 5 w 840"/>
                  <a:gd name="T39" fmla="*/ 8 h 253"/>
                  <a:gd name="T40" fmla="*/ 2 w 840"/>
                  <a:gd name="T41" fmla="*/ 8 h 253"/>
                  <a:gd name="T42" fmla="*/ 2 w 840"/>
                  <a:gd name="T43" fmla="*/ 9 h 253"/>
                  <a:gd name="T44" fmla="*/ 0 w 840"/>
                  <a:gd name="T45" fmla="*/ 8 h 253"/>
                  <a:gd name="T46" fmla="*/ 2 w 840"/>
                  <a:gd name="T47" fmla="*/ 5 h 253"/>
                  <a:gd name="T48" fmla="*/ 2 w 840"/>
                  <a:gd name="T49" fmla="*/ 7 h 253"/>
                  <a:gd name="T50" fmla="*/ 5 w 840"/>
                  <a:gd name="T51" fmla="*/ 7 h 253"/>
                  <a:gd name="T52" fmla="*/ 6 w 840"/>
                  <a:gd name="T53" fmla="*/ 5 h 253"/>
                  <a:gd name="T54" fmla="*/ 5 w 840"/>
                  <a:gd name="T55" fmla="*/ 2 h 253"/>
                  <a:gd name="T56" fmla="*/ 2 w 840"/>
                  <a:gd name="T57" fmla="*/ 2 h 253"/>
                  <a:gd name="T58" fmla="*/ 2 w 840"/>
                  <a:gd name="T59" fmla="*/ 4 h 253"/>
                  <a:gd name="T60" fmla="*/ 0 w 840"/>
                  <a:gd name="T61" fmla="*/ 2 h 253"/>
                  <a:gd name="T62" fmla="*/ 2 w 840"/>
                  <a:gd name="T63" fmla="*/ 0 h 253"/>
                  <a:gd name="T64" fmla="*/ 2 w 840"/>
                  <a:gd name="T65" fmla="*/ 1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3" name="Freeform 77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2 w 840"/>
                  <a:gd name="T1" fmla="*/ 1 h 253"/>
                  <a:gd name="T2" fmla="*/ 5 w 840"/>
                  <a:gd name="T3" fmla="*/ 1 h 253"/>
                  <a:gd name="T4" fmla="*/ 7 w 840"/>
                  <a:gd name="T5" fmla="*/ 4 h 253"/>
                  <a:gd name="T6" fmla="*/ 9 w 840"/>
                  <a:gd name="T7" fmla="*/ 1 h 253"/>
                  <a:gd name="T8" fmla="*/ 11 w 840"/>
                  <a:gd name="T9" fmla="*/ 1 h 253"/>
                  <a:gd name="T10" fmla="*/ 11 w 840"/>
                  <a:gd name="T11" fmla="*/ 0 h 253"/>
                  <a:gd name="T12" fmla="*/ 13 w 840"/>
                  <a:gd name="T13" fmla="*/ 2 h 253"/>
                  <a:gd name="T14" fmla="*/ 11 w 840"/>
                  <a:gd name="T15" fmla="*/ 4 h 253"/>
                  <a:gd name="T16" fmla="*/ 11 w 840"/>
                  <a:gd name="T17" fmla="*/ 2 h 253"/>
                  <a:gd name="T18" fmla="*/ 9 w 840"/>
                  <a:gd name="T19" fmla="*/ 2 h 253"/>
                  <a:gd name="T20" fmla="*/ 7 w 840"/>
                  <a:gd name="T21" fmla="*/ 5 h 253"/>
                  <a:gd name="T22" fmla="*/ 9 w 840"/>
                  <a:gd name="T23" fmla="*/ 7 h 253"/>
                  <a:gd name="T24" fmla="*/ 11 w 840"/>
                  <a:gd name="T25" fmla="*/ 7 h 253"/>
                  <a:gd name="T26" fmla="*/ 11 w 840"/>
                  <a:gd name="T27" fmla="*/ 5 h 253"/>
                  <a:gd name="T28" fmla="*/ 13 w 840"/>
                  <a:gd name="T29" fmla="*/ 8 h 253"/>
                  <a:gd name="T30" fmla="*/ 11 w 840"/>
                  <a:gd name="T31" fmla="*/ 9 h 253"/>
                  <a:gd name="T32" fmla="*/ 11 w 840"/>
                  <a:gd name="T33" fmla="*/ 8 h 253"/>
                  <a:gd name="T34" fmla="*/ 9 w 840"/>
                  <a:gd name="T35" fmla="*/ 8 h 253"/>
                  <a:gd name="T36" fmla="*/ 7 w 840"/>
                  <a:gd name="T37" fmla="*/ 5 h 253"/>
                  <a:gd name="T38" fmla="*/ 5 w 840"/>
                  <a:gd name="T39" fmla="*/ 8 h 253"/>
                  <a:gd name="T40" fmla="*/ 2 w 840"/>
                  <a:gd name="T41" fmla="*/ 8 h 253"/>
                  <a:gd name="T42" fmla="*/ 2 w 840"/>
                  <a:gd name="T43" fmla="*/ 9 h 253"/>
                  <a:gd name="T44" fmla="*/ 0 w 840"/>
                  <a:gd name="T45" fmla="*/ 8 h 253"/>
                  <a:gd name="T46" fmla="*/ 2 w 840"/>
                  <a:gd name="T47" fmla="*/ 5 h 253"/>
                  <a:gd name="T48" fmla="*/ 2 w 840"/>
                  <a:gd name="T49" fmla="*/ 7 h 253"/>
                  <a:gd name="T50" fmla="*/ 5 w 840"/>
                  <a:gd name="T51" fmla="*/ 7 h 253"/>
                  <a:gd name="T52" fmla="*/ 6 w 840"/>
                  <a:gd name="T53" fmla="*/ 5 h 253"/>
                  <a:gd name="T54" fmla="*/ 5 w 840"/>
                  <a:gd name="T55" fmla="*/ 2 h 253"/>
                  <a:gd name="T56" fmla="*/ 2 w 840"/>
                  <a:gd name="T57" fmla="*/ 2 h 253"/>
                  <a:gd name="T58" fmla="*/ 2 w 840"/>
                  <a:gd name="T59" fmla="*/ 4 h 253"/>
                  <a:gd name="T60" fmla="*/ 0 w 840"/>
                  <a:gd name="T61" fmla="*/ 2 h 253"/>
                  <a:gd name="T62" fmla="*/ 2 w 840"/>
                  <a:gd name="T63" fmla="*/ 0 h 253"/>
                  <a:gd name="T64" fmla="*/ 2 w 840"/>
                  <a:gd name="T65" fmla="*/ 1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4" name="Freeform 78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2 w 840"/>
                  <a:gd name="T1" fmla="*/ 1 h 252"/>
                  <a:gd name="T2" fmla="*/ 5 w 840"/>
                  <a:gd name="T3" fmla="*/ 1 h 252"/>
                  <a:gd name="T4" fmla="*/ 7 w 840"/>
                  <a:gd name="T5" fmla="*/ 4 h 252"/>
                  <a:gd name="T6" fmla="*/ 9 w 840"/>
                  <a:gd name="T7" fmla="*/ 1 h 252"/>
                  <a:gd name="T8" fmla="*/ 11 w 840"/>
                  <a:gd name="T9" fmla="*/ 1 h 252"/>
                  <a:gd name="T10" fmla="*/ 11 w 840"/>
                  <a:gd name="T11" fmla="*/ 0 h 252"/>
                  <a:gd name="T12" fmla="*/ 13 w 840"/>
                  <a:gd name="T13" fmla="*/ 2 h 252"/>
                  <a:gd name="T14" fmla="*/ 11 w 840"/>
                  <a:gd name="T15" fmla="*/ 4 h 252"/>
                  <a:gd name="T16" fmla="*/ 11 w 840"/>
                  <a:gd name="T17" fmla="*/ 2 h 252"/>
                  <a:gd name="T18" fmla="*/ 9 w 840"/>
                  <a:gd name="T19" fmla="*/ 2 h 252"/>
                  <a:gd name="T20" fmla="*/ 7 w 840"/>
                  <a:gd name="T21" fmla="*/ 5 h 252"/>
                  <a:gd name="T22" fmla="*/ 9 w 840"/>
                  <a:gd name="T23" fmla="*/ 7 h 252"/>
                  <a:gd name="T24" fmla="*/ 11 w 840"/>
                  <a:gd name="T25" fmla="*/ 7 h 252"/>
                  <a:gd name="T26" fmla="*/ 11 w 840"/>
                  <a:gd name="T27" fmla="*/ 5 h 252"/>
                  <a:gd name="T28" fmla="*/ 13 w 840"/>
                  <a:gd name="T29" fmla="*/ 8 h 252"/>
                  <a:gd name="T30" fmla="*/ 11 w 840"/>
                  <a:gd name="T31" fmla="*/ 9 h 252"/>
                  <a:gd name="T32" fmla="*/ 11 w 840"/>
                  <a:gd name="T33" fmla="*/ 8 h 252"/>
                  <a:gd name="T34" fmla="*/ 9 w 840"/>
                  <a:gd name="T35" fmla="*/ 8 h 252"/>
                  <a:gd name="T36" fmla="*/ 7 w 840"/>
                  <a:gd name="T37" fmla="*/ 5 h 252"/>
                  <a:gd name="T38" fmla="*/ 5 w 840"/>
                  <a:gd name="T39" fmla="*/ 8 h 252"/>
                  <a:gd name="T40" fmla="*/ 2 w 840"/>
                  <a:gd name="T41" fmla="*/ 8 h 252"/>
                  <a:gd name="T42" fmla="*/ 2 w 840"/>
                  <a:gd name="T43" fmla="*/ 9 h 252"/>
                  <a:gd name="T44" fmla="*/ 0 w 840"/>
                  <a:gd name="T45" fmla="*/ 8 h 252"/>
                  <a:gd name="T46" fmla="*/ 2 w 840"/>
                  <a:gd name="T47" fmla="*/ 5 h 252"/>
                  <a:gd name="T48" fmla="*/ 2 w 840"/>
                  <a:gd name="T49" fmla="*/ 7 h 252"/>
                  <a:gd name="T50" fmla="*/ 5 w 840"/>
                  <a:gd name="T51" fmla="*/ 7 h 252"/>
                  <a:gd name="T52" fmla="*/ 6 w 840"/>
                  <a:gd name="T53" fmla="*/ 5 h 252"/>
                  <a:gd name="T54" fmla="*/ 5 w 840"/>
                  <a:gd name="T55" fmla="*/ 2 h 252"/>
                  <a:gd name="T56" fmla="*/ 2 w 840"/>
                  <a:gd name="T57" fmla="*/ 2 h 252"/>
                  <a:gd name="T58" fmla="*/ 2 w 840"/>
                  <a:gd name="T59" fmla="*/ 4 h 252"/>
                  <a:gd name="T60" fmla="*/ 0 w 840"/>
                  <a:gd name="T61" fmla="*/ 2 h 252"/>
                  <a:gd name="T62" fmla="*/ 2 w 840"/>
                  <a:gd name="T63" fmla="*/ 0 h 252"/>
                  <a:gd name="T64" fmla="*/ 2 w 840"/>
                  <a:gd name="T65" fmla="*/ 1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5" name="Freeform 79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2 w 840"/>
                  <a:gd name="T1" fmla="*/ 1 h 252"/>
                  <a:gd name="T2" fmla="*/ 5 w 840"/>
                  <a:gd name="T3" fmla="*/ 1 h 252"/>
                  <a:gd name="T4" fmla="*/ 7 w 840"/>
                  <a:gd name="T5" fmla="*/ 4 h 252"/>
                  <a:gd name="T6" fmla="*/ 9 w 840"/>
                  <a:gd name="T7" fmla="*/ 1 h 252"/>
                  <a:gd name="T8" fmla="*/ 11 w 840"/>
                  <a:gd name="T9" fmla="*/ 1 h 252"/>
                  <a:gd name="T10" fmla="*/ 11 w 840"/>
                  <a:gd name="T11" fmla="*/ 0 h 252"/>
                  <a:gd name="T12" fmla="*/ 13 w 840"/>
                  <a:gd name="T13" fmla="*/ 2 h 252"/>
                  <a:gd name="T14" fmla="*/ 11 w 840"/>
                  <a:gd name="T15" fmla="*/ 4 h 252"/>
                  <a:gd name="T16" fmla="*/ 11 w 840"/>
                  <a:gd name="T17" fmla="*/ 2 h 252"/>
                  <a:gd name="T18" fmla="*/ 9 w 840"/>
                  <a:gd name="T19" fmla="*/ 2 h 252"/>
                  <a:gd name="T20" fmla="*/ 7 w 840"/>
                  <a:gd name="T21" fmla="*/ 5 h 252"/>
                  <a:gd name="T22" fmla="*/ 9 w 840"/>
                  <a:gd name="T23" fmla="*/ 7 h 252"/>
                  <a:gd name="T24" fmla="*/ 11 w 840"/>
                  <a:gd name="T25" fmla="*/ 7 h 252"/>
                  <a:gd name="T26" fmla="*/ 11 w 840"/>
                  <a:gd name="T27" fmla="*/ 5 h 252"/>
                  <a:gd name="T28" fmla="*/ 13 w 840"/>
                  <a:gd name="T29" fmla="*/ 8 h 252"/>
                  <a:gd name="T30" fmla="*/ 11 w 840"/>
                  <a:gd name="T31" fmla="*/ 9 h 252"/>
                  <a:gd name="T32" fmla="*/ 11 w 840"/>
                  <a:gd name="T33" fmla="*/ 8 h 252"/>
                  <a:gd name="T34" fmla="*/ 9 w 840"/>
                  <a:gd name="T35" fmla="*/ 8 h 252"/>
                  <a:gd name="T36" fmla="*/ 7 w 840"/>
                  <a:gd name="T37" fmla="*/ 5 h 252"/>
                  <a:gd name="T38" fmla="*/ 5 w 840"/>
                  <a:gd name="T39" fmla="*/ 8 h 252"/>
                  <a:gd name="T40" fmla="*/ 2 w 840"/>
                  <a:gd name="T41" fmla="*/ 8 h 252"/>
                  <a:gd name="T42" fmla="*/ 2 w 840"/>
                  <a:gd name="T43" fmla="*/ 9 h 252"/>
                  <a:gd name="T44" fmla="*/ 0 w 840"/>
                  <a:gd name="T45" fmla="*/ 8 h 252"/>
                  <a:gd name="T46" fmla="*/ 2 w 840"/>
                  <a:gd name="T47" fmla="*/ 5 h 252"/>
                  <a:gd name="T48" fmla="*/ 2 w 840"/>
                  <a:gd name="T49" fmla="*/ 7 h 252"/>
                  <a:gd name="T50" fmla="*/ 5 w 840"/>
                  <a:gd name="T51" fmla="*/ 7 h 252"/>
                  <a:gd name="T52" fmla="*/ 6 w 840"/>
                  <a:gd name="T53" fmla="*/ 5 h 252"/>
                  <a:gd name="T54" fmla="*/ 5 w 840"/>
                  <a:gd name="T55" fmla="*/ 2 h 252"/>
                  <a:gd name="T56" fmla="*/ 2 w 840"/>
                  <a:gd name="T57" fmla="*/ 2 h 252"/>
                  <a:gd name="T58" fmla="*/ 2 w 840"/>
                  <a:gd name="T59" fmla="*/ 4 h 252"/>
                  <a:gd name="T60" fmla="*/ 0 w 840"/>
                  <a:gd name="T61" fmla="*/ 2 h 252"/>
                  <a:gd name="T62" fmla="*/ 2 w 840"/>
                  <a:gd name="T63" fmla="*/ 0 h 252"/>
                  <a:gd name="T64" fmla="*/ 2 w 840"/>
                  <a:gd name="T65" fmla="*/ 1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442" name="Group 80"/>
          <p:cNvGrpSpPr>
            <a:grpSpLocks/>
          </p:cNvGrpSpPr>
          <p:nvPr/>
        </p:nvGrpSpPr>
        <p:grpSpPr bwMode="auto">
          <a:xfrm>
            <a:off x="5181600" y="4267200"/>
            <a:ext cx="990600" cy="762000"/>
            <a:chOff x="480" y="1152"/>
            <a:chExt cx="1152" cy="638"/>
          </a:xfrm>
        </p:grpSpPr>
        <p:sp>
          <p:nvSpPr>
            <p:cNvPr id="17445" name="AutoShape 81"/>
            <p:cNvSpPr>
              <a:spLocks noChangeArrowheads="1"/>
            </p:cNvSpPr>
            <p:nvPr/>
          </p:nvSpPr>
          <p:spPr bwMode="auto">
            <a:xfrm>
              <a:off x="480" y="1222"/>
              <a:ext cx="1152" cy="568"/>
            </a:xfrm>
            <a:prstGeom prst="cube">
              <a:avLst>
                <a:gd name="adj" fmla="val 46042"/>
              </a:avLst>
            </a:pr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7446" name="Group 82"/>
            <p:cNvGrpSpPr>
              <a:grpSpLocks/>
            </p:cNvGrpSpPr>
            <p:nvPr/>
          </p:nvGrpSpPr>
          <p:grpSpPr bwMode="auto">
            <a:xfrm>
              <a:off x="541" y="1256"/>
              <a:ext cx="357" cy="280"/>
              <a:chOff x="1152" y="2620"/>
              <a:chExt cx="283" cy="237"/>
            </a:xfrm>
          </p:grpSpPr>
          <p:sp>
            <p:nvSpPr>
              <p:cNvPr id="17453" name="AutoShape 83"/>
              <p:cNvSpPr>
                <a:spLocks noChangeArrowheads="1"/>
              </p:cNvSpPr>
              <p:nvPr/>
            </p:nvSpPr>
            <p:spPr bwMode="auto">
              <a:xfrm rot="7802682">
                <a:off x="1248" y="2673"/>
                <a:ext cx="237" cy="132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54" name="Line 84"/>
              <p:cNvSpPr>
                <a:spLocks noChangeShapeType="1"/>
              </p:cNvSpPr>
              <p:nvPr/>
            </p:nvSpPr>
            <p:spPr bwMode="auto">
              <a:xfrm>
                <a:off x="1291" y="2628"/>
                <a:ext cx="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455" name="Line 85"/>
              <p:cNvSpPr>
                <a:spLocks noChangeShapeType="1"/>
              </p:cNvSpPr>
              <p:nvPr/>
            </p:nvSpPr>
            <p:spPr bwMode="auto">
              <a:xfrm>
                <a:off x="1247" y="2676"/>
                <a:ext cx="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456" name="Line 86"/>
              <p:cNvSpPr>
                <a:spLocks noChangeShapeType="1"/>
              </p:cNvSpPr>
              <p:nvPr/>
            </p:nvSpPr>
            <p:spPr bwMode="auto">
              <a:xfrm>
                <a:off x="1200" y="2724"/>
                <a:ext cx="9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457" name="Line 87"/>
              <p:cNvSpPr>
                <a:spLocks noChangeShapeType="1"/>
              </p:cNvSpPr>
              <p:nvPr/>
            </p:nvSpPr>
            <p:spPr bwMode="auto">
              <a:xfrm>
                <a:off x="1152" y="2772"/>
                <a:ext cx="9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447" name="AutoShape 88"/>
            <p:cNvSpPr>
              <a:spLocks noChangeArrowheads="1"/>
            </p:cNvSpPr>
            <p:nvPr/>
          </p:nvSpPr>
          <p:spPr bwMode="auto">
            <a:xfrm rot="7802682" flipH="1" flipV="1">
              <a:off x="1167" y="1207"/>
              <a:ext cx="280" cy="17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7448" name="Group 89"/>
            <p:cNvGrpSpPr>
              <a:grpSpLocks/>
            </p:cNvGrpSpPr>
            <p:nvPr/>
          </p:nvGrpSpPr>
          <p:grpSpPr bwMode="auto">
            <a:xfrm>
              <a:off x="672" y="1502"/>
              <a:ext cx="602" cy="257"/>
              <a:chOff x="1188" y="2368"/>
              <a:chExt cx="213" cy="86"/>
            </a:xfrm>
          </p:grpSpPr>
          <p:sp>
            <p:nvSpPr>
              <p:cNvPr id="17449" name="Freeform 90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2 w 840"/>
                  <a:gd name="T1" fmla="*/ 1 h 253"/>
                  <a:gd name="T2" fmla="*/ 5 w 840"/>
                  <a:gd name="T3" fmla="*/ 1 h 253"/>
                  <a:gd name="T4" fmla="*/ 7 w 840"/>
                  <a:gd name="T5" fmla="*/ 4 h 253"/>
                  <a:gd name="T6" fmla="*/ 9 w 840"/>
                  <a:gd name="T7" fmla="*/ 1 h 253"/>
                  <a:gd name="T8" fmla="*/ 11 w 840"/>
                  <a:gd name="T9" fmla="*/ 1 h 253"/>
                  <a:gd name="T10" fmla="*/ 11 w 840"/>
                  <a:gd name="T11" fmla="*/ 0 h 253"/>
                  <a:gd name="T12" fmla="*/ 13 w 840"/>
                  <a:gd name="T13" fmla="*/ 2 h 253"/>
                  <a:gd name="T14" fmla="*/ 11 w 840"/>
                  <a:gd name="T15" fmla="*/ 4 h 253"/>
                  <a:gd name="T16" fmla="*/ 11 w 840"/>
                  <a:gd name="T17" fmla="*/ 2 h 253"/>
                  <a:gd name="T18" fmla="*/ 9 w 840"/>
                  <a:gd name="T19" fmla="*/ 2 h 253"/>
                  <a:gd name="T20" fmla="*/ 7 w 840"/>
                  <a:gd name="T21" fmla="*/ 5 h 253"/>
                  <a:gd name="T22" fmla="*/ 9 w 840"/>
                  <a:gd name="T23" fmla="*/ 7 h 253"/>
                  <a:gd name="T24" fmla="*/ 11 w 840"/>
                  <a:gd name="T25" fmla="*/ 7 h 253"/>
                  <a:gd name="T26" fmla="*/ 11 w 840"/>
                  <a:gd name="T27" fmla="*/ 5 h 253"/>
                  <a:gd name="T28" fmla="*/ 13 w 840"/>
                  <a:gd name="T29" fmla="*/ 8 h 253"/>
                  <a:gd name="T30" fmla="*/ 11 w 840"/>
                  <a:gd name="T31" fmla="*/ 9 h 253"/>
                  <a:gd name="T32" fmla="*/ 11 w 840"/>
                  <a:gd name="T33" fmla="*/ 8 h 253"/>
                  <a:gd name="T34" fmla="*/ 9 w 840"/>
                  <a:gd name="T35" fmla="*/ 8 h 253"/>
                  <a:gd name="T36" fmla="*/ 7 w 840"/>
                  <a:gd name="T37" fmla="*/ 5 h 253"/>
                  <a:gd name="T38" fmla="*/ 5 w 840"/>
                  <a:gd name="T39" fmla="*/ 8 h 253"/>
                  <a:gd name="T40" fmla="*/ 2 w 840"/>
                  <a:gd name="T41" fmla="*/ 8 h 253"/>
                  <a:gd name="T42" fmla="*/ 2 w 840"/>
                  <a:gd name="T43" fmla="*/ 9 h 253"/>
                  <a:gd name="T44" fmla="*/ 0 w 840"/>
                  <a:gd name="T45" fmla="*/ 8 h 253"/>
                  <a:gd name="T46" fmla="*/ 2 w 840"/>
                  <a:gd name="T47" fmla="*/ 5 h 253"/>
                  <a:gd name="T48" fmla="*/ 2 w 840"/>
                  <a:gd name="T49" fmla="*/ 7 h 253"/>
                  <a:gd name="T50" fmla="*/ 5 w 840"/>
                  <a:gd name="T51" fmla="*/ 7 h 253"/>
                  <a:gd name="T52" fmla="*/ 6 w 840"/>
                  <a:gd name="T53" fmla="*/ 5 h 253"/>
                  <a:gd name="T54" fmla="*/ 5 w 840"/>
                  <a:gd name="T55" fmla="*/ 2 h 253"/>
                  <a:gd name="T56" fmla="*/ 2 w 840"/>
                  <a:gd name="T57" fmla="*/ 2 h 253"/>
                  <a:gd name="T58" fmla="*/ 2 w 840"/>
                  <a:gd name="T59" fmla="*/ 4 h 253"/>
                  <a:gd name="T60" fmla="*/ 0 w 840"/>
                  <a:gd name="T61" fmla="*/ 2 h 253"/>
                  <a:gd name="T62" fmla="*/ 2 w 840"/>
                  <a:gd name="T63" fmla="*/ 0 h 253"/>
                  <a:gd name="T64" fmla="*/ 2 w 840"/>
                  <a:gd name="T65" fmla="*/ 1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0" name="Freeform 91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2 w 840"/>
                  <a:gd name="T1" fmla="*/ 1 h 253"/>
                  <a:gd name="T2" fmla="*/ 5 w 840"/>
                  <a:gd name="T3" fmla="*/ 1 h 253"/>
                  <a:gd name="T4" fmla="*/ 7 w 840"/>
                  <a:gd name="T5" fmla="*/ 4 h 253"/>
                  <a:gd name="T6" fmla="*/ 9 w 840"/>
                  <a:gd name="T7" fmla="*/ 1 h 253"/>
                  <a:gd name="T8" fmla="*/ 11 w 840"/>
                  <a:gd name="T9" fmla="*/ 1 h 253"/>
                  <a:gd name="T10" fmla="*/ 11 w 840"/>
                  <a:gd name="T11" fmla="*/ 0 h 253"/>
                  <a:gd name="T12" fmla="*/ 13 w 840"/>
                  <a:gd name="T13" fmla="*/ 2 h 253"/>
                  <a:gd name="T14" fmla="*/ 11 w 840"/>
                  <a:gd name="T15" fmla="*/ 4 h 253"/>
                  <a:gd name="T16" fmla="*/ 11 w 840"/>
                  <a:gd name="T17" fmla="*/ 2 h 253"/>
                  <a:gd name="T18" fmla="*/ 9 w 840"/>
                  <a:gd name="T19" fmla="*/ 2 h 253"/>
                  <a:gd name="T20" fmla="*/ 7 w 840"/>
                  <a:gd name="T21" fmla="*/ 5 h 253"/>
                  <a:gd name="T22" fmla="*/ 9 w 840"/>
                  <a:gd name="T23" fmla="*/ 7 h 253"/>
                  <a:gd name="T24" fmla="*/ 11 w 840"/>
                  <a:gd name="T25" fmla="*/ 7 h 253"/>
                  <a:gd name="T26" fmla="*/ 11 w 840"/>
                  <a:gd name="T27" fmla="*/ 5 h 253"/>
                  <a:gd name="T28" fmla="*/ 13 w 840"/>
                  <a:gd name="T29" fmla="*/ 8 h 253"/>
                  <a:gd name="T30" fmla="*/ 11 w 840"/>
                  <a:gd name="T31" fmla="*/ 9 h 253"/>
                  <a:gd name="T32" fmla="*/ 11 w 840"/>
                  <a:gd name="T33" fmla="*/ 8 h 253"/>
                  <a:gd name="T34" fmla="*/ 9 w 840"/>
                  <a:gd name="T35" fmla="*/ 8 h 253"/>
                  <a:gd name="T36" fmla="*/ 7 w 840"/>
                  <a:gd name="T37" fmla="*/ 5 h 253"/>
                  <a:gd name="T38" fmla="*/ 5 w 840"/>
                  <a:gd name="T39" fmla="*/ 8 h 253"/>
                  <a:gd name="T40" fmla="*/ 2 w 840"/>
                  <a:gd name="T41" fmla="*/ 8 h 253"/>
                  <a:gd name="T42" fmla="*/ 2 w 840"/>
                  <a:gd name="T43" fmla="*/ 9 h 253"/>
                  <a:gd name="T44" fmla="*/ 0 w 840"/>
                  <a:gd name="T45" fmla="*/ 8 h 253"/>
                  <a:gd name="T46" fmla="*/ 2 w 840"/>
                  <a:gd name="T47" fmla="*/ 5 h 253"/>
                  <a:gd name="T48" fmla="*/ 2 w 840"/>
                  <a:gd name="T49" fmla="*/ 7 h 253"/>
                  <a:gd name="T50" fmla="*/ 5 w 840"/>
                  <a:gd name="T51" fmla="*/ 7 h 253"/>
                  <a:gd name="T52" fmla="*/ 6 w 840"/>
                  <a:gd name="T53" fmla="*/ 5 h 253"/>
                  <a:gd name="T54" fmla="*/ 5 w 840"/>
                  <a:gd name="T55" fmla="*/ 2 h 253"/>
                  <a:gd name="T56" fmla="*/ 2 w 840"/>
                  <a:gd name="T57" fmla="*/ 2 h 253"/>
                  <a:gd name="T58" fmla="*/ 2 w 840"/>
                  <a:gd name="T59" fmla="*/ 4 h 253"/>
                  <a:gd name="T60" fmla="*/ 0 w 840"/>
                  <a:gd name="T61" fmla="*/ 2 h 253"/>
                  <a:gd name="T62" fmla="*/ 2 w 840"/>
                  <a:gd name="T63" fmla="*/ 0 h 253"/>
                  <a:gd name="T64" fmla="*/ 2 w 840"/>
                  <a:gd name="T65" fmla="*/ 1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1" name="Freeform 92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2 w 840"/>
                  <a:gd name="T1" fmla="*/ 1 h 252"/>
                  <a:gd name="T2" fmla="*/ 5 w 840"/>
                  <a:gd name="T3" fmla="*/ 1 h 252"/>
                  <a:gd name="T4" fmla="*/ 7 w 840"/>
                  <a:gd name="T5" fmla="*/ 4 h 252"/>
                  <a:gd name="T6" fmla="*/ 9 w 840"/>
                  <a:gd name="T7" fmla="*/ 1 h 252"/>
                  <a:gd name="T8" fmla="*/ 11 w 840"/>
                  <a:gd name="T9" fmla="*/ 1 h 252"/>
                  <a:gd name="T10" fmla="*/ 11 w 840"/>
                  <a:gd name="T11" fmla="*/ 0 h 252"/>
                  <a:gd name="T12" fmla="*/ 13 w 840"/>
                  <a:gd name="T13" fmla="*/ 2 h 252"/>
                  <a:gd name="T14" fmla="*/ 11 w 840"/>
                  <a:gd name="T15" fmla="*/ 4 h 252"/>
                  <a:gd name="T16" fmla="*/ 11 w 840"/>
                  <a:gd name="T17" fmla="*/ 2 h 252"/>
                  <a:gd name="T18" fmla="*/ 9 w 840"/>
                  <a:gd name="T19" fmla="*/ 2 h 252"/>
                  <a:gd name="T20" fmla="*/ 7 w 840"/>
                  <a:gd name="T21" fmla="*/ 5 h 252"/>
                  <a:gd name="T22" fmla="*/ 9 w 840"/>
                  <a:gd name="T23" fmla="*/ 7 h 252"/>
                  <a:gd name="T24" fmla="*/ 11 w 840"/>
                  <a:gd name="T25" fmla="*/ 7 h 252"/>
                  <a:gd name="T26" fmla="*/ 11 w 840"/>
                  <a:gd name="T27" fmla="*/ 5 h 252"/>
                  <a:gd name="T28" fmla="*/ 13 w 840"/>
                  <a:gd name="T29" fmla="*/ 8 h 252"/>
                  <a:gd name="T30" fmla="*/ 11 w 840"/>
                  <a:gd name="T31" fmla="*/ 9 h 252"/>
                  <a:gd name="T32" fmla="*/ 11 w 840"/>
                  <a:gd name="T33" fmla="*/ 8 h 252"/>
                  <a:gd name="T34" fmla="*/ 9 w 840"/>
                  <a:gd name="T35" fmla="*/ 8 h 252"/>
                  <a:gd name="T36" fmla="*/ 7 w 840"/>
                  <a:gd name="T37" fmla="*/ 5 h 252"/>
                  <a:gd name="T38" fmla="*/ 5 w 840"/>
                  <a:gd name="T39" fmla="*/ 8 h 252"/>
                  <a:gd name="T40" fmla="*/ 2 w 840"/>
                  <a:gd name="T41" fmla="*/ 8 h 252"/>
                  <a:gd name="T42" fmla="*/ 2 w 840"/>
                  <a:gd name="T43" fmla="*/ 9 h 252"/>
                  <a:gd name="T44" fmla="*/ 0 w 840"/>
                  <a:gd name="T45" fmla="*/ 8 h 252"/>
                  <a:gd name="T46" fmla="*/ 2 w 840"/>
                  <a:gd name="T47" fmla="*/ 5 h 252"/>
                  <a:gd name="T48" fmla="*/ 2 w 840"/>
                  <a:gd name="T49" fmla="*/ 7 h 252"/>
                  <a:gd name="T50" fmla="*/ 5 w 840"/>
                  <a:gd name="T51" fmla="*/ 7 h 252"/>
                  <a:gd name="T52" fmla="*/ 6 w 840"/>
                  <a:gd name="T53" fmla="*/ 5 h 252"/>
                  <a:gd name="T54" fmla="*/ 5 w 840"/>
                  <a:gd name="T55" fmla="*/ 2 h 252"/>
                  <a:gd name="T56" fmla="*/ 2 w 840"/>
                  <a:gd name="T57" fmla="*/ 2 h 252"/>
                  <a:gd name="T58" fmla="*/ 2 w 840"/>
                  <a:gd name="T59" fmla="*/ 4 h 252"/>
                  <a:gd name="T60" fmla="*/ 0 w 840"/>
                  <a:gd name="T61" fmla="*/ 2 h 252"/>
                  <a:gd name="T62" fmla="*/ 2 w 840"/>
                  <a:gd name="T63" fmla="*/ 0 h 252"/>
                  <a:gd name="T64" fmla="*/ 2 w 840"/>
                  <a:gd name="T65" fmla="*/ 1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2" name="Freeform 93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2 w 840"/>
                  <a:gd name="T1" fmla="*/ 1 h 252"/>
                  <a:gd name="T2" fmla="*/ 5 w 840"/>
                  <a:gd name="T3" fmla="*/ 1 h 252"/>
                  <a:gd name="T4" fmla="*/ 7 w 840"/>
                  <a:gd name="T5" fmla="*/ 4 h 252"/>
                  <a:gd name="T6" fmla="*/ 9 w 840"/>
                  <a:gd name="T7" fmla="*/ 1 h 252"/>
                  <a:gd name="T8" fmla="*/ 11 w 840"/>
                  <a:gd name="T9" fmla="*/ 1 h 252"/>
                  <a:gd name="T10" fmla="*/ 11 w 840"/>
                  <a:gd name="T11" fmla="*/ 0 h 252"/>
                  <a:gd name="T12" fmla="*/ 13 w 840"/>
                  <a:gd name="T13" fmla="*/ 2 h 252"/>
                  <a:gd name="T14" fmla="*/ 11 w 840"/>
                  <a:gd name="T15" fmla="*/ 4 h 252"/>
                  <a:gd name="T16" fmla="*/ 11 w 840"/>
                  <a:gd name="T17" fmla="*/ 2 h 252"/>
                  <a:gd name="T18" fmla="*/ 9 w 840"/>
                  <a:gd name="T19" fmla="*/ 2 h 252"/>
                  <a:gd name="T20" fmla="*/ 7 w 840"/>
                  <a:gd name="T21" fmla="*/ 5 h 252"/>
                  <a:gd name="T22" fmla="*/ 9 w 840"/>
                  <a:gd name="T23" fmla="*/ 7 h 252"/>
                  <a:gd name="T24" fmla="*/ 11 w 840"/>
                  <a:gd name="T25" fmla="*/ 7 h 252"/>
                  <a:gd name="T26" fmla="*/ 11 w 840"/>
                  <a:gd name="T27" fmla="*/ 5 h 252"/>
                  <a:gd name="T28" fmla="*/ 13 w 840"/>
                  <a:gd name="T29" fmla="*/ 8 h 252"/>
                  <a:gd name="T30" fmla="*/ 11 w 840"/>
                  <a:gd name="T31" fmla="*/ 9 h 252"/>
                  <a:gd name="T32" fmla="*/ 11 w 840"/>
                  <a:gd name="T33" fmla="*/ 8 h 252"/>
                  <a:gd name="T34" fmla="*/ 9 w 840"/>
                  <a:gd name="T35" fmla="*/ 8 h 252"/>
                  <a:gd name="T36" fmla="*/ 7 w 840"/>
                  <a:gd name="T37" fmla="*/ 5 h 252"/>
                  <a:gd name="T38" fmla="*/ 5 w 840"/>
                  <a:gd name="T39" fmla="*/ 8 h 252"/>
                  <a:gd name="T40" fmla="*/ 2 w 840"/>
                  <a:gd name="T41" fmla="*/ 8 h 252"/>
                  <a:gd name="T42" fmla="*/ 2 w 840"/>
                  <a:gd name="T43" fmla="*/ 9 h 252"/>
                  <a:gd name="T44" fmla="*/ 0 w 840"/>
                  <a:gd name="T45" fmla="*/ 8 h 252"/>
                  <a:gd name="T46" fmla="*/ 2 w 840"/>
                  <a:gd name="T47" fmla="*/ 5 h 252"/>
                  <a:gd name="T48" fmla="*/ 2 w 840"/>
                  <a:gd name="T49" fmla="*/ 7 h 252"/>
                  <a:gd name="T50" fmla="*/ 5 w 840"/>
                  <a:gd name="T51" fmla="*/ 7 h 252"/>
                  <a:gd name="T52" fmla="*/ 6 w 840"/>
                  <a:gd name="T53" fmla="*/ 5 h 252"/>
                  <a:gd name="T54" fmla="*/ 5 w 840"/>
                  <a:gd name="T55" fmla="*/ 2 h 252"/>
                  <a:gd name="T56" fmla="*/ 2 w 840"/>
                  <a:gd name="T57" fmla="*/ 2 h 252"/>
                  <a:gd name="T58" fmla="*/ 2 w 840"/>
                  <a:gd name="T59" fmla="*/ 4 h 252"/>
                  <a:gd name="T60" fmla="*/ 0 w 840"/>
                  <a:gd name="T61" fmla="*/ 2 h 252"/>
                  <a:gd name="T62" fmla="*/ 2 w 840"/>
                  <a:gd name="T63" fmla="*/ 0 h 252"/>
                  <a:gd name="T64" fmla="*/ 2 w 840"/>
                  <a:gd name="T65" fmla="*/ 1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443" name="Rectangle 94"/>
          <p:cNvSpPr>
            <a:spLocks noChangeArrowheads="1"/>
          </p:cNvSpPr>
          <p:nvPr/>
        </p:nvSpPr>
        <p:spPr bwMode="auto">
          <a:xfrm>
            <a:off x="2600325" y="5270500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N4</a:t>
            </a:r>
          </a:p>
        </p:txBody>
      </p:sp>
      <p:sp>
        <p:nvSpPr>
          <p:cNvPr id="17444" name="Rectangle 95"/>
          <p:cNvSpPr>
            <a:spLocks noChangeArrowheads="1"/>
          </p:cNvSpPr>
          <p:nvPr/>
        </p:nvSpPr>
        <p:spPr bwMode="auto">
          <a:xfrm>
            <a:off x="5911850" y="4905375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N3</a:t>
            </a:r>
          </a:p>
        </p:txBody>
      </p:sp>
      <p:sp>
        <p:nvSpPr>
          <p:cNvPr id="96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12</a:t>
            </a:fld>
            <a:endParaRPr lang="ko-KR" alt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2412286" y="1070712"/>
            <a:ext cx="43037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00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2"/>
          <p:cNvSpPr>
            <a:spLocks noChangeArrowheads="1"/>
          </p:cNvSpPr>
          <p:nvPr/>
        </p:nvSpPr>
        <p:spPr bwMode="auto">
          <a:xfrm>
            <a:off x="3124200" y="2438400"/>
            <a:ext cx="2590800" cy="2667000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2971800" y="2286000"/>
            <a:ext cx="2895600" cy="2971800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359569" y="24261"/>
            <a:ext cx="8424862" cy="990600"/>
          </a:xfrm>
        </p:spPr>
        <p:txBody>
          <a:bodyPr>
            <a:noAutofit/>
          </a:bodyPr>
          <a:lstStyle/>
          <a:p>
            <a:r>
              <a:rPr lang="en-US" altLang="en-US" sz="3000" dirty="0"/>
              <a:t>Bidirectional Link Switched Ring (2-Fiber BLSRs)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601980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3429000" y="2209800"/>
            <a:ext cx="457200" cy="304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4876800" y="2209800"/>
            <a:ext cx="533400" cy="304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4114800" y="2133600"/>
            <a:ext cx="609600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H="1">
            <a:off x="3505200" y="2667000"/>
            <a:ext cx="457200" cy="3810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H="1">
            <a:off x="4114800" y="2590800"/>
            <a:ext cx="609600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H="1" flipV="1">
            <a:off x="4876800" y="2667000"/>
            <a:ext cx="457200" cy="3810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2098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446088" y="2543175"/>
            <a:ext cx="1790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rgbClr val="FF6600"/>
                </a:solidFill>
                <a:latin typeface="Arial" panose="020B0604020202020204" pitchFamily="34" charset="0"/>
              </a:rPr>
              <a:t>Sending/Receiving</a:t>
            </a:r>
          </a:p>
          <a:p>
            <a:pPr algn="ctr"/>
            <a:r>
              <a:rPr lang="en-US" altLang="en-US" sz="1400" b="1">
                <a:solidFill>
                  <a:srgbClr val="FF6600"/>
                </a:solidFill>
                <a:latin typeface="Arial" panose="020B0604020202020204" pitchFamily="34" charset="0"/>
              </a:rPr>
              <a:t>Traffic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6602413" y="2543175"/>
            <a:ext cx="1790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rgbClr val="FF6600"/>
                </a:solidFill>
                <a:latin typeface="Arial" panose="020B0604020202020204" pitchFamily="34" charset="0"/>
              </a:rPr>
              <a:t>Sending/Receiving</a:t>
            </a:r>
          </a:p>
          <a:p>
            <a:pPr algn="ctr"/>
            <a:r>
              <a:rPr lang="en-US" altLang="en-US" sz="1400" b="1">
                <a:solidFill>
                  <a:srgbClr val="FF6600"/>
                </a:solidFill>
                <a:latin typeface="Arial" panose="020B0604020202020204" pitchFamily="34" charset="0"/>
              </a:rPr>
              <a:t>Traffic</a:t>
            </a: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4114800" y="1981200"/>
            <a:ext cx="6096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4876800" y="2057400"/>
            <a:ext cx="533400" cy="3048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 flipV="1">
            <a:off x="3429000" y="2057400"/>
            <a:ext cx="457200" cy="3048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H="1">
            <a:off x="3581400" y="2743200"/>
            <a:ext cx="457200" cy="381000"/>
          </a:xfrm>
          <a:prstGeom prst="line">
            <a:avLst/>
          </a:prstGeom>
          <a:noFill/>
          <a:ln w="1587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H="1">
            <a:off x="4114800" y="2743200"/>
            <a:ext cx="609600" cy="0"/>
          </a:xfrm>
          <a:prstGeom prst="line">
            <a:avLst/>
          </a:prstGeom>
          <a:noFill/>
          <a:ln w="1587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 flipH="1" flipV="1">
            <a:off x="4800600" y="2819400"/>
            <a:ext cx="457200" cy="381000"/>
          </a:xfrm>
          <a:prstGeom prst="line">
            <a:avLst/>
          </a:prstGeom>
          <a:noFill/>
          <a:ln w="1587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5956300" y="3609975"/>
            <a:ext cx="3143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Both Rings = </a:t>
            </a:r>
            <a:r>
              <a:rPr lang="en-US" altLang="en-US" sz="1400" b="1">
                <a:solidFill>
                  <a:srgbClr val="3333FF"/>
                </a:solidFill>
                <a:latin typeface="Arial" panose="020B0604020202020204" pitchFamily="34" charset="0"/>
              </a:rPr>
              <a:t>Working </a:t>
            </a:r>
            <a:r>
              <a:rPr lang="en-US" altLang="en-US" sz="1400" b="1">
                <a:latin typeface="Arial" panose="020B0604020202020204" pitchFamily="34" charset="0"/>
              </a:rPr>
              <a:t>&amp;</a:t>
            </a:r>
            <a:r>
              <a:rPr lang="en-US" altLang="en-US" sz="1400" b="1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Protection</a:t>
            </a:r>
          </a:p>
        </p:txBody>
      </p:sp>
      <p:grpSp>
        <p:nvGrpSpPr>
          <p:cNvPr id="19479" name="Group 23"/>
          <p:cNvGrpSpPr>
            <a:grpSpLocks/>
          </p:cNvGrpSpPr>
          <p:nvPr/>
        </p:nvGrpSpPr>
        <p:grpSpPr bwMode="auto">
          <a:xfrm>
            <a:off x="2743200" y="2197100"/>
            <a:ext cx="990600" cy="762000"/>
            <a:chOff x="480" y="1152"/>
            <a:chExt cx="1152" cy="638"/>
          </a:xfrm>
        </p:grpSpPr>
        <p:sp>
          <p:nvSpPr>
            <p:cNvPr id="19540" name="AutoShape 24"/>
            <p:cNvSpPr>
              <a:spLocks noChangeArrowheads="1"/>
            </p:cNvSpPr>
            <p:nvPr/>
          </p:nvSpPr>
          <p:spPr bwMode="auto">
            <a:xfrm>
              <a:off x="480" y="1222"/>
              <a:ext cx="1152" cy="568"/>
            </a:xfrm>
            <a:prstGeom prst="cube">
              <a:avLst>
                <a:gd name="adj" fmla="val 46042"/>
              </a:avLst>
            </a:pr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541" name="Group 25"/>
            <p:cNvGrpSpPr>
              <a:grpSpLocks/>
            </p:cNvGrpSpPr>
            <p:nvPr/>
          </p:nvGrpSpPr>
          <p:grpSpPr bwMode="auto">
            <a:xfrm>
              <a:off x="541" y="1256"/>
              <a:ext cx="357" cy="280"/>
              <a:chOff x="1152" y="2620"/>
              <a:chExt cx="283" cy="237"/>
            </a:xfrm>
          </p:grpSpPr>
          <p:sp>
            <p:nvSpPr>
              <p:cNvPr id="19548" name="AutoShape 26"/>
              <p:cNvSpPr>
                <a:spLocks noChangeArrowheads="1"/>
              </p:cNvSpPr>
              <p:nvPr/>
            </p:nvSpPr>
            <p:spPr bwMode="auto">
              <a:xfrm rot="7802682">
                <a:off x="1248" y="2673"/>
                <a:ext cx="237" cy="132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49" name="Line 27"/>
              <p:cNvSpPr>
                <a:spLocks noChangeShapeType="1"/>
              </p:cNvSpPr>
              <p:nvPr/>
            </p:nvSpPr>
            <p:spPr bwMode="auto">
              <a:xfrm>
                <a:off x="1291" y="2628"/>
                <a:ext cx="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50" name="Line 28"/>
              <p:cNvSpPr>
                <a:spLocks noChangeShapeType="1"/>
              </p:cNvSpPr>
              <p:nvPr/>
            </p:nvSpPr>
            <p:spPr bwMode="auto">
              <a:xfrm>
                <a:off x="1247" y="2676"/>
                <a:ext cx="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51" name="Line 29"/>
              <p:cNvSpPr>
                <a:spLocks noChangeShapeType="1"/>
              </p:cNvSpPr>
              <p:nvPr/>
            </p:nvSpPr>
            <p:spPr bwMode="auto">
              <a:xfrm>
                <a:off x="1200" y="2724"/>
                <a:ext cx="9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52" name="Line 30"/>
              <p:cNvSpPr>
                <a:spLocks noChangeShapeType="1"/>
              </p:cNvSpPr>
              <p:nvPr/>
            </p:nvSpPr>
            <p:spPr bwMode="auto">
              <a:xfrm>
                <a:off x="1152" y="2772"/>
                <a:ext cx="9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9542" name="AutoShape 31"/>
            <p:cNvSpPr>
              <a:spLocks noChangeArrowheads="1"/>
            </p:cNvSpPr>
            <p:nvPr/>
          </p:nvSpPr>
          <p:spPr bwMode="auto">
            <a:xfrm rot="7802682" flipH="1" flipV="1">
              <a:off x="1167" y="1207"/>
              <a:ext cx="280" cy="17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543" name="Group 32"/>
            <p:cNvGrpSpPr>
              <a:grpSpLocks/>
            </p:cNvGrpSpPr>
            <p:nvPr/>
          </p:nvGrpSpPr>
          <p:grpSpPr bwMode="auto">
            <a:xfrm>
              <a:off x="672" y="1502"/>
              <a:ext cx="602" cy="257"/>
              <a:chOff x="1188" y="2368"/>
              <a:chExt cx="213" cy="86"/>
            </a:xfrm>
          </p:grpSpPr>
          <p:sp>
            <p:nvSpPr>
              <p:cNvPr id="19544" name="Freeform 33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2 w 840"/>
                  <a:gd name="T1" fmla="*/ 1 h 253"/>
                  <a:gd name="T2" fmla="*/ 5 w 840"/>
                  <a:gd name="T3" fmla="*/ 1 h 253"/>
                  <a:gd name="T4" fmla="*/ 7 w 840"/>
                  <a:gd name="T5" fmla="*/ 4 h 253"/>
                  <a:gd name="T6" fmla="*/ 9 w 840"/>
                  <a:gd name="T7" fmla="*/ 1 h 253"/>
                  <a:gd name="T8" fmla="*/ 11 w 840"/>
                  <a:gd name="T9" fmla="*/ 1 h 253"/>
                  <a:gd name="T10" fmla="*/ 11 w 840"/>
                  <a:gd name="T11" fmla="*/ 0 h 253"/>
                  <a:gd name="T12" fmla="*/ 13 w 840"/>
                  <a:gd name="T13" fmla="*/ 2 h 253"/>
                  <a:gd name="T14" fmla="*/ 11 w 840"/>
                  <a:gd name="T15" fmla="*/ 4 h 253"/>
                  <a:gd name="T16" fmla="*/ 11 w 840"/>
                  <a:gd name="T17" fmla="*/ 2 h 253"/>
                  <a:gd name="T18" fmla="*/ 9 w 840"/>
                  <a:gd name="T19" fmla="*/ 2 h 253"/>
                  <a:gd name="T20" fmla="*/ 7 w 840"/>
                  <a:gd name="T21" fmla="*/ 5 h 253"/>
                  <a:gd name="T22" fmla="*/ 9 w 840"/>
                  <a:gd name="T23" fmla="*/ 7 h 253"/>
                  <a:gd name="T24" fmla="*/ 11 w 840"/>
                  <a:gd name="T25" fmla="*/ 7 h 253"/>
                  <a:gd name="T26" fmla="*/ 11 w 840"/>
                  <a:gd name="T27" fmla="*/ 5 h 253"/>
                  <a:gd name="T28" fmla="*/ 13 w 840"/>
                  <a:gd name="T29" fmla="*/ 8 h 253"/>
                  <a:gd name="T30" fmla="*/ 11 w 840"/>
                  <a:gd name="T31" fmla="*/ 9 h 253"/>
                  <a:gd name="T32" fmla="*/ 11 w 840"/>
                  <a:gd name="T33" fmla="*/ 8 h 253"/>
                  <a:gd name="T34" fmla="*/ 9 w 840"/>
                  <a:gd name="T35" fmla="*/ 8 h 253"/>
                  <a:gd name="T36" fmla="*/ 7 w 840"/>
                  <a:gd name="T37" fmla="*/ 5 h 253"/>
                  <a:gd name="T38" fmla="*/ 5 w 840"/>
                  <a:gd name="T39" fmla="*/ 8 h 253"/>
                  <a:gd name="T40" fmla="*/ 2 w 840"/>
                  <a:gd name="T41" fmla="*/ 8 h 253"/>
                  <a:gd name="T42" fmla="*/ 2 w 840"/>
                  <a:gd name="T43" fmla="*/ 9 h 253"/>
                  <a:gd name="T44" fmla="*/ 0 w 840"/>
                  <a:gd name="T45" fmla="*/ 8 h 253"/>
                  <a:gd name="T46" fmla="*/ 2 w 840"/>
                  <a:gd name="T47" fmla="*/ 5 h 253"/>
                  <a:gd name="T48" fmla="*/ 2 w 840"/>
                  <a:gd name="T49" fmla="*/ 7 h 253"/>
                  <a:gd name="T50" fmla="*/ 5 w 840"/>
                  <a:gd name="T51" fmla="*/ 7 h 253"/>
                  <a:gd name="T52" fmla="*/ 6 w 840"/>
                  <a:gd name="T53" fmla="*/ 5 h 253"/>
                  <a:gd name="T54" fmla="*/ 5 w 840"/>
                  <a:gd name="T55" fmla="*/ 2 h 253"/>
                  <a:gd name="T56" fmla="*/ 2 w 840"/>
                  <a:gd name="T57" fmla="*/ 2 h 253"/>
                  <a:gd name="T58" fmla="*/ 2 w 840"/>
                  <a:gd name="T59" fmla="*/ 4 h 253"/>
                  <a:gd name="T60" fmla="*/ 0 w 840"/>
                  <a:gd name="T61" fmla="*/ 2 h 253"/>
                  <a:gd name="T62" fmla="*/ 2 w 840"/>
                  <a:gd name="T63" fmla="*/ 0 h 253"/>
                  <a:gd name="T64" fmla="*/ 2 w 840"/>
                  <a:gd name="T65" fmla="*/ 1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5" name="Freeform 34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2 w 840"/>
                  <a:gd name="T1" fmla="*/ 1 h 253"/>
                  <a:gd name="T2" fmla="*/ 5 w 840"/>
                  <a:gd name="T3" fmla="*/ 1 h 253"/>
                  <a:gd name="T4" fmla="*/ 7 w 840"/>
                  <a:gd name="T5" fmla="*/ 4 h 253"/>
                  <a:gd name="T6" fmla="*/ 9 w 840"/>
                  <a:gd name="T7" fmla="*/ 1 h 253"/>
                  <a:gd name="T8" fmla="*/ 11 w 840"/>
                  <a:gd name="T9" fmla="*/ 1 h 253"/>
                  <a:gd name="T10" fmla="*/ 11 w 840"/>
                  <a:gd name="T11" fmla="*/ 0 h 253"/>
                  <a:gd name="T12" fmla="*/ 13 w 840"/>
                  <a:gd name="T13" fmla="*/ 2 h 253"/>
                  <a:gd name="T14" fmla="*/ 11 w 840"/>
                  <a:gd name="T15" fmla="*/ 4 h 253"/>
                  <a:gd name="T16" fmla="*/ 11 w 840"/>
                  <a:gd name="T17" fmla="*/ 2 h 253"/>
                  <a:gd name="T18" fmla="*/ 9 w 840"/>
                  <a:gd name="T19" fmla="*/ 2 h 253"/>
                  <a:gd name="T20" fmla="*/ 7 w 840"/>
                  <a:gd name="T21" fmla="*/ 5 h 253"/>
                  <a:gd name="T22" fmla="*/ 9 w 840"/>
                  <a:gd name="T23" fmla="*/ 7 h 253"/>
                  <a:gd name="T24" fmla="*/ 11 w 840"/>
                  <a:gd name="T25" fmla="*/ 7 h 253"/>
                  <a:gd name="T26" fmla="*/ 11 w 840"/>
                  <a:gd name="T27" fmla="*/ 5 h 253"/>
                  <a:gd name="T28" fmla="*/ 13 w 840"/>
                  <a:gd name="T29" fmla="*/ 8 h 253"/>
                  <a:gd name="T30" fmla="*/ 11 w 840"/>
                  <a:gd name="T31" fmla="*/ 9 h 253"/>
                  <a:gd name="T32" fmla="*/ 11 w 840"/>
                  <a:gd name="T33" fmla="*/ 8 h 253"/>
                  <a:gd name="T34" fmla="*/ 9 w 840"/>
                  <a:gd name="T35" fmla="*/ 8 h 253"/>
                  <a:gd name="T36" fmla="*/ 7 w 840"/>
                  <a:gd name="T37" fmla="*/ 5 h 253"/>
                  <a:gd name="T38" fmla="*/ 5 w 840"/>
                  <a:gd name="T39" fmla="*/ 8 h 253"/>
                  <a:gd name="T40" fmla="*/ 2 w 840"/>
                  <a:gd name="T41" fmla="*/ 8 h 253"/>
                  <a:gd name="T42" fmla="*/ 2 w 840"/>
                  <a:gd name="T43" fmla="*/ 9 h 253"/>
                  <a:gd name="T44" fmla="*/ 0 w 840"/>
                  <a:gd name="T45" fmla="*/ 8 h 253"/>
                  <a:gd name="T46" fmla="*/ 2 w 840"/>
                  <a:gd name="T47" fmla="*/ 5 h 253"/>
                  <a:gd name="T48" fmla="*/ 2 w 840"/>
                  <a:gd name="T49" fmla="*/ 7 h 253"/>
                  <a:gd name="T50" fmla="*/ 5 w 840"/>
                  <a:gd name="T51" fmla="*/ 7 h 253"/>
                  <a:gd name="T52" fmla="*/ 6 w 840"/>
                  <a:gd name="T53" fmla="*/ 5 h 253"/>
                  <a:gd name="T54" fmla="*/ 5 w 840"/>
                  <a:gd name="T55" fmla="*/ 2 h 253"/>
                  <a:gd name="T56" fmla="*/ 2 w 840"/>
                  <a:gd name="T57" fmla="*/ 2 h 253"/>
                  <a:gd name="T58" fmla="*/ 2 w 840"/>
                  <a:gd name="T59" fmla="*/ 4 h 253"/>
                  <a:gd name="T60" fmla="*/ 0 w 840"/>
                  <a:gd name="T61" fmla="*/ 2 h 253"/>
                  <a:gd name="T62" fmla="*/ 2 w 840"/>
                  <a:gd name="T63" fmla="*/ 0 h 253"/>
                  <a:gd name="T64" fmla="*/ 2 w 840"/>
                  <a:gd name="T65" fmla="*/ 1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6" name="Freeform 35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2 w 840"/>
                  <a:gd name="T1" fmla="*/ 1 h 252"/>
                  <a:gd name="T2" fmla="*/ 5 w 840"/>
                  <a:gd name="T3" fmla="*/ 1 h 252"/>
                  <a:gd name="T4" fmla="*/ 7 w 840"/>
                  <a:gd name="T5" fmla="*/ 4 h 252"/>
                  <a:gd name="T6" fmla="*/ 9 w 840"/>
                  <a:gd name="T7" fmla="*/ 1 h 252"/>
                  <a:gd name="T8" fmla="*/ 11 w 840"/>
                  <a:gd name="T9" fmla="*/ 1 h 252"/>
                  <a:gd name="T10" fmla="*/ 11 w 840"/>
                  <a:gd name="T11" fmla="*/ 0 h 252"/>
                  <a:gd name="T12" fmla="*/ 13 w 840"/>
                  <a:gd name="T13" fmla="*/ 2 h 252"/>
                  <a:gd name="T14" fmla="*/ 11 w 840"/>
                  <a:gd name="T15" fmla="*/ 4 h 252"/>
                  <a:gd name="T16" fmla="*/ 11 w 840"/>
                  <a:gd name="T17" fmla="*/ 2 h 252"/>
                  <a:gd name="T18" fmla="*/ 9 w 840"/>
                  <a:gd name="T19" fmla="*/ 2 h 252"/>
                  <a:gd name="T20" fmla="*/ 7 w 840"/>
                  <a:gd name="T21" fmla="*/ 5 h 252"/>
                  <a:gd name="T22" fmla="*/ 9 w 840"/>
                  <a:gd name="T23" fmla="*/ 7 h 252"/>
                  <a:gd name="T24" fmla="*/ 11 w 840"/>
                  <a:gd name="T25" fmla="*/ 7 h 252"/>
                  <a:gd name="T26" fmla="*/ 11 w 840"/>
                  <a:gd name="T27" fmla="*/ 5 h 252"/>
                  <a:gd name="T28" fmla="*/ 13 w 840"/>
                  <a:gd name="T29" fmla="*/ 8 h 252"/>
                  <a:gd name="T30" fmla="*/ 11 w 840"/>
                  <a:gd name="T31" fmla="*/ 9 h 252"/>
                  <a:gd name="T32" fmla="*/ 11 w 840"/>
                  <a:gd name="T33" fmla="*/ 8 h 252"/>
                  <a:gd name="T34" fmla="*/ 9 w 840"/>
                  <a:gd name="T35" fmla="*/ 8 h 252"/>
                  <a:gd name="T36" fmla="*/ 7 w 840"/>
                  <a:gd name="T37" fmla="*/ 5 h 252"/>
                  <a:gd name="T38" fmla="*/ 5 w 840"/>
                  <a:gd name="T39" fmla="*/ 8 h 252"/>
                  <a:gd name="T40" fmla="*/ 2 w 840"/>
                  <a:gd name="T41" fmla="*/ 8 h 252"/>
                  <a:gd name="T42" fmla="*/ 2 w 840"/>
                  <a:gd name="T43" fmla="*/ 9 h 252"/>
                  <a:gd name="T44" fmla="*/ 0 w 840"/>
                  <a:gd name="T45" fmla="*/ 8 h 252"/>
                  <a:gd name="T46" fmla="*/ 2 w 840"/>
                  <a:gd name="T47" fmla="*/ 5 h 252"/>
                  <a:gd name="T48" fmla="*/ 2 w 840"/>
                  <a:gd name="T49" fmla="*/ 7 h 252"/>
                  <a:gd name="T50" fmla="*/ 5 w 840"/>
                  <a:gd name="T51" fmla="*/ 7 h 252"/>
                  <a:gd name="T52" fmla="*/ 6 w 840"/>
                  <a:gd name="T53" fmla="*/ 5 h 252"/>
                  <a:gd name="T54" fmla="*/ 5 w 840"/>
                  <a:gd name="T55" fmla="*/ 2 h 252"/>
                  <a:gd name="T56" fmla="*/ 2 w 840"/>
                  <a:gd name="T57" fmla="*/ 2 h 252"/>
                  <a:gd name="T58" fmla="*/ 2 w 840"/>
                  <a:gd name="T59" fmla="*/ 4 h 252"/>
                  <a:gd name="T60" fmla="*/ 0 w 840"/>
                  <a:gd name="T61" fmla="*/ 2 h 252"/>
                  <a:gd name="T62" fmla="*/ 2 w 840"/>
                  <a:gd name="T63" fmla="*/ 0 h 252"/>
                  <a:gd name="T64" fmla="*/ 2 w 840"/>
                  <a:gd name="T65" fmla="*/ 1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7" name="Freeform 36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2 w 840"/>
                  <a:gd name="T1" fmla="*/ 1 h 252"/>
                  <a:gd name="T2" fmla="*/ 5 w 840"/>
                  <a:gd name="T3" fmla="*/ 1 h 252"/>
                  <a:gd name="T4" fmla="*/ 7 w 840"/>
                  <a:gd name="T5" fmla="*/ 4 h 252"/>
                  <a:gd name="T6" fmla="*/ 9 w 840"/>
                  <a:gd name="T7" fmla="*/ 1 h 252"/>
                  <a:gd name="T8" fmla="*/ 11 w 840"/>
                  <a:gd name="T9" fmla="*/ 1 h 252"/>
                  <a:gd name="T10" fmla="*/ 11 w 840"/>
                  <a:gd name="T11" fmla="*/ 0 h 252"/>
                  <a:gd name="T12" fmla="*/ 13 w 840"/>
                  <a:gd name="T13" fmla="*/ 2 h 252"/>
                  <a:gd name="T14" fmla="*/ 11 w 840"/>
                  <a:gd name="T15" fmla="*/ 4 h 252"/>
                  <a:gd name="T16" fmla="*/ 11 w 840"/>
                  <a:gd name="T17" fmla="*/ 2 h 252"/>
                  <a:gd name="T18" fmla="*/ 9 w 840"/>
                  <a:gd name="T19" fmla="*/ 2 h 252"/>
                  <a:gd name="T20" fmla="*/ 7 w 840"/>
                  <a:gd name="T21" fmla="*/ 5 h 252"/>
                  <a:gd name="T22" fmla="*/ 9 w 840"/>
                  <a:gd name="T23" fmla="*/ 7 h 252"/>
                  <a:gd name="T24" fmla="*/ 11 w 840"/>
                  <a:gd name="T25" fmla="*/ 7 h 252"/>
                  <a:gd name="T26" fmla="*/ 11 w 840"/>
                  <a:gd name="T27" fmla="*/ 5 h 252"/>
                  <a:gd name="T28" fmla="*/ 13 w 840"/>
                  <a:gd name="T29" fmla="*/ 8 h 252"/>
                  <a:gd name="T30" fmla="*/ 11 w 840"/>
                  <a:gd name="T31" fmla="*/ 9 h 252"/>
                  <a:gd name="T32" fmla="*/ 11 w 840"/>
                  <a:gd name="T33" fmla="*/ 8 h 252"/>
                  <a:gd name="T34" fmla="*/ 9 w 840"/>
                  <a:gd name="T35" fmla="*/ 8 h 252"/>
                  <a:gd name="T36" fmla="*/ 7 w 840"/>
                  <a:gd name="T37" fmla="*/ 5 h 252"/>
                  <a:gd name="T38" fmla="*/ 5 w 840"/>
                  <a:gd name="T39" fmla="*/ 8 h 252"/>
                  <a:gd name="T40" fmla="*/ 2 w 840"/>
                  <a:gd name="T41" fmla="*/ 8 h 252"/>
                  <a:gd name="T42" fmla="*/ 2 w 840"/>
                  <a:gd name="T43" fmla="*/ 9 h 252"/>
                  <a:gd name="T44" fmla="*/ 0 w 840"/>
                  <a:gd name="T45" fmla="*/ 8 h 252"/>
                  <a:gd name="T46" fmla="*/ 2 w 840"/>
                  <a:gd name="T47" fmla="*/ 5 h 252"/>
                  <a:gd name="T48" fmla="*/ 2 w 840"/>
                  <a:gd name="T49" fmla="*/ 7 h 252"/>
                  <a:gd name="T50" fmla="*/ 5 w 840"/>
                  <a:gd name="T51" fmla="*/ 7 h 252"/>
                  <a:gd name="T52" fmla="*/ 6 w 840"/>
                  <a:gd name="T53" fmla="*/ 5 h 252"/>
                  <a:gd name="T54" fmla="*/ 5 w 840"/>
                  <a:gd name="T55" fmla="*/ 2 h 252"/>
                  <a:gd name="T56" fmla="*/ 2 w 840"/>
                  <a:gd name="T57" fmla="*/ 2 h 252"/>
                  <a:gd name="T58" fmla="*/ 2 w 840"/>
                  <a:gd name="T59" fmla="*/ 4 h 252"/>
                  <a:gd name="T60" fmla="*/ 0 w 840"/>
                  <a:gd name="T61" fmla="*/ 2 h 252"/>
                  <a:gd name="T62" fmla="*/ 2 w 840"/>
                  <a:gd name="T63" fmla="*/ 0 h 252"/>
                  <a:gd name="T64" fmla="*/ 2 w 840"/>
                  <a:gd name="T65" fmla="*/ 1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480" name="Group 37"/>
          <p:cNvGrpSpPr>
            <a:grpSpLocks/>
          </p:cNvGrpSpPr>
          <p:nvPr/>
        </p:nvGrpSpPr>
        <p:grpSpPr bwMode="auto">
          <a:xfrm>
            <a:off x="5181600" y="2187575"/>
            <a:ext cx="990600" cy="762000"/>
            <a:chOff x="480" y="1152"/>
            <a:chExt cx="1152" cy="638"/>
          </a:xfrm>
        </p:grpSpPr>
        <p:sp>
          <p:nvSpPr>
            <p:cNvPr id="19527" name="AutoShape 38"/>
            <p:cNvSpPr>
              <a:spLocks noChangeArrowheads="1"/>
            </p:cNvSpPr>
            <p:nvPr/>
          </p:nvSpPr>
          <p:spPr bwMode="auto">
            <a:xfrm>
              <a:off x="480" y="1222"/>
              <a:ext cx="1152" cy="568"/>
            </a:xfrm>
            <a:prstGeom prst="cube">
              <a:avLst>
                <a:gd name="adj" fmla="val 46042"/>
              </a:avLst>
            </a:pr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528" name="Group 39"/>
            <p:cNvGrpSpPr>
              <a:grpSpLocks/>
            </p:cNvGrpSpPr>
            <p:nvPr/>
          </p:nvGrpSpPr>
          <p:grpSpPr bwMode="auto">
            <a:xfrm>
              <a:off x="541" y="1256"/>
              <a:ext cx="357" cy="280"/>
              <a:chOff x="1152" y="2620"/>
              <a:chExt cx="283" cy="237"/>
            </a:xfrm>
          </p:grpSpPr>
          <p:sp>
            <p:nvSpPr>
              <p:cNvPr id="19535" name="AutoShape 40"/>
              <p:cNvSpPr>
                <a:spLocks noChangeArrowheads="1"/>
              </p:cNvSpPr>
              <p:nvPr/>
            </p:nvSpPr>
            <p:spPr bwMode="auto">
              <a:xfrm rot="7802682">
                <a:off x="1248" y="2673"/>
                <a:ext cx="237" cy="132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36" name="Line 41"/>
              <p:cNvSpPr>
                <a:spLocks noChangeShapeType="1"/>
              </p:cNvSpPr>
              <p:nvPr/>
            </p:nvSpPr>
            <p:spPr bwMode="auto">
              <a:xfrm>
                <a:off x="1291" y="2628"/>
                <a:ext cx="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37" name="Line 42"/>
              <p:cNvSpPr>
                <a:spLocks noChangeShapeType="1"/>
              </p:cNvSpPr>
              <p:nvPr/>
            </p:nvSpPr>
            <p:spPr bwMode="auto">
              <a:xfrm>
                <a:off x="1247" y="2676"/>
                <a:ext cx="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38" name="Line 43"/>
              <p:cNvSpPr>
                <a:spLocks noChangeShapeType="1"/>
              </p:cNvSpPr>
              <p:nvPr/>
            </p:nvSpPr>
            <p:spPr bwMode="auto">
              <a:xfrm>
                <a:off x="1200" y="2724"/>
                <a:ext cx="9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39" name="Line 44"/>
              <p:cNvSpPr>
                <a:spLocks noChangeShapeType="1"/>
              </p:cNvSpPr>
              <p:nvPr/>
            </p:nvSpPr>
            <p:spPr bwMode="auto">
              <a:xfrm>
                <a:off x="1152" y="2772"/>
                <a:ext cx="9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9529" name="AutoShape 45"/>
            <p:cNvSpPr>
              <a:spLocks noChangeArrowheads="1"/>
            </p:cNvSpPr>
            <p:nvPr/>
          </p:nvSpPr>
          <p:spPr bwMode="auto">
            <a:xfrm rot="7802682" flipH="1" flipV="1">
              <a:off x="1167" y="1207"/>
              <a:ext cx="280" cy="17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530" name="Group 46"/>
            <p:cNvGrpSpPr>
              <a:grpSpLocks/>
            </p:cNvGrpSpPr>
            <p:nvPr/>
          </p:nvGrpSpPr>
          <p:grpSpPr bwMode="auto">
            <a:xfrm>
              <a:off x="672" y="1502"/>
              <a:ext cx="602" cy="257"/>
              <a:chOff x="1188" y="2368"/>
              <a:chExt cx="213" cy="86"/>
            </a:xfrm>
          </p:grpSpPr>
          <p:sp>
            <p:nvSpPr>
              <p:cNvPr id="19531" name="Freeform 47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2 w 840"/>
                  <a:gd name="T1" fmla="*/ 1 h 253"/>
                  <a:gd name="T2" fmla="*/ 5 w 840"/>
                  <a:gd name="T3" fmla="*/ 1 h 253"/>
                  <a:gd name="T4" fmla="*/ 7 w 840"/>
                  <a:gd name="T5" fmla="*/ 4 h 253"/>
                  <a:gd name="T6" fmla="*/ 9 w 840"/>
                  <a:gd name="T7" fmla="*/ 1 h 253"/>
                  <a:gd name="T8" fmla="*/ 11 w 840"/>
                  <a:gd name="T9" fmla="*/ 1 h 253"/>
                  <a:gd name="T10" fmla="*/ 11 w 840"/>
                  <a:gd name="T11" fmla="*/ 0 h 253"/>
                  <a:gd name="T12" fmla="*/ 13 w 840"/>
                  <a:gd name="T13" fmla="*/ 2 h 253"/>
                  <a:gd name="T14" fmla="*/ 11 w 840"/>
                  <a:gd name="T15" fmla="*/ 4 h 253"/>
                  <a:gd name="T16" fmla="*/ 11 w 840"/>
                  <a:gd name="T17" fmla="*/ 2 h 253"/>
                  <a:gd name="T18" fmla="*/ 9 w 840"/>
                  <a:gd name="T19" fmla="*/ 2 h 253"/>
                  <a:gd name="T20" fmla="*/ 7 w 840"/>
                  <a:gd name="T21" fmla="*/ 5 h 253"/>
                  <a:gd name="T22" fmla="*/ 9 w 840"/>
                  <a:gd name="T23" fmla="*/ 7 h 253"/>
                  <a:gd name="T24" fmla="*/ 11 w 840"/>
                  <a:gd name="T25" fmla="*/ 7 h 253"/>
                  <a:gd name="T26" fmla="*/ 11 w 840"/>
                  <a:gd name="T27" fmla="*/ 5 h 253"/>
                  <a:gd name="T28" fmla="*/ 13 w 840"/>
                  <a:gd name="T29" fmla="*/ 8 h 253"/>
                  <a:gd name="T30" fmla="*/ 11 w 840"/>
                  <a:gd name="T31" fmla="*/ 9 h 253"/>
                  <a:gd name="T32" fmla="*/ 11 w 840"/>
                  <a:gd name="T33" fmla="*/ 8 h 253"/>
                  <a:gd name="T34" fmla="*/ 9 w 840"/>
                  <a:gd name="T35" fmla="*/ 8 h 253"/>
                  <a:gd name="T36" fmla="*/ 7 w 840"/>
                  <a:gd name="T37" fmla="*/ 5 h 253"/>
                  <a:gd name="T38" fmla="*/ 5 w 840"/>
                  <a:gd name="T39" fmla="*/ 8 h 253"/>
                  <a:gd name="T40" fmla="*/ 2 w 840"/>
                  <a:gd name="T41" fmla="*/ 8 h 253"/>
                  <a:gd name="T42" fmla="*/ 2 w 840"/>
                  <a:gd name="T43" fmla="*/ 9 h 253"/>
                  <a:gd name="T44" fmla="*/ 0 w 840"/>
                  <a:gd name="T45" fmla="*/ 8 h 253"/>
                  <a:gd name="T46" fmla="*/ 2 w 840"/>
                  <a:gd name="T47" fmla="*/ 5 h 253"/>
                  <a:gd name="T48" fmla="*/ 2 w 840"/>
                  <a:gd name="T49" fmla="*/ 7 h 253"/>
                  <a:gd name="T50" fmla="*/ 5 w 840"/>
                  <a:gd name="T51" fmla="*/ 7 h 253"/>
                  <a:gd name="T52" fmla="*/ 6 w 840"/>
                  <a:gd name="T53" fmla="*/ 5 h 253"/>
                  <a:gd name="T54" fmla="*/ 5 w 840"/>
                  <a:gd name="T55" fmla="*/ 2 h 253"/>
                  <a:gd name="T56" fmla="*/ 2 w 840"/>
                  <a:gd name="T57" fmla="*/ 2 h 253"/>
                  <a:gd name="T58" fmla="*/ 2 w 840"/>
                  <a:gd name="T59" fmla="*/ 4 h 253"/>
                  <a:gd name="T60" fmla="*/ 0 w 840"/>
                  <a:gd name="T61" fmla="*/ 2 h 253"/>
                  <a:gd name="T62" fmla="*/ 2 w 840"/>
                  <a:gd name="T63" fmla="*/ 0 h 253"/>
                  <a:gd name="T64" fmla="*/ 2 w 840"/>
                  <a:gd name="T65" fmla="*/ 1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2" name="Freeform 48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2 w 840"/>
                  <a:gd name="T1" fmla="*/ 1 h 253"/>
                  <a:gd name="T2" fmla="*/ 5 w 840"/>
                  <a:gd name="T3" fmla="*/ 1 h 253"/>
                  <a:gd name="T4" fmla="*/ 7 w 840"/>
                  <a:gd name="T5" fmla="*/ 4 h 253"/>
                  <a:gd name="T6" fmla="*/ 9 w 840"/>
                  <a:gd name="T7" fmla="*/ 1 h 253"/>
                  <a:gd name="T8" fmla="*/ 11 w 840"/>
                  <a:gd name="T9" fmla="*/ 1 h 253"/>
                  <a:gd name="T10" fmla="*/ 11 w 840"/>
                  <a:gd name="T11" fmla="*/ 0 h 253"/>
                  <a:gd name="T12" fmla="*/ 13 w 840"/>
                  <a:gd name="T13" fmla="*/ 2 h 253"/>
                  <a:gd name="T14" fmla="*/ 11 w 840"/>
                  <a:gd name="T15" fmla="*/ 4 h 253"/>
                  <a:gd name="T16" fmla="*/ 11 w 840"/>
                  <a:gd name="T17" fmla="*/ 2 h 253"/>
                  <a:gd name="T18" fmla="*/ 9 w 840"/>
                  <a:gd name="T19" fmla="*/ 2 h 253"/>
                  <a:gd name="T20" fmla="*/ 7 w 840"/>
                  <a:gd name="T21" fmla="*/ 5 h 253"/>
                  <a:gd name="T22" fmla="*/ 9 w 840"/>
                  <a:gd name="T23" fmla="*/ 7 h 253"/>
                  <a:gd name="T24" fmla="*/ 11 w 840"/>
                  <a:gd name="T25" fmla="*/ 7 h 253"/>
                  <a:gd name="T26" fmla="*/ 11 w 840"/>
                  <a:gd name="T27" fmla="*/ 5 h 253"/>
                  <a:gd name="T28" fmla="*/ 13 w 840"/>
                  <a:gd name="T29" fmla="*/ 8 h 253"/>
                  <a:gd name="T30" fmla="*/ 11 w 840"/>
                  <a:gd name="T31" fmla="*/ 9 h 253"/>
                  <a:gd name="T32" fmla="*/ 11 w 840"/>
                  <a:gd name="T33" fmla="*/ 8 h 253"/>
                  <a:gd name="T34" fmla="*/ 9 w 840"/>
                  <a:gd name="T35" fmla="*/ 8 h 253"/>
                  <a:gd name="T36" fmla="*/ 7 w 840"/>
                  <a:gd name="T37" fmla="*/ 5 h 253"/>
                  <a:gd name="T38" fmla="*/ 5 w 840"/>
                  <a:gd name="T39" fmla="*/ 8 h 253"/>
                  <a:gd name="T40" fmla="*/ 2 w 840"/>
                  <a:gd name="T41" fmla="*/ 8 h 253"/>
                  <a:gd name="T42" fmla="*/ 2 w 840"/>
                  <a:gd name="T43" fmla="*/ 9 h 253"/>
                  <a:gd name="T44" fmla="*/ 0 w 840"/>
                  <a:gd name="T45" fmla="*/ 8 h 253"/>
                  <a:gd name="T46" fmla="*/ 2 w 840"/>
                  <a:gd name="T47" fmla="*/ 5 h 253"/>
                  <a:gd name="T48" fmla="*/ 2 w 840"/>
                  <a:gd name="T49" fmla="*/ 7 h 253"/>
                  <a:gd name="T50" fmla="*/ 5 w 840"/>
                  <a:gd name="T51" fmla="*/ 7 h 253"/>
                  <a:gd name="T52" fmla="*/ 6 w 840"/>
                  <a:gd name="T53" fmla="*/ 5 h 253"/>
                  <a:gd name="T54" fmla="*/ 5 w 840"/>
                  <a:gd name="T55" fmla="*/ 2 h 253"/>
                  <a:gd name="T56" fmla="*/ 2 w 840"/>
                  <a:gd name="T57" fmla="*/ 2 h 253"/>
                  <a:gd name="T58" fmla="*/ 2 w 840"/>
                  <a:gd name="T59" fmla="*/ 4 h 253"/>
                  <a:gd name="T60" fmla="*/ 0 w 840"/>
                  <a:gd name="T61" fmla="*/ 2 h 253"/>
                  <a:gd name="T62" fmla="*/ 2 w 840"/>
                  <a:gd name="T63" fmla="*/ 0 h 253"/>
                  <a:gd name="T64" fmla="*/ 2 w 840"/>
                  <a:gd name="T65" fmla="*/ 1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3" name="Freeform 49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2 w 840"/>
                  <a:gd name="T1" fmla="*/ 1 h 252"/>
                  <a:gd name="T2" fmla="*/ 5 w 840"/>
                  <a:gd name="T3" fmla="*/ 1 h 252"/>
                  <a:gd name="T4" fmla="*/ 7 w 840"/>
                  <a:gd name="T5" fmla="*/ 4 h 252"/>
                  <a:gd name="T6" fmla="*/ 9 w 840"/>
                  <a:gd name="T7" fmla="*/ 1 h 252"/>
                  <a:gd name="T8" fmla="*/ 11 w 840"/>
                  <a:gd name="T9" fmla="*/ 1 h 252"/>
                  <a:gd name="T10" fmla="*/ 11 w 840"/>
                  <a:gd name="T11" fmla="*/ 0 h 252"/>
                  <a:gd name="T12" fmla="*/ 13 w 840"/>
                  <a:gd name="T13" fmla="*/ 2 h 252"/>
                  <a:gd name="T14" fmla="*/ 11 w 840"/>
                  <a:gd name="T15" fmla="*/ 4 h 252"/>
                  <a:gd name="T16" fmla="*/ 11 w 840"/>
                  <a:gd name="T17" fmla="*/ 2 h 252"/>
                  <a:gd name="T18" fmla="*/ 9 w 840"/>
                  <a:gd name="T19" fmla="*/ 2 h 252"/>
                  <a:gd name="T20" fmla="*/ 7 w 840"/>
                  <a:gd name="T21" fmla="*/ 5 h 252"/>
                  <a:gd name="T22" fmla="*/ 9 w 840"/>
                  <a:gd name="T23" fmla="*/ 7 h 252"/>
                  <a:gd name="T24" fmla="*/ 11 w 840"/>
                  <a:gd name="T25" fmla="*/ 7 h 252"/>
                  <a:gd name="T26" fmla="*/ 11 w 840"/>
                  <a:gd name="T27" fmla="*/ 5 h 252"/>
                  <a:gd name="T28" fmla="*/ 13 w 840"/>
                  <a:gd name="T29" fmla="*/ 8 h 252"/>
                  <a:gd name="T30" fmla="*/ 11 w 840"/>
                  <a:gd name="T31" fmla="*/ 9 h 252"/>
                  <a:gd name="T32" fmla="*/ 11 w 840"/>
                  <a:gd name="T33" fmla="*/ 8 h 252"/>
                  <a:gd name="T34" fmla="*/ 9 w 840"/>
                  <a:gd name="T35" fmla="*/ 8 h 252"/>
                  <a:gd name="T36" fmla="*/ 7 w 840"/>
                  <a:gd name="T37" fmla="*/ 5 h 252"/>
                  <a:gd name="T38" fmla="*/ 5 w 840"/>
                  <a:gd name="T39" fmla="*/ 8 h 252"/>
                  <a:gd name="T40" fmla="*/ 2 w 840"/>
                  <a:gd name="T41" fmla="*/ 8 h 252"/>
                  <a:gd name="T42" fmla="*/ 2 w 840"/>
                  <a:gd name="T43" fmla="*/ 9 h 252"/>
                  <a:gd name="T44" fmla="*/ 0 w 840"/>
                  <a:gd name="T45" fmla="*/ 8 h 252"/>
                  <a:gd name="T46" fmla="*/ 2 w 840"/>
                  <a:gd name="T47" fmla="*/ 5 h 252"/>
                  <a:gd name="T48" fmla="*/ 2 w 840"/>
                  <a:gd name="T49" fmla="*/ 7 h 252"/>
                  <a:gd name="T50" fmla="*/ 5 w 840"/>
                  <a:gd name="T51" fmla="*/ 7 h 252"/>
                  <a:gd name="T52" fmla="*/ 6 w 840"/>
                  <a:gd name="T53" fmla="*/ 5 h 252"/>
                  <a:gd name="T54" fmla="*/ 5 w 840"/>
                  <a:gd name="T55" fmla="*/ 2 h 252"/>
                  <a:gd name="T56" fmla="*/ 2 w 840"/>
                  <a:gd name="T57" fmla="*/ 2 h 252"/>
                  <a:gd name="T58" fmla="*/ 2 w 840"/>
                  <a:gd name="T59" fmla="*/ 4 h 252"/>
                  <a:gd name="T60" fmla="*/ 0 w 840"/>
                  <a:gd name="T61" fmla="*/ 2 h 252"/>
                  <a:gd name="T62" fmla="*/ 2 w 840"/>
                  <a:gd name="T63" fmla="*/ 0 h 252"/>
                  <a:gd name="T64" fmla="*/ 2 w 840"/>
                  <a:gd name="T65" fmla="*/ 1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4" name="Freeform 50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2 w 840"/>
                  <a:gd name="T1" fmla="*/ 1 h 252"/>
                  <a:gd name="T2" fmla="*/ 5 w 840"/>
                  <a:gd name="T3" fmla="*/ 1 h 252"/>
                  <a:gd name="T4" fmla="*/ 7 w 840"/>
                  <a:gd name="T5" fmla="*/ 4 h 252"/>
                  <a:gd name="T6" fmla="*/ 9 w 840"/>
                  <a:gd name="T7" fmla="*/ 1 h 252"/>
                  <a:gd name="T8" fmla="*/ 11 w 840"/>
                  <a:gd name="T9" fmla="*/ 1 h 252"/>
                  <a:gd name="T10" fmla="*/ 11 w 840"/>
                  <a:gd name="T11" fmla="*/ 0 h 252"/>
                  <a:gd name="T12" fmla="*/ 13 w 840"/>
                  <a:gd name="T13" fmla="*/ 2 h 252"/>
                  <a:gd name="T14" fmla="*/ 11 w 840"/>
                  <a:gd name="T15" fmla="*/ 4 h 252"/>
                  <a:gd name="T16" fmla="*/ 11 w 840"/>
                  <a:gd name="T17" fmla="*/ 2 h 252"/>
                  <a:gd name="T18" fmla="*/ 9 w 840"/>
                  <a:gd name="T19" fmla="*/ 2 h 252"/>
                  <a:gd name="T20" fmla="*/ 7 w 840"/>
                  <a:gd name="T21" fmla="*/ 5 h 252"/>
                  <a:gd name="T22" fmla="*/ 9 w 840"/>
                  <a:gd name="T23" fmla="*/ 7 h 252"/>
                  <a:gd name="T24" fmla="*/ 11 w 840"/>
                  <a:gd name="T25" fmla="*/ 7 h 252"/>
                  <a:gd name="T26" fmla="*/ 11 w 840"/>
                  <a:gd name="T27" fmla="*/ 5 h 252"/>
                  <a:gd name="T28" fmla="*/ 13 w 840"/>
                  <a:gd name="T29" fmla="*/ 8 h 252"/>
                  <a:gd name="T30" fmla="*/ 11 w 840"/>
                  <a:gd name="T31" fmla="*/ 9 h 252"/>
                  <a:gd name="T32" fmla="*/ 11 w 840"/>
                  <a:gd name="T33" fmla="*/ 8 h 252"/>
                  <a:gd name="T34" fmla="*/ 9 w 840"/>
                  <a:gd name="T35" fmla="*/ 8 h 252"/>
                  <a:gd name="T36" fmla="*/ 7 w 840"/>
                  <a:gd name="T37" fmla="*/ 5 h 252"/>
                  <a:gd name="T38" fmla="*/ 5 w 840"/>
                  <a:gd name="T39" fmla="*/ 8 h 252"/>
                  <a:gd name="T40" fmla="*/ 2 w 840"/>
                  <a:gd name="T41" fmla="*/ 8 h 252"/>
                  <a:gd name="T42" fmla="*/ 2 w 840"/>
                  <a:gd name="T43" fmla="*/ 9 h 252"/>
                  <a:gd name="T44" fmla="*/ 0 w 840"/>
                  <a:gd name="T45" fmla="*/ 8 h 252"/>
                  <a:gd name="T46" fmla="*/ 2 w 840"/>
                  <a:gd name="T47" fmla="*/ 5 h 252"/>
                  <a:gd name="T48" fmla="*/ 2 w 840"/>
                  <a:gd name="T49" fmla="*/ 7 h 252"/>
                  <a:gd name="T50" fmla="*/ 5 w 840"/>
                  <a:gd name="T51" fmla="*/ 7 h 252"/>
                  <a:gd name="T52" fmla="*/ 6 w 840"/>
                  <a:gd name="T53" fmla="*/ 5 h 252"/>
                  <a:gd name="T54" fmla="*/ 5 w 840"/>
                  <a:gd name="T55" fmla="*/ 2 h 252"/>
                  <a:gd name="T56" fmla="*/ 2 w 840"/>
                  <a:gd name="T57" fmla="*/ 2 h 252"/>
                  <a:gd name="T58" fmla="*/ 2 w 840"/>
                  <a:gd name="T59" fmla="*/ 4 h 252"/>
                  <a:gd name="T60" fmla="*/ 0 w 840"/>
                  <a:gd name="T61" fmla="*/ 2 h 252"/>
                  <a:gd name="T62" fmla="*/ 2 w 840"/>
                  <a:gd name="T63" fmla="*/ 0 h 252"/>
                  <a:gd name="T64" fmla="*/ 2 w 840"/>
                  <a:gd name="T65" fmla="*/ 1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481" name="Group 51"/>
          <p:cNvGrpSpPr>
            <a:grpSpLocks/>
          </p:cNvGrpSpPr>
          <p:nvPr/>
        </p:nvGrpSpPr>
        <p:grpSpPr bwMode="auto">
          <a:xfrm>
            <a:off x="2733675" y="4483100"/>
            <a:ext cx="990600" cy="762000"/>
            <a:chOff x="480" y="1152"/>
            <a:chExt cx="1152" cy="638"/>
          </a:xfrm>
        </p:grpSpPr>
        <p:sp>
          <p:nvSpPr>
            <p:cNvPr id="19514" name="AutoShape 52"/>
            <p:cNvSpPr>
              <a:spLocks noChangeArrowheads="1"/>
            </p:cNvSpPr>
            <p:nvPr/>
          </p:nvSpPr>
          <p:spPr bwMode="auto">
            <a:xfrm>
              <a:off x="480" y="1222"/>
              <a:ext cx="1152" cy="568"/>
            </a:xfrm>
            <a:prstGeom prst="cube">
              <a:avLst>
                <a:gd name="adj" fmla="val 46042"/>
              </a:avLst>
            </a:pr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515" name="Group 53"/>
            <p:cNvGrpSpPr>
              <a:grpSpLocks/>
            </p:cNvGrpSpPr>
            <p:nvPr/>
          </p:nvGrpSpPr>
          <p:grpSpPr bwMode="auto">
            <a:xfrm>
              <a:off x="541" y="1256"/>
              <a:ext cx="357" cy="280"/>
              <a:chOff x="1152" y="2620"/>
              <a:chExt cx="283" cy="237"/>
            </a:xfrm>
          </p:grpSpPr>
          <p:sp>
            <p:nvSpPr>
              <p:cNvPr id="19522" name="AutoShape 54"/>
              <p:cNvSpPr>
                <a:spLocks noChangeArrowheads="1"/>
              </p:cNvSpPr>
              <p:nvPr/>
            </p:nvSpPr>
            <p:spPr bwMode="auto">
              <a:xfrm rot="7802682">
                <a:off x="1248" y="2673"/>
                <a:ext cx="237" cy="132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23" name="Line 55"/>
              <p:cNvSpPr>
                <a:spLocks noChangeShapeType="1"/>
              </p:cNvSpPr>
              <p:nvPr/>
            </p:nvSpPr>
            <p:spPr bwMode="auto">
              <a:xfrm>
                <a:off x="1291" y="2628"/>
                <a:ext cx="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24" name="Line 56"/>
              <p:cNvSpPr>
                <a:spLocks noChangeShapeType="1"/>
              </p:cNvSpPr>
              <p:nvPr/>
            </p:nvSpPr>
            <p:spPr bwMode="auto">
              <a:xfrm>
                <a:off x="1247" y="2676"/>
                <a:ext cx="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25" name="Line 57"/>
              <p:cNvSpPr>
                <a:spLocks noChangeShapeType="1"/>
              </p:cNvSpPr>
              <p:nvPr/>
            </p:nvSpPr>
            <p:spPr bwMode="auto">
              <a:xfrm>
                <a:off x="1200" y="2724"/>
                <a:ext cx="9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26" name="Line 58"/>
              <p:cNvSpPr>
                <a:spLocks noChangeShapeType="1"/>
              </p:cNvSpPr>
              <p:nvPr/>
            </p:nvSpPr>
            <p:spPr bwMode="auto">
              <a:xfrm>
                <a:off x="1152" y="2772"/>
                <a:ext cx="9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9516" name="AutoShape 59"/>
            <p:cNvSpPr>
              <a:spLocks noChangeArrowheads="1"/>
            </p:cNvSpPr>
            <p:nvPr/>
          </p:nvSpPr>
          <p:spPr bwMode="auto">
            <a:xfrm rot="7802682" flipH="1" flipV="1">
              <a:off x="1167" y="1207"/>
              <a:ext cx="280" cy="17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517" name="Group 60"/>
            <p:cNvGrpSpPr>
              <a:grpSpLocks/>
            </p:cNvGrpSpPr>
            <p:nvPr/>
          </p:nvGrpSpPr>
          <p:grpSpPr bwMode="auto">
            <a:xfrm>
              <a:off x="672" y="1502"/>
              <a:ext cx="602" cy="257"/>
              <a:chOff x="1188" y="2368"/>
              <a:chExt cx="213" cy="86"/>
            </a:xfrm>
          </p:grpSpPr>
          <p:sp>
            <p:nvSpPr>
              <p:cNvPr id="19518" name="Freeform 61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2 w 840"/>
                  <a:gd name="T1" fmla="*/ 1 h 253"/>
                  <a:gd name="T2" fmla="*/ 5 w 840"/>
                  <a:gd name="T3" fmla="*/ 1 h 253"/>
                  <a:gd name="T4" fmla="*/ 7 w 840"/>
                  <a:gd name="T5" fmla="*/ 4 h 253"/>
                  <a:gd name="T6" fmla="*/ 9 w 840"/>
                  <a:gd name="T7" fmla="*/ 1 h 253"/>
                  <a:gd name="T8" fmla="*/ 11 w 840"/>
                  <a:gd name="T9" fmla="*/ 1 h 253"/>
                  <a:gd name="T10" fmla="*/ 11 w 840"/>
                  <a:gd name="T11" fmla="*/ 0 h 253"/>
                  <a:gd name="T12" fmla="*/ 13 w 840"/>
                  <a:gd name="T13" fmla="*/ 2 h 253"/>
                  <a:gd name="T14" fmla="*/ 11 w 840"/>
                  <a:gd name="T15" fmla="*/ 4 h 253"/>
                  <a:gd name="T16" fmla="*/ 11 w 840"/>
                  <a:gd name="T17" fmla="*/ 2 h 253"/>
                  <a:gd name="T18" fmla="*/ 9 w 840"/>
                  <a:gd name="T19" fmla="*/ 2 h 253"/>
                  <a:gd name="T20" fmla="*/ 7 w 840"/>
                  <a:gd name="T21" fmla="*/ 5 h 253"/>
                  <a:gd name="T22" fmla="*/ 9 w 840"/>
                  <a:gd name="T23" fmla="*/ 7 h 253"/>
                  <a:gd name="T24" fmla="*/ 11 w 840"/>
                  <a:gd name="T25" fmla="*/ 7 h 253"/>
                  <a:gd name="T26" fmla="*/ 11 w 840"/>
                  <a:gd name="T27" fmla="*/ 5 h 253"/>
                  <a:gd name="T28" fmla="*/ 13 w 840"/>
                  <a:gd name="T29" fmla="*/ 8 h 253"/>
                  <a:gd name="T30" fmla="*/ 11 w 840"/>
                  <a:gd name="T31" fmla="*/ 9 h 253"/>
                  <a:gd name="T32" fmla="*/ 11 w 840"/>
                  <a:gd name="T33" fmla="*/ 8 h 253"/>
                  <a:gd name="T34" fmla="*/ 9 w 840"/>
                  <a:gd name="T35" fmla="*/ 8 h 253"/>
                  <a:gd name="T36" fmla="*/ 7 w 840"/>
                  <a:gd name="T37" fmla="*/ 5 h 253"/>
                  <a:gd name="T38" fmla="*/ 5 w 840"/>
                  <a:gd name="T39" fmla="*/ 8 h 253"/>
                  <a:gd name="T40" fmla="*/ 2 w 840"/>
                  <a:gd name="T41" fmla="*/ 8 h 253"/>
                  <a:gd name="T42" fmla="*/ 2 w 840"/>
                  <a:gd name="T43" fmla="*/ 9 h 253"/>
                  <a:gd name="T44" fmla="*/ 0 w 840"/>
                  <a:gd name="T45" fmla="*/ 8 h 253"/>
                  <a:gd name="T46" fmla="*/ 2 w 840"/>
                  <a:gd name="T47" fmla="*/ 5 h 253"/>
                  <a:gd name="T48" fmla="*/ 2 w 840"/>
                  <a:gd name="T49" fmla="*/ 7 h 253"/>
                  <a:gd name="T50" fmla="*/ 5 w 840"/>
                  <a:gd name="T51" fmla="*/ 7 h 253"/>
                  <a:gd name="T52" fmla="*/ 6 w 840"/>
                  <a:gd name="T53" fmla="*/ 5 h 253"/>
                  <a:gd name="T54" fmla="*/ 5 w 840"/>
                  <a:gd name="T55" fmla="*/ 2 h 253"/>
                  <a:gd name="T56" fmla="*/ 2 w 840"/>
                  <a:gd name="T57" fmla="*/ 2 h 253"/>
                  <a:gd name="T58" fmla="*/ 2 w 840"/>
                  <a:gd name="T59" fmla="*/ 4 h 253"/>
                  <a:gd name="T60" fmla="*/ 0 w 840"/>
                  <a:gd name="T61" fmla="*/ 2 h 253"/>
                  <a:gd name="T62" fmla="*/ 2 w 840"/>
                  <a:gd name="T63" fmla="*/ 0 h 253"/>
                  <a:gd name="T64" fmla="*/ 2 w 840"/>
                  <a:gd name="T65" fmla="*/ 1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9" name="Freeform 62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2 w 840"/>
                  <a:gd name="T1" fmla="*/ 1 h 253"/>
                  <a:gd name="T2" fmla="*/ 5 w 840"/>
                  <a:gd name="T3" fmla="*/ 1 h 253"/>
                  <a:gd name="T4" fmla="*/ 7 w 840"/>
                  <a:gd name="T5" fmla="*/ 4 h 253"/>
                  <a:gd name="T6" fmla="*/ 9 w 840"/>
                  <a:gd name="T7" fmla="*/ 1 h 253"/>
                  <a:gd name="T8" fmla="*/ 11 w 840"/>
                  <a:gd name="T9" fmla="*/ 1 h 253"/>
                  <a:gd name="T10" fmla="*/ 11 w 840"/>
                  <a:gd name="T11" fmla="*/ 0 h 253"/>
                  <a:gd name="T12" fmla="*/ 13 w 840"/>
                  <a:gd name="T13" fmla="*/ 2 h 253"/>
                  <a:gd name="T14" fmla="*/ 11 w 840"/>
                  <a:gd name="T15" fmla="*/ 4 h 253"/>
                  <a:gd name="T16" fmla="*/ 11 w 840"/>
                  <a:gd name="T17" fmla="*/ 2 h 253"/>
                  <a:gd name="T18" fmla="*/ 9 w 840"/>
                  <a:gd name="T19" fmla="*/ 2 h 253"/>
                  <a:gd name="T20" fmla="*/ 7 w 840"/>
                  <a:gd name="T21" fmla="*/ 5 h 253"/>
                  <a:gd name="T22" fmla="*/ 9 w 840"/>
                  <a:gd name="T23" fmla="*/ 7 h 253"/>
                  <a:gd name="T24" fmla="*/ 11 w 840"/>
                  <a:gd name="T25" fmla="*/ 7 h 253"/>
                  <a:gd name="T26" fmla="*/ 11 w 840"/>
                  <a:gd name="T27" fmla="*/ 5 h 253"/>
                  <a:gd name="T28" fmla="*/ 13 w 840"/>
                  <a:gd name="T29" fmla="*/ 8 h 253"/>
                  <a:gd name="T30" fmla="*/ 11 w 840"/>
                  <a:gd name="T31" fmla="*/ 9 h 253"/>
                  <a:gd name="T32" fmla="*/ 11 w 840"/>
                  <a:gd name="T33" fmla="*/ 8 h 253"/>
                  <a:gd name="T34" fmla="*/ 9 w 840"/>
                  <a:gd name="T35" fmla="*/ 8 h 253"/>
                  <a:gd name="T36" fmla="*/ 7 w 840"/>
                  <a:gd name="T37" fmla="*/ 5 h 253"/>
                  <a:gd name="T38" fmla="*/ 5 w 840"/>
                  <a:gd name="T39" fmla="*/ 8 h 253"/>
                  <a:gd name="T40" fmla="*/ 2 w 840"/>
                  <a:gd name="T41" fmla="*/ 8 h 253"/>
                  <a:gd name="T42" fmla="*/ 2 w 840"/>
                  <a:gd name="T43" fmla="*/ 9 h 253"/>
                  <a:gd name="T44" fmla="*/ 0 w 840"/>
                  <a:gd name="T45" fmla="*/ 8 h 253"/>
                  <a:gd name="T46" fmla="*/ 2 w 840"/>
                  <a:gd name="T47" fmla="*/ 5 h 253"/>
                  <a:gd name="T48" fmla="*/ 2 w 840"/>
                  <a:gd name="T49" fmla="*/ 7 h 253"/>
                  <a:gd name="T50" fmla="*/ 5 w 840"/>
                  <a:gd name="T51" fmla="*/ 7 h 253"/>
                  <a:gd name="T52" fmla="*/ 6 w 840"/>
                  <a:gd name="T53" fmla="*/ 5 h 253"/>
                  <a:gd name="T54" fmla="*/ 5 w 840"/>
                  <a:gd name="T55" fmla="*/ 2 h 253"/>
                  <a:gd name="T56" fmla="*/ 2 w 840"/>
                  <a:gd name="T57" fmla="*/ 2 h 253"/>
                  <a:gd name="T58" fmla="*/ 2 w 840"/>
                  <a:gd name="T59" fmla="*/ 4 h 253"/>
                  <a:gd name="T60" fmla="*/ 0 w 840"/>
                  <a:gd name="T61" fmla="*/ 2 h 253"/>
                  <a:gd name="T62" fmla="*/ 2 w 840"/>
                  <a:gd name="T63" fmla="*/ 0 h 253"/>
                  <a:gd name="T64" fmla="*/ 2 w 840"/>
                  <a:gd name="T65" fmla="*/ 1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0" name="Freeform 63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2 w 840"/>
                  <a:gd name="T1" fmla="*/ 1 h 252"/>
                  <a:gd name="T2" fmla="*/ 5 w 840"/>
                  <a:gd name="T3" fmla="*/ 1 h 252"/>
                  <a:gd name="T4" fmla="*/ 7 w 840"/>
                  <a:gd name="T5" fmla="*/ 4 h 252"/>
                  <a:gd name="T6" fmla="*/ 9 w 840"/>
                  <a:gd name="T7" fmla="*/ 1 h 252"/>
                  <a:gd name="T8" fmla="*/ 11 w 840"/>
                  <a:gd name="T9" fmla="*/ 1 h 252"/>
                  <a:gd name="T10" fmla="*/ 11 w 840"/>
                  <a:gd name="T11" fmla="*/ 0 h 252"/>
                  <a:gd name="T12" fmla="*/ 13 w 840"/>
                  <a:gd name="T13" fmla="*/ 2 h 252"/>
                  <a:gd name="T14" fmla="*/ 11 w 840"/>
                  <a:gd name="T15" fmla="*/ 4 h 252"/>
                  <a:gd name="T16" fmla="*/ 11 w 840"/>
                  <a:gd name="T17" fmla="*/ 2 h 252"/>
                  <a:gd name="T18" fmla="*/ 9 w 840"/>
                  <a:gd name="T19" fmla="*/ 2 h 252"/>
                  <a:gd name="T20" fmla="*/ 7 w 840"/>
                  <a:gd name="T21" fmla="*/ 5 h 252"/>
                  <a:gd name="T22" fmla="*/ 9 w 840"/>
                  <a:gd name="T23" fmla="*/ 7 h 252"/>
                  <a:gd name="T24" fmla="*/ 11 w 840"/>
                  <a:gd name="T25" fmla="*/ 7 h 252"/>
                  <a:gd name="T26" fmla="*/ 11 w 840"/>
                  <a:gd name="T27" fmla="*/ 5 h 252"/>
                  <a:gd name="T28" fmla="*/ 13 w 840"/>
                  <a:gd name="T29" fmla="*/ 8 h 252"/>
                  <a:gd name="T30" fmla="*/ 11 w 840"/>
                  <a:gd name="T31" fmla="*/ 9 h 252"/>
                  <a:gd name="T32" fmla="*/ 11 w 840"/>
                  <a:gd name="T33" fmla="*/ 8 h 252"/>
                  <a:gd name="T34" fmla="*/ 9 w 840"/>
                  <a:gd name="T35" fmla="*/ 8 h 252"/>
                  <a:gd name="T36" fmla="*/ 7 w 840"/>
                  <a:gd name="T37" fmla="*/ 5 h 252"/>
                  <a:gd name="T38" fmla="*/ 5 w 840"/>
                  <a:gd name="T39" fmla="*/ 8 h 252"/>
                  <a:gd name="T40" fmla="*/ 2 w 840"/>
                  <a:gd name="T41" fmla="*/ 8 h 252"/>
                  <a:gd name="T42" fmla="*/ 2 w 840"/>
                  <a:gd name="T43" fmla="*/ 9 h 252"/>
                  <a:gd name="T44" fmla="*/ 0 w 840"/>
                  <a:gd name="T45" fmla="*/ 8 h 252"/>
                  <a:gd name="T46" fmla="*/ 2 w 840"/>
                  <a:gd name="T47" fmla="*/ 5 h 252"/>
                  <a:gd name="T48" fmla="*/ 2 w 840"/>
                  <a:gd name="T49" fmla="*/ 7 h 252"/>
                  <a:gd name="T50" fmla="*/ 5 w 840"/>
                  <a:gd name="T51" fmla="*/ 7 h 252"/>
                  <a:gd name="T52" fmla="*/ 6 w 840"/>
                  <a:gd name="T53" fmla="*/ 5 h 252"/>
                  <a:gd name="T54" fmla="*/ 5 w 840"/>
                  <a:gd name="T55" fmla="*/ 2 h 252"/>
                  <a:gd name="T56" fmla="*/ 2 w 840"/>
                  <a:gd name="T57" fmla="*/ 2 h 252"/>
                  <a:gd name="T58" fmla="*/ 2 w 840"/>
                  <a:gd name="T59" fmla="*/ 4 h 252"/>
                  <a:gd name="T60" fmla="*/ 0 w 840"/>
                  <a:gd name="T61" fmla="*/ 2 h 252"/>
                  <a:gd name="T62" fmla="*/ 2 w 840"/>
                  <a:gd name="T63" fmla="*/ 0 h 252"/>
                  <a:gd name="T64" fmla="*/ 2 w 840"/>
                  <a:gd name="T65" fmla="*/ 1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1" name="Freeform 64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2 w 840"/>
                  <a:gd name="T1" fmla="*/ 1 h 252"/>
                  <a:gd name="T2" fmla="*/ 5 w 840"/>
                  <a:gd name="T3" fmla="*/ 1 h 252"/>
                  <a:gd name="T4" fmla="*/ 7 w 840"/>
                  <a:gd name="T5" fmla="*/ 4 h 252"/>
                  <a:gd name="T6" fmla="*/ 9 w 840"/>
                  <a:gd name="T7" fmla="*/ 1 h 252"/>
                  <a:gd name="T8" fmla="*/ 11 w 840"/>
                  <a:gd name="T9" fmla="*/ 1 h 252"/>
                  <a:gd name="T10" fmla="*/ 11 w 840"/>
                  <a:gd name="T11" fmla="*/ 0 h 252"/>
                  <a:gd name="T12" fmla="*/ 13 w 840"/>
                  <a:gd name="T13" fmla="*/ 2 h 252"/>
                  <a:gd name="T14" fmla="*/ 11 w 840"/>
                  <a:gd name="T15" fmla="*/ 4 h 252"/>
                  <a:gd name="T16" fmla="*/ 11 w 840"/>
                  <a:gd name="T17" fmla="*/ 2 h 252"/>
                  <a:gd name="T18" fmla="*/ 9 w 840"/>
                  <a:gd name="T19" fmla="*/ 2 h 252"/>
                  <a:gd name="T20" fmla="*/ 7 w 840"/>
                  <a:gd name="T21" fmla="*/ 5 h 252"/>
                  <a:gd name="T22" fmla="*/ 9 w 840"/>
                  <a:gd name="T23" fmla="*/ 7 h 252"/>
                  <a:gd name="T24" fmla="*/ 11 w 840"/>
                  <a:gd name="T25" fmla="*/ 7 h 252"/>
                  <a:gd name="T26" fmla="*/ 11 w 840"/>
                  <a:gd name="T27" fmla="*/ 5 h 252"/>
                  <a:gd name="T28" fmla="*/ 13 w 840"/>
                  <a:gd name="T29" fmla="*/ 8 h 252"/>
                  <a:gd name="T30" fmla="*/ 11 w 840"/>
                  <a:gd name="T31" fmla="*/ 9 h 252"/>
                  <a:gd name="T32" fmla="*/ 11 w 840"/>
                  <a:gd name="T33" fmla="*/ 8 h 252"/>
                  <a:gd name="T34" fmla="*/ 9 w 840"/>
                  <a:gd name="T35" fmla="*/ 8 h 252"/>
                  <a:gd name="T36" fmla="*/ 7 w 840"/>
                  <a:gd name="T37" fmla="*/ 5 h 252"/>
                  <a:gd name="T38" fmla="*/ 5 w 840"/>
                  <a:gd name="T39" fmla="*/ 8 h 252"/>
                  <a:gd name="T40" fmla="*/ 2 w 840"/>
                  <a:gd name="T41" fmla="*/ 8 h 252"/>
                  <a:gd name="T42" fmla="*/ 2 w 840"/>
                  <a:gd name="T43" fmla="*/ 9 h 252"/>
                  <a:gd name="T44" fmla="*/ 0 w 840"/>
                  <a:gd name="T45" fmla="*/ 8 h 252"/>
                  <a:gd name="T46" fmla="*/ 2 w 840"/>
                  <a:gd name="T47" fmla="*/ 5 h 252"/>
                  <a:gd name="T48" fmla="*/ 2 w 840"/>
                  <a:gd name="T49" fmla="*/ 7 h 252"/>
                  <a:gd name="T50" fmla="*/ 5 w 840"/>
                  <a:gd name="T51" fmla="*/ 7 h 252"/>
                  <a:gd name="T52" fmla="*/ 6 w 840"/>
                  <a:gd name="T53" fmla="*/ 5 h 252"/>
                  <a:gd name="T54" fmla="*/ 5 w 840"/>
                  <a:gd name="T55" fmla="*/ 2 h 252"/>
                  <a:gd name="T56" fmla="*/ 2 w 840"/>
                  <a:gd name="T57" fmla="*/ 2 h 252"/>
                  <a:gd name="T58" fmla="*/ 2 w 840"/>
                  <a:gd name="T59" fmla="*/ 4 h 252"/>
                  <a:gd name="T60" fmla="*/ 0 w 840"/>
                  <a:gd name="T61" fmla="*/ 2 h 252"/>
                  <a:gd name="T62" fmla="*/ 2 w 840"/>
                  <a:gd name="T63" fmla="*/ 0 h 252"/>
                  <a:gd name="T64" fmla="*/ 2 w 840"/>
                  <a:gd name="T65" fmla="*/ 1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482" name="Group 65"/>
          <p:cNvGrpSpPr>
            <a:grpSpLocks/>
          </p:cNvGrpSpPr>
          <p:nvPr/>
        </p:nvGrpSpPr>
        <p:grpSpPr bwMode="auto">
          <a:xfrm>
            <a:off x="5105400" y="4254500"/>
            <a:ext cx="990600" cy="762000"/>
            <a:chOff x="480" y="1152"/>
            <a:chExt cx="1152" cy="638"/>
          </a:xfrm>
        </p:grpSpPr>
        <p:sp>
          <p:nvSpPr>
            <p:cNvPr id="19501" name="AutoShape 66"/>
            <p:cNvSpPr>
              <a:spLocks noChangeArrowheads="1"/>
            </p:cNvSpPr>
            <p:nvPr/>
          </p:nvSpPr>
          <p:spPr bwMode="auto">
            <a:xfrm>
              <a:off x="480" y="1222"/>
              <a:ext cx="1152" cy="568"/>
            </a:xfrm>
            <a:prstGeom prst="cube">
              <a:avLst>
                <a:gd name="adj" fmla="val 46042"/>
              </a:avLst>
            </a:pr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502" name="Group 67"/>
            <p:cNvGrpSpPr>
              <a:grpSpLocks/>
            </p:cNvGrpSpPr>
            <p:nvPr/>
          </p:nvGrpSpPr>
          <p:grpSpPr bwMode="auto">
            <a:xfrm>
              <a:off x="541" y="1256"/>
              <a:ext cx="357" cy="280"/>
              <a:chOff x="1152" y="2620"/>
              <a:chExt cx="283" cy="237"/>
            </a:xfrm>
          </p:grpSpPr>
          <p:sp>
            <p:nvSpPr>
              <p:cNvPr id="19509" name="AutoShape 68"/>
              <p:cNvSpPr>
                <a:spLocks noChangeArrowheads="1"/>
              </p:cNvSpPr>
              <p:nvPr/>
            </p:nvSpPr>
            <p:spPr bwMode="auto">
              <a:xfrm rot="7802682">
                <a:off x="1248" y="2673"/>
                <a:ext cx="237" cy="132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10" name="Line 69"/>
              <p:cNvSpPr>
                <a:spLocks noChangeShapeType="1"/>
              </p:cNvSpPr>
              <p:nvPr/>
            </p:nvSpPr>
            <p:spPr bwMode="auto">
              <a:xfrm>
                <a:off x="1291" y="2628"/>
                <a:ext cx="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11" name="Line 70"/>
              <p:cNvSpPr>
                <a:spLocks noChangeShapeType="1"/>
              </p:cNvSpPr>
              <p:nvPr/>
            </p:nvSpPr>
            <p:spPr bwMode="auto">
              <a:xfrm>
                <a:off x="1247" y="2676"/>
                <a:ext cx="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12" name="Line 71"/>
              <p:cNvSpPr>
                <a:spLocks noChangeShapeType="1"/>
              </p:cNvSpPr>
              <p:nvPr/>
            </p:nvSpPr>
            <p:spPr bwMode="auto">
              <a:xfrm>
                <a:off x="1200" y="2724"/>
                <a:ext cx="9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13" name="Line 72"/>
              <p:cNvSpPr>
                <a:spLocks noChangeShapeType="1"/>
              </p:cNvSpPr>
              <p:nvPr/>
            </p:nvSpPr>
            <p:spPr bwMode="auto">
              <a:xfrm>
                <a:off x="1152" y="2772"/>
                <a:ext cx="9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9503" name="AutoShape 73"/>
            <p:cNvSpPr>
              <a:spLocks noChangeArrowheads="1"/>
            </p:cNvSpPr>
            <p:nvPr/>
          </p:nvSpPr>
          <p:spPr bwMode="auto">
            <a:xfrm rot="7802682" flipH="1" flipV="1">
              <a:off x="1167" y="1207"/>
              <a:ext cx="280" cy="17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504" name="Group 74"/>
            <p:cNvGrpSpPr>
              <a:grpSpLocks/>
            </p:cNvGrpSpPr>
            <p:nvPr/>
          </p:nvGrpSpPr>
          <p:grpSpPr bwMode="auto">
            <a:xfrm>
              <a:off x="672" y="1502"/>
              <a:ext cx="602" cy="257"/>
              <a:chOff x="1188" y="2368"/>
              <a:chExt cx="213" cy="86"/>
            </a:xfrm>
          </p:grpSpPr>
          <p:sp>
            <p:nvSpPr>
              <p:cNvPr id="19505" name="Freeform 75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2 w 840"/>
                  <a:gd name="T1" fmla="*/ 1 h 253"/>
                  <a:gd name="T2" fmla="*/ 5 w 840"/>
                  <a:gd name="T3" fmla="*/ 1 h 253"/>
                  <a:gd name="T4" fmla="*/ 7 w 840"/>
                  <a:gd name="T5" fmla="*/ 4 h 253"/>
                  <a:gd name="T6" fmla="*/ 9 w 840"/>
                  <a:gd name="T7" fmla="*/ 1 h 253"/>
                  <a:gd name="T8" fmla="*/ 11 w 840"/>
                  <a:gd name="T9" fmla="*/ 1 h 253"/>
                  <a:gd name="T10" fmla="*/ 11 w 840"/>
                  <a:gd name="T11" fmla="*/ 0 h 253"/>
                  <a:gd name="T12" fmla="*/ 13 w 840"/>
                  <a:gd name="T13" fmla="*/ 2 h 253"/>
                  <a:gd name="T14" fmla="*/ 11 w 840"/>
                  <a:gd name="T15" fmla="*/ 4 h 253"/>
                  <a:gd name="T16" fmla="*/ 11 w 840"/>
                  <a:gd name="T17" fmla="*/ 2 h 253"/>
                  <a:gd name="T18" fmla="*/ 9 w 840"/>
                  <a:gd name="T19" fmla="*/ 2 h 253"/>
                  <a:gd name="T20" fmla="*/ 7 w 840"/>
                  <a:gd name="T21" fmla="*/ 5 h 253"/>
                  <a:gd name="T22" fmla="*/ 9 w 840"/>
                  <a:gd name="T23" fmla="*/ 7 h 253"/>
                  <a:gd name="T24" fmla="*/ 11 w 840"/>
                  <a:gd name="T25" fmla="*/ 7 h 253"/>
                  <a:gd name="T26" fmla="*/ 11 w 840"/>
                  <a:gd name="T27" fmla="*/ 5 h 253"/>
                  <a:gd name="T28" fmla="*/ 13 w 840"/>
                  <a:gd name="T29" fmla="*/ 8 h 253"/>
                  <a:gd name="T30" fmla="*/ 11 w 840"/>
                  <a:gd name="T31" fmla="*/ 9 h 253"/>
                  <a:gd name="T32" fmla="*/ 11 w 840"/>
                  <a:gd name="T33" fmla="*/ 8 h 253"/>
                  <a:gd name="T34" fmla="*/ 9 w 840"/>
                  <a:gd name="T35" fmla="*/ 8 h 253"/>
                  <a:gd name="T36" fmla="*/ 7 w 840"/>
                  <a:gd name="T37" fmla="*/ 5 h 253"/>
                  <a:gd name="T38" fmla="*/ 5 w 840"/>
                  <a:gd name="T39" fmla="*/ 8 h 253"/>
                  <a:gd name="T40" fmla="*/ 2 w 840"/>
                  <a:gd name="T41" fmla="*/ 8 h 253"/>
                  <a:gd name="T42" fmla="*/ 2 w 840"/>
                  <a:gd name="T43" fmla="*/ 9 h 253"/>
                  <a:gd name="T44" fmla="*/ 0 w 840"/>
                  <a:gd name="T45" fmla="*/ 8 h 253"/>
                  <a:gd name="T46" fmla="*/ 2 w 840"/>
                  <a:gd name="T47" fmla="*/ 5 h 253"/>
                  <a:gd name="T48" fmla="*/ 2 w 840"/>
                  <a:gd name="T49" fmla="*/ 7 h 253"/>
                  <a:gd name="T50" fmla="*/ 5 w 840"/>
                  <a:gd name="T51" fmla="*/ 7 h 253"/>
                  <a:gd name="T52" fmla="*/ 6 w 840"/>
                  <a:gd name="T53" fmla="*/ 5 h 253"/>
                  <a:gd name="T54" fmla="*/ 5 w 840"/>
                  <a:gd name="T55" fmla="*/ 2 h 253"/>
                  <a:gd name="T56" fmla="*/ 2 w 840"/>
                  <a:gd name="T57" fmla="*/ 2 h 253"/>
                  <a:gd name="T58" fmla="*/ 2 w 840"/>
                  <a:gd name="T59" fmla="*/ 4 h 253"/>
                  <a:gd name="T60" fmla="*/ 0 w 840"/>
                  <a:gd name="T61" fmla="*/ 2 h 253"/>
                  <a:gd name="T62" fmla="*/ 2 w 840"/>
                  <a:gd name="T63" fmla="*/ 0 h 253"/>
                  <a:gd name="T64" fmla="*/ 2 w 840"/>
                  <a:gd name="T65" fmla="*/ 1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6" name="Freeform 76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2 w 840"/>
                  <a:gd name="T1" fmla="*/ 1 h 253"/>
                  <a:gd name="T2" fmla="*/ 5 w 840"/>
                  <a:gd name="T3" fmla="*/ 1 h 253"/>
                  <a:gd name="T4" fmla="*/ 7 w 840"/>
                  <a:gd name="T5" fmla="*/ 4 h 253"/>
                  <a:gd name="T6" fmla="*/ 9 w 840"/>
                  <a:gd name="T7" fmla="*/ 1 h 253"/>
                  <a:gd name="T8" fmla="*/ 11 w 840"/>
                  <a:gd name="T9" fmla="*/ 1 h 253"/>
                  <a:gd name="T10" fmla="*/ 11 w 840"/>
                  <a:gd name="T11" fmla="*/ 0 h 253"/>
                  <a:gd name="T12" fmla="*/ 13 w 840"/>
                  <a:gd name="T13" fmla="*/ 2 h 253"/>
                  <a:gd name="T14" fmla="*/ 11 w 840"/>
                  <a:gd name="T15" fmla="*/ 4 h 253"/>
                  <a:gd name="T16" fmla="*/ 11 w 840"/>
                  <a:gd name="T17" fmla="*/ 2 h 253"/>
                  <a:gd name="T18" fmla="*/ 9 w 840"/>
                  <a:gd name="T19" fmla="*/ 2 h 253"/>
                  <a:gd name="T20" fmla="*/ 7 w 840"/>
                  <a:gd name="T21" fmla="*/ 5 h 253"/>
                  <a:gd name="T22" fmla="*/ 9 w 840"/>
                  <a:gd name="T23" fmla="*/ 7 h 253"/>
                  <a:gd name="T24" fmla="*/ 11 w 840"/>
                  <a:gd name="T25" fmla="*/ 7 h 253"/>
                  <a:gd name="T26" fmla="*/ 11 w 840"/>
                  <a:gd name="T27" fmla="*/ 5 h 253"/>
                  <a:gd name="T28" fmla="*/ 13 w 840"/>
                  <a:gd name="T29" fmla="*/ 8 h 253"/>
                  <a:gd name="T30" fmla="*/ 11 w 840"/>
                  <a:gd name="T31" fmla="*/ 9 h 253"/>
                  <a:gd name="T32" fmla="*/ 11 w 840"/>
                  <a:gd name="T33" fmla="*/ 8 h 253"/>
                  <a:gd name="T34" fmla="*/ 9 w 840"/>
                  <a:gd name="T35" fmla="*/ 8 h 253"/>
                  <a:gd name="T36" fmla="*/ 7 w 840"/>
                  <a:gd name="T37" fmla="*/ 5 h 253"/>
                  <a:gd name="T38" fmla="*/ 5 w 840"/>
                  <a:gd name="T39" fmla="*/ 8 h 253"/>
                  <a:gd name="T40" fmla="*/ 2 w 840"/>
                  <a:gd name="T41" fmla="*/ 8 h 253"/>
                  <a:gd name="T42" fmla="*/ 2 w 840"/>
                  <a:gd name="T43" fmla="*/ 9 h 253"/>
                  <a:gd name="T44" fmla="*/ 0 w 840"/>
                  <a:gd name="T45" fmla="*/ 8 h 253"/>
                  <a:gd name="T46" fmla="*/ 2 w 840"/>
                  <a:gd name="T47" fmla="*/ 5 h 253"/>
                  <a:gd name="T48" fmla="*/ 2 w 840"/>
                  <a:gd name="T49" fmla="*/ 7 h 253"/>
                  <a:gd name="T50" fmla="*/ 5 w 840"/>
                  <a:gd name="T51" fmla="*/ 7 h 253"/>
                  <a:gd name="T52" fmla="*/ 6 w 840"/>
                  <a:gd name="T53" fmla="*/ 5 h 253"/>
                  <a:gd name="T54" fmla="*/ 5 w 840"/>
                  <a:gd name="T55" fmla="*/ 2 h 253"/>
                  <a:gd name="T56" fmla="*/ 2 w 840"/>
                  <a:gd name="T57" fmla="*/ 2 h 253"/>
                  <a:gd name="T58" fmla="*/ 2 w 840"/>
                  <a:gd name="T59" fmla="*/ 4 h 253"/>
                  <a:gd name="T60" fmla="*/ 0 w 840"/>
                  <a:gd name="T61" fmla="*/ 2 h 253"/>
                  <a:gd name="T62" fmla="*/ 2 w 840"/>
                  <a:gd name="T63" fmla="*/ 0 h 253"/>
                  <a:gd name="T64" fmla="*/ 2 w 840"/>
                  <a:gd name="T65" fmla="*/ 1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7" name="Freeform 77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2 w 840"/>
                  <a:gd name="T1" fmla="*/ 1 h 252"/>
                  <a:gd name="T2" fmla="*/ 5 w 840"/>
                  <a:gd name="T3" fmla="*/ 1 h 252"/>
                  <a:gd name="T4" fmla="*/ 7 w 840"/>
                  <a:gd name="T5" fmla="*/ 4 h 252"/>
                  <a:gd name="T6" fmla="*/ 9 w 840"/>
                  <a:gd name="T7" fmla="*/ 1 h 252"/>
                  <a:gd name="T8" fmla="*/ 11 w 840"/>
                  <a:gd name="T9" fmla="*/ 1 h 252"/>
                  <a:gd name="T10" fmla="*/ 11 w 840"/>
                  <a:gd name="T11" fmla="*/ 0 h 252"/>
                  <a:gd name="T12" fmla="*/ 13 w 840"/>
                  <a:gd name="T13" fmla="*/ 2 h 252"/>
                  <a:gd name="T14" fmla="*/ 11 w 840"/>
                  <a:gd name="T15" fmla="*/ 4 h 252"/>
                  <a:gd name="T16" fmla="*/ 11 w 840"/>
                  <a:gd name="T17" fmla="*/ 2 h 252"/>
                  <a:gd name="T18" fmla="*/ 9 w 840"/>
                  <a:gd name="T19" fmla="*/ 2 h 252"/>
                  <a:gd name="T20" fmla="*/ 7 w 840"/>
                  <a:gd name="T21" fmla="*/ 5 h 252"/>
                  <a:gd name="T22" fmla="*/ 9 w 840"/>
                  <a:gd name="T23" fmla="*/ 7 h 252"/>
                  <a:gd name="T24" fmla="*/ 11 w 840"/>
                  <a:gd name="T25" fmla="*/ 7 h 252"/>
                  <a:gd name="T26" fmla="*/ 11 w 840"/>
                  <a:gd name="T27" fmla="*/ 5 h 252"/>
                  <a:gd name="T28" fmla="*/ 13 w 840"/>
                  <a:gd name="T29" fmla="*/ 8 h 252"/>
                  <a:gd name="T30" fmla="*/ 11 w 840"/>
                  <a:gd name="T31" fmla="*/ 9 h 252"/>
                  <a:gd name="T32" fmla="*/ 11 w 840"/>
                  <a:gd name="T33" fmla="*/ 8 h 252"/>
                  <a:gd name="T34" fmla="*/ 9 w 840"/>
                  <a:gd name="T35" fmla="*/ 8 h 252"/>
                  <a:gd name="T36" fmla="*/ 7 w 840"/>
                  <a:gd name="T37" fmla="*/ 5 h 252"/>
                  <a:gd name="T38" fmla="*/ 5 w 840"/>
                  <a:gd name="T39" fmla="*/ 8 h 252"/>
                  <a:gd name="T40" fmla="*/ 2 w 840"/>
                  <a:gd name="T41" fmla="*/ 8 h 252"/>
                  <a:gd name="T42" fmla="*/ 2 w 840"/>
                  <a:gd name="T43" fmla="*/ 9 h 252"/>
                  <a:gd name="T44" fmla="*/ 0 w 840"/>
                  <a:gd name="T45" fmla="*/ 8 h 252"/>
                  <a:gd name="T46" fmla="*/ 2 w 840"/>
                  <a:gd name="T47" fmla="*/ 5 h 252"/>
                  <a:gd name="T48" fmla="*/ 2 w 840"/>
                  <a:gd name="T49" fmla="*/ 7 h 252"/>
                  <a:gd name="T50" fmla="*/ 5 w 840"/>
                  <a:gd name="T51" fmla="*/ 7 h 252"/>
                  <a:gd name="T52" fmla="*/ 6 w 840"/>
                  <a:gd name="T53" fmla="*/ 5 h 252"/>
                  <a:gd name="T54" fmla="*/ 5 w 840"/>
                  <a:gd name="T55" fmla="*/ 2 h 252"/>
                  <a:gd name="T56" fmla="*/ 2 w 840"/>
                  <a:gd name="T57" fmla="*/ 2 h 252"/>
                  <a:gd name="T58" fmla="*/ 2 w 840"/>
                  <a:gd name="T59" fmla="*/ 4 h 252"/>
                  <a:gd name="T60" fmla="*/ 0 w 840"/>
                  <a:gd name="T61" fmla="*/ 2 h 252"/>
                  <a:gd name="T62" fmla="*/ 2 w 840"/>
                  <a:gd name="T63" fmla="*/ 0 h 252"/>
                  <a:gd name="T64" fmla="*/ 2 w 840"/>
                  <a:gd name="T65" fmla="*/ 1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8" name="Freeform 78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2 w 840"/>
                  <a:gd name="T1" fmla="*/ 1 h 252"/>
                  <a:gd name="T2" fmla="*/ 5 w 840"/>
                  <a:gd name="T3" fmla="*/ 1 h 252"/>
                  <a:gd name="T4" fmla="*/ 7 w 840"/>
                  <a:gd name="T5" fmla="*/ 4 h 252"/>
                  <a:gd name="T6" fmla="*/ 9 w 840"/>
                  <a:gd name="T7" fmla="*/ 1 h 252"/>
                  <a:gd name="T8" fmla="*/ 11 w 840"/>
                  <a:gd name="T9" fmla="*/ 1 h 252"/>
                  <a:gd name="T10" fmla="*/ 11 w 840"/>
                  <a:gd name="T11" fmla="*/ 0 h 252"/>
                  <a:gd name="T12" fmla="*/ 13 w 840"/>
                  <a:gd name="T13" fmla="*/ 2 h 252"/>
                  <a:gd name="T14" fmla="*/ 11 w 840"/>
                  <a:gd name="T15" fmla="*/ 4 h 252"/>
                  <a:gd name="T16" fmla="*/ 11 w 840"/>
                  <a:gd name="T17" fmla="*/ 2 h 252"/>
                  <a:gd name="T18" fmla="*/ 9 w 840"/>
                  <a:gd name="T19" fmla="*/ 2 h 252"/>
                  <a:gd name="T20" fmla="*/ 7 w 840"/>
                  <a:gd name="T21" fmla="*/ 5 h 252"/>
                  <a:gd name="T22" fmla="*/ 9 w 840"/>
                  <a:gd name="T23" fmla="*/ 7 h 252"/>
                  <a:gd name="T24" fmla="*/ 11 w 840"/>
                  <a:gd name="T25" fmla="*/ 7 h 252"/>
                  <a:gd name="T26" fmla="*/ 11 w 840"/>
                  <a:gd name="T27" fmla="*/ 5 h 252"/>
                  <a:gd name="T28" fmla="*/ 13 w 840"/>
                  <a:gd name="T29" fmla="*/ 8 h 252"/>
                  <a:gd name="T30" fmla="*/ 11 w 840"/>
                  <a:gd name="T31" fmla="*/ 9 h 252"/>
                  <a:gd name="T32" fmla="*/ 11 w 840"/>
                  <a:gd name="T33" fmla="*/ 8 h 252"/>
                  <a:gd name="T34" fmla="*/ 9 w 840"/>
                  <a:gd name="T35" fmla="*/ 8 h 252"/>
                  <a:gd name="T36" fmla="*/ 7 w 840"/>
                  <a:gd name="T37" fmla="*/ 5 h 252"/>
                  <a:gd name="T38" fmla="*/ 5 w 840"/>
                  <a:gd name="T39" fmla="*/ 8 h 252"/>
                  <a:gd name="T40" fmla="*/ 2 w 840"/>
                  <a:gd name="T41" fmla="*/ 8 h 252"/>
                  <a:gd name="T42" fmla="*/ 2 w 840"/>
                  <a:gd name="T43" fmla="*/ 9 h 252"/>
                  <a:gd name="T44" fmla="*/ 0 w 840"/>
                  <a:gd name="T45" fmla="*/ 8 h 252"/>
                  <a:gd name="T46" fmla="*/ 2 w 840"/>
                  <a:gd name="T47" fmla="*/ 5 h 252"/>
                  <a:gd name="T48" fmla="*/ 2 w 840"/>
                  <a:gd name="T49" fmla="*/ 7 h 252"/>
                  <a:gd name="T50" fmla="*/ 5 w 840"/>
                  <a:gd name="T51" fmla="*/ 7 h 252"/>
                  <a:gd name="T52" fmla="*/ 6 w 840"/>
                  <a:gd name="T53" fmla="*/ 5 h 252"/>
                  <a:gd name="T54" fmla="*/ 5 w 840"/>
                  <a:gd name="T55" fmla="*/ 2 h 252"/>
                  <a:gd name="T56" fmla="*/ 2 w 840"/>
                  <a:gd name="T57" fmla="*/ 2 h 252"/>
                  <a:gd name="T58" fmla="*/ 2 w 840"/>
                  <a:gd name="T59" fmla="*/ 4 h 252"/>
                  <a:gd name="T60" fmla="*/ 0 w 840"/>
                  <a:gd name="T61" fmla="*/ 2 h 252"/>
                  <a:gd name="T62" fmla="*/ 2 w 840"/>
                  <a:gd name="T63" fmla="*/ 0 h 252"/>
                  <a:gd name="T64" fmla="*/ 2 w 840"/>
                  <a:gd name="T65" fmla="*/ 1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483" name="Group 79"/>
          <p:cNvGrpSpPr>
            <a:grpSpLocks/>
          </p:cNvGrpSpPr>
          <p:nvPr/>
        </p:nvGrpSpPr>
        <p:grpSpPr bwMode="auto">
          <a:xfrm>
            <a:off x="2667000" y="2590800"/>
            <a:ext cx="533400" cy="381000"/>
            <a:chOff x="1680" y="1632"/>
            <a:chExt cx="336" cy="240"/>
          </a:xfrm>
        </p:grpSpPr>
        <p:sp>
          <p:nvSpPr>
            <p:cNvPr id="19495" name="Oval 80"/>
            <p:cNvSpPr>
              <a:spLocks noChangeArrowheads="1"/>
            </p:cNvSpPr>
            <p:nvPr/>
          </p:nvSpPr>
          <p:spPr bwMode="auto">
            <a:xfrm>
              <a:off x="1680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6" name="Oval 81"/>
            <p:cNvSpPr>
              <a:spLocks noChangeArrowheads="1"/>
            </p:cNvSpPr>
            <p:nvPr/>
          </p:nvSpPr>
          <p:spPr bwMode="auto">
            <a:xfrm>
              <a:off x="1872" y="16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7" name="Oval 82"/>
            <p:cNvSpPr>
              <a:spLocks noChangeArrowheads="1"/>
            </p:cNvSpPr>
            <p:nvPr/>
          </p:nvSpPr>
          <p:spPr bwMode="auto">
            <a:xfrm>
              <a:off x="1872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8" name="Line 83"/>
            <p:cNvSpPr>
              <a:spLocks noChangeShapeType="1"/>
            </p:cNvSpPr>
            <p:nvPr/>
          </p:nvSpPr>
          <p:spPr bwMode="auto">
            <a:xfrm>
              <a:off x="1920" y="1680"/>
              <a:ext cx="9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9" name="Line 84"/>
            <p:cNvSpPr>
              <a:spLocks noChangeShapeType="1"/>
            </p:cNvSpPr>
            <p:nvPr/>
          </p:nvSpPr>
          <p:spPr bwMode="auto">
            <a:xfrm>
              <a:off x="1920" y="1824"/>
              <a:ext cx="96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0" name="Line 85"/>
            <p:cNvSpPr>
              <a:spLocks noChangeShapeType="1"/>
            </p:cNvSpPr>
            <p:nvPr/>
          </p:nvSpPr>
          <p:spPr bwMode="auto">
            <a:xfrm flipV="1">
              <a:off x="1728" y="1680"/>
              <a:ext cx="144" cy="4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4" name="Group 86"/>
          <p:cNvGrpSpPr>
            <a:grpSpLocks/>
          </p:cNvGrpSpPr>
          <p:nvPr/>
        </p:nvGrpSpPr>
        <p:grpSpPr bwMode="auto">
          <a:xfrm>
            <a:off x="5562600" y="2590800"/>
            <a:ext cx="457200" cy="381000"/>
            <a:chOff x="3504" y="1632"/>
            <a:chExt cx="288" cy="240"/>
          </a:xfrm>
        </p:grpSpPr>
        <p:sp>
          <p:nvSpPr>
            <p:cNvPr id="19489" name="Oval 87"/>
            <p:cNvSpPr>
              <a:spLocks noChangeArrowheads="1"/>
            </p:cNvSpPr>
            <p:nvPr/>
          </p:nvSpPr>
          <p:spPr bwMode="auto">
            <a:xfrm>
              <a:off x="3600" y="16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0" name="Oval 88"/>
            <p:cNvSpPr>
              <a:spLocks noChangeArrowheads="1"/>
            </p:cNvSpPr>
            <p:nvPr/>
          </p:nvSpPr>
          <p:spPr bwMode="auto">
            <a:xfrm>
              <a:off x="360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1" name="Oval 8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2" name="Line 90"/>
            <p:cNvSpPr>
              <a:spLocks noChangeShapeType="1"/>
            </p:cNvSpPr>
            <p:nvPr/>
          </p:nvSpPr>
          <p:spPr bwMode="auto">
            <a:xfrm>
              <a:off x="3504" y="1680"/>
              <a:ext cx="9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Line 91"/>
            <p:cNvSpPr>
              <a:spLocks noChangeShapeType="1"/>
            </p:cNvSpPr>
            <p:nvPr/>
          </p:nvSpPr>
          <p:spPr bwMode="auto">
            <a:xfrm>
              <a:off x="3504" y="1824"/>
              <a:ext cx="96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Line 92"/>
            <p:cNvSpPr>
              <a:spLocks noChangeShapeType="1"/>
            </p:cNvSpPr>
            <p:nvPr/>
          </p:nvSpPr>
          <p:spPr bwMode="auto">
            <a:xfrm>
              <a:off x="3648" y="1680"/>
              <a:ext cx="96" cy="4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5" name="Rectangle 93"/>
          <p:cNvSpPr>
            <a:spLocks noChangeArrowheads="1"/>
          </p:cNvSpPr>
          <p:nvPr/>
        </p:nvSpPr>
        <p:spPr bwMode="auto">
          <a:xfrm>
            <a:off x="2565400" y="3076575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N1</a:t>
            </a:r>
          </a:p>
        </p:txBody>
      </p:sp>
      <p:sp>
        <p:nvSpPr>
          <p:cNvPr id="19486" name="Rectangle 94"/>
          <p:cNvSpPr>
            <a:spLocks noChangeArrowheads="1"/>
          </p:cNvSpPr>
          <p:nvPr/>
        </p:nvSpPr>
        <p:spPr bwMode="auto">
          <a:xfrm>
            <a:off x="5953125" y="2847975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N2</a:t>
            </a:r>
          </a:p>
        </p:txBody>
      </p:sp>
      <p:sp>
        <p:nvSpPr>
          <p:cNvPr id="19487" name="Rectangle 95"/>
          <p:cNvSpPr>
            <a:spLocks noChangeArrowheads="1"/>
          </p:cNvSpPr>
          <p:nvPr/>
        </p:nvSpPr>
        <p:spPr bwMode="auto">
          <a:xfrm>
            <a:off x="2717800" y="5270500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N4</a:t>
            </a:r>
          </a:p>
        </p:txBody>
      </p:sp>
      <p:sp>
        <p:nvSpPr>
          <p:cNvPr id="19488" name="Rectangle 96"/>
          <p:cNvSpPr>
            <a:spLocks noChangeArrowheads="1"/>
          </p:cNvSpPr>
          <p:nvPr/>
        </p:nvSpPr>
        <p:spPr bwMode="auto">
          <a:xfrm>
            <a:off x="6029325" y="4905375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N3</a:t>
            </a:r>
          </a:p>
        </p:txBody>
      </p:sp>
      <p:sp>
        <p:nvSpPr>
          <p:cNvPr id="9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13</a:t>
            </a:fld>
            <a:endParaRPr lang="ko-KR" alt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2385576" y="1014861"/>
            <a:ext cx="43037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5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7626" y="337439"/>
            <a:ext cx="8229600" cy="576263"/>
          </a:xfrm>
        </p:spPr>
        <p:txBody>
          <a:bodyPr>
            <a:normAutofit/>
          </a:bodyPr>
          <a:lstStyle/>
          <a:p>
            <a:r>
              <a:rPr lang="en-US" altLang="en-US" sz="3000" dirty="0"/>
              <a:t>Protection in Mesh Networks</a:t>
            </a:r>
          </a:p>
        </p:txBody>
      </p:sp>
      <p:pic>
        <p:nvPicPr>
          <p:cNvPr id="21507" name="Picture 6" descr="Y:\mesh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86200"/>
            <a:ext cx="5029200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Freeform 10"/>
          <p:cNvSpPr>
            <a:spLocks/>
          </p:cNvSpPr>
          <p:nvPr/>
        </p:nvSpPr>
        <p:spPr bwMode="auto">
          <a:xfrm>
            <a:off x="2070100" y="4737100"/>
            <a:ext cx="4495800" cy="762000"/>
          </a:xfrm>
          <a:custGeom>
            <a:avLst/>
            <a:gdLst>
              <a:gd name="T0" fmla="*/ 0 w 2016"/>
              <a:gd name="T1" fmla="*/ 762000 h 336"/>
              <a:gd name="T2" fmla="*/ 642257 w 2016"/>
              <a:gd name="T3" fmla="*/ 435429 h 336"/>
              <a:gd name="T4" fmla="*/ 963386 w 2016"/>
              <a:gd name="T5" fmla="*/ 326571 h 336"/>
              <a:gd name="T6" fmla="*/ 1712686 w 2016"/>
              <a:gd name="T7" fmla="*/ 435429 h 336"/>
              <a:gd name="T8" fmla="*/ 2461986 w 2016"/>
              <a:gd name="T9" fmla="*/ 435429 h 336"/>
              <a:gd name="T10" fmla="*/ 3318329 w 2016"/>
              <a:gd name="T11" fmla="*/ 108857 h 336"/>
              <a:gd name="T12" fmla="*/ 3746500 w 2016"/>
              <a:gd name="T13" fmla="*/ 0 h 336"/>
              <a:gd name="T14" fmla="*/ 4495800 w 2016"/>
              <a:gd name="T15" fmla="*/ 108857 h 3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16" h="336">
                <a:moveTo>
                  <a:pt x="0" y="336"/>
                </a:moveTo>
                <a:cubicBezTo>
                  <a:pt x="108" y="280"/>
                  <a:pt x="216" y="224"/>
                  <a:pt x="288" y="192"/>
                </a:cubicBezTo>
                <a:cubicBezTo>
                  <a:pt x="360" y="160"/>
                  <a:pt x="352" y="144"/>
                  <a:pt x="432" y="144"/>
                </a:cubicBezTo>
                <a:cubicBezTo>
                  <a:pt x="512" y="144"/>
                  <a:pt x="656" y="184"/>
                  <a:pt x="768" y="192"/>
                </a:cubicBezTo>
                <a:cubicBezTo>
                  <a:pt x="880" y="200"/>
                  <a:pt x="984" y="216"/>
                  <a:pt x="1104" y="192"/>
                </a:cubicBezTo>
                <a:cubicBezTo>
                  <a:pt x="1224" y="168"/>
                  <a:pt x="1392" y="80"/>
                  <a:pt x="1488" y="48"/>
                </a:cubicBezTo>
                <a:cubicBezTo>
                  <a:pt x="1584" y="16"/>
                  <a:pt x="1592" y="0"/>
                  <a:pt x="1680" y="0"/>
                </a:cubicBezTo>
                <a:cubicBezTo>
                  <a:pt x="1768" y="0"/>
                  <a:pt x="1944" y="16"/>
                  <a:pt x="2016" y="48"/>
                </a:cubicBezTo>
              </a:path>
            </a:pathLst>
          </a:custGeom>
          <a:noFill/>
          <a:ln w="25400" cap="flat" cmpd="sng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6398" name="Freeform 14"/>
          <p:cNvSpPr>
            <a:spLocks/>
          </p:cNvSpPr>
          <p:nvPr/>
        </p:nvSpPr>
        <p:spPr bwMode="auto">
          <a:xfrm>
            <a:off x="1981200" y="4953000"/>
            <a:ext cx="4572000" cy="1447800"/>
          </a:xfrm>
          <a:custGeom>
            <a:avLst/>
            <a:gdLst>
              <a:gd name="T0" fmla="*/ 0 w 2112"/>
              <a:gd name="T1" fmla="*/ 723900 h 736"/>
              <a:gd name="T2" fmla="*/ 207818 w 2112"/>
              <a:gd name="T3" fmla="*/ 1290430 h 736"/>
              <a:gd name="T4" fmla="*/ 519545 w 2112"/>
              <a:gd name="T5" fmla="*/ 1384852 h 736"/>
              <a:gd name="T6" fmla="*/ 1246909 w 2112"/>
              <a:gd name="T7" fmla="*/ 1384852 h 736"/>
              <a:gd name="T8" fmla="*/ 1766455 w 2112"/>
              <a:gd name="T9" fmla="*/ 1384852 h 736"/>
              <a:gd name="T10" fmla="*/ 2701636 w 2112"/>
              <a:gd name="T11" fmla="*/ 1007165 h 736"/>
              <a:gd name="T12" fmla="*/ 3844636 w 2112"/>
              <a:gd name="T13" fmla="*/ 535057 h 736"/>
              <a:gd name="T14" fmla="*/ 4260273 w 2112"/>
              <a:gd name="T15" fmla="*/ 346213 h 736"/>
              <a:gd name="T16" fmla="*/ 4572000 w 2112"/>
              <a:gd name="T17" fmla="*/ 62948 h 7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12" h="736">
                <a:moveTo>
                  <a:pt x="0" y="368"/>
                </a:moveTo>
                <a:cubicBezTo>
                  <a:pt x="28" y="484"/>
                  <a:pt x="56" y="600"/>
                  <a:pt x="96" y="656"/>
                </a:cubicBezTo>
                <a:cubicBezTo>
                  <a:pt x="136" y="712"/>
                  <a:pt x="160" y="696"/>
                  <a:pt x="240" y="704"/>
                </a:cubicBezTo>
                <a:cubicBezTo>
                  <a:pt x="320" y="712"/>
                  <a:pt x="480" y="704"/>
                  <a:pt x="576" y="704"/>
                </a:cubicBezTo>
                <a:cubicBezTo>
                  <a:pt x="672" y="704"/>
                  <a:pt x="704" y="736"/>
                  <a:pt x="816" y="704"/>
                </a:cubicBezTo>
                <a:cubicBezTo>
                  <a:pt x="928" y="672"/>
                  <a:pt x="1088" y="584"/>
                  <a:pt x="1248" y="512"/>
                </a:cubicBezTo>
                <a:cubicBezTo>
                  <a:pt x="1408" y="440"/>
                  <a:pt x="1656" y="328"/>
                  <a:pt x="1776" y="272"/>
                </a:cubicBezTo>
                <a:cubicBezTo>
                  <a:pt x="1896" y="216"/>
                  <a:pt x="1912" y="216"/>
                  <a:pt x="1968" y="176"/>
                </a:cubicBezTo>
                <a:cubicBezTo>
                  <a:pt x="2024" y="136"/>
                  <a:pt x="2088" y="0"/>
                  <a:pt x="2112" y="32"/>
                </a:cubicBezTo>
              </a:path>
            </a:pathLst>
          </a:custGeom>
          <a:noFill/>
          <a:ln w="25400" cap="flat" cmpd="sng">
            <a:solidFill>
              <a:srgbClr val="FF66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1510" name="Text Box 15"/>
          <p:cNvSpPr txBox="1">
            <a:spLocks noChangeArrowheads="1"/>
          </p:cNvSpPr>
          <p:nvPr/>
        </p:nvSpPr>
        <p:spPr bwMode="auto">
          <a:xfrm>
            <a:off x="2895600" y="41910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/>
              <a:t>Working Path</a:t>
            </a:r>
          </a:p>
        </p:txBody>
      </p:sp>
      <p:sp>
        <p:nvSpPr>
          <p:cNvPr id="21511" name="Text Box 18"/>
          <p:cNvSpPr txBox="1">
            <a:spLocks noChangeArrowheads="1"/>
          </p:cNvSpPr>
          <p:nvPr/>
        </p:nvSpPr>
        <p:spPr bwMode="auto">
          <a:xfrm>
            <a:off x="2971800" y="63627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/>
              <a:t>Backup Path</a:t>
            </a:r>
          </a:p>
        </p:txBody>
      </p:sp>
      <p:sp>
        <p:nvSpPr>
          <p:cNvPr id="21512" name="Line 16"/>
          <p:cNvSpPr>
            <a:spLocks noChangeShapeType="1"/>
          </p:cNvSpPr>
          <p:nvPr/>
        </p:nvSpPr>
        <p:spPr bwMode="auto">
          <a:xfrm flipV="1">
            <a:off x="3200400" y="44196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3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534400" cy="2286000"/>
          </a:xfrm>
          <a:noFill/>
        </p:spPr>
        <p:txBody>
          <a:bodyPr wrap="none">
            <a:normAutofit/>
          </a:bodyPr>
          <a:lstStyle/>
          <a:p>
            <a:pPr marL="0" indent="0">
              <a:buFont typeface="Wingdings 3" pitchFamily="18" charset="2"/>
              <a:buNone/>
            </a:pPr>
            <a:r>
              <a:rPr lang="en-US" altLang="en-US" sz="2400" b="1" dirty="0">
                <a:cs typeface="Arial" panose="020B0604020202020204" pitchFamily="34" charset="0"/>
              </a:rPr>
              <a:t>Network planning and survivability design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Disjoint path idea: </a:t>
            </a:r>
            <a:r>
              <a:rPr lang="en-US" altLang="en-US" sz="2400" dirty="0">
                <a:cs typeface="Arial" panose="020B0604020202020204" pitchFamily="34" charset="0"/>
              </a:rPr>
              <a:t>service </a:t>
            </a:r>
            <a:r>
              <a:rPr lang="en-US" altLang="en-US" sz="2400" dirty="0">
                <a:solidFill>
                  <a:srgbClr val="008000"/>
                </a:solidFill>
                <a:cs typeface="Arial" panose="020B0604020202020204" pitchFamily="34" charset="0"/>
              </a:rPr>
              <a:t>working route </a:t>
            </a:r>
            <a:r>
              <a:rPr lang="en-US" altLang="en-US" sz="2400" dirty="0">
                <a:cs typeface="Arial" panose="020B0604020202020204" pitchFamily="34" charset="0"/>
              </a:rPr>
              <a:t>and its </a:t>
            </a:r>
            <a:r>
              <a:rPr lang="en-US" altLang="en-US" sz="2400" dirty="0">
                <a:solidFill>
                  <a:srgbClr val="FF6600"/>
                </a:solidFill>
                <a:cs typeface="Arial" panose="020B0604020202020204" pitchFamily="34" charset="0"/>
              </a:rPr>
              <a:t>backup </a:t>
            </a:r>
          </a:p>
          <a:p>
            <a:pPr marL="457200" lvl="1" indent="0">
              <a:buNone/>
            </a:pPr>
            <a:r>
              <a:rPr lang="en-US" altLang="en-US" sz="2400" dirty="0">
                <a:solidFill>
                  <a:srgbClr val="FF6600"/>
                </a:solidFill>
                <a:cs typeface="Arial" panose="020B0604020202020204" pitchFamily="34" charset="0"/>
              </a:rPr>
              <a:t>   route</a:t>
            </a:r>
            <a:r>
              <a:rPr lang="en-US" altLang="en-US" sz="2400" dirty="0">
                <a:cs typeface="Arial" panose="020B0604020202020204" pitchFamily="34" charset="0"/>
              </a:rPr>
              <a:t> are topologically </a:t>
            </a:r>
            <a:r>
              <a:rPr lang="en-US" altLang="en-US" sz="2400" dirty="0">
                <a:solidFill>
                  <a:srgbClr val="008000"/>
                </a:solidFill>
                <a:cs typeface="Arial" panose="020B0604020202020204" pitchFamily="34" charset="0"/>
              </a:rPr>
              <a:t>diverse</a:t>
            </a:r>
          </a:p>
        </p:txBody>
      </p:sp>
      <p:sp>
        <p:nvSpPr>
          <p:cNvPr id="10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14</a:t>
            </a:fld>
            <a:endParaRPr lang="ko-KR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67750" y="1052736"/>
            <a:ext cx="43037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7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AutoShape 2"/>
          <p:cNvSpPr>
            <a:spLocks noChangeArrowheads="1"/>
          </p:cNvSpPr>
          <p:nvPr/>
        </p:nvSpPr>
        <p:spPr bwMode="auto">
          <a:xfrm>
            <a:off x="1981200" y="2771775"/>
            <a:ext cx="381000" cy="381000"/>
          </a:xfrm>
          <a:prstGeom prst="irregularSeal1">
            <a:avLst/>
          </a:prstGeom>
          <a:solidFill>
            <a:srgbClr val="FFCC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96259" name="Group 3"/>
          <p:cNvGrpSpPr>
            <a:grpSpLocks/>
          </p:cNvGrpSpPr>
          <p:nvPr/>
        </p:nvGrpSpPr>
        <p:grpSpPr bwMode="auto">
          <a:xfrm>
            <a:off x="685800" y="1524000"/>
            <a:ext cx="4273550" cy="3146426"/>
            <a:chOff x="432" y="960"/>
            <a:chExt cx="2692" cy="1982"/>
          </a:xfrm>
        </p:grpSpPr>
        <p:sp>
          <p:nvSpPr>
            <p:cNvPr id="25659" name="Text Box 4"/>
            <p:cNvSpPr txBox="1">
              <a:spLocks noChangeArrowheads="1"/>
            </p:cNvSpPr>
            <p:nvPr/>
          </p:nvSpPr>
          <p:spPr bwMode="auto">
            <a:xfrm>
              <a:off x="576" y="2448"/>
              <a:ext cx="2548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Path Switching: </a:t>
              </a:r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restoration is handled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   by the source and the destination.</a:t>
              </a:r>
            </a:p>
          </p:txBody>
        </p:sp>
        <p:grpSp>
          <p:nvGrpSpPr>
            <p:cNvPr id="25660" name="Group 5"/>
            <p:cNvGrpSpPr>
              <a:grpSpLocks/>
            </p:cNvGrpSpPr>
            <p:nvPr/>
          </p:nvGrpSpPr>
          <p:grpSpPr bwMode="auto">
            <a:xfrm>
              <a:off x="432" y="960"/>
              <a:ext cx="2064" cy="480"/>
              <a:chOff x="528" y="1440"/>
              <a:chExt cx="2064" cy="480"/>
            </a:xfrm>
          </p:grpSpPr>
          <p:sp>
            <p:nvSpPr>
              <p:cNvPr id="25661" name="Line 6"/>
              <p:cNvSpPr>
                <a:spLocks noChangeShapeType="1"/>
              </p:cNvSpPr>
              <p:nvPr/>
            </p:nvSpPr>
            <p:spPr bwMode="auto">
              <a:xfrm flipV="1">
                <a:off x="528" y="1440"/>
                <a:ext cx="528" cy="43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2" name="Line 7"/>
              <p:cNvSpPr>
                <a:spLocks noChangeShapeType="1"/>
              </p:cNvSpPr>
              <p:nvPr/>
            </p:nvSpPr>
            <p:spPr bwMode="auto">
              <a:xfrm>
                <a:off x="1056" y="1440"/>
                <a:ext cx="81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3" name="Line 8"/>
              <p:cNvSpPr>
                <a:spLocks noChangeShapeType="1"/>
              </p:cNvSpPr>
              <p:nvPr/>
            </p:nvSpPr>
            <p:spPr bwMode="auto">
              <a:xfrm>
                <a:off x="1872" y="1440"/>
                <a:ext cx="720" cy="48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6265" name="Group 9"/>
          <p:cNvGrpSpPr>
            <a:grpSpLocks/>
          </p:cNvGrpSpPr>
          <p:nvPr/>
        </p:nvGrpSpPr>
        <p:grpSpPr bwMode="auto">
          <a:xfrm>
            <a:off x="795338" y="1671638"/>
            <a:ext cx="3028950" cy="1352550"/>
            <a:chOff x="597" y="1488"/>
            <a:chExt cx="1908" cy="852"/>
          </a:xfrm>
        </p:grpSpPr>
        <p:grpSp>
          <p:nvGrpSpPr>
            <p:cNvPr id="25644" name="Group 10"/>
            <p:cNvGrpSpPr>
              <a:grpSpLocks/>
            </p:cNvGrpSpPr>
            <p:nvPr/>
          </p:nvGrpSpPr>
          <p:grpSpPr bwMode="auto">
            <a:xfrm>
              <a:off x="624" y="1536"/>
              <a:ext cx="1872" cy="768"/>
              <a:chOff x="672" y="2352"/>
              <a:chExt cx="1392" cy="576"/>
            </a:xfrm>
          </p:grpSpPr>
          <p:sp>
            <p:nvSpPr>
              <p:cNvPr id="25651" name="Line 11"/>
              <p:cNvSpPr>
                <a:spLocks noChangeShapeType="1"/>
              </p:cNvSpPr>
              <p:nvPr/>
            </p:nvSpPr>
            <p:spPr bwMode="auto">
              <a:xfrm flipV="1">
                <a:off x="672" y="2352"/>
                <a:ext cx="336" cy="28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2" name="Line 12"/>
              <p:cNvSpPr>
                <a:spLocks noChangeShapeType="1"/>
              </p:cNvSpPr>
              <p:nvPr/>
            </p:nvSpPr>
            <p:spPr bwMode="auto">
              <a:xfrm flipV="1">
                <a:off x="1008" y="2352"/>
                <a:ext cx="576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3" name="Line 13"/>
              <p:cNvSpPr>
                <a:spLocks noChangeShapeType="1"/>
              </p:cNvSpPr>
              <p:nvPr/>
            </p:nvSpPr>
            <p:spPr bwMode="auto">
              <a:xfrm flipV="1">
                <a:off x="1008" y="2928"/>
                <a:ext cx="576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4" name="Line 14"/>
              <p:cNvSpPr>
                <a:spLocks noChangeShapeType="1"/>
              </p:cNvSpPr>
              <p:nvPr/>
            </p:nvSpPr>
            <p:spPr bwMode="auto">
              <a:xfrm>
                <a:off x="672" y="2640"/>
                <a:ext cx="336" cy="28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5" name="Line 15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480" cy="33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6" name="Line 16"/>
              <p:cNvSpPr>
                <a:spLocks noChangeShapeType="1"/>
              </p:cNvSpPr>
              <p:nvPr/>
            </p:nvSpPr>
            <p:spPr bwMode="auto">
              <a:xfrm flipV="1">
                <a:off x="1584" y="2688"/>
                <a:ext cx="480" cy="24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7" name="Line 17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0" cy="57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8" name="Line 18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0" cy="57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45" name="AutoShape 19"/>
            <p:cNvSpPr>
              <a:spLocks noChangeArrowheads="1"/>
            </p:cNvSpPr>
            <p:nvPr/>
          </p:nvSpPr>
          <p:spPr bwMode="auto">
            <a:xfrm>
              <a:off x="1029" y="1497"/>
              <a:ext cx="96" cy="9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46" name="AutoShape 20"/>
            <p:cNvSpPr>
              <a:spLocks noChangeArrowheads="1"/>
            </p:cNvSpPr>
            <p:nvPr/>
          </p:nvSpPr>
          <p:spPr bwMode="auto">
            <a:xfrm>
              <a:off x="597" y="1860"/>
              <a:ext cx="96" cy="9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47" name="AutoShape 21"/>
            <p:cNvSpPr>
              <a:spLocks noChangeArrowheads="1"/>
            </p:cNvSpPr>
            <p:nvPr/>
          </p:nvSpPr>
          <p:spPr bwMode="auto">
            <a:xfrm>
              <a:off x="1023" y="2244"/>
              <a:ext cx="96" cy="9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48" name="AutoShape 22"/>
            <p:cNvSpPr>
              <a:spLocks noChangeArrowheads="1"/>
            </p:cNvSpPr>
            <p:nvPr/>
          </p:nvSpPr>
          <p:spPr bwMode="auto">
            <a:xfrm>
              <a:off x="1803" y="2244"/>
              <a:ext cx="96" cy="9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49" name="AutoShape 23"/>
            <p:cNvSpPr>
              <a:spLocks noChangeArrowheads="1"/>
            </p:cNvSpPr>
            <p:nvPr/>
          </p:nvSpPr>
          <p:spPr bwMode="auto">
            <a:xfrm>
              <a:off x="1794" y="1488"/>
              <a:ext cx="96" cy="9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50" name="AutoShape 24"/>
            <p:cNvSpPr>
              <a:spLocks noChangeArrowheads="1"/>
            </p:cNvSpPr>
            <p:nvPr/>
          </p:nvSpPr>
          <p:spPr bwMode="auto">
            <a:xfrm>
              <a:off x="2409" y="1920"/>
              <a:ext cx="96" cy="9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6281" name="Group 25"/>
          <p:cNvGrpSpPr>
            <a:grpSpLocks/>
          </p:cNvGrpSpPr>
          <p:nvPr/>
        </p:nvGrpSpPr>
        <p:grpSpPr bwMode="auto">
          <a:xfrm>
            <a:off x="5181600" y="1253729"/>
            <a:ext cx="3028950" cy="1476375"/>
            <a:chOff x="3189" y="1056"/>
            <a:chExt cx="1908" cy="930"/>
          </a:xfrm>
        </p:grpSpPr>
        <p:sp>
          <p:nvSpPr>
            <p:cNvPr id="25627" name="AutoShape 26"/>
            <p:cNvSpPr>
              <a:spLocks noChangeArrowheads="1"/>
            </p:cNvSpPr>
            <p:nvPr/>
          </p:nvSpPr>
          <p:spPr bwMode="auto">
            <a:xfrm>
              <a:off x="3936" y="1746"/>
              <a:ext cx="240" cy="240"/>
            </a:xfrm>
            <a:prstGeom prst="irregularSeal1">
              <a:avLst/>
            </a:prstGeom>
            <a:solidFill>
              <a:srgbClr val="FFCC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5628" name="Group 27"/>
            <p:cNvGrpSpPr>
              <a:grpSpLocks/>
            </p:cNvGrpSpPr>
            <p:nvPr/>
          </p:nvGrpSpPr>
          <p:grpSpPr bwMode="auto">
            <a:xfrm>
              <a:off x="3189" y="1056"/>
              <a:ext cx="1908" cy="852"/>
              <a:chOff x="3189" y="1056"/>
              <a:chExt cx="1908" cy="852"/>
            </a:xfrm>
          </p:grpSpPr>
          <p:sp>
            <p:nvSpPr>
              <p:cNvPr id="25629" name="AutoShape 28"/>
              <p:cNvSpPr>
                <a:spLocks noChangeArrowheads="1"/>
              </p:cNvSpPr>
              <p:nvPr/>
            </p:nvSpPr>
            <p:spPr bwMode="auto">
              <a:xfrm>
                <a:off x="3630" y="1806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5630" name="Group 29"/>
              <p:cNvGrpSpPr>
                <a:grpSpLocks/>
              </p:cNvGrpSpPr>
              <p:nvPr/>
            </p:nvGrpSpPr>
            <p:grpSpPr bwMode="auto">
              <a:xfrm>
                <a:off x="3216" y="1104"/>
                <a:ext cx="1872" cy="768"/>
                <a:chOff x="672" y="2352"/>
                <a:chExt cx="1392" cy="576"/>
              </a:xfrm>
            </p:grpSpPr>
            <p:sp>
              <p:nvSpPr>
                <p:cNvPr id="2563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672" y="2352"/>
                  <a:ext cx="336" cy="288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37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008" y="2352"/>
                  <a:ext cx="576" cy="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3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008" y="2928"/>
                  <a:ext cx="576" cy="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39" name="Line 33"/>
                <p:cNvSpPr>
                  <a:spLocks noChangeShapeType="1"/>
                </p:cNvSpPr>
                <p:nvPr/>
              </p:nvSpPr>
              <p:spPr bwMode="auto">
                <a:xfrm>
                  <a:off x="672" y="2640"/>
                  <a:ext cx="336" cy="288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0" name="Line 34"/>
                <p:cNvSpPr>
                  <a:spLocks noChangeShapeType="1"/>
                </p:cNvSpPr>
                <p:nvPr/>
              </p:nvSpPr>
              <p:spPr bwMode="auto">
                <a:xfrm>
                  <a:off x="1584" y="2352"/>
                  <a:ext cx="480" cy="336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1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584" y="2688"/>
                  <a:ext cx="480" cy="24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2" name="Line 36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0" cy="576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3" name="Line 37"/>
                <p:cNvSpPr>
                  <a:spLocks noChangeShapeType="1"/>
                </p:cNvSpPr>
                <p:nvPr/>
              </p:nvSpPr>
              <p:spPr bwMode="auto">
                <a:xfrm>
                  <a:off x="1584" y="2352"/>
                  <a:ext cx="0" cy="576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31" name="AutoShape 38"/>
              <p:cNvSpPr>
                <a:spLocks noChangeArrowheads="1"/>
              </p:cNvSpPr>
              <p:nvPr/>
            </p:nvSpPr>
            <p:spPr bwMode="auto">
              <a:xfrm>
                <a:off x="3621" y="1065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32" name="AutoShape 39"/>
              <p:cNvSpPr>
                <a:spLocks noChangeArrowheads="1"/>
              </p:cNvSpPr>
              <p:nvPr/>
            </p:nvSpPr>
            <p:spPr bwMode="auto">
              <a:xfrm>
                <a:off x="3189" y="1428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33" name="AutoShape 40"/>
              <p:cNvSpPr>
                <a:spLocks noChangeArrowheads="1"/>
              </p:cNvSpPr>
              <p:nvPr/>
            </p:nvSpPr>
            <p:spPr bwMode="auto">
              <a:xfrm>
                <a:off x="4398" y="1812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34" name="AutoShape 41"/>
              <p:cNvSpPr>
                <a:spLocks noChangeArrowheads="1"/>
              </p:cNvSpPr>
              <p:nvPr/>
            </p:nvSpPr>
            <p:spPr bwMode="auto">
              <a:xfrm>
                <a:off x="4386" y="1056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35" name="AutoShape 42"/>
              <p:cNvSpPr>
                <a:spLocks noChangeArrowheads="1"/>
              </p:cNvSpPr>
              <p:nvPr/>
            </p:nvSpPr>
            <p:spPr bwMode="auto">
              <a:xfrm>
                <a:off x="5001" y="1488"/>
                <a:ext cx="96" cy="96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6299" name="Group 43"/>
          <p:cNvGrpSpPr>
            <a:grpSpLocks/>
          </p:cNvGrpSpPr>
          <p:nvPr/>
        </p:nvGrpSpPr>
        <p:grpSpPr bwMode="auto">
          <a:xfrm>
            <a:off x="685800" y="2509838"/>
            <a:ext cx="3200400" cy="1289050"/>
            <a:chOff x="432" y="1581"/>
            <a:chExt cx="2016" cy="812"/>
          </a:xfrm>
        </p:grpSpPr>
        <p:grpSp>
          <p:nvGrpSpPr>
            <p:cNvPr id="25622" name="Group 44"/>
            <p:cNvGrpSpPr>
              <a:grpSpLocks/>
            </p:cNvGrpSpPr>
            <p:nvPr/>
          </p:nvGrpSpPr>
          <p:grpSpPr bwMode="auto">
            <a:xfrm>
              <a:off x="432" y="1581"/>
              <a:ext cx="2016" cy="432"/>
              <a:chOff x="528" y="2016"/>
              <a:chExt cx="2016" cy="432"/>
            </a:xfrm>
          </p:grpSpPr>
          <p:sp>
            <p:nvSpPr>
              <p:cNvPr id="25624" name="Line 45"/>
              <p:cNvSpPr>
                <a:spLocks noChangeShapeType="1"/>
              </p:cNvSpPr>
              <p:nvPr/>
            </p:nvSpPr>
            <p:spPr bwMode="auto">
              <a:xfrm>
                <a:off x="528" y="2016"/>
                <a:ext cx="528" cy="43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5" name="Line 46"/>
              <p:cNvSpPr>
                <a:spLocks noChangeShapeType="1"/>
              </p:cNvSpPr>
              <p:nvPr/>
            </p:nvSpPr>
            <p:spPr bwMode="auto">
              <a:xfrm>
                <a:off x="1056" y="2448"/>
                <a:ext cx="81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6" name="Line 47"/>
              <p:cNvSpPr>
                <a:spLocks noChangeShapeType="1"/>
              </p:cNvSpPr>
              <p:nvPr/>
            </p:nvSpPr>
            <p:spPr bwMode="auto">
              <a:xfrm flipV="1">
                <a:off x="1872" y="2112"/>
                <a:ext cx="672" cy="3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23" name="Text Box 48"/>
            <p:cNvSpPr txBox="1">
              <a:spLocks noChangeArrowheads="1"/>
            </p:cNvSpPr>
            <p:nvPr/>
          </p:nvSpPr>
          <p:spPr bwMode="auto">
            <a:xfrm>
              <a:off x="576" y="2160"/>
              <a:ext cx="1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 Operation</a:t>
              </a:r>
            </a:p>
          </p:txBody>
        </p:sp>
      </p:grpSp>
      <p:grpSp>
        <p:nvGrpSpPr>
          <p:cNvPr id="96305" name="Group 49"/>
          <p:cNvGrpSpPr>
            <a:grpSpLocks/>
          </p:cNvGrpSpPr>
          <p:nvPr/>
        </p:nvGrpSpPr>
        <p:grpSpPr bwMode="auto">
          <a:xfrm>
            <a:off x="4826587" y="2156261"/>
            <a:ext cx="3976688" cy="2338388"/>
            <a:chOff x="2944" y="1584"/>
            <a:chExt cx="2505" cy="1473"/>
          </a:xfrm>
        </p:grpSpPr>
        <p:grpSp>
          <p:nvGrpSpPr>
            <p:cNvPr id="25615" name="Group 50"/>
            <p:cNvGrpSpPr>
              <a:grpSpLocks/>
            </p:cNvGrpSpPr>
            <p:nvPr/>
          </p:nvGrpSpPr>
          <p:grpSpPr bwMode="auto">
            <a:xfrm>
              <a:off x="3120" y="1584"/>
              <a:ext cx="2016" cy="432"/>
              <a:chOff x="3120" y="1584"/>
              <a:chExt cx="2016" cy="432"/>
            </a:xfrm>
          </p:grpSpPr>
          <p:sp>
            <p:nvSpPr>
              <p:cNvPr id="96307" name="Freeform 51"/>
              <p:cNvSpPr>
                <a:spLocks/>
              </p:cNvSpPr>
              <p:nvPr/>
            </p:nvSpPr>
            <p:spPr bwMode="auto">
              <a:xfrm>
                <a:off x="3666" y="1731"/>
                <a:ext cx="798" cy="135"/>
              </a:xfrm>
              <a:custGeom>
                <a:avLst/>
                <a:gdLst>
                  <a:gd name="T0" fmla="*/ 0 w 816"/>
                  <a:gd name="T1" fmla="*/ 135 h 144"/>
                  <a:gd name="T2" fmla="*/ 376 w 816"/>
                  <a:gd name="T3" fmla="*/ 0 h 144"/>
                  <a:gd name="T4" fmla="*/ 798 w 816"/>
                  <a:gd name="T5" fmla="*/ 135 h 1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16" h="144">
                    <a:moveTo>
                      <a:pt x="0" y="144"/>
                    </a:moveTo>
                    <a:cubicBezTo>
                      <a:pt x="124" y="72"/>
                      <a:pt x="248" y="0"/>
                      <a:pt x="384" y="0"/>
                    </a:cubicBezTo>
                    <a:cubicBezTo>
                      <a:pt x="520" y="0"/>
                      <a:pt x="712" y="112"/>
                      <a:pt x="816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grpSp>
            <p:nvGrpSpPr>
              <p:cNvPr id="25618" name="Group 52"/>
              <p:cNvGrpSpPr>
                <a:grpSpLocks/>
              </p:cNvGrpSpPr>
              <p:nvPr/>
            </p:nvGrpSpPr>
            <p:grpSpPr bwMode="auto">
              <a:xfrm>
                <a:off x="3120" y="1584"/>
                <a:ext cx="2016" cy="432"/>
                <a:chOff x="528" y="2016"/>
                <a:chExt cx="2016" cy="432"/>
              </a:xfrm>
            </p:grpSpPr>
            <p:sp>
              <p:nvSpPr>
                <p:cNvPr id="25619" name="Line 53"/>
                <p:cNvSpPr>
                  <a:spLocks noChangeShapeType="1"/>
                </p:cNvSpPr>
                <p:nvPr/>
              </p:nvSpPr>
              <p:spPr bwMode="auto">
                <a:xfrm>
                  <a:off x="528" y="2016"/>
                  <a:ext cx="528" cy="432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0" name="Line 54"/>
                <p:cNvSpPr>
                  <a:spLocks noChangeShapeType="1"/>
                </p:cNvSpPr>
                <p:nvPr/>
              </p:nvSpPr>
              <p:spPr bwMode="auto">
                <a:xfrm>
                  <a:off x="1056" y="2448"/>
                  <a:ext cx="816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872" y="2112"/>
                  <a:ext cx="672" cy="336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616" name="Rectangle 56"/>
            <p:cNvSpPr>
              <a:spLocks noChangeArrowheads="1"/>
            </p:cNvSpPr>
            <p:nvPr/>
          </p:nvSpPr>
          <p:spPr bwMode="auto">
            <a:xfrm>
              <a:off x="2944" y="2039"/>
              <a:ext cx="2505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en-US" dirty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Link Switching</a:t>
              </a:r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: restoration is handled </a:t>
              </a:r>
            </a:p>
            <a:p>
              <a:pPr algn="just" eaLnBrk="1" hangingPunct="1">
                <a:spcBef>
                  <a:spcPct val="50000"/>
                </a:spcBef>
              </a:pPr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by the nodes adjacent to the failure.                   </a:t>
              </a:r>
            </a:p>
            <a:p>
              <a:pPr algn="just" eaLnBrk="1" hangingPunct="1">
                <a:spcBef>
                  <a:spcPct val="50000"/>
                </a:spcBef>
              </a:pPr>
              <a:r>
                <a:rPr lang="en-US" altLang="en-US" dirty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Span Protection</a:t>
              </a:r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: if additional fiber is </a:t>
              </a:r>
            </a:p>
            <a:p>
              <a:pPr algn="just" eaLnBrk="1" hangingPunct="1">
                <a:spcBef>
                  <a:spcPct val="50000"/>
                </a:spcBef>
              </a:pPr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available.</a:t>
              </a:r>
            </a:p>
          </p:txBody>
        </p:sp>
      </p:grpSp>
      <p:grpSp>
        <p:nvGrpSpPr>
          <p:cNvPr id="25608" name="Group 58"/>
          <p:cNvGrpSpPr>
            <a:grpSpLocks/>
          </p:cNvGrpSpPr>
          <p:nvPr/>
        </p:nvGrpSpPr>
        <p:grpSpPr bwMode="auto">
          <a:xfrm>
            <a:off x="5027585" y="1143000"/>
            <a:ext cx="3352800" cy="1524000"/>
            <a:chOff x="3072" y="1008"/>
            <a:chExt cx="2112" cy="960"/>
          </a:xfrm>
        </p:grpSpPr>
        <p:sp>
          <p:nvSpPr>
            <p:cNvPr id="25610" name="Line 59"/>
            <p:cNvSpPr>
              <a:spLocks noChangeShapeType="1"/>
            </p:cNvSpPr>
            <p:nvPr/>
          </p:nvSpPr>
          <p:spPr bwMode="auto">
            <a:xfrm flipV="1">
              <a:off x="3600" y="1008"/>
              <a:ext cx="0" cy="96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Line 60"/>
            <p:cNvSpPr>
              <a:spLocks noChangeShapeType="1"/>
            </p:cNvSpPr>
            <p:nvPr/>
          </p:nvSpPr>
          <p:spPr bwMode="auto">
            <a:xfrm>
              <a:off x="3600" y="1008"/>
              <a:ext cx="91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Line 61"/>
            <p:cNvSpPr>
              <a:spLocks noChangeShapeType="1"/>
            </p:cNvSpPr>
            <p:nvPr/>
          </p:nvSpPr>
          <p:spPr bwMode="auto">
            <a:xfrm>
              <a:off x="4512" y="1008"/>
              <a:ext cx="0" cy="96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62"/>
            <p:cNvSpPr>
              <a:spLocks noChangeShapeType="1"/>
            </p:cNvSpPr>
            <p:nvPr/>
          </p:nvSpPr>
          <p:spPr bwMode="auto">
            <a:xfrm flipV="1">
              <a:off x="4512" y="1632"/>
              <a:ext cx="6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Line 63"/>
            <p:cNvSpPr>
              <a:spLocks noChangeShapeType="1"/>
            </p:cNvSpPr>
            <p:nvPr/>
          </p:nvSpPr>
          <p:spPr bwMode="auto">
            <a:xfrm flipH="1" flipV="1">
              <a:off x="3072" y="1536"/>
              <a:ext cx="528" cy="4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9" name="Rectangle 65"/>
          <p:cNvSpPr>
            <a:spLocks noGrp="1" noChangeArrowheads="1"/>
          </p:cNvSpPr>
          <p:nvPr>
            <p:ph type="title"/>
          </p:nvPr>
        </p:nvSpPr>
        <p:spPr>
          <a:xfrm>
            <a:off x="1295987" y="109538"/>
            <a:ext cx="7010400" cy="838200"/>
          </a:xfrm>
          <a:noFill/>
        </p:spPr>
        <p:txBody>
          <a:bodyPr>
            <a:normAutofit/>
          </a:bodyPr>
          <a:lstStyle/>
          <a:p>
            <a:r>
              <a:rPr lang="en-US" altLang="en-US" sz="3000" dirty="0"/>
              <a:t>Path</a:t>
            </a:r>
            <a:r>
              <a:rPr lang="en-US" altLang="en-US" sz="3200" dirty="0">
                <a:latin typeface="+mn-lt"/>
                <a:cs typeface="Arial" panose="020B0604020202020204" pitchFamily="34" charset="0"/>
              </a:rPr>
              <a:t> Protection / Link Protection</a:t>
            </a:r>
          </a:p>
        </p:txBody>
      </p:sp>
      <p:sp>
        <p:nvSpPr>
          <p:cNvPr id="64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66" name="Content Placeholder 3" descr="Fig0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" t="-372" r="-726" b="722"/>
          <a:stretch>
            <a:fillRect/>
          </a:stretch>
        </p:blipFill>
        <p:spPr>
          <a:xfrm>
            <a:off x="4959350" y="4830984"/>
            <a:ext cx="3459985" cy="1866458"/>
          </a:xfrm>
        </p:spPr>
      </p:pic>
      <p:pic>
        <p:nvPicPr>
          <p:cNvPr id="68" name="Picture 5" descr="Fig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9" y="4801678"/>
            <a:ext cx="4738557" cy="1566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Connector 69"/>
          <p:cNvCxnSpPr/>
          <p:nvPr/>
        </p:nvCxnSpPr>
        <p:spPr>
          <a:xfrm>
            <a:off x="2362200" y="938590"/>
            <a:ext cx="43037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2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6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6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6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6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99250" y="184192"/>
            <a:ext cx="8229600" cy="576262"/>
          </a:xfrm>
        </p:spPr>
        <p:txBody>
          <a:bodyPr>
            <a:normAutofit/>
          </a:bodyPr>
          <a:lstStyle/>
          <a:p>
            <a:r>
              <a:rPr lang="en-US" altLang="en-US" sz="3000" dirty="0"/>
              <a:t>Path Protection</a:t>
            </a:r>
          </a:p>
        </p:txBody>
      </p:sp>
      <p:pic>
        <p:nvPicPr>
          <p:cNvPr id="23555" name="Content Placeholder 3" descr="Fig0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" t="-1678" r="-43" b="-1688"/>
          <a:stretch>
            <a:fillRect/>
          </a:stretch>
        </p:blipFill>
        <p:spPr>
          <a:xfrm>
            <a:off x="611560" y="944646"/>
            <a:ext cx="3436937" cy="2417762"/>
          </a:xfrm>
        </p:spPr>
      </p:pic>
      <p:pic>
        <p:nvPicPr>
          <p:cNvPr id="23556" name="Picture 4" descr="Fig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017547"/>
            <a:ext cx="3386137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900113" y="4005263"/>
            <a:ext cx="3376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Dedicated Path Protection</a:t>
            </a: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5219700" y="4005263"/>
            <a:ext cx="3021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Shared Path Protection</a:t>
            </a:r>
          </a:p>
        </p:txBody>
      </p:sp>
      <p:sp>
        <p:nvSpPr>
          <p:cNvPr id="23559" name="Rectangle 8"/>
          <p:cNvSpPr txBox="1">
            <a:spLocks noChangeArrowheads="1"/>
          </p:cNvSpPr>
          <p:nvPr/>
        </p:nvSpPr>
        <p:spPr bwMode="auto">
          <a:xfrm>
            <a:off x="368018" y="4768056"/>
            <a:ext cx="7732373" cy="142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accent1"/>
              </a:buClr>
              <a:buSzPct val="68000"/>
            </a:pPr>
            <a:r>
              <a:rPr lang="en-US" altLang="en-US" sz="2000" dirty="0">
                <a:latin typeface="+mn-lt"/>
                <a:cs typeface="Arial" panose="020B0604020202020204" pitchFamily="34" charset="0"/>
              </a:rPr>
              <a:t>Backup resources are used for protection of multiple links</a:t>
            </a:r>
          </a:p>
          <a:p>
            <a:pPr>
              <a:buClr>
                <a:schemeClr val="accent1"/>
              </a:buClr>
              <a:buSzPct val="68000"/>
            </a:pPr>
            <a:r>
              <a:rPr lang="en-US" altLang="en-US" sz="2000" dirty="0">
                <a:latin typeface="+mn-lt"/>
                <a:cs typeface="Arial" panose="020B0604020202020204" pitchFamily="34" charset="0"/>
              </a:rPr>
              <a:t>The capacity reserved for protection is greatly reduced in the shared protection</a:t>
            </a:r>
          </a:p>
        </p:txBody>
      </p:sp>
      <p:sp>
        <p:nvSpPr>
          <p:cNvPr id="8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16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491588" y="769896"/>
            <a:ext cx="43037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21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0053" y="1394843"/>
            <a:ext cx="4191000" cy="5149850"/>
          </a:xfrm>
        </p:spPr>
        <p:txBody>
          <a:bodyPr wrap="none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Reactive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A search is initiated to find a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  new </a:t>
            </a:r>
            <a:r>
              <a:rPr lang="en-US" alt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lightpath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which does not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  use the failed components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   after the failure happens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It can not guarantee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   successful recovery,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Longer restoration time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Proactive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Backup </a:t>
            </a:r>
            <a:r>
              <a:rPr lang="en-US" alt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lightpaths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are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identified and resources are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reserved </a:t>
            </a:r>
            <a:r>
              <a:rPr lang="en-US" alt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at the time of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establishing the primary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b="1" dirty="0" err="1">
                <a:solidFill>
                  <a:srgbClr val="FF0000"/>
                </a:solidFill>
                <a:cs typeface="Arial" panose="020B0604020202020204" pitchFamily="34" charset="0"/>
              </a:rPr>
              <a:t>lightpath</a:t>
            </a:r>
            <a:r>
              <a:rPr lang="en-US" alt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 itself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100 percent restoration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Faster recovery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16123"/>
            <a:ext cx="8229600" cy="576263"/>
          </a:xfrm>
          <a:noFill/>
        </p:spPr>
        <p:txBody>
          <a:bodyPr>
            <a:normAutofit/>
          </a:bodyPr>
          <a:lstStyle/>
          <a:p>
            <a:r>
              <a:rPr lang="en-US" altLang="en-US" sz="3000" dirty="0"/>
              <a:t>Reactive / Proactive</a:t>
            </a:r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" y="1733550"/>
            <a:ext cx="4640388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1258888" y="6165850"/>
            <a:ext cx="2286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Taxonomy</a:t>
            </a:r>
          </a:p>
        </p:txBody>
      </p:sp>
      <p:sp>
        <p:nvSpPr>
          <p:cNvPr id="6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17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49500" y="980728"/>
            <a:ext cx="43037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3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 Client-Side Versus Network-Side Protection	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17AE-E536-4F6C-8C20-E79B4EA77FEE}" type="datetime1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Optical Communications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CAB-E8F0-4D16-BE56-DB3A214FA2BE}" type="slidenum">
              <a:rPr lang="en-US" smtClean="0"/>
              <a:t>18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39552" y="1844824"/>
            <a:ext cx="7835900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35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Protection type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7CC3-DDFC-4B96-A5D5-F8BF0CE02536}" type="datetime1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Optical Communications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CAB-E8F0-4D16-BE56-DB3A214FA2BE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0881" y="1200427"/>
            <a:ext cx="7886700" cy="1072976"/>
          </a:xfrm>
        </p:spPr>
        <p:txBody>
          <a:bodyPr/>
          <a:lstStyle/>
          <a:p>
            <a:r>
              <a:rPr lang="en-US" sz="2000" dirty="0"/>
              <a:t>Transponder Protection</a:t>
            </a:r>
          </a:p>
          <a:p>
            <a:r>
              <a:rPr lang="en-US" sz="2000" dirty="0"/>
              <a:t>Wavelength Assignment with Network-Side Protection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264974"/>
            <a:ext cx="4541713" cy="24074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2420888"/>
            <a:ext cx="3343178" cy="38742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6302" y="4214759"/>
            <a:ext cx="3846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1:N</a:t>
            </a:r>
          </a:p>
        </p:txBody>
      </p:sp>
    </p:spTree>
    <p:extLst>
      <p:ext uri="{BB962C8B-B14F-4D97-AF65-F5344CB8AC3E}">
        <p14:creationId xmlns:p14="http://schemas.microsoft.com/office/powerpoint/2010/main" val="17212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206454"/>
            <a:ext cx="8856984" cy="5145087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Failures</a:t>
            </a:r>
            <a:r>
              <a:rPr lang="en-US" dirty="0"/>
              <a:t> are due to </a:t>
            </a:r>
          </a:p>
          <a:p>
            <a:pPr marL="0" indent="0">
              <a:buNone/>
            </a:pPr>
            <a:r>
              <a:rPr lang="en-US" dirty="0"/>
              <a:t>  fiber </a:t>
            </a:r>
            <a:r>
              <a:rPr lang="en-US" dirty="0">
                <a:solidFill>
                  <a:srgbClr val="00B050"/>
                </a:solidFill>
              </a:rPr>
              <a:t>cuts</a:t>
            </a:r>
            <a:r>
              <a:rPr lang="en-US" dirty="0"/>
              <a:t>, equipment </a:t>
            </a:r>
            <a:r>
              <a:rPr lang="en-US" dirty="0">
                <a:solidFill>
                  <a:srgbClr val="00B050"/>
                </a:solidFill>
              </a:rPr>
              <a:t>failures</a:t>
            </a:r>
            <a:r>
              <a:rPr lang="en-US" dirty="0"/>
              <a:t>, software </a:t>
            </a:r>
            <a:r>
              <a:rPr lang="en-US" dirty="0">
                <a:solidFill>
                  <a:srgbClr val="00B050"/>
                </a:solidFill>
              </a:rPr>
              <a:t>errors</a:t>
            </a:r>
            <a:r>
              <a:rPr lang="en-US" dirty="0"/>
              <a:t>,      </a:t>
            </a:r>
          </a:p>
          <a:p>
            <a:pPr marL="0" indent="0">
              <a:buNone/>
            </a:pPr>
            <a:r>
              <a:rPr lang="en-US" dirty="0"/>
              <a:t>  technician </a:t>
            </a:r>
            <a:r>
              <a:rPr lang="en-US" dirty="0">
                <a:solidFill>
                  <a:srgbClr val="00B050"/>
                </a:solidFill>
              </a:rPr>
              <a:t>errors</a:t>
            </a:r>
            <a:r>
              <a:rPr lang="en-US" dirty="0"/>
              <a:t>, environmental causes, or        </a:t>
            </a:r>
          </a:p>
          <a:p>
            <a:pPr marL="0" indent="0">
              <a:buNone/>
            </a:pPr>
            <a:r>
              <a:rPr lang="en-US" dirty="0"/>
              <a:t>  malicious </a:t>
            </a:r>
            <a:r>
              <a:rPr lang="en-US" dirty="0">
                <a:solidFill>
                  <a:srgbClr val="00B050"/>
                </a:solidFill>
              </a:rPr>
              <a:t>attacks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optical protection mechanisms differ in     the amount of </a:t>
            </a:r>
            <a:r>
              <a:rPr lang="en-US" dirty="0">
                <a:solidFill>
                  <a:srgbClr val="FF0000"/>
                </a:solidFill>
              </a:rPr>
              <a:t>spare</a:t>
            </a:r>
            <a:r>
              <a:rPr lang="en-US" dirty="0"/>
              <a:t> capacity and equipment   required, the </a:t>
            </a:r>
            <a:r>
              <a:rPr lang="en-US" dirty="0">
                <a:solidFill>
                  <a:srgbClr val="FF0000"/>
                </a:solidFill>
              </a:rPr>
              <a:t>speed</a:t>
            </a:r>
            <a:r>
              <a:rPr lang="en-US" dirty="0"/>
              <a:t> of recovery, the number of </a:t>
            </a:r>
            <a:r>
              <a:rPr lang="en-US" dirty="0">
                <a:solidFill>
                  <a:srgbClr val="FF0000"/>
                </a:solidFill>
              </a:rPr>
              <a:t>concurrent</a:t>
            </a:r>
            <a:r>
              <a:rPr lang="en-US" dirty="0"/>
              <a:t> failures from which recovery is       possible, and the operational </a:t>
            </a:r>
            <a:r>
              <a:rPr lang="en-US" dirty="0">
                <a:solidFill>
                  <a:srgbClr val="FF0000"/>
                </a:solidFill>
              </a:rPr>
              <a:t>complexity</a:t>
            </a:r>
            <a:r>
              <a:rPr lang="en-US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AC97-84FF-47E2-91B8-D52C43DF0197}" type="datetime1">
              <a:rPr lang="en-US" altLang="ko-KR" smtClean="0"/>
              <a:t>6/3/2020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Optical Communications Networks</a:t>
            </a:r>
            <a:endParaRPr lang="en-US" altLang="ko-KR" dirty="0">
              <a:latin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38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Ring Protection Versus Mesh Protection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1F45-E34C-43B4-BE74-FAA0F1465110}" type="datetime1">
              <a:rPr lang="en-US" smtClean="0"/>
              <a:t>6/3/2020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Optical Communications Networks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CAB-E8F0-4D16-BE56-DB3A214FA2BE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9344" y="1233657"/>
            <a:ext cx="8229600" cy="798240"/>
          </a:xfrm>
        </p:spPr>
        <p:txBody>
          <a:bodyPr>
            <a:normAutofit/>
          </a:bodyPr>
          <a:lstStyle/>
          <a:p>
            <a:r>
              <a:rPr lang="en-US" sz="2000" dirty="0"/>
              <a:t>Ring Protection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194" y="1939653"/>
            <a:ext cx="3536156" cy="3293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5221" y="5334124"/>
            <a:ext cx="30801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Network-side shared ring protection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58" y="2754041"/>
            <a:ext cx="3707606" cy="24788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6176" y="5334124"/>
            <a:ext cx="21392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Details of Node  A</a:t>
            </a:r>
          </a:p>
        </p:txBody>
      </p:sp>
    </p:spTree>
    <p:extLst>
      <p:ext uri="{BB962C8B-B14F-4D97-AF65-F5344CB8AC3E}">
        <p14:creationId xmlns:p14="http://schemas.microsoft.com/office/powerpoint/2010/main" val="978669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2355" y="1304322"/>
            <a:ext cx="4349614" cy="3263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90242" y="5156294"/>
            <a:ext cx="41742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Shared optical ring protection after Link EF fails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55" y="868333"/>
            <a:ext cx="4001179" cy="36994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198" y="4845868"/>
            <a:ext cx="374878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Optical Multiplex Section Shared Protection Ring (OMS-</a:t>
            </a:r>
            <a:r>
              <a:rPr lang="en-US" sz="1350" dirty="0" err="1"/>
              <a:t>SPRing</a:t>
            </a:r>
            <a:r>
              <a:rPr lang="en-US" sz="1350" dirty="0"/>
              <a:t>) protection</a:t>
            </a:r>
          </a:p>
          <a:p>
            <a:pPr algn="ctr"/>
            <a:r>
              <a:rPr lang="en-US" sz="1350" dirty="0"/>
              <a:t> E-F-A-B              E-F-E-D-C-B-A-B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93631" y="5401952"/>
            <a:ext cx="378725" cy="10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CAB-E8F0-4D16-BE56-DB3A214FA2BE}" type="slidenum">
              <a:rPr lang="en-US" smtClean="0"/>
              <a:t>21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B29-C7D5-41F7-80BD-871F1E12FD8B}" type="datetime1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Optical Communications Networks</a:t>
            </a:r>
          </a:p>
        </p:txBody>
      </p:sp>
    </p:spTree>
    <p:extLst>
      <p:ext uri="{BB962C8B-B14F-4D97-AF65-F5344CB8AC3E}">
        <p14:creationId xmlns:p14="http://schemas.microsoft.com/office/powerpoint/2010/main" val="717565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Mesh Protection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E4DB-4BFF-43D9-94B1-0680982F2B65}" type="datetime1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Optical Communications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CAB-E8F0-4D16-BE56-DB3A214FA2BE}" type="slidenum">
              <a:rPr lang="en-US" smtClean="0"/>
              <a:t>22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11760" y="1196751"/>
            <a:ext cx="4464496" cy="48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08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Fault-Dependent Versus Fault-Independent Protection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49D7-BB82-4CC0-88F2-CE2B65664839}" type="datetime1">
              <a:rPr lang="en-US" smtClean="0"/>
              <a:t>6/3/2020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Optical Communications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CAB-E8F0-4D16-BE56-DB3A214FA2BE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51" y="1193007"/>
            <a:ext cx="8229600" cy="5145087"/>
          </a:xfrm>
        </p:spPr>
        <p:txBody>
          <a:bodyPr>
            <a:normAutofit/>
          </a:bodyPr>
          <a:lstStyle/>
          <a:p>
            <a:r>
              <a:rPr lang="en-US" sz="2000" dirty="0"/>
              <a:t>In fault-dependent schemes, the protection used depends on     where the failure has occurred</a:t>
            </a:r>
          </a:p>
          <a:p>
            <a:r>
              <a:rPr lang="en-US" sz="2000" dirty="0"/>
              <a:t>In fault-independent schemes, the same protection mechanism is used regardless of the fault location</a:t>
            </a:r>
          </a:p>
          <a:p>
            <a:endParaRPr lang="en-US" sz="2000" dirty="0"/>
          </a:p>
          <a:p>
            <a:r>
              <a:rPr lang="en-US" sz="2000" dirty="0"/>
              <a:t>Link Protection</a:t>
            </a:r>
          </a:p>
          <a:p>
            <a:r>
              <a:rPr lang="en-US" sz="2000" dirty="0"/>
              <a:t>Path Protection</a:t>
            </a:r>
          </a:p>
          <a:p>
            <a:r>
              <a:rPr lang="en-US" sz="2000" dirty="0"/>
              <a:t>Segment Protection</a:t>
            </a:r>
          </a:p>
          <a:p>
            <a:endParaRPr lang="en-US" sz="2000" dirty="0"/>
          </a:p>
        </p:txBody>
      </p:sp>
      <p:sp>
        <p:nvSpPr>
          <p:cNvPr id="4" name="Left Brace 3"/>
          <p:cNvSpPr/>
          <p:nvPr/>
        </p:nvSpPr>
        <p:spPr>
          <a:xfrm>
            <a:off x="607401" y="2852936"/>
            <a:ext cx="98093" cy="12180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16824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 Protection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B79F-70BC-4969-8A4C-F38585F09928}" type="datetime1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Optical Communications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CAB-E8F0-4D16-BE56-DB3A214FA2BE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35696" y="1556792"/>
            <a:ext cx="5363805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13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Path Protection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D27C-B6F4-47BB-A563-2F8C758C3D21}" type="datetime1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Optical Communications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CAB-E8F0-4D16-BE56-DB3A214FA2BE}" type="slidenum">
              <a:rPr lang="en-US" smtClean="0"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4888" y="1211263"/>
            <a:ext cx="8229600" cy="5145087"/>
          </a:xfrm>
        </p:spPr>
        <p:txBody>
          <a:bodyPr>
            <a:normAutofit/>
          </a:bodyPr>
          <a:lstStyle/>
          <a:p>
            <a:r>
              <a:rPr lang="en-US" sz="2000" dirty="0"/>
              <a:t>At the other extreme is fault-independent path protection.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678" y="2636912"/>
            <a:ext cx="4227315" cy="238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93" y="2564904"/>
            <a:ext cx="4392495" cy="269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86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 Protection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96F-0796-4731-94FF-31A54931758F}" type="datetime1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Optical Communications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CAB-E8F0-4D16-BE56-DB3A214FA2BE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11760" y="1268760"/>
            <a:ext cx="4343450" cy="442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03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Concurrent Failures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D259-BC94-45E5-B314-B0AA9A22CDC5}" type="datetime1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Optical Communications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CAB-E8F0-4D16-BE56-DB3A214FA2BE}" type="slidenum">
              <a:rPr lang="en-US" smtClean="0"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24744"/>
            <a:ext cx="8229600" cy="5145087"/>
          </a:xfrm>
        </p:spPr>
        <p:txBody>
          <a:bodyPr>
            <a:noAutofit/>
          </a:bodyPr>
          <a:lstStyle/>
          <a:p>
            <a:r>
              <a:rPr lang="en-US" sz="2400" dirty="0"/>
              <a:t>Multiple Concurrent Failures: Without Catastrophes</a:t>
            </a:r>
          </a:p>
          <a:p>
            <a:pPr lvl="1"/>
            <a:r>
              <a:rPr lang="en-US" sz="2000" dirty="0"/>
              <a:t>The most common cause of a link failure is a fiber cut or an   amplifier failure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Multiple Concurrent Failures: With Catastrophes</a:t>
            </a:r>
            <a:endParaRPr lang="fa-IR" sz="2400" dirty="0"/>
          </a:p>
          <a:p>
            <a:pPr lvl="1"/>
            <a:r>
              <a:rPr lang="en-US" sz="2000" dirty="0"/>
              <a:t>Catastrophes can be modeled as correlated link failures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60" y="2174406"/>
            <a:ext cx="7303616" cy="1522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36" y="4790954"/>
            <a:ext cx="7573072" cy="16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40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Protection Schemes for Multiple Concurrent Failures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F9F8-CBC2-4D05-AE74-AA3A5A374F5D}" type="datetime1">
              <a:rPr lang="en-US" smtClean="0"/>
              <a:t>6/3/2020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Optical Communications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CAB-E8F0-4D16-BE56-DB3A214FA2BE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011381"/>
            <a:ext cx="5241776" cy="32751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48682"/>
            <a:ext cx="6552728" cy="5145087"/>
          </a:xfrm>
        </p:spPr>
        <p:txBody>
          <a:bodyPr>
            <a:normAutofit/>
          </a:bodyPr>
          <a:lstStyle/>
          <a:p>
            <a:r>
              <a:rPr lang="en-US" sz="2000" dirty="0"/>
              <a:t> 1 + 2 Dedicated Protection</a:t>
            </a:r>
          </a:p>
          <a:p>
            <a:r>
              <a:rPr lang="en-US" sz="2000" dirty="0"/>
              <a:t> 1 + 1(+ 1) Protection</a:t>
            </a:r>
          </a:p>
          <a:p>
            <a:r>
              <a:rPr lang="en-US" sz="2000" dirty="0"/>
              <a:t>1 + 1 + Shared Protection</a:t>
            </a:r>
          </a:p>
          <a:p>
            <a:r>
              <a:rPr lang="en-US" sz="2000" dirty="0"/>
              <a:t>Shared Protection</a:t>
            </a:r>
          </a:p>
          <a:p>
            <a:pPr lvl="1"/>
            <a:r>
              <a:rPr lang="en-US" sz="1800" dirty="0"/>
              <a:t>working paths : dotted lines</a:t>
            </a:r>
          </a:p>
          <a:p>
            <a:pPr lvl="1"/>
            <a:r>
              <a:rPr lang="en-US" sz="1800" dirty="0"/>
              <a:t>shared protection : dashed lines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9396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 Protection through Dynamic Networking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BE74-0476-4E8B-B998-1FB007DB7E63}" type="datetime1">
              <a:rPr lang="en-US" smtClean="0"/>
              <a:t>6/3/2020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Optical Communications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CAB-E8F0-4D16-BE56-DB3A214FA2BE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644008" y="1443573"/>
            <a:ext cx="3484488" cy="43556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528" y="2852936"/>
            <a:ext cx="4896544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If the second failure is on Link CD, then path A-C-F-G-E-Z is established for recovery</a:t>
            </a:r>
          </a:p>
        </p:txBody>
      </p:sp>
    </p:spTree>
    <p:extLst>
      <p:ext uri="{BB962C8B-B14F-4D97-AF65-F5344CB8AC3E}">
        <p14:creationId xmlns:p14="http://schemas.microsoft.com/office/powerpoint/2010/main" val="21449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0818" y="92960"/>
            <a:ext cx="8229600" cy="576263"/>
          </a:xfrm>
        </p:spPr>
        <p:txBody>
          <a:bodyPr>
            <a:normAutofit/>
          </a:bodyPr>
          <a:lstStyle/>
          <a:p>
            <a:r>
              <a:rPr lang="en-US" altLang="en-US" sz="3000" dirty="0"/>
              <a:t>Protection and  Restoration in Internet, </a:t>
            </a:r>
            <a:r>
              <a:rPr lang="en-US" sz="3000" dirty="0"/>
              <a:t>cont’d</a:t>
            </a:r>
            <a:endParaRPr lang="en-US" altLang="en-US" sz="3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218" y="851460"/>
            <a:ext cx="8686800" cy="6006540"/>
          </a:xfrm>
        </p:spPr>
        <p:txBody>
          <a:bodyPr wrap="none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800" dirty="0">
                <a:ea typeface="ＭＳ Ｐゴシック" charset="0"/>
                <a:cs typeface="Arial" charset="0"/>
              </a:rPr>
              <a:t>The </a:t>
            </a:r>
            <a:r>
              <a:rPr lang="en-US" altLang="en-US" sz="1800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most likely </a:t>
            </a:r>
            <a:r>
              <a:rPr lang="en-US" altLang="en-US" sz="1800" dirty="0">
                <a:ea typeface="ＭＳ Ｐゴシック" charset="0"/>
                <a:cs typeface="Arial" charset="0"/>
              </a:rPr>
              <a:t>failures are </a:t>
            </a:r>
            <a:r>
              <a:rPr lang="en-US" altLang="en-US" sz="1800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single failures </a:t>
            </a:r>
            <a:r>
              <a:rPr lang="en-US" altLang="en-US" sz="1800" dirty="0">
                <a:ea typeface="ＭＳ Ｐゴシック" charset="0"/>
                <a:cs typeface="Arial" charset="0"/>
              </a:rPr>
              <a:t>rather than double failures.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1800" dirty="0">
              <a:ea typeface="ＭＳ Ｐゴシック" charset="0"/>
              <a:cs typeface="Arial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Multiple failures </a:t>
            </a:r>
            <a:r>
              <a:rPr lang="en-US" altLang="en-US" sz="1800" dirty="0">
                <a:ea typeface="ＭＳ Ｐゴシック" charset="0"/>
                <a:cs typeface="Arial" charset="0"/>
              </a:rPr>
              <a:t>may also be considered, but with proper design, the </a:t>
            </a:r>
          </a:p>
          <a:p>
            <a:pPr marL="0" indent="0">
              <a:buNone/>
            </a:pPr>
            <a:r>
              <a:rPr lang="en-US" altLang="en-US" sz="1800" dirty="0">
                <a:ea typeface="ＭＳ Ｐゴシック" charset="0"/>
                <a:cs typeface="Arial" charset="0"/>
              </a:rPr>
              <a:t>    probability of having multiple failures can be made very small. </a:t>
            </a:r>
          </a:p>
          <a:p>
            <a:pPr marL="0" indent="0">
              <a:buNone/>
            </a:pPr>
            <a:endParaRPr lang="en-US" altLang="en-US" sz="1800" dirty="0">
              <a:ea typeface="ＭＳ Ｐゴシック" charset="0"/>
              <a:cs typeface="Arial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dirty="0">
                <a:ea typeface="ＭＳ Ｐゴシック" charset="0"/>
                <a:cs typeface="Arial" charset="0"/>
              </a:rPr>
              <a:t>A </a:t>
            </a:r>
            <a:r>
              <a:rPr lang="en-US" altLang="en-US" sz="1800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physical failure </a:t>
            </a:r>
            <a:r>
              <a:rPr lang="en-US" altLang="en-US" sz="1800" dirty="0">
                <a:ea typeface="ＭＳ Ｐゴシック" charset="0"/>
                <a:cs typeface="Arial" charset="0"/>
              </a:rPr>
              <a:t>will lead to one or more links failing at the client layers.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1800" dirty="0">
              <a:ea typeface="ＭＳ Ｐゴシック" charset="0"/>
              <a:cs typeface="Arial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Single-component failures</a:t>
            </a:r>
            <a:r>
              <a:rPr lang="en-US" altLang="en-US" sz="1800" dirty="0">
                <a:ea typeface="ＭＳ Ｐゴシック" charset="0"/>
                <a:cs typeface="Arial" charset="0"/>
              </a:rPr>
              <a:t>, for example, transceiver failure, can lead to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    single-link failures</a:t>
            </a:r>
            <a:r>
              <a:rPr lang="en-US" altLang="en-US" sz="1800" dirty="0">
                <a:ea typeface="ＭＳ Ｐゴシック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altLang="en-US" sz="1800" dirty="0">
              <a:ea typeface="ＭＳ Ｐゴシック" charset="0"/>
              <a:cs typeface="Arial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dirty="0">
                <a:ea typeface="ＭＳ Ｐゴシック" charset="0"/>
                <a:cs typeface="Arial" charset="0"/>
              </a:rPr>
              <a:t> A </a:t>
            </a:r>
            <a:r>
              <a:rPr lang="en-US" altLang="en-US" sz="1800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fiber cut </a:t>
            </a:r>
            <a:r>
              <a:rPr lang="en-US" altLang="en-US" sz="1800" dirty="0">
                <a:ea typeface="ＭＳ Ｐゴシック" charset="0"/>
                <a:cs typeface="Arial" charset="0"/>
              </a:rPr>
              <a:t>can lead to </a:t>
            </a:r>
            <a:r>
              <a:rPr lang="en-US" altLang="en-US" sz="1800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multiple link failures </a:t>
            </a:r>
            <a:r>
              <a:rPr lang="en-US" altLang="en-US" sz="1800" dirty="0">
                <a:ea typeface="ＭＳ Ｐゴシック" charset="0"/>
                <a:cs typeface="Arial" charset="0"/>
              </a:rPr>
              <a:t>at the client layer if fibers </a:t>
            </a:r>
          </a:p>
          <a:p>
            <a:pPr marL="0" indent="0">
              <a:buNone/>
            </a:pPr>
            <a:r>
              <a:rPr lang="en-US" altLang="en-US" sz="1800" dirty="0">
                <a:ea typeface="ＭＳ Ｐゴシック" charset="0"/>
                <a:cs typeface="Arial" charset="0"/>
              </a:rPr>
              <a:t>     carry multiple wavelengths. </a:t>
            </a:r>
          </a:p>
          <a:p>
            <a:pPr marL="0" indent="0">
              <a:buNone/>
            </a:pPr>
            <a:endParaRPr lang="en-US" altLang="en-US" sz="1800" dirty="0">
              <a:ea typeface="ＭＳ Ｐゴシック" charset="0"/>
              <a:cs typeface="Arial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dirty="0">
                <a:ea typeface="ＭＳ Ｐゴシック" charset="0"/>
                <a:cs typeface="Arial" charset="0"/>
              </a:rPr>
              <a:t>Links that fail together due to a </a:t>
            </a:r>
            <a:r>
              <a:rPr lang="en-US" altLang="en-US" sz="1800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single failure event </a:t>
            </a:r>
            <a:r>
              <a:rPr lang="en-US" altLang="en-US" sz="1800" dirty="0">
                <a:ea typeface="ＭＳ Ｐゴシック" charset="0"/>
                <a:cs typeface="Arial" charset="0"/>
              </a:rPr>
              <a:t>are referred to as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    shared risk link Groups (SRLGs)</a:t>
            </a:r>
            <a:r>
              <a:rPr lang="en-US" altLang="en-US" sz="1800" dirty="0">
                <a:ea typeface="ＭＳ Ｐゴシック" charset="0"/>
                <a:cs typeface="Arial" charset="0"/>
              </a:rPr>
              <a:t>. </a:t>
            </a:r>
          </a:p>
          <a:p>
            <a:pPr marL="0" indent="0">
              <a:buNone/>
            </a:pPr>
            <a:endParaRPr lang="en-US" altLang="en-US" sz="1800" dirty="0">
              <a:ea typeface="ＭＳ Ｐゴシック" charset="0"/>
              <a:cs typeface="Arial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Single switch or router failures </a:t>
            </a:r>
            <a:r>
              <a:rPr lang="en-US" altLang="en-US" sz="1800" dirty="0">
                <a:ea typeface="ＭＳ Ｐゴシック" charset="0"/>
                <a:cs typeface="Arial" charset="0"/>
              </a:rPr>
              <a:t>also lead to SRLGs since all links incident </a:t>
            </a:r>
          </a:p>
          <a:p>
            <a:pPr marL="0" indent="0">
              <a:buNone/>
            </a:pPr>
            <a:r>
              <a:rPr lang="en-US" altLang="en-US" sz="1800" dirty="0">
                <a:ea typeface="ＭＳ Ｐゴシック" charset="0"/>
                <a:cs typeface="Arial" charset="0"/>
              </a:rPr>
              <a:t>    to the switch or router will fail.</a:t>
            </a:r>
          </a:p>
        </p:txBody>
      </p:sp>
      <p:sp>
        <p:nvSpPr>
          <p:cNvPr id="4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3</a:t>
            </a:fld>
            <a:endParaRPr lang="ko-KR" alt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49500" y="764704"/>
            <a:ext cx="43037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800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Effect of Optical Amplifier Transients on Protection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E768-6980-4C06-B896-BB4471BF05DA}" type="datetime1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Optical Communications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CAB-E8F0-4D16-BE56-DB3A214FA2BE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40025" y="1287863"/>
            <a:ext cx="4463949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15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304" y="1988840"/>
            <a:ext cx="4733792" cy="40715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662683"/>
          </a:xfrm>
        </p:spPr>
        <p:txBody>
          <a:bodyPr>
            <a:noAutofit/>
          </a:bodyPr>
          <a:lstStyle/>
          <a:p>
            <a:r>
              <a:rPr lang="en-US" sz="2400" dirty="0"/>
              <a:t>Shared Protection Based on Pre-deployed </a:t>
            </a:r>
            <a:r>
              <a:rPr lang="en-US" sz="2400" dirty="0" err="1"/>
              <a:t>Subconnections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B1F1-ABAE-46F4-9D94-1CADBBAD207D}" type="datetime1">
              <a:rPr lang="en-US" smtClean="0"/>
              <a:t>6/3/2020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Optical Communications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CAB-E8F0-4D16-BE56-DB3A214FA2BE}" type="slidenum">
              <a:rPr lang="en-US" smtClean="0"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0212" y="1216532"/>
            <a:ext cx="5724128" cy="2647627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a= Shared protection based on pre-deployed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subconnections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b= Details of Node A</a:t>
            </a:r>
          </a:p>
          <a:p>
            <a:endParaRPr lang="en-US" sz="1800" dirty="0"/>
          </a:p>
          <a:p>
            <a:r>
              <a:rPr lang="en-US" sz="1800" dirty="0"/>
              <a:t>c= Details of Node H</a:t>
            </a:r>
          </a:p>
        </p:txBody>
      </p:sp>
    </p:spTree>
    <p:extLst>
      <p:ext uri="{BB962C8B-B14F-4D97-AF65-F5344CB8AC3E}">
        <p14:creationId xmlns:p14="http://schemas.microsoft.com/office/powerpoint/2010/main" val="3954469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Cost Versus Spare Capacity Trade-off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09D-DF5B-457B-87A9-97C5362BC6D7}" type="datetime1">
              <a:rPr lang="en-US" smtClean="0"/>
              <a:t>6/3/2020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Optical Communications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CAB-E8F0-4D16-BE56-DB3A214FA2BE}" type="slidenum">
              <a:rPr lang="en-US" smtClean="0"/>
              <a:t>32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99369" y="2636912"/>
            <a:ext cx="6078537" cy="22082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149707"/>
            <a:ext cx="84959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2400" b="1" dirty="0"/>
              <a:t>a</a:t>
            </a:r>
            <a:r>
              <a:rPr lang="en-US" sz="2400" dirty="0"/>
              <a:t> Three pre-deployed </a:t>
            </a:r>
            <a:r>
              <a:rPr lang="en-US" sz="2400" dirty="0" err="1"/>
              <a:t>subconnections</a:t>
            </a:r>
            <a:r>
              <a:rPr lang="en-US" sz="2400" dirty="0"/>
              <a:t>, requiring seven     wavelength-links of capacity and six transponders.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2400" b="1" dirty="0"/>
              <a:t>b</a:t>
            </a:r>
            <a:r>
              <a:rPr lang="en-US" sz="2400" dirty="0"/>
              <a:t> Four pre-deployed </a:t>
            </a:r>
            <a:r>
              <a:rPr lang="en-US" sz="2400" dirty="0" err="1"/>
              <a:t>subconnections</a:t>
            </a:r>
            <a:r>
              <a:rPr lang="en-US" sz="2400" dirty="0"/>
              <a:t>, requiring six          wavelength-links of capacity and eight transponders </a:t>
            </a:r>
          </a:p>
        </p:txBody>
      </p:sp>
    </p:spTree>
    <p:extLst>
      <p:ext uri="{BB962C8B-B14F-4D97-AF65-F5344CB8AC3E}">
        <p14:creationId xmlns:p14="http://schemas.microsoft.com/office/powerpoint/2010/main" val="744549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Shared Protection Based on Pre-Cross-Connected Bandwidth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6E3E-0552-4A53-9956-0772C8C62659}" type="datetime1">
              <a:rPr lang="en-US" smtClean="0"/>
              <a:t>6/3/2020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Optical Communications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CAB-E8F0-4D16-BE56-DB3A214FA2BE}" type="slidenum">
              <a:rPr lang="en-US" smtClean="0"/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4012" y="1436467"/>
            <a:ext cx="3929956" cy="3017838"/>
          </a:xfrm>
        </p:spPr>
        <p:txBody>
          <a:bodyPr>
            <a:normAutofit/>
          </a:bodyPr>
          <a:lstStyle/>
          <a:p>
            <a:r>
              <a:rPr lang="en-US" sz="2000" dirty="0"/>
              <a:t>P-Cycles</a:t>
            </a:r>
          </a:p>
          <a:p>
            <a:r>
              <a:rPr lang="en-US" sz="2000" dirty="0"/>
              <a:t>If E-F breaks in A-F-E-D, new path is B-F-A-B-C-D-E-D. 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2" y="2602366"/>
            <a:ext cx="3664795" cy="3058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12809" y="1493595"/>
            <a:ext cx="3705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Pre-cross-connected Trails</a:t>
            </a:r>
          </a:p>
          <a:p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38" y="2013564"/>
            <a:ext cx="4499199" cy="32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57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6CF2-ACAC-4753-90FF-13F158D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Quiz</a:t>
            </a:r>
            <a:endParaRPr lang="fa-I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8B7E8-2E5C-42A6-910D-89A80E0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7DFD-DCF7-43A3-998B-913844D5A4C0}" type="datetime1">
              <a:rPr lang="en-US" altLang="ko-KR" smtClean="0"/>
              <a:t>6/3/2020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A6A2A-0F09-4760-8200-9EA160BA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Optical Communications Networks</a:t>
            </a:r>
            <a:endParaRPr lang="en-US" altLang="ko-KR" dirty="0">
              <a:latin typeface="+mn-e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D22ED-8312-4C61-AD31-30E7670B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E6DFB-0E9D-4407-BBD7-AE9083456D01}"/>
              </a:ext>
            </a:extLst>
          </p:cNvPr>
          <p:cNvSpPr txBox="1"/>
          <p:nvPr/>
        </p:nvSpPr>
        <p:spPr>
          <a:xfrm>
            <a:off x="457200" y="1412776"/>
            <a:ext cx="83632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140" algn="just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Consider a 3×6 grid network, where each link is 1,000 km in length and the optical reach is 3,000 km.</a:t>
            </a:r>
          </a:p>
          <a:p>
            <a:pPr marR="1140" algn="just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R="1140" algn="just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(a) Partition this network into the fewest number of transparent islands.</a:t>
            </a:r>
          </a:p>
          <a:p>
            <a:pPr marR="1140" algn="just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(More than one solution is possible.) Assume that all inter-island traffic is regenerated at a border node. Assuming one wavelength of bidirectional traffic between each pair of      nodes, how many regenerations are required in your design?</a:t>
            </a:r>
          </a:p>
          <a:p>
            <a:pPr marR="1140" algn="just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R="1140" algn="just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(b) With the same traffic, what is the minimum number of   regenerations required in a    selective-regeneration architecture? </a:t>
            </a:r>
          </a:p>
        </p:txBody>
      </p:sp>
    </p:spTree>
    <p:extLst>
      <p:ext uri="{BB962C8B-B14F-4D97-AF65-F5344CB8AC3E}">
        <p14:creationId xmlns:p14="http://schemas.microsoft.com/office/powerpoint/2010/main" val="176033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0818" y="232345"/>
            <a:ext cx="8229600" cy="576263"/>
          </a:xfrm>
        </p:spPr>
        <p:txBody>
          <a:bodyPr>
            <a:normAutofit/>
          </a:bodyPr>
          <a:lstStyle/>
          <a:p>
            <a:r>
              <a:rPr lang="en-US" altLang="en-US" sz="3000" dirty="0"/>
              <a:t>Protection and  Restoration in Internet, </a:t>
            </a:r>
            <a:r>
              <a:rPr lang="en-US" sz="3000" dirty="0"/>
              <a:t>cont’d</a:t>
            </a:r>
            <a:endParaRPr lang="en-US" altLang="en-US" sz="30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218" y="1136104"/>
            <a:ext cx="8686800" cy="5029200"/>
          </a:xfrm>
        </p:spPr>
        <p:txBody>
          <a:bodyPr wrap="none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/>
              <a:t>Protection may be </a:t>
            </a:r>
            <a:r>
              <a:rPr lang="en-US" altLang="en-US" sz="2000" i="1" dirty="0">
                <a:solidFill>
                  <a:srgbClr val="FF0000"/>
                </a:solidFill>
              </a:rPr>
              <a:t>dedicated</a:t>
            </a:r>
            <a:r>
              <a:rPr lang="en-US" altLang="en-US" sz="2000" i="1" dirty="0"/>
              <a:t> </a:t>
            </a:r>
            <a:r>
              <a:rPr lang="en-US" altLang="en-US" sz="2000" dirty="0"/>
              <a:t>or </a:t>
            </a:r>
            <a:r>
              <a:rPr lang="en-US" altLang="en-US" sz="2000" i="1" dirty="0">
                <a:solidFill>
                  <a:srgbClr val="FF0000"/>
                </a:solidFill>
              </a:rPr>
              <a:t>shared</a:t>
            </a:r>
            <a:r>
              <a:rPr lang="en-US" altLang="en-US" sz="2000" i="1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2000" i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/>
              <a:t>In </a:t>
            </a:r>
            <a:r>
              <a:rPr lang="en-US" altLang="en-US" sz="2000" dirty="0">
                <a:solidFill>
                  <a:srgbClr val="FF0000"/>
                </a:solidFill>
              </a:rPr>
              <a:t>dedicated</a:t>
            </a:r>
            <a:r>
              <a:rPr lang="en-US" altLang="en-US" sz="2000" dirty="0"/>
              <a:t> protection, each working connection is assigned its</a:t>
            </a:r>
          </a:p>
          <a:p>
            <a:pPr marL="0" indent="0">
              <a:buNone/>
            </a:pPr>
            <a:r>
              <a:rPr lang="en-US" altLang="en-US" sz="2000" dirty="0"/>
              <a:t>   </a:t>
            </a:r>
            <a:r>
              <a:rPr lang="en-US" altLang="en-US" sz="2000" dirty="0">
                <a:solidFill>
                  <a:srgbClr val="FF0000"/>
                </a:solidFill>
              </a:rPr>
              <a:t>own dedicated bandwidth </a:t>
            </a:r>
            <a:r>
              <a:rPr lang="en-US" altLang="en-US" sz="2000" dirty="0"/>
              <a:t>in the network over which it can be </a:t>
            </a:r>
          </a:p>
          <a:p>
            <a:pPr marL="0" indent="0">
              <a:buNone/>
            </a:pPr>
            <a:r>
              <a:rPr lang="en-US" altLang="en-US" sz="2000" dirty="0"/>
              <a:t>   rerouted in case of a failure. </a:t>
            </a:r>
          </a:p>
          <a:p>
            <a:pPr marL="0" indent="0"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/>
              <a:t>In </a:t>
            </a:r>
            <a:r>
              <a:rPr lang="en-US" altLang="en-US" sz="2000" dirty="0">
                <a:solidFill>
                  <a:srgbClr val="FF0000"/>
                </a:solidFill>
              </a:rPr>
              <a:t>shared</a:t>
            </a:r>
            <a:r>
              <a:rPr lang="en-US" altLang="en-US" sz="2000" dirty="0"/>
              <a:t> protection, we make use of the fact that </a:t>
            </a:r>
            <a:r>
              <a:rPr lang="en-US" altLang="en-US" sz="2000" dirty="0">
                <a:solidFill>
                  <a:srgbClr val="FF0000"/>
                </a:solidFill>
              </a:rPr>
              <a:t>not all working 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    connections in the network fail</a:t>
            </a:r>
            <a:r>
              <a:rPr lang="en-US" altLang="en-US" sz="2000" dirty="0"/>
              <a:t> simultaneously (for example, if they </a:t>
            </a:r>
          </a:p>
          <a:p>
            <a:pPr marL="0" indent="0">
              <a:buNone/>
            </a:pPr>
            <a:r>
              <a:rPr lang="en-US" altLang="en-US" sz="2000" dirty="0"/>
              <a:t>    are in different parts of the network). </a:t>
            </a:r>
          </a:p>
          <a:p>
            <a:pPr marL="0" indent="0"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/>
              <a:t>An advantage of shared protection is that the protection bandwidth </a:t>
            </a:r>
          </a:p>
          <a:p>
            <a:pPr marL="0" indent="0">
              <a:buNone/>
            </a:pPr>
            <a:r>
              <a:rPr lang="en-US" altLang="en-US" sz="2000" dirty="0"/>
              <a:t>    is available to carry </a:t>
            </a:r>
            <a:r>
              <a:rPr lang="en-US" altLang="en-US" sz="2000" dirty="0">
                <a:solidFill>
                  <a:srgbClr val="FF0000"/>
                </a:solidFill>
              </a:rPr>
              <a:t>low-priority traffic </a:t>
            </a:r>
            <a:r>
              <a:rPr lang="en-US" altLang="en-US" sz="2000" dirty="0"/>
              <a:t>under normal conditions. </a:t>
            </a:r>
          </a:p>
          <a:p>
            <a:pPr marL="0" indent="0"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/>
              <a:t>This low-priority traffic is </a:t>
            </a:r>
            <a:r>
              <a:rPr lang="en-US" altLang="en-US" sz="2000" dirty="0">
                <a:solidFill>
                  <a:srgbClr val="FF0000"/>
                </a:solidFill>
              </a:rPr>
              <a:t>discarded in the event of a failure </a:t>
            </a:r>
            <a:r>
              <a:rPr lang="en-US" altLang="en-US" sz="2000" dirty="0"/>
              <a:t>when </a:t>
            </a:r>
          </a:p>
          <a:p>
            <a:pPr marL="0" indent="0">
              <a:buNone/>
            </a:pPr>
            <a:r>
              <a:rPr lang="en-US" altLang="en-US" sz="2000" dirty="0"/>
              <a:t>    the bandwidth is needed to protect a connection.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4</a:t>
            </a:fld>
            <a:endParaRPr lang="ko-KR" alt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483768" y="980728"/>
            <a:ext cx="43037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05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23884"/>
            <a:ext cx="8229600" cy="576263"/>
          </a:xfrm>
        </p:spPr>
        <p:txBody>
          <a:bodyPr>
            <a:normAutofit/>
          </a:bodyPr>
          <a:lstStyle/>
          <a:p>
            <a:r>
              <a:rPr lang="en-US" altLang="en-US" sz="3000" dirty="0"/>
              <a:t>Protection and  Restoration in Internet, </a:t>
            </a:r>
            <a:r>
              <a:rPr lang="en-US" sz="3000" dirty="0"/>
              <a:t>cont’d</a:t>
            </a:r>
            <a:endParaRPr lang="en-US" altLang="en-US" sz="3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1064096"/>
            <a:ext cx="8686800" cy="5533256"/>
          </a:xfrm>
        </p:spPr>
        <p:txBody>
          <a:bodyPr wrap="none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/>
              <a:t>Protection schemes can either be </a:t>
            </a:r>
            <a:r>
              <a:rPr lang="en-US" altLang="en-US" sz="2000" dirty="0" err="1">
                <a:solidFill>
                  <a:srgbClr val="FF0000"/>
                </a:solidFill>
              </a:rPr>
              <a:t>revertive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or </a:t>
            </a:r>
            <a:r>
              <a:rPr lang="en-US" altLang="en-US" sz="2000" dirty="0" err="1">
                <a:solidFill>
                  <a:srgbClr val="FF0000"/>
                </a:solidFill>
              </a:rPr>
              <a:t>nonrevertive</a:t>
            </a:r>
            <a:r>
              <a:rPr lang="en-US" altLang="en-US" sz="2000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/>
              <a:t>In both schemes, if a </a:t>
            </a:r>
            <a:r>
              <a:rPr lang="en-US" altLang="en-US" sz="2000" dirty="0">
                <a:solidFill>
                  <a:srgbClr val="FF0000"/>
                </a:solidFill>
              </a:rPr>
              <a:t>failure</a:t>
            </a:r>
            <a:r>
              <a:rPr lang="en-US" altLang="en-US" sz="2000" dirty="0"/>
              <a:t> occurs, traffic is </a:t>
            </a:r>
            <a:r>
              <a:rPr lang="en-US" altLang="en-US" sz="2000" dirty="0">
                <a:solidFill>
                  <a:srgbClr val="FF0000"/>
                </a:solidFill>
              </a:rPr>
              <a:t>switched</a:t>
            </a:r>
            <a:r>
              <a:rPr lang="en-US" altLang="en-US" sz="2000" dirty="0"/>
              <a:t> from the working </a:t>
            </a:r>
          </a:p>
          <a:p>
            <a:pPr marL="0" indent="0">
              <a:buNone/>
            </a:pPr>
            <a:r>
              <a:rPr lang="en-US" altLang="en-US" sz="2000" dirty="0"/>
              <a:t>    path to the protect path.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/>
              <a:t>In a </a:t>
            </a:r>
            <a:r>
              <a:rPr lang="en-US" altLang="en-US" sz="2000" dirty="0" err="1">
                <a:solidFill>
                  <a:srgbClr val="FF0000"/>
                </a:solidFill>
              </a:rPr>
              <a:t>nonrevertive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scheme, the traffic remains on the protect path until </a:t>
            </a:r>
          </a:p>
          <a:p>
            <a:pPr marL="0" indent="0">
              <a:buNone/>
            </a:pPr>
            <a:r>
              <a:rPr lang="en-US" altLang="en-US" sz="2000" dirty="0"/>
              <a:t>    it is manually switched back onto the original working path, usually by </a:t>
            </a:r>
          </a:p>
          <a:p>
            <a:pPr marL="0" indent="0">
              <a:buNone/>
            </a:pPr>
            <a:r>
              <a:rPr lang="en-US" altLang="en-US" sz="2000" dirty="0"/>
              <a:t>    a user through the network management system. </a:t>
            </a:r>
          </a:p>
          <a:p>
            <a:pPr marL="0" indent="0"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/>
              <a:t>In a </a:t>
            </a:r>
            <a:r>
              <a:rPr lang="en-US" altLang="en-US" sz="2000" dirty="0" err="1">
                <a:solidFill>
                  <a:srgbClr val="FF0000"/>
                </a:solidFill>
              </a:rPr>
              <a:t>revertive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scheme, once the working path is repaired, the traffic is </a:t>
            </a:r>
          </a:p>
          <a:p>
            <a:pPr marL="0" indent="0">
              <a:buNone/>
            </a:pPr>
            <a:r>
              <a:rPr lang="en-US" altLang="en-US" sz="2000" dirty="0"/>
              <a:t>    automatically switched back from the protect path onto the working </a:t>
            </a:r>
          </a:p>
          <a:p>
            <a:pPr marL="0" indent="0">
              <a:buNone/>
            </a:pPr>
            <a:r>
              <a:rPr lang="en-US" altLang="en-US" sz="2000" dirty="0"/>
              <a:t>    path.</a:t>
            </a:r>
          </a:p>
          <a:p>
            <a:pPr marL="0" indent="0"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FF0000"/>
                </a:solidFill>
              </a:rPr>
              <a:t>Dedicated</a:t>
            </a:r>
            <a:r>
              <a:rPr lang="en-US" altLang="en-US" sz="2000" dirty="0"/>
              <a:t> protection schemes may be </a:t>
            </a:r>
            <a:r>
              <a:rPr lang="en-US" altLang="en-US" sz="2000" dirty="0" err="1"/>
              <a:t>revertive</a:t>
            </a:r>
            <a:r>
              <a:rPr lang="en-US" altLang="en-US" sz="2000" dirty="0"/>
              <a:t> or </a:t>
            </a:r>
            <a:r>
              <a:rPr lang="en-US" altLang="en-US" sz="2000" dirty="0" err="1"/>
              <a:t>nonrevertive</a:t>
            </a:r>
            <a:r>
              <a:rPr lang="en-US" altLang="en-US" sz="2000" dirty="0"/>
              <a:t>; </a:t>
            </a:r>
          </a:p>
          <a:p>
            <a:pPr marL="0" indent="0">
              <a:buNone/>
            </a:pPr>
            <a:r>
              <a:rPr lang="en-US" altLang="en-US" sz="2000" dirty="0"/>
              <a:t>    however, shared protection schemes are usually </a:t>
            </a:r>
            <a:r>
              <a:rPr lang="en-US" altLang="en-US" sz="2000" dirty="0" err="1"/>
              <a:t>revertive</a:t>
            </a:r>
            <a:r>
              <a:rPr lang="en-US" altLang="en-US" sz="2000" dirty="0"/>
              <a:t>. </a:t>
            </a:r>
          </a:p>
        </p:txBody>
      </p:sp>
      <p:sp>
        <p:nvSpPr>
          <p:cNvPr id="4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5</a:t>
            </a:fld>
            <a:endParaRPr lang="ko-KR" alt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411760" y="821512"/>
            <a:ext cx="43037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8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Dedicated Versus Shared Protection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33AE-205D-497B-92F5-14D755E4B310}" type="datetime1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Optical Communications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CAB-E8F0-4D16-BE56-DB3A214FA2BE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211263"/>
            <a:ext cx="8435280" cy="5145087"/>
          </a:xfrm>
        </p:spPr>
        <p:txBody>
          <a:bodyPr>
            <a:normAutofit/>
          </a:bodyPr>
          <a:lstStyle/>
          <a:p>
            <a:r>
              <a:rPr lang="en-US" sz="2800" dirty="0"/>
              <a:t>One of the basic dichotomies among protection schemes is whether the protection is </a:t>
            </a:r>
            <a:r>
              <a:rPr lang="en-US" sz="2800" dirty="0">
                <a:solidFill>
                  <a:srgbClr val="FF0000"/>
                </a:solidFill>
              </a:rPr>
              <a:t>dedicated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FF0000"/>
                </a:solidFill>
              </a:rPr>
              <a:t>shared</a:t>
            </a:r>
          </a:p>
          <a:p>
            <a:endParaRPr lang="en-US" sz="2800" dirty="0"/>
          </a:p>
          <a:p>
            <a:r>
              <a:rPr lang="en-US" sz="2800" dirty="0"/>
              <a:t>Dedicated Protection</a:t>
            </a:r>
          </a:p>
          <a:p>
            <a:pPr lvl="1"/>
            <a:r>
              <a:rPr lang="en-US" sz="2400" dirty="0"/>
              <a:t>1+1 dedicated protection</a:t>
            </a:r>
          </a:p>
          <a:p>
            <a:pPr lvl="1"/>
            <a:r>
              <a:rPr lang="en-US" sz="2400" dirty="0"/>
              <a:t>1:1  dedicated protection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600" dirty="0"/>
              <a:t>non-</a:t>
            </a:r>
            <a:r>
              <a:rPr lang="en-US" sz="1600" dirty="0" err="1"/>
              <a:t>revertive</a:t>
            </a:r>
            <a:r>
              <a:rPr lang="en-US" sz="1600" dirty="0"/>
              <a:t> mode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600" dirty="0" err="1"/>
              <a:t>revertive</a:t>
            </a:r>
            <a:r>
              <a:rPr lang="en-US" sz="1600" dirty="0"/>
              <a:t> mode</a:t>
            </a:r>
          </a:p>
          <a:p>
            <a:endParaRPr lang="en-US" sz="2800" dirty="0"/>
          </a:p>
          <a:p>
            <a:r>
              <a:rPr lang="en-US" sz="2800" dirty="0"/>
              <a:t>Shared Protection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100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01" y="188640"/>
            <a:ext cx="8859012" cy="576064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CAB-E8F0-4D16-BE56-DB3A214FA2BE}" type="slidenum">
              <a:rPr lang="en-US" smtClean="0"/>
              <a:t>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77DC-2BCA-4C58-914E-DD5AD3DED1E3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Optical Communications Networks</a:t>
            </a:r>
          </a:p>
        </p:txBody>
      </p:sp>
    </p:spTree>
    <p:extLst>
      <p:ext uri="{BB962C8B-B14F-4D97-AF65-F5344CB8AC3E}">
        <p14:creationId xmlns:p14="http://schemas.microsoft.com/office/powerpoint/2010/main" val="407770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29" y="1772816"/>
            <a:ext cx="8947742" cy="31995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CAB-E8F0-4D16-BE56-DB3A214FA2BE}" type="slidenum">
              <a:rPr lang="en-US" smtClean="0"/>
              <a:t>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A340-6DFA-45A2-9C8C-D18A595B7E61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Optical Communications Networks</a:t>
            </a:r>
          </a:p>
        </p:txBody>
      </p:sp>
    </p:spTree>
    <p:extLst>
      <p:ext uri="{BB962C8B-B14F-4D97-AF65-F5344CB8AC3E}">
        <p14:creationId xmlns:p14="http://schemas.microsoft.com/office/powerpoint/2010/main" val="328896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90715"/>
            <a:ext cx="6400800" cy="838200"/>
          </a:xfrm>
        </p:spPr>
        <p:txBody>
          <a:bodyPr>
            <a:normAutofit/>
          </a:bodyPr>
          <a:lstStyle/>
          <a:p>
            <a:r>
              <a:rPr lang="en-US" altLang="en-US" sz="3000" dirty="0"/>
              <a:t>1+1 Protection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971800"/>
            <a:ext cx="8424738" cy="3384550"/>
          </a:xfrm>
        </p:spPr>
        <p:txBody>
          <a:bodyPr wrap="none"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cs typeface="Arial" panose="020B0604020202020204" pitchFamily="34" charset="0"/>
              </a:rPr>
              <a:t>The 1+1 protected traffic is sent over </a:t>
            </a:r>
            <a:r>
              <a:rPr lang="en-US" altLang="en-US" sz="2400" dirty="0">
                <a:solidFill>
                  <a:srgbClr val="FF6600"/>
                </a:solidFill>
                <a:cs typeface="Arial" panose="020B0604020202020204" pitchFamily="34" charset="0"/>
              </a:rPr>
              <a:t>two parallel paths</a:t>
            </a:r>
            <a:r>
              <a:rPr lang="en-US" altLang="en-US" sz="2400" dirty="0">
                <a:cs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    and the destination selects a better one.</a:t>
            </a:r>
          </a:p>
          <a:p>
            <a:pPr marL="0" indent="0">
              <a:buNone/>
            </a:pPr>
            <a:endParaRPr lang="en-US" altLang="en-US" sz="24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FF6600"/>
                </a:solidFill>
                <a:cs typeface="Arial" panose="020B0604020202020204" pitchFamily="34" charset="0"/>
              </a:rPr>
              <a:t>In case of failure</a:t>
            </a:r>
            <a:r>
              <a:rPr lang="en-US" altLang="en-US" sz="2400" dirty="0">
                <a:cs typeface="Arial" panose="020B0604020202020204" pitchFamily="34" charset="0"/>
              </a:rPr>
              <a:t>, the destination switch onto the </a:t>
            </a:r>
          </a:p>
          <a:p>
            <a:pPr marL="0" indent="0"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   other path.</a:t>
            </a:r>
          </a:p>
          <a:p>
            <a:pPr marL="0" indent="0">
              <a:buNone/>
            </a:pPr>
            <a:endParaRPr lang="en-US" altLang="en-US" sz="24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008000"/>
                </a:solidFill>
                <a:cs typeface="Arial" panose="020B0604020202020204" pitchFamily="34" charset="0"/>
              </a:rPr>
              <a:t>Pros: </a:t>
            </a:r>
            <a:r>
              <a:rPr lang="en-US" altLang="en-US" sz="2400" dirty="0">
                <a:cs typeface="Arial" panose="020B0604020202020204" pitchFamily="34" charset="0"/>
              </a:rPr>
              <a:t>simple for implementation and fast restoration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Cons: </a:t>
            </a:r>
            <a:r>
              <a:rPr lang="en-US" altLang="en-US" sz="2400" dirty="0">
                <a:cs typeface="Arial" panose="020B0604020202020204" pitchFamily="34" charset="0"/>
              </a:rPr>
              <a:t>waste of bandwidth</a:t>
            </a:r>
          </a:p>
        </p:txBody>
      </p:sp>
      <p:pic>
        <p:nvPicPr>
          <p:cNvPr id="18436" name="Picture 7" descr="C:\Hlion\CS294-3\Presentation\1+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61451"/>
            <a:ext cx="5801816" cy="152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9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20150" y="980728"/>
            <a:ext cx="43037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28863</TotalTime>
  <Words>1406</Words>
  <Application>Microsoft Office PowerPoint</Application>
  <PresentationFormat>On-screen Show (4:3)</PresentationFormat>
  <Paragraphs>323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Calibri</vt:lpstr>
      <vt:lpstr>Calibri Light</vt:lpstr>
      <vt:lpstr>Courier New</vt:lpstr>
      <vt:lpstr>Wingdings</vt:lpstr>
      <vt:lpstr>Wingdings 3</vt:lpstr>
      <vt:lpstr>Office 테마</vt:lpstr>
      <vt:lpstr>Optical Protection</vt:lpstr>
      <vt:lpstr>Introduction</vt:lpstr>
      <vt:lpstr>Protection and  Restoration in Internet, cont’d</vt:lpstr>
      <vt:lpstr>Protection and  Restoration in Internet, cont’d</vt:lpstr>
      <vt:lpstr>Protection and  Restoration in Internet, cont’d</vt:lpstr>
      <vt:lpstr> Dedicated Versus Shared Protection</vt:lpstr>
      <vt:lpstr>PowerPoint Presentation</vt:lpstr>
      <vt:lpstr>PowerPoint Presentation</vt:lpstr>
      <vt:lpstr>1+1 Protection</vt:lpstr>
      <vt:lpstr>1:1 Protection</vt:lpstr>
      <vt:lpstr>Protection in Ring Network</vt:lpstr>
      <vt:lpstr>Unidirectional Path Switched Ring (UPSR)</vt:lpstr>
      <vt:lpstr>Bidirectional Link Switched Ring (2-Fiber BLSRs)</vt:lpstr>
      <vt:lpstr>Protection in Mesh Networks</vt:lpstr>
      <vt:lpstr>Path Protection / Link Protection</vt:lpstr>
      <vt:lpstr>Path Protection</vt:lpstr>
      <vt:lpstr>Reactive / Proactive</vt:lpstr>
      <vt:lpstr> Client-Side Versus Network-Side Protection </vt:lpstr>
      <vt:lpstr>Protection type</vt:lpstr>
      <vt:lpstr>Ring Protection Versus Mesh Protection</vt:lpstr>
      <vt:lpstr>PowerPoint Presentation</vt:lpstr>
      <vt:lpstr>Mesh Protection</vt:lpstr>
      <vt:lpstr>Fault-Dependent Versus Fault-Independent Protection</vt:lpstr>
      <vt:lpstr>Link Protection</vt:lpstr>
      <vt:lpstr>Path Protection</vt:lpstr>
      <vt:lpstr>Segment Protection</vt:lpstr>
      <vt:lpstr>Multiple Concurrent Failures</vt:lpstr>
      <vt:lpstr>Protection Schemes for Multiple Concurrent Failures</vt:lpstr>
      <vt:lpstr> Protection through Dynamic Networking</vt:lpstr>
      <vt:lpstr>Effect of Optical Amplifier Transients on Protection</vt:lpstr>
      <vt:lpstr>Shared Protection Based on Pre-deployed Subconnections</vt:lpstr>
      <vt:lpstr>Cost Versus Spare Capacity Trade-off</vt:lpstr>
      <vt:lpstr>Shared Protection Based on Pre-Cross-Connected Bandwidth</vt:lpstr>
      <vt:lpstr>Quiz</vt:lpstr>
    </vt:vector>
  </TitlesOfParts>
  <Company>동원시스템즈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L. Beygi</dc:creator>
  <cp:lastModifiedBy>Lotfollah Beygi</cp:lastModifiedBy>
  <cp:revision>1879</cp:revision>
  <dcterms:created xsi:type="dcterms:W3CDTF">2012-08-01T00:02:55Z</dcterms:created>
  <dcterms:modified xsi:type="dcterms:W3CDTF">2020-06-03T12:49:08Z</dcterms:modified>
</cp:coreProperties>
</file>