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469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9" r:id="rId28"/>
    <p:sldId id="500" r:id="rId29"/>
    <p:sldId id="502" r:id="rId30"/>
    <p:sldId id="503" r:id="rId31"/>
    <p:sldId id="504" r:id="rId32"/>
    <p:sldId id="505" r:id="rId33"/>
    <p:sldId id="506" r:id="rId34"/>
    <p:sldId id="507" r:id="rId35"/>
    <p:sldId id="534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22" r:id="rId51"/>
    <p:sldId id="523" r:id="rId52"/>
    <p:sldId id="524" r:id="rId53"/>
    <p:sldId id="525" r:id="rId54"/>
    <p:sldId id="526" r:id="rId55"/>
    <p:sldId id="527" r:id="rId56"/>
    <p:sldId id="528" r:id="rId57"/>
    <p:sldId id="529" r:id="rId58"/>
    <p:sldId id="530" r:id="rId59"/>
    <p:sldId id="531" r:id="rId60"/>
    <p:sldId id="532" r:id="rId61"/>
    <p:sldId id="533" r:id="rId6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52C"/>
    <a:srgbClr val="F0681C"/>
    <a:srgbClr val="FFFF99"/>
    <a:srgbClr val="FFFF66"/>
    <a:srgbClr val="FFCD2D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4" autoAdjust="0"/>
    <p:restoredTop sz="94533" autoAdjust="0"/>
  </p:normalViewPr>
  <p:slideViewPr>
    <p:cSldViewPr>
      <p:cViewPr varScale="1">
        <p:scale>
          <a:sx n="71" d="100"/>
          <a:sy n="71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86" y="-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2EA8-F3E1-4187-BC7C-1F3D80FF2DC9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B1FFE-BE0B-46CC-8241-679A8C5F40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1FFE-BE0B-46CC-8241-679A8C5F40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46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9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8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14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3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635418-E0D2-4D91-AE7C-130309113E33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1951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4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8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6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95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5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7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1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0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9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7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0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7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8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2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93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528-22EE-4750-A924-BBFAB9FEB774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51195-FDDA-4AAB-853B-8C3B99C2C0D1}" type="datetime5">
              <a:rPr lang="en-US" altLang="en-US" smtClean="0"/>
              <a:t>7-May-18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Communication Networks</a:t>
            </a: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982D3-CF74-4084-ACEB-152364312F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4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0EB8-9F51-4F94-9BDD-16B0115D1846}" type="datetime5">
              <a:rPr lang="en-US" altLang="en-US" smtClean="0"/>
              <a:t>7-May-18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Communication Networks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A9AE5-0E12-40EF-AA30-C9E6349DC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319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62A5-0519-46AD-9315-974080FC6DD3}" type="datetime5">
              <a:rPr lang="en-US" smtClean="0"/>
              <a:t>7-May-18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0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FFD7-F43E-4395-81DA-AE344C5B1CA7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Communication Networks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59632" y="1052736"/>
            <a:ext cx="68407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1678"/>
            <a:ext cx="8229600" cy="5144390"/>
          </a:xfrm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altLang="ko-KR" dirty="0" smtClean="0"/>
              <a:t>Head1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head2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head3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head4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head5</a:t>
            </a:r>
            <a:endParaRPr lang="ko-KR" alt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167508"/>
            <a:ext cx="4038600" cy="50698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Head1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Head2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Head3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Head4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Head5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167508"/>
            <a:ext cx="4038600" cy="50698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Head1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Head2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Head3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Head4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Head5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C4FE-469D-4529-BF27-D1E7EDDFA42F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Communication Networks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59632" y="1052736"/>
            <a:ext cx="68407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ouble col. cor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7076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 smtClean="0"/>
              <a:t>Title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Head1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Head2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Head3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Head4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Head5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124746"/>
            <a:ext cx="3008313" cy="5001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Head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2BB6-2637-4444-A0CB-9A0E04CC082B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Communication Networks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00531"/>
            <a:ext cx="1331168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 smtClean="0"/>
              <a:t>Caption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9372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err="1" smtClean="0"/>
              <a:t>Commnents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D29-EA4F-4227-9F4B-8D19A833D4E0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Communication Networks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65563"/>
            <a:ext cx="4038600" cy="226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65563"/>
            <a:ext cx="4038600" cy="226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6B3B-C445-4E7E-AD50-C78315330666}" type="datetime5">
              <a:rPr lang="en-US" altLang="en-US" smtClean="0"/>
              <a:t>7-May-18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Communication Networks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D37B0B3-B914-477D-95C8-FD65A7670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81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A3B5-83BE-4252-ACEB-9A4D11881895}" type="datetime5">
              <a:rPr lang="en-US" altLang="en-US" smtClean="0"/>
              <a:t>7-May-18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Communication Networks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59D605D-26D6-4310-BCA9-B05A36519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44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26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028D9-8068-4C99-AA61-FFE01A942F6E}" type="datetime5">
              <a:rPr lang="en-US" altLang="en-US" smtClean="0"/>
              <a:t>7-May-18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Communication Networks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3FF7D7B-EFEB-4C71-ACA2-FF25D6D19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3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B3DEA-F8BB-4924-A3A8-C13752E7993B}" type="datetime5">
              <a:rPr lang="en-US" altLang="en-US" smtClean="0"/>
              <a:t>7-May-18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Communication Networks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7985A-5A8D-4358-8129-42EE79270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2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1678"/>
            <a:ext cx="8229600" cy="51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Head1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Head2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Head3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Head4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Head5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EAF4-55DF-4C36-9802-E462FAE8A2D9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>
                <a:latin typeface="+mn-ea"/>
              </a:rPr>
              <a:t>Communication Networks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ng</a:t>
            </a:r>
            <a:endParaRPr kumimoji="0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52" r:id="rId3"/>
    <p:sldLayoutId id="2147483656" r:id="rId4"/>
    <p:sldLayoutId id="2147483657" r:id="rId5"/>
    <p:sldLayoutId id="2147483663" r:id="rId6"/>
    <p:sldLayoutId id="2147483664" r:id="rId7"/>
    <p:sldLayoutId id="2147483668" r:id="rId8"/>
    <p:sldLayoutId id="2147483672" r:id="rId9"/>
    <p:sldLayoutId id="2147483677" r:id="rId10"/>
    <p:sldLayoutId id="2147483678" r:id="rId11"/>
    <p:sldLayoutId id="2147483679" r:id="rId12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19672" y="5356323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Chapters 3:  J. M. Simmons, </a:t>
            </a:r>
          </a:p>
          <a:p>
            <a:pPr marL="0" indent="0">
              <a:buNone/>
            </a:pPr>
            <a:r>
              <a:rPr lang="en-US" sz="1800" i="1" dirty="0" smtClean="0"/>
              <a:t>Optical Network Design and Planning, </a:t>
            </a:r>
            <a:r>
              <a:rPr lang="en-US" sz="1800" dirty="0" smtClean="0"/>
              <a:t>Optical Networks,</a:t>
            </a:r>
          </a:p>
          <a:p>
            <a:pPr marL="0" indent="0">
              <a:buNone/>
            </a:pPr>
            <a:r>
              <a:rPr lang="en-US" sz="1800" dirty="0" smtClean="0"/>
              <a:t>© Springer International Publishing 2014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Routing in Optical </a:t>
            </a:r>
            <a:r>
              <a:rPr lang="en-US" dirty="0" smtClean="0">
                <a:cs typeface="Arial" panose="020B0604020202020204" pitchFamily="34" charset="0"/>
              </a:rPr>
              <a:t>Networks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98-D245-449B-810D-F6E130B7BB25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Shortest-Path Algorithms</a:t>
            </a:r>
            <a:r>
              <a:rPr lang="en-US" sz="2800" dirty="0"/>
              <a:t>, </a:t>
            </a:r>
            <a:r>
              <a:rPr lang="en-US" sz="3600" dirty="0"/>
              <a:t>cont’d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5D0-EB9C-4615-8F4B-DBFCB6E56FA3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26" y="1211960"/>
            <a:ext cx="8730553" cy="514439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If </a:t>
            </a: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multiple paths </a:t>
            </a:r>
            <a:r>
              <a:rPr lang="en-US" dirty="0"/>
              <a:t>that are tied for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shortest, the </a:t>
            </a:r>
            <a:r>
              <a:rPr lang="en-US" dirty="0" smtClean="0">
                <a:solidFill>
                  <a:srgbClr val="FF0000"/>
                </a:solidFill>
              </a:rPr>
              <a:t>BFS</a:t>
            </a:r>
            <a:r>
              <a:rPr lang="en-US" dirty="0" smtClean="0"/>
              <a:t> </a:t>
            </a:r>
            <a:r>
              <a:rPr lang="en-US" dirty="0"/>
              <a:t>algorithm finds the </a:t>
            </a:r>
            <a:r>
              <a:rPr lang="en-US" dirty="0">
                <a:solidFill>
                  <a:srgbClr val="FF0000"/>
                </a:solidFill>
              </a:rPr>
              <a:t>shortest path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with the </a:t>
            </a:r>
            <a:r>
              <a:rPr lang="en-US" dirty="0">
                <a:solidFill>
                  <a:srgbClr val="FF0000"/>
                </a:solidFill>
              </a:rPr>
              <a:t>fewest </a:t>
            </a:r>
            <a:r>
              <a:rPr lang="en-US" dirty="0" smtClean="0">
                <a:solidFill>
                  <a:srgbClr val="FF0000"/>
                </a:solidFill>
              </a:rPr>
              <a:t>number of </a:t>
            </a:r>
            <a:r>
              <a:rPr lang="en-US" dirty="0">
                <a:solidFill>
                  <a:srgbClr val="FF0000"/>
                </a:solidFill>
              </a:rPr>
              <a:t>hops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Fewer </a:t>
            </a:r>
            <a:r>
              <a:rPr lang="en-US" dirty="0"/>
              <a:t>hops can potentially translate into </a:t>
            </a:r>
            <a:r>
              <a:rPr lang="en-US" dirty="0">
                <a:solidFill>
                  <a:srgbClr val="FF0000"/>
                </a:solidFill>
              </a:rPr>
              <a:t>lower cost </a:t>
            </a:r>
            <a:r>
              <a:rPr lang="en-US" dirty="0" smtClean="0"/>
              <a:t>or </a:t>
            </a: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en-US" dirty="0" smtClean="0">
                <a:solidFill>
                  <a:srgbClr val="FF0000"/>
                </a:solidFill>
              </a:rPr>
              <a:t> wavelength contention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BFS works with </a:t>
            </a:r>
            <a:r>
              <a:rPr lang="en-US" dirty="0">
                <a:solidFill>
                  <a:srgbClr val="FF0000"/>
                </a:solidFill>
              </a:rPr>
              <a:t>negative link metrics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solidFill>
                  <a:srgbClr val="FF0000"/>
                </a:solidFill>
              </a:rPr>
              <a:t>Undirected</a:t>
            </a:r>
            <a:r>
              <a:rPr lang="en-US" i="1" dirty="0" smtClean="0"/>
              <a:t> </a:t>
            </a:r>
            <a:r>
              <a:rPr lang="en-US" dirty="0"/>
              <a:t>network : </a:t>
            </a:r>
            <a:r>
              <a:rPr lang="en-US" dirty="0" smtClean="0"/>
              <a:t>(</a:t>
            </a:r>
            <a:r>
              <a:rPr lang="en-US" dirty="0"/>
              <a:t>Bidirectional </a:t>
            </a:r>
            <a:r>
              <a:rPr lang="en-US" dirty="0" smtClean="0"/>
              <a:t>Link) a </a:t>
            </a:r>
            <a:r>
              <a:rPr lang="en-US" dirty="0"/>
              <a:t>shortest </a:t>
            </a:r>
            <a:r>
              <a:rPr lang="en-US" dirty="0" smtClean="0"/>
              <a:t>path </a:t>
            </a:r>
            <a:r>
              <a:rPr lang="en-US" dirty="0"/>
              <a:t>from source to destination also represents, </a:t>
            </a:r>
            <a:r>
              <a:rPr lang="en-US" dirty="0" smtClean="0"/>
              <a:t>in  reverse</a:t>
            </a:r>
            <a:r>
              <a:rPr lang="en-US" dirty="0"/>
              <a:t>, a </a:t>
            </a:r>
            <a:r>
              <a:rPr lang="en-US" dirty="0" smtClean="0"/>
              <a:t>shortest </a:t>
            </a:r>
            <a:r>
              <a:rPr lang="en-US" dirty="0"/>
              <a:t>path from destination to source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64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Shortest-Path Algorithms</a:t>
            </a:r>
            <a:r>
              <a:rPr lang="en-US" sz="2800" dirty="0"/>
              <a:t>, </a:t>
            </a:r>
            <a:r>
              <a:rPr lang="en-US" sz="3600" dirty="0"/>
              <a:t>cont’d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7362-5FC9-4820-B458-E1073D150B50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Communication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7820" y="1308187"/>
            <a:ext cx="8507288" cy="514439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KSP</a:t>
            </a:r>
            <a:r>
              <a:rPr lang="en-US" dirty="0"/>
              <a:t> algorithms find the shortest path between the source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destination, the second shortest path, </a:t>
            </a:r>
            <a:r>
              <a:rPr lang="en-US" dirty="0" smtClean="0"/>
              <a:t>… </a:t>
            </a:r>
            <a:r>
              <a:rPr lang="en-US" dirty="0">
                <a:solidFill>
                  <a:srgbClr val="FF0000"/>
                </a:solidFill>
              </a:rPr>
              <a:t>until the </a:t>
            </a:r>
            <a:r>
              <a:rPr lang="en-US" i="1" dirty="0" smtClean="0">
                <a:solidFill>
                  <a:srgbClr val="FF0000"/>
                </a:solidFill>
              </a:rPr>
              <a:t>K </a:t>
            </a:r>
            <a:r>
              <a:rPr lang="en-US" baseline="30000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shortest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path </a:t>
            </a:r>
            <a:r>
              <a:rPr lang="en-US" dirty="0">
                <a:solidFill>
                  <a:srgbClr val="FF0000"/>
                </a:solidFill>
              </a:rPr>
              <a:t>is found</a:t>
            </a:r>
            <a:r>
              <a:rPr lang="en-US" dirty="0"/>
              <a:t> or until no more paths </a:t>
            </a:r>
            <a:r>
              <a:rPr lang="en-US" dirty="0" smtClean="0"/>
              <a:t>exist.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Not necessarily completely disjoint from each other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i="1" dirty="0" smtClean="0">
                <a:solidFill>
                  <a:srgbClr val="FF0000"/>
                </a:solidFill>
              </a:rPr>
              <a:t>onstrained</a:t>
            </a:r>
            <a:r>
              <a:rPr lang="en-US" i="1" dirty="0" smtClean="0"/>
              <a:t> </a:t>
            </a:r>
            <a:r>
              <a:rPr lang="en-US" i="1" dirty="0"/>
              <a:t>shortest-path </a:t>
            </a:r>
            <a:r>
              <a:rPr lang="en-US" dirty="0"/>
              <a:t>(CSP) :</a:t>
            </a:r>
          </a:p>
          <a:p>
            <a:pPr marL="0" indent="0">
              <a:buNone/>
            </a:pPr>
            <a:r>
              <a:rPr lang="en-US" dirty="0" smtClean="0"/>
              <a:t>   Constraints </a:t>
            </a:r>
            <a:r>
              <a:rPr lang="en-US" dirty="0"/>
              <a:t>are placed on the desired </a:t>
            </a:r>
            <a:r>
              <a:rPr lang="en-US" dirty="0" smtClean="0"/>
              <a:t>path, example: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Searching </a:t>
            </a:r>
            <a:r>
              <a:rPr lang="en-US" dirty="0"/>
              <a:t>for the shortest-path </a:t>
            </a:r>
            <a:r>
              <a:rPr lang="en-US" dirty="0">
                <a:solidFill>
                  <a:srgbClr val="FF0000"/>
                </a:solidFill>
              </a:rPr>
              <a:t>subject to </a:t>
            </a:r>
            <a:r>
              <a:rPr lang="en-US" dirty="0"/>
              <a:t>all links of the path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having </a:t>
            </a:r>
            <a:r>
              <a:rPr lang="en-US" dirty="0"/>
              <a:t>at least </a:t>
            </a:r>
            <a:r>
              <a:rPr lang="en-US" i="1" dirty="0"/>
              <a:t>N </a:t>
            </a:r>
            <a:r>
              <a:rPr lang="en-US" dirty="0"/>
              <a:t>wavelengths free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CKSP    </a:t>
            </a:r>
          </a:p>
          <a:p>
            <a:pPr lvl="1">
              <a:buFont typeface="Wingdings" pitchFamily="2" charset="2"/>
              <a:buChar char="v"/>
            </a:pPr>
            <a:r>
              <a:rPr lang="en-US" i="1" dirty="0"/>
              <a:t>R</a:t>
            </a:r>
            <a:r>
              <a:rPr lang="en-US" i="1" dirty="0" smtClean="0"/>
              <a:t>estricted </a:t>
            </a:r>
            <a:r>
              <a:rPr lang="en-US" i="1" dirty="0"/>
              <a:t>shortest-path </a:t>
            </a:r>
            <a:r>
              <a:rPr lang="en-US" dirty="0"/>
              <a:t>(RSP)  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i="1" dirty="0"/>
              <a:t>M</a:t>
            </a:r>
            <a:r>
              <a:rPr lang="en-US" i="1" dirty="0" smtClean="0"/>
              <a:t>ulti-constrained </a:t>
            </a:r>
            <a:r>
              <a:rPr lang="en-US" i="1" dirty="0"/>
              <a:t>path </a:t>
            </a:r>
            <a:r>
              <a:rPr lang="en-US" dirty="0"/>
              <a:t>(MCP)  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393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Metrics</a:t>
            </a:r>
            <a:r>
              <a:rPr lang="en-US" sz="3600" dirty="0"/>
              <a:t>, </a:t>
            </a:r>
            <a:r>
              <a:rPr lang="en-US" dirty="0"/>
              <a:t>cont’d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804-59FF-4B9E-98D0-E5B286854AEA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Two common strategies </a:t>
            </a:r>
            <a:r>
              <a:rPr lang="en-US" dirty="0" smtClean="0"/>
              <a:t>are finding </a:t>
            </a:r>
            <a:r>
              <a:rPr lang="en-US" dirty="0"/>
              <a:t>the </a:t>
            </a:r>
            <a:r>
              <a:rPr lang="en-US" dirty="0" smtClean="0"/>
              <a:t> path </a:t>
            </a:r>
            <a:r>
              <a:rPr lang="en-US" dirty="0"/>
              <a:t>with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The </a:t>
            </a:r>
            <a:r>
              <a:rPr lang="en-US" dirty="0">
                <a:solidFill>
                  <a:srgbClr val="FF0000"/>
                </a:solidFill>
              </a:rPr>
              <a:t>fewest hops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The </a:t>
            </a:r>
            <a:r>
              <a:rPr lang="en-US" dirty="0">
                <a:solidFill>
                  <a:srgbClr val="FF0000"/>
                </a:solidFill>
              </a:rPr>
              <a:t>shortest distance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37357"/>
            <a:ext cx="8331035" cy="2518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Metrics</a:t>
            </a:r>
            <a:r>
              <a:rPr lang="en-US" sz="3600" dirty="0"/>
              <a:t>, </a:t>
            </a:r>
            <a:r>
              <a:rPr lang="en-US" dirty="0"/>
              <a:t>cont’d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FD1-5196-4AA4-BE72-85F34CC62261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923" y="1192034"/>
            <a:ext cx="8686800" cy="5144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Minimum-Hop</a:t>
            </a:r>
            <a:r>
              <a:rPr lang="en-US" sz="2400" dirty="0" smtClean="0"/>
              <a:t> </a:t>
            </a:r>
            <a:r>
              <a:rPr lang="en-US" sz="2400" dirty="0"/>
              <a:t>Path Versus </a:t>
            </a:r>
            <a:r>
              <a:rPr lang="en-US" sz="2400" dirty="0">
                <a:solidFill>
                  <a:srgbClr val="FF0000"/>
                </a:solidFill>
              </a:rPr>
              <a:t>Shortest-Distance</a:t>
            </a:r>
            <a:r>
              <a:rPr lang="en-US" sz="2400" dirty="0"/>
              <a:t> </a:t>
            </a:r>
            <a:r>
              <a:rPr lang="en-US" sz="2400" dirty="0" smtClean="0"/>
              <a:t>Path</a:t>
            </a:r>
          </a:p>
          <a:p>
            <a:pPr marL="0" indent="0" algn="ctr">
              <a:buNone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In a pure O-E-O network, a connection is electronically </a:t>
            </a:r>
            <a:r>
              <a:rPr lang="en-US" sz="2400" dirty="0" smtClean="0"/>
              <a:t>   terminated (i.e</a:t>
            </a:r>
            <a:r>
              <a:rPr lang="en-US" sz="2400" dirty="0"/>
              <a:t>., regenerated) at every intermediate node along its </a:t>
            </a:r>
            <a:r>
              <a:rPr lang="en-US" sz="2400" dirty="0" smtClean="0"/>
              <a:t>path searching </a:t>
            </a:r>
            <a:r>
              <a:rPr lang="en-US" sz="2400" dirty="0"/>
              <a:t>for the path from source to </a:t>
            </a:r>
            <a:r>
              <a:rPr lang="en-US" sz="2400" dirty="0" smtClean="0"/>
              <a:t>      destination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F0000"/>
                </a:solidFill>
              </a:rPr>
              <a:t>the fewest hops </a:t>
            </a:r>
            <a:r>
              <a:rPr lang="en-US" sz="2400" dirty="0"/>
              <a:t>is generally favored as </a:t>
            </a:r>
            <a:r>
              <a:rPr lang="en-US" sz="2400" dirty="0" smtClean="0">
                <a:solidFill>
                  <a:srgbClr val="FF0000"/>
                </a:solidFill>
              </a:rPr>
              <a:t>it </a:t>
            </a:r>
            <a:r>
              <a:rPr lang="en-US" sz="2400" dirty="0">
                <a:solidFill>
                  <a:srgbClr val="FF0000"/>
                </a:solidFill>
              </a:rPr>
              <a:t>minimizes the amount of required regeneration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94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4010025" algn="l"/>
              </a:tabLst>
            </a:pPr>
            <a:r>
              <a:rPr lang="en-US" dirty="0"/>
              <a:t>Routing Metrics</a:t>
            </a:r>
            <a:r>
              <a:rPr lang="en-US" sz="3600" dirty="0"/>
              <a:t>, </a:t>
            </a:r>
            <a:r>
              <a:rPr lang="en-US" dirty="0"/>
              <a:t>cont’d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95CF-3C0C-430D-8DE3-F051DDB24D40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1750" y="1193704"/>
            <a:ext cx="8707161" cy="514439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In networks with </a:t>
            </a:r>
            <a:r>
              <a:rPr lang="en-US" dirty="0">
                <a:solidFill>
                  <a:srgbClr val="FF0000"/>
                </a:solidFill>
              </a:rPr>
              <a:t>optical bypass</a:t>
            </a:r>
            <a:r>
              <a:rPr lang="en-US" dirty="0"/>
              <a:t>, regeneration is determined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by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system optical reach</a:t>
            </a:r>
            <a:r>
              <a:rPr lang="en-US" dirty="0"/>
              <a:t>, which is typically </a:t>
            </a:r>
            <a:r>
              <a:rPr lang="en-US" dirty="0">
                <a:solidFill>
                  <a:srgbClr val="FF0000"/>
                </a:solidFill>
              </a:rPr>
              <a:t>based on distance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  Example</a:t>
            </a:r>
            <a:r>
              <a:rPr lang="en-US" dirty="0"/>
              <a:t>, an optical reach of 2,000 km indicates the </a:t>
            </a:r>
            <a:r>
              <a:rPr lang="en-US" dirty="0" smtClean="0"/>
              <a:t>connection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can travel </a:t>
            </a:r>
            <a:r>
              <a:rPr lang="en-US" dirty="0"/>
              <a:t>no further than 2,000 km before </a:t>
            </a:r>
            <a:r>
              <a:rPr lang="en-US" dirty="0">
                <a:solidFill>
                  <a:srgbClr val="FF0000"/>
                </a:solidFill>
              </a:rPr>
              <a:t>it needs to be </a:t>
            </a:r>
            <a:r>
              <a:rPr lang="en-US" dirty="0" smtClean="0">
                <a:solidFill>
                  <a:srgbClr val="FF0000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regenerated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Overall</a:t>
            </a:r>
            <a:r>
              <a:rPr lang="en-US" dirty="0"/>
              <a:t>, a good strategy for </a:t>
            </a:r>
            <a:r>
              <a:rPr lang="en-US" dirty="0">
                <a:solidFill>
                  <a:srgbClr val="FF0000"/>
                </a:solidFill>
              </a:rPr>
              <a:t>optical-bypass systems </a:t>
            </a:r>
            <a:r>
              <a:rPr lang="en-US" dirty="0" smtClean="0"/>
              <a:t>is to </a:t>
            </a:r>
            <a:r>
              <a:rPr lang="en-US" dirty="0"/>
              <a:t>search for </a:t>
            </a:r>
            <a:r>
              <a:rPr lang="en-US" dirty="0" smtClean="0"/>
              <a:t>a  </a:t>
            </a:r>
            <a:r>
              <a:rPr lang="en-US" dirty="0"/>
              <a:t>route </a:t>
            </a:r>
            <a:r>
              <a:rPr lang="en-US" dirty="0">
                <a:solidFill>
                  <a:srgbClr val="FF0000"/>
                </a:solidFill>
              </a:rPr>
              <a:t>based on distance</a:t>
            </a:r>
            <a:r>
              <a:rPr lang="en-US" dirty="0"/>
              <a:t>, but of the paths that </a:t>
            </a:r>
            <a:r>
              <a:rPr lang="en-US" dirty="0" smtClean="0"/>
              <a:t>meet the </a:t>
            </a:r>
            <a:r>
              <a:rPr lang="en-US">
                <a:solidFill>
                  <a:srgbClr val="FF0000"/>
                </a:solidFill>
              </a:rPr>
              <a:t>minimal </a:t>
            </a:r>
            <a:r>
              <a:rPr lang="en-US" smtClean="0">
                <a:solidFill>
                  <a:srgbClr val="FF0000"/>
                </a:solidFill>
              </a:rPr>
              <a:t>regeneration</a:t>
            </a:r>
            <a:r>
              <a:rPr lang="en-US" smtClean="0"/>
              <a:t>, </a:t>
            </a:r>
            <a:r>
              <a:rPr lang="en-US" dirty="0"/>
              <a:t>favor the one with the </a:t>
            </a:r>
            <a:r>
              <a:rPr lang="en-US" dirty="0">
                <a:solidFill>
                  <a:srgbClr val="FF0000"/>
                </a:solidFill>
              </a:rPr>
              <a:t>fewest hops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fa-IR" sz="3600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58" y="3897234"/>
            <a:ext cx="6696744" cy="28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Metrics</a:t>
            </a:r>
            <a:r>
              <a:rPr lang="en-US" sz="3600" dirty="0"/>
              <a:t>, </a:t>
            </a:r>
            <a:r>
              <a:rPr lang="en-US" dirty="0"/>
              <a:t>cont’d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4F45-383C-4774-BBB8-1D74BCE2833B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Shortest-Distance </a:t>
            </a:r>
            <a:r>
              <a:rPr lang="en-US" b="1" dirty="0"/>
              <a:t>Path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i="1" dirty="0" smtClean="0"/>
              <a:t>Versus </a:t>
            </a:r>
          </a:p>
          <a:p>
            <a:pPr marL="0" indent="0" algn="ctr">
              <a:buNone/>
            </a:pPr>
            <a:r>
              <a:rPr lang="en-US" b="1" dirty="0" smtClean="0"/>
              <a:t>Minimum-Regeneration </a:t>
            </a:r>
            <a:r>
              <a:rPr lang="en-US" b="1" dirty="0"/>
              <a:t>Path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path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shortest physical distance is not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necessarily </a:t>
            </a:r>
            <a:r>
              <a:rPr lang="en-US" dirty="0"/>
              <a:t>the path with </a:t>
            </a:r>
            <a:r>
              <a:rPr lang="en-US" dirty="0">
                <a:solidFill>
                  <a:srgbClr val="FF0000"/>
                </a:solidFill>
              </a:rPr>
              <a:t>minimum regeneration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If the optical reach of the system is shorter than the distance </a:t>
            </a:r>
            <a:r>
              <a:rPr lang="en-US" dirty="0" smtClean="0"/>
              <a:t>between two nodes: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deploy a dedicated regeneration site along the </a:t>
            </a:r>
            <a:r>
              <a:rPr lang="en-US" dirty="0" smtClean="0"/>
              <a:t>  link </a:t>
            </a:r>
            <a:r>
              <a:rPr lang="en-US" dirty="0"/>
              <a:t>where all transiting traffic is regenerated</a:t>
            </a:r>
          </a:p>
        </p:txBody>
      </p:sp>
    </p:spTree>
    <p:extLst>
      <p:ext uri="{BB962C8B-B14F-4D97-AF65-F5344CB8AC3E}">
        <p14:creationId xmlns:p14="http://schemas.microsoft.com/office/powerpoint/2010/main" val="311279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Routing Metrics</a:t>
            </a:r>
            <a:r>
              <a:rPr lang="en-US" sz="3600" dirty="0"/>
              <a:t>, </a:t>
            </a:r>
            <a:r>
              <a:rPr lang="en-US" dirty="0"/>
              <a:t>cont’d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033-125B-4ADB-9442-9B7A1EDA05E8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28" y="1124744"/>
            <a:ext cx="8229600" cy="34120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520" y="4536810"/>
            <a:ext cx="889248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Another factor that </a:t>
            </a:r>
            <a:r>
              <a:rPr lang="en-US" dirty="0">
                <a:solidFill>
                  <a:srgbClr val="FF0000"/>
                </a:solidFill>
              </a:rPr>
              <a:t>affects the amount of regeneration </a:t>
            </a:r>
            <a:r>
              <a:rPr lang="en-US" dirty="0"/>
              <a:t>is </a:t>
            </a:r>
            <a:r>
              <a:rPr lang="en-US" dirty="0" smtClean="0"/>
              <a:t>whether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network fully supports optical bypass in all directions at all nodes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There may be some nodes not fully equipped with optical-bypass </a:t>
            </a:r>
            <a:r>
              <a:rPr lang="en-US" dirty="0" smtClean="0"/>
              <a:t>equipment</a:t>
            </a:r>
            <a:r>
              <a:rPr lang="en-US" sz="2000" dirty="0" smtClean="0"/>
              <a:t>: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Nodes equipped with ROADM and an optical terminal </a:t>
            </a:r>
            <a:r>
              <a:rPr lang="en-US" sz="2000" dirty="0" smtClean="0"/>
              <a:t>(</a:t>
            </a:r>
            <a:r>
              <a:rPr lang="en-US" dirty="0" smtClean="0"/>
              <a:t>regardless of the       </a:t>
            </a:r>
          </a:p>
          <a:p>
            <a:r>
              <a:rPr lang="en-US" dirty="0"/>
              <a:t> </a:t>
            </a:r>
            <a:r>
              <a:rPr lang="en-US" dirty="0" smtClean="0"/>
              <a:t>   distance over which it has been transmitted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27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K-Shortest Paths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A78-3A9E-4C35-B8F5-090C9ED7DC7E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4091" y="1397598"/>
            <a:ext cx="8655818" cy="514439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often advantageous to generate a </a:t>
            </a:r>
            <a:r>
              <a:rPr lang="en-US" i="1" dirty="0">
                <a:solidFill>
                  <a:srgbClr val="FF0000"/>
                </a:solidFill>
              </a:rPr>
              <a:t>set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 candidate paths</a:t>
            </a:r>
          </a:p>
          <a:p>
            <a:pPr>
              <a:buFont typeface="Wingdings" pitchFamily="2" charset="2"/>
              <a:buChar char="v"/>
            </a:pPr>
            <a:endParaRPr lang="fa-IR" sz="3600" dirty="0">
              <a:cs typeface="B Nazanin" panose="00000400000000000000" pitchFamily="2" charset="-78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Roughly </a:t>
            </a:r>
            <a:r>
              <a:rPr lang="en-US" dirty="0"/>
              <a:t>speaking, in an </a:t>
            </a:r>
            <a:r>
              <a:rPr lang="en-US" dirty="0">
                <a:solidFill>
                  <a:srgbClr val="FF0000"/>
                </a:solidFill>
              </a:rPr>
              <a:t>O-E-O network</a:t>
            </a:r>
            <a:r>
              <a:rPr lang="en-US" dirty="0" smtClean="0"/>
              <a:t>, </a:t>
            </a:r>
            <a:r>
              <a:rPr lang="en-US" dirty="0"/>
              <a:t>paths that </a:t>
            </a:r>
            <a:r>
              <a:rPr lang="en-US" dirty="0">
                <a:solidFill>
                  <a:srgbClr val="FF0000"/>
                </a:solidFill>
              </a:rPr>
              <a:t>have the same number of hops </a:t>
            </a:r>
            <a:r>
              <a:rPr lang="en-US" dirty="0"/>
              <a:t>have an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equivalent </a:t>
            </a:r>
            <a:r>
              <a:rPr lang="en-US" dirty="0">
                <a:solidFill>
                  <a:srgbClr val="FF0000"/>
                </a:solidFill>
              </a:rPr>
              <a:t>cost </a:t>
            </a:r>
            <a:r>
              <a:rPr lang="en-US" dirty="0"/>
              <a:t>because the </a:t>
            </a:r>
            <a:r>
              <a:rPr lang="en-US" dirty="0">
                <a:solidFill>
                  <a:srgbClr val="FF0000"/>
                </a:solidFill>
              </a:rPr>
              <a:t>number of </a:t>
            </a:r>
            <a:r>
              <a:rPr lang="en-US" dirty="0" smtClean="0">
                <a:solidFill>
                  <a:srgbClr val="FF0000"/>
                </a:solidFill>
              </a:rPr>
              <a:t>         required </a:t>
            </a:r>
            <a:r>
              <a:rPr lang="en-US" dirty="0">
                <a:solidFill>
                  <a:srgbClr val="FF0000"/>
                </a:solidFill>
              </a:rPr>
              <a:t>regenerations</a:t>
            </a:r>
            <a:r>
              <a:rPr lang="en-US" dirty="0"/>
              <a:t> is the same</a:t>
            </a:r>
            <a:r>
              <a:rPr lang="en-US" sz="3600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Run </a:t>
            </a:r>
            <a:r>
              <a:rPr lang="en-US" dirty="0"/>
              <a:t>a KSP algorithm with the metric set to unity for all links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fa-IR" sz="3600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Bottleneck-Avoidance Strategy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8B73-9E62-4338-B6E6-E0D1776AA865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06" y="1382740"/>
            <a:ext cx="8960990" cy="514439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While </a:t>
            </a:r>
            <a:r>
              <a:rPr lang="en-US" dirty="0"/>
              <a:t>the KSP technique can </a:t>
            </a:r>
            <a:r>
              <a:rPr lang="en-US" dirty="0">
                <a:solidFill>
                  <a:srgbClr val="FF0000"/>
                </a:solidFill>
              </a:rPr>
              <a:t>generate a set of </a:t>
            </a:r>
            <a:r>
              <a:rPr lang="en-US" dirty="0" smtClean="0">
                <a:solidFill>
                  <a:srgbClr val="FF0000"/>
                </a:solidFill>
              </a:rPr>
              <a:t>lowest-cost </a:t>
            </a:r>
            <a:r>
              <a:rPr lang="en-US" dirty="0">
                <a:solidFill>
                  <a:srgbClr val="FF0000"/>
                </a:solidFill>
              </a:rPr>
              <a:t>paths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paths that are found </a:t>
            </a:r>
            <a:r>
              <a:rPr lang="en-US" dirty="0">
                <a:solidFill>
                  <a:srgbClr val="FF0000"/>
                </a:solidFill>
              </a:rPr>
              <a:t>may not exhibit </a:t>
            </a:r>
            <a:r>
              <a:rPr lang="en-US" dirty="0" smtClean="0">
                <a:solidFill>
                  <a:srgbClr val="FF0000"/>
                </a:solidFill>
              </a:rPr>
              <a:t>  good </a:t>
            </a:r>
            <a:r>
              <a:rPr lang="en-US" dirty="0">
                <a:solidFill>
                  <a:srgbClr val="FF0000"/>
                </a:solidFill>
              </a:rPr>
              <a:t>link diversity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endParaRPr lang="en-US" sz="36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 step </a:t>
            </a:r>
            <a:r>
              <a:rPr lang="en-US" dirty="0"/>
              <a:t>is to determine the </a:t>
            </a:r>
            <a:r>
              <a:rPr lang="en-US" dirty="0" smtClean="0"/>
              <a:t>network </a:t>
            </a:r>
            <a:r>
              <a:rPr lang="en-US" dirty="0" smtClean="0">
                <a:solidFill>
                  <a:srgbClr val="FF0000"/>
                </a:solidFill>
              </a:rPr>
              <a:t>links</a:t>
            </a:r>
            <a:r>
              <a:rPr lang="en-US" dirty="0" smtClean="0"/>
              <a:t> that  </a:t>
            </a:r>
            <a:r>
              <a:rPr lang="en-US" dirty="0"/>
              <a:t>are likely to be </a:t>
            </a:r>
            <a:r>
              <a:rPr lang="en-US" dirty="0">
                <a:solidFill>
                  <a:srgbClr val="FF0000"/>
                </a:solidFill>
              </a:rPr>
              <a:t>highly loaded </a:t>
            </a:r>
            <a:r>
              <a:rPr lang="en-US" dirty="0"/>
              <a:t>(i.e., the “hot spots”)</a:t>
            </a: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It is important to consider </a:t>
            </a:r>
            <a:r>
              <a:rPr lang="en-US" dirty="0">
                <a:solidFill>
                  <a:srgbClr val="FF0000"/>
                </a:solidFill>
              </a:rPr>
              <a:t>not just single links</a:t>
            </a:r>
            <a:r>
              <a:rPr lang="en-US" dirty="0"/>
              <a:t> that </a:t>
            </a:r>
            <a:r>
              <a:rPr lang="en-US" dirty="0" smtClean="0"/>
              <a:t>  are </a:t>
            </a:r>
            <a:r>
              <a:rPr lang="en-US" dirty="0"/>
              <a:t>likely to be </a:t>
            </a:r>
            <a:r>
              <a:rPr lang="en-US" dirty="0">
                <a:solidFill>
                  <a:srgbClr val="FF0000"/>
                </a:solidFill>
              </a:rPr>
              <a:t>bottlenecks</a:t>
            </a:r>
            <a:r>
              <a:rPr lang="en-US" dirty="0"/>
              <a:t>, but also </a:t>
            </a:r>
            <a:r>
              <a:rPr lang="en-US" dirty="0">
                <a:solidFill>
                  <a:srgbClr val="FF0000"/>
                </a:solidFill>
              </a:rPr>
              <a:t>sequences of </a:t>
            </a:r>
            <a:r>
              <a:rPr lang="en-US" dirty="0" smtClean="0">
                <a:solidFill>
                  <a:srgbClr val="FF0000"/>
                </a:solidFill>
              </a:rPr>
              <a:t>           consecutive </a:t>
            </a:r>
            <a:r>
              <a:rPr lang="en-US" dirty="0">
                <a:solidFill>
                  <a:srgbClr val="FF0000"/>
                </a:solidFill>
              </a:rPr>
              <a:t>links </a:t>
            </a:r>
            <a:r>
              <a:rPr lang="en-US" dirty="0"/>
              <a:t>that may be </a:t>
            </a:r>
            <a:r>
              <a:rPr lang="en-US" dirty="0">
                <a:solidFill>
                  <a:srgbClr val="FF0000"/>
                </a:solidFill>
              </a:rPr>
              <a:t>heavily loaded</a:t>
            </a:r>
            <a:r>
              <a:rPr lang="en-US" dirty="0"/>
              <a:t>, and </a:t>
            </a:r>
            <a:r>
              <a:rPr lang="en-US" dirty="0" smtClean="0"/>
              <a:t>    find  </a:t>
            </a:r>
            <a:r>
              <a:rPr lang="en-US" dirty="0"/>
              <a:t>routes that avoid the </a:t>
            </a:r>
            <a:r>
              <a:rPr lang="en-US" dirty="0">
                <a:solidFill>
                  <a:srgbClr val="FF0000"/>
                </a:solidFill>
              </a:rPr>
              <a:t>whole sequence of bad </a:t>
            </a:r>
            <a:r>
              <a:rPr lang="en-US" dirty="0" smtClean="0">
                <a:solidFill>
                  <a:srgbClr val="FF0000"/>
                </a:solidFill>
              </a:rPr>
              <a:t>    links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fa-IR" sz="36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600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Bottleneck-Avoidance Strategy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008F-CD03-4266-8EB9-E8C1E7DAF7CD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958" y="1166657"/>
            <a:ext cx="8229600" cy="3584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0" y="4751280"/>
            <a:ext cx="91417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The </a:t>
            </a:r>
            <a:r>
              <a:rPr lang="en-US" dirty="0"/>
              <a:t>next step is </a:t>
            </a:r>
            <a:r>
              <a:rPr lang="en-US" dirty="0" smtClean="0"/>
              <a:t>to </a:t>
            </a:r>
            <a:r>
              <a:rPr lang="en-US" dirty="0"/>
              <a:t>run the </a:t>
            </a:r>
            <a:r>
              <a:rPr lang="en-US" dirty="0" smtClean="0"/>
              <a:t>shortest-path </a:t>
            </a:r>
            <a:r>
              <a:rPr lang="en-US" dirty="0"/>
              <a:t>algorithm </a:t>
            </a:r>
            <a:r>
              <a:rPr lang="en-US" dirty="0">
                <a:solidFill>
                  <a:srgbClr val="FF0000"/>
                </a:solidFill>
              </a:rPr>
              <a:t>multiple times</a:t>
            </a:r>
            <a:r>
              <a:rPr lang="en-US" dirty="0"/>
              <a:t>, where in </a:t>
            </a:r>
            <a:r>
              <a:rPr lang="en-US" dirty="0" smtClean="0"/>
              <a:t>      </a:t>
            </a:r>
          </a:p>
          <a:p>
            <a:r>
              <a:rPr lang="en-US" dirty="0"/>
              <a:t>  </a:t>
            </a:r>
            <a:r>
              <a:rPr lang="en-US" dirty="0" smtClean="0"/>
              <a:t> each </a:t>
            </a:r>
            <a:r>
              <a:rPr lang="en-US" dirty="0"/>
              <a:t>run one bad link or one bad sequence of links is </a:t>
            </a:r>
            <a:r>
              <a:rPr lang="en-US" dirty="0">
                <a:solidFill>
                  <a:srgbClr val="FF0000"/>
                </a:solidFill>
              </a:rPr>
              <a:t>removed from the topology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This process finds paths that </a:t>
            </a:r>
            <a:r>
              <a:rPr lang="en-US" dirty="0">
                <a:solidFill>
                  <a:srgbClr val="FF0000"/>
                </a:solidFill>
              </a:rPr>
              <a:t>avoid particular bottleneck areas</a:t>
            </a:r>
            <a:r>
              <a:rPr lang="en-US" dirty="0"/>
              <a:t>, if possible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98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dirty="0" smtClean="0"/>
              <a:t>Introduction-cont’d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766" y="903150"/>
            <a:ext cx="81369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fa-IR" sz="3200" dirty="0">
              <a:cs typeface="B Nazanin" panose="00000400000000000000" pitchFamily="2" charset="-7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Telecommunications networks are generally so </a:t>
            </a:r>
            <a:r>
              <a:rPr lang="en-US" sz="2800" dirty="0">
                <a:solidFill>
                  <a:srgbClr val="FF0000"/>
                </a:solidFill>
              </a:rPr>
              <a:t>large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complex</a:t>
            </a:r>
            <a:r>
              <a:rPr lang="en-US" sz="2800" dirty="0"/>
              <a:t> </a:t>
            </a:r>
            <a:r>
              <a:rPr lang="en-US" sz="2800" dirty="0" smtClean="0"/>
              <a:t>to manually design </a:t>
            </a:r>
            <a:r>
              <a:rPr lang="en-US" sz="2800" dirty="0"/>
              <a:t>a </a:t>
            </a:r>
            <a:r>
              <a:rPr lang="en-US" sz="2800" dirty="0" smtClean="0"/>
              <a:t>      network </a:t>
            </a: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a reasonable </a:t>
            </a:r>
            <a:r>
              <a:rPr lang="en-US" sz="2800" dirty="0" smtClean="0">
                <a:solidFill>
                  <a:srgbClr val="FF0000"/>
                </a:solidFill>
              </a:rPr>
              <a:t>time-frame </a:t>
            </a:r>
            <a:r>
              <a:rPr lang="en-US" sz="2800" dirty="0"/>
              <a:t>is </a:t>
            </a:r>
            <a:r>
              <a:rPr lang="en-US" sz="2800" dirty="0" smtClean="0"/>
              <a:t>         prohibitively </a:t>
            </a:r>
            <a:r>
              <a:rPr lang="en-US" sz="2800" dirty="0"/>
              <a:t>difficult 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/>
              <a:t>Rely </a:t>
            </a:r>
            <a:r>
              <a:rPr lang="en-US" sz="2800" dirty="0"/>
              <a:t>on automated algorithms :</a:t>
            </a:r>
          </a:p>
          <a:p>
            <a:pPr marL="685800" lvl="1" indent="-342900">
              <a:buFont typeface="Wingdings" pitchFamily="2" charset="2"/>
              <a:buChar char="v"/>
            </a:pPr>
            <a:r>
              <a:rPr lang="en-US" sz="2800" dirty="0" smtClean="0"/>
              <a:t>How </a:t>
            </a:r>
            <a:r>
              <a:rPr lang="en-US" sz="2800" dirty="0"/>
              <a:t>to route traffic through the network </a:t>
            </a:r>
          </a:p>
          <a:p>
            <a:pPr marL="685800" lvl="1" indent="-342900">
              <a:buFont typeface="Wingdings" pitchFamily="2" charset="2"/>
              <a:buChar char="v"/>
            </a:pPr>
            <a:r>
              <a:rPr lang="en-US" sz="2800" dirty="0" smtClean="0"/>
              <a:t>How </a:t>
            </a:r>
            <a:r>
              <a:rPr lang="en-US" sz="2800" dirty="0"/>
              <a:t>to protect the traffic </a:t>
            </a:r>
          </a:p>
          <a:p>
            <a:pPr marL="685800" lvl="1" indent="-342900">
              <a:buFont typeface="Wingdings" pitchFamily="2" charset="2"/>
              <a:buChar char="v"/>
            </a:pPr>
            <a:r>
              <a:rPr lang="en-US" sz="2800" dirty="0"/>
              <a:t>h</a:t>
            </a:r>
            <a:r>
              <a:rPr lang="en-US" sz="2800" dirty="0" smtClean="0"/>
              <a:t>ow </a:t>
            </a:r>
            <a:r>
              <a:rPr lang="en-US" sz="2800" dirty="0"/>
              <a:t>to bundle the traffic into wavelengths </a:t>
            </a:r>
            <a:br>
              <a:rPr lang="en-US" sz="2800" dirty="0"/>
            </a:br>
            <a:endParaRPr lang="fa-IR" sz="3200" dirty="0">
              <a:cs typeface="B Nazanin" panose="00000400000000000000" pitchFamily="2" charset="-78"/>
            </a:endParaRPr>
          </a:p>
          <a:p>
            <a:pPr marL="342900" indent="-342900">
              <a:buFont typeface="Wingdings" pitchFamily="2" charset="2"/>
              <a:buChar char="v"/>
            </a:pP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4337-26FF-4FAC-985C-A142304EE12E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12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</a:t>
            </a:r>
            <a:r>
              <a:rPr lang="en-US" dirty="0"/>
              <a:t>Strategy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61AC-9018-4E8A-8B6F-3C8FFE14D74D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211960"/>
            <a:ext cx="8856984" cy="514439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 Strategies </a:t>
            </a:r>
            <a:r>
              <a:rPr lang="en-US" sz="3600" dirty="0"/>
              <a:t>for </a:t>
            </a:r>
            <a:r>
              <a:rPr lang="en-US" sz="3600" dirty="0">
                <a:solidFill>
                  <a:srgbClr val="FF0000"/>
                </a:solidFill>
              </a:rPr>
              <a:t>selecting</a:t>
            </a:r>
            <a:r>
              <a:rPr lang="en-US" sz="3600" dirty="0"/>
              <a:t> one of the paths to </a:t>
            </a:r>
            <a:r>
              <a:rPr lang="en-US" sz="3600" dirty="0" smtClean="0"/>
              <a:t>  </a:t>
            </a:r>
          </a:p>
          <a:p>
            <a:pPr marL="0" indent="0">
              <a:buNone/>
            </a:pPr>
            <a:r>
              <a:rPr lang="en-US" sz="3600" dirty="0" smtClean="0"/>
              <a:t>    use </a:t>
            </a:r>
            <a:r>
              <a:rPr lang="en-US" sz="3600" dirty="0"/>
              <a:t>for a given demand</a:t>
            </a:r>
            <a:r>
              <a:rPr lang="en-US" sz="4000" dirty="0"/>
              <a:t> </a:t>
            </a:r>
            <a:br>
              <a:rPr lang="en-US" sz="4000" dirty="0"/>
            </a:br>
            <a:endParaRPr lang="fa-IR" sz="4000" dirty="0">
              <a:cs typeface="B Nazanin" panose="00000400000000000000" pitchFamily="2" charset="-78"/>
            </a:endParaRPr>
          </a:p>
          <a:p>
            <a:pPr>
              <a:buFont typeface="Wingdings" pitchFamily="2" charset="2"/>
              <a:buChar char="v"/>
            </a:pPr>
            <a:r>
              <a:rPr lang="en-US" sz="3600" dirty="0"/>
              <a:t>In </a:t>
            </a:r>
            <a:r>
              <a:rPr lang="en-US" sz="3600" dirty="0">
                <a:solidFill>
                  <a:srgbClr val="FF0000"/>
                </a:solidFill>
              </a:rPr>
              <a:t>optical-bypass-enabled networks</a:t>
            </a:r>
            <a:r>
              <a:rPr lang="en-US" sz="3600" dirty="0"/>
              <a:t>, selecting a </a:t>
            </a:r>
            <a:r>
              <a:rPr lang="en-US" sz="3600" dirty="0">
                <a:solidFill>
                  <a:srgbClr val="FF0000"/>
                </a:solidFill>
              </a:rPr>
              <a:t>wavelength</a:t>
            </a:r>
            <a:r>
              <a:rPr lang="en-US" sz="3600" dirty="0"/>
              <a:t> for the route is an </a:t>
            </a:r>
            <a:r>
              <a:rPr lang="en-US" sz="3600" dirty="0" smtClean="0"/>
              <a:t>important    </a:t>
            </a:r>
            <a:r>
              <a:rPr lang="en-US" sz="3600" dirty="0"/>
              <a:t>step of the planning process.</a:t>
            </a:r>
          </a:p>
          <a:p>
            <a:pPr>
              <a:buFont typeface="Wingdings" pitchFamily="2" charset="2"/>
              <a:buChar char="v"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Selecti</a:t>
            </a:r>
            <a:r>
              <a:rPr lang="en-US" sz="3600" dirty="0" smtClean="0">
                <a:solidFill>
                  <a:srgbClr val="FF0000"/>
                </a:solidFill>
              </a:rPr>
              <a:t>ng </a:t>
            </a:r>
            <a:r>
              <a:rPr lang="en-US" sz="3600" dirty="0">
                <a:solidFill>
                  <a:srgbClr val="FF0000"/>
                </a:solidFill>
              </a:rPr>
              <a:t>a </a:t>
            </a:r>
            <a:r>
              <a:rPr lang="en-US" sz="3600" dirty="0" smtClean="0">
                <a:solidFill>
                  <a:srgbClr val="FF0000"/>
                </a:solidFill>
              </a:rPr>
              <a:t>route</a:t>
            </a:r>
            <a:r>
              <a:rPr lang="en-US" sz="3600" dirty="0" smtClean="0"/>
              <a:t> </a:t>
            </a:r>
            <a:r>
              <a:rPr lang="en-US" sz="3600" u="sng" dirty="0" smtClean="0"/>
              <a:t>independent </a:t>
            </a:r>
            <a:r>
              <a:rPr lang="en-US" sz="3600" u="sng" dirty="0"/>
              <a:t>of wavelength </a:t>
            </a:r>
            <a:r>
              <a:rPr lang="en-US" sz="3600" u="sng" dirty="0" smtClean="0"/>
              <a:t>assignment </a:t>
            </a:r>
            <a:r>
              <a:rPr lang="en-US" sz="3600" u="sng" dirty="0"/>
              <a:t/>
            </a:r>
            <a:br>
              <a:rPr lang="en-US" sz="3600" u="sng" dirty="0"/>
            </a:br>
            <a:endParaRPr lang="fa-IR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680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Fixed-Path Routing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2328-D948-479E-95E4-BB0875363718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211960"/>
            <a:ext cx="8712968" cy="514439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set of candidate paths is generated </a:t>
            </a:r>
            <a:r>
              <a:rPr lang="en-US" dirty="0">
                <a:solidFill>
                  <a:srgbClr val="FF0000"/>
                </a:solidFill>
              </a:rPr>
              <a:t>prior</a:t>
            </a:r>
            <a:r>
              <a:rPr lang="en-US" dirty="0"/>
              <a:t> to any demands being added to the network</a:t>
            </a:r>
            <a:r>
              <a:rPr lang="en-US" sz="3600" dirty="0"/>
              <a:t> (</a:t>
            </a:r>
            <a:r>
              <a:rPr lang="en-US" dirty="0"/>
              <a:t>For each source/destination </a:t>
            </a:r>
            <a:r>
              <a:rPr lang="en-US" dirty="0" smtClean="0"/>
              <a:t>pair</a:t>
            </a:r>
            <a:r>
              <a:rPr lang="en-US" sz="3600" dirty="0" smtClean="0"/>
              <a:t>)</a:t>
            </a:r>
          </a:p>
          <a:p>
            <a:pPr>
              <a:buFont typeface="Wingdings" pitchFamily="2" charset="2"/>
              <a:buChar char="v"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source/destination pair</a:t>
            </a:r>
            <a:r>
              <a:rPr lang="en-US" dirty="0"/>
              <a:t>, one path is chosen from </a:t>
            </a:r>
            <a:r>
              <a:rPr lang="en-US" dirty="0" smtClean="0"/>
              <a:t>the  </a:t>
            </a:r>
            <a:r>
              <a:rPr lang="en-US" dirty="0"/>
              <a:t>associated candidate path </a:t>
            </a:r>
            <a:r>
              <a:rPr lang="en-US" dirty="0" smtClean="0"/>
              <a:t>set. </a:t>
            </a:r>
            <a:r>
              <a:rPr lang="en-US" dirty="0"/>
              <a:t>Ideally, the path is a </a:t>
            </a:r>
            <a:r>
              <a:rPr lang="en-US" dirty="0" smtClean="0">
                <a:solidFill>
                  <a:srgbClr val="FF0000"/>
                </a:solidFill>
              </a:rPr>
              <a:t>lowest-cost   path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No </a:t>
            </a:r>
            <a:r>
              <a:rPr lang="en-US" dirty="0"/>
              <a:t>opportunity to adapt to the </a:t>
            </a:r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 </a:t>
            </a:r>
            <a:r>
              <a:rPr lang="en-US" dirty="0" smtClean="0"/>
              <a:t>network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!!!</a:t>
            </a:r>
          </a:p>
          <a:p>
            <a:pPr>
              <a:buFont typeface="Wingdings" pitchFamily="2" charset="2"/>
              <a:buChar char="v"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main motivation for using shortest-path routing is </a:t>
            </a:r>
            <a:r>
              <a:rPr lang="en-US" dirty="0" smtClean="0"/>
              <a:t>          minimization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end-to-end path </a:t>
            </a:r>
            <a:r>
              <a:rPr lang="en-US" dirty="0" smtClean="0">
                <a:solidFill>
                  <a:srgbClr val="FF0000"/>
                </a:solidFill>
              </a:rPr>
              <a:t>latency.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For applications </a:t>
            </a:r>
            <a:r>
              <a:rPr lang="en-US" dirty="0" smtClean="0"/>
              <a:t>  such </a:t>
            </a:r>
            <a:r>
              <a:rPr lang="en-US" dirty="0"/>
              <a:t>as electronic trading in </a:t>
            </a:r>
            <a:r>
              <a:rPr lang="en-US" dirty="0" smtClean="0"/>
              <a:t>the financial </a:t>
            </a:r>
            <a:r>
              <a:rPr lang="en-US" dirty="0"/>
              <a:t>markets, </a:t>
            </a:r>
            <a:r>
              <a:rPr lang="en-US" dirty="0" smtClean="0"/>
              <a:t>with a          latency of even </a:t>
            </a:r>
            <a:r>
              <a:rPr lang="en-US" dirty="0"/>
              <a:t>a few microseconds can be unacceptable</a:t>
            </a:r>
            <a:endParaRPr lang="fa-IR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245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47" y="2612721"/>
            <a:ext cx="7533034" cy="3926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Alternative-Path Routing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2574-F964-4BDF-8AAE-18D8217D52A4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16029"/>
            <a:ext cx="9324528" cy="257535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set of candidate paths is also generated prior to any </a:t>
            </a:r>
            <a:r>
              <a:rPr lang="en-US" sz="2400" dirty="0" smtClean="0"/>
              <a:t>      demands </a:t>
            </a:r>
            <a:r>
              <a:rPr lang="en-US" sz="2400" dirty="0"/>
              <a:t>being added to the </a:t>
            </a:r>
            <a:r>
              <a:rPr lang="en-US" sz="2400" dirty="0" smtClean="0"/>
              <a:t>network. 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One </a:t>
            </a:r>
            <a:r>
              <a:rPr lang="en-US" sz="2400" dirty="0"/>
              <a:t>of </a:t>
            </a:r>
            <a:r>
              <a:rPr lang="en-US" sz="2400" dirty="0" smtClean="0"/>
              <a:t>the </a:t>
            </a:r>
            <a:r>
              <a:rPr lang="en-US" sz="2400" i="1" dirty="0" smtClean="0"/>
              <a:t>M </a:t>
            </a:r>
            <a:r>
              <a:rPr lang="en-US" sz="2400" dirty="0"/>
              <a:t>paths is selected to be used for </a:t>
            </a: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FF0000"/>
                </a:solidFill>
              </a:rPr>
              <a:t>particular   demand, </a:t>
            </a:r>
            <a:r>
              <a:rPr lang="en-US" sz="2400" dirty="0" smtClean="0"/>
              <a:t>leading to some </a:t>
            </a:r>
            <a:r>
              <a:rPr lang="en-US" sz="2400" dirty="0"/>
              <a:t>degree of </a:t>
            </a:r>
            <a:r>
              <a:rPr lang="en-US" sz="2400" dirty="0">
                <a:solidFill>
                  <a:srgbClr val="FF0000"/>
                </a:solidFill>
              </a:rPr>
              <a:t>state-dependent </a:t>
            </a:r>
            <a:r>
              <a:rPr lang="en-US" sz="2400" dirty="0" smtClean="0">
                <a:solidFill>
                  <a:srgbClr val="FF0000"/>
                </a:solidFill>
              </a:rPr>
              <a:t>routing!</a:t>
            </a:r>
            <a:endParaRPr lang="fa-IR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795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Selecting a Path for a Demand Request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5CB3-5F0C-40B0-AB06-6DC2E013DF7A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211960"/>
            <a:ext cx="8784976" cy="514439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fa-IR" sz="3600" dirty="0" smtClean="0"/>
              <a:t> </a:t>
            </a:r>
            <a:r>
              <a:rPr lang="en-US" sz="3600" dirty="0"/>
              <a:t>W</a:t>
            </a:r>
            <a:r>
              <a:rPr lang="en-US" dirty="0" smtClean="0"/>
              <a:t>hen </a:t>
            </a:r>
            <a:r>
              <a:rPr lang="en-US" dirty="0"/>
              <a:t>a demand request arrives for a </a:t>
            </a:r>
            <a:r>
              <a:rPr lang="en-US" dirty="0">
                <a:solidFill>
                  <a:srgbClr val="FF0000"/>
                </a:solidFill>
              </a:rPr>
              <a:t>particular </a:t>
            </a:r>
            <a:r>
              <a:rPr lang="en-US" dirty="0" smtClean="0">
                <a:solidFill>
                  <a:srgbClr val="FF0000"/>
                </a:solidFill>
              </a:rPr>
              <a:t>    source/destination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any of the </a:t>
            </a:r>
            <a:r>
              <a:rPr lang="en-US" i="1" dirty="0">
                <a:solidFill>
                  <a:srgbClr val="FF0000"/>
                </a:solidFill>
              </a:rPr>
              <a:t>M </a:t>
            </a:r>
            <a:r>
              <a:rPr lang="en-US" dirty="0">
                <a:solidFill>
                  <a:srgbClr val="FF0000"/>
                </a:solidFill>
              </a:rPr>
              <a:t>paths </a:t>
            </a:r>
            <a:r>
              <a:rPr lang="en-US" dirty="0"/>
              <a:t>can be potentially used to carry the connection</a:t>
            </a:r>
            <a:r>
              <a:rPr lang="en-US" sz="3600" dirty="0"/>
              <a:t> </a:t>
            </a:r>
            <a:endParaRPr lang="en-US" sz="3600" dirty="0" smtClean="0"/>
          </a:p>
          <a:p>
            <a:pPr>
              <a:buFont typeface="Wingdings" pitchFamily="2" charset="2"/>
              <a:buChar char="v"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Typically, the </a:t>
            </a:r>
            <a:r>
              <a:rPr lang="en-US" dirty="0">
                <a:solidFill>
                  <a:srgbClr val="FF0000"/>
                </a:solidFill>
              </a:rPr>
              <a:t>current state of the network </a:t>
            </a:r>
            <a:r>
              <a:rPr lang="en-US" dirty="0"/>
              <a:t>is used in determining which of the </a:t>
            </a:r>
            <a:r>
              <a:rPr lang="en-US" i="1" dirty="0"/>
              <a:t>M </a:t>
            </a:r>
            <a:r>
              <a:rPr lang="en-US" dirty="0"/>
              <a:t>paths to use</a:t>
            </a:r>
            <a:r>
              <a:rPr lang="en-US" sz="3600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L</a:t>
            </a:r>
            <a:r>
              <a:rPr lang="en-US" dirty="0" smtClean="0"/>
              <a:t>east </a:t>
            </a:r>
            <a:r>
              <a:rPr lang="en-US" dirty="0"/>
              <a:t>congested path routing : select the feasible </a:t>
            </a:r>
            <a:r>
              <a:rPr lang="en-US" dirty="0" smtClean="0"/>
              <a:t>    path </a:t>
            </a:r>
            <a:r>
              <a:rPr lang="en-US" dirty="0"/>
              <a:t>that will leave the network in the “least-loaded</a:t>
            </a:r>
            <a:r>
              <a:rPr lang="en-US" dirty="0" smtClean="0"/>
              <a:t>”   </a:t>
            </a:r>
            <a:r>
              <a:rPr lang="en-US" dirty="0"/>
              <a:t>state</a:t>
            </a:r>
            <a:r>
              <a:rPr lang="en-US" sz="3600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Different strategies to choose the optimal path</a:t>
            </a:r>
            <a:endParaRPr lang="fa-IR" sz="3600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1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Dynamic-Path </a:t>
            </a:r>
            <a:r>
              <a:rPr lang="en-US" dirty="0"/>
              <a:t>Routing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560-9864-4B33-A2BE-249B41655944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called </a:t>
            </a:r>
            <a:r>
              <a:rPr lang="en-US" i="1" dirty="0"/>
              <a:t>adaptive unconstrained routing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no predetermination </a:t>
            </a:r>
            <a:r>
              <a:rPr lang="en-US" dirty="0"/>
              <a:t>of which paths to use for a particular source/destination combination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The path calculation is performed </a:t>
            </a:r>
            <a:r>
              <a:rPr lang="en-US" dirty="0">
                <a:solidFill>
                  <a:srgbClr val="FF0000"/>
                </a:solidFill>
              </a:rPr>
              <a:t>at the </a:t>
            </a:r>
            <a:r>
              <a:rPr lang="en-US" dirty="0" smtClean="0">
                <a:solidFill>
                  <a:srgbClr val="FF0000"/>
                </a:solidFill>
              </a:rPr>
              <a:t>    time </a:t>
            </a:r>
            <a:r>
              <a:rPr lang="en-US" dirty="0">
                <a:solidFill>
                  <a:srgbClr val="FF0000"/>
                </a:solidFill>
              </a:rPr>
              <a:t>of each </a:t>
            </a:r>
            <a:r>
              <a:rPr lang="en-US" dirty="0" smtClean="0">
                <a:solidFill>
                  <a:srgbClr val="FF0000"/>
                </a:solidFill>
              </a:rPr>
              <a:t>demand </a:t>
            </a:r>
            <a:r>
              <a:rPr lang="en-US" dirty="0" smtClean="0"/>
              <a:t>request</a:t>
            </a:r>
            <a:r>
              <a:rPr lang="en-US" dirty="0"/>
              <a:t>, based on the </a:t>
            </a:r>
            <a:r>
              <a:rPr lang="en-US" dirty="0">
                <a:solidFill>
                  <a:srgbClr val="FF0000"/>
                </a:solidFill>
              </a:rPr>
              <a:t>current state</a:t>
            </a:r>
            <a:r>
              <a:rPr lang="en-US" dirty="0"/>
              <a:t> of the network </a:t>
            </a:r>
            <a:br>
              <a:rPr lang="en-US" dirty="0"/>
            </a:br>
            <a:endParaRPr lang="fa-IR" sz="3600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Dynamic-Path </a:t>
            </a:r>
            <a:r>
              <a:rPr lang="en-US" dirty="0"/>
              <a:t>Routing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B04-A32B-4B0C-A7BE-2668A1174DF3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15286"/>
            <a:ext cx="8229600" cy="502362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The first step </a:t>
            </a:r>
            <a:r>
              <a:rPr lang="en-US" dirty="0"/>
              <a:t>is to determine if there are any links in the network with </a:t>
            </a:r>
            <a:r>
              <a:rPr lang="en-US" dirty="0">
                <a:solidFill>
                  <a:srgbClr val="FF0000"/>
                </a:solidFill>
              </a:rPr>
              <a:t>insufficient available bandwidth </a:t>
            </a:r>
            <a:r>
              <a:rPr lang="en-US" dirty="0"/>
              <a:t>to carry the new demand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Any </a:t>
            </a:r>
            <a:r>
              <a:rPr lang="en-US" dirty="0"/>
              <a:t>node that does not have available regeneration equipment should be temporarily removed from the topology, (regeneration would be required)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After the topology has been pruned </a:t>
            </a:r>
            <a:r>
              <a:rPr lang="en-US" dirty="0">
                <a:solidFill>
                  <a:srgbClr val="FF0000"/>
                </a:solidFill>
              </a:rPr>
              <a:t>based on the </a:t>
            </a:r>
            <a:r>
              <a:rPr lang="en-US" dirty="0" smtClean="0">
                <a:solidFill>
                  <a:srgbClr val="FF0000"/>
                </a:solidFill>
              </a:rPr>
              <a:t>  current </a:t>
            </a:r>
            <a:r>
              <a:rPr lang="en-US" dirty="0">
                <a:solidFill>
                  <a:srgbClr val="FF0000"/>
                </a:solidFill>
              </a:rPr>
              <a:t>network state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/>
              <a:t>i.e., the </a:t>
            </a:r>
            <a:r>
              <a:rPr lang="en-US" dirty="0">
                <a:solidFill>
                  <a:srgbClr val="FF0000"/>
                </a:solidFill>
              </a:rPr>
              <a:t>KSP</a:t>
            </a:r>
            <a:r>
              <a:rPr lang="en-US" dirty="0"/>
              <a:t> algorithm can be run and/or the </a:t>
            </a:r>
            <a:r>
              <a:rPr lang="en-US" dirty="0">
                <a:solidFill>
                  <a:srgbClr val="FF0000"/>
                </a:solidFill>
              </a:rPr>
              <a:t>bottleneck-avoidance strategy</a:t>
            </a:r>
            <a:r>
              <a:rPr lang="en-US" dirty="0"/>
              <a:t> can be used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This process takes tens of milliseconds to complete, so it is possible to generate a candidate set of paths every time a new </a:t>
            </a:r>
            <a:r>
              <a:rPr lang="en-US" dirty="0" smtClean="0"/>
              <a:t>demand request </a:t>
            </a:r>
            <a:r>
              <a:rPr lang="en-US" dirty="0"/>
              <a:t>is received </a:t>
            </a:r>
            <a:endParaRPr lang="fa-IR" sz="36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3684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 smtClean="0"/>
              <a:t>Capturing </a:t>
            </a:r>
            <a:r>
              <a:rPr lang="en-US" sz="2400" b="0" dirty="0"/>
              <a:t>the Available Equipment in the Network Model</a:t>
            </a:r>
            <a:r>
              <a:rPr lang="en-US" sz="1400" b="0" dirty="0"/>
              <a:t> 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100" b="0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281868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a lack of available equipment in particular </a:t>
            </a:r>
            <a:r>
              <a:rPr lang="en-US" dirty="0" smtClean="0"/>
              <a:t>nodes,    some</a:t>
            </a:r>
            <a:r>
              <a:rPr lang="en-US" dirty="0"/>
              <a:t>, or even all, of the candidate paths may be </a:t>
            </a:r>
            <a:r>
              <a:rPr lang="en-US" dirty="0">
                <a:solidFill>
                  <a:srgbClr val="FF0000"/>
                </a:solidFill>
              </a:rPr>
              <a:t>infeasible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dynamic routing process first prunes out the links and nodes that would clearly be infeasible for a new demand </a:t>
            </a: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Example: </a:t>
            </a:r>
            <a:r>
              <a:rPr lang="en-US" dirty="0"/>
              <a:t>O-E-O Network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dirty="0"/>
              <a:t>it is assumed that pairs of transponders are interconnected via patch cables rather than through a flexible switch</a:t>
            </a:r>
            <a:r>
              <a:rPr lang="en-US" sz="2400" dirty="0"/>
              <a:t> :</a:t>
            </a: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714749"/>
            <a:ext cx="4124325" cy="2476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1AE1-6E78-4EA8-9DEC-43DE14291CFF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Capturing the Available Equipment in the Network Model</a:t>
            </a:r>
            <a:r>
              <a:rPr lang="en-US" sz="1600" dirty="0"/>
              <a:t>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529192"/>
            <a:ext cx="8896350" cy="4457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5AC2-1FD8-4B5E-AF2C-8DF171B9586E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64" y="3524903"/>
            <a:ext cx="6112736" cy="299929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 smtClean="0">
                <a:solidFill>
                  <a:schemeClr val="tx1"/>
                </a:solidFill>
              </a:rPr>
              <a:t>Capturing </a:t>
            </a:r>
            <a:r>
              <a:rPr lang="en-US" sz="2400" b="0" dirty="0">
                <a:solidFill>
                  <a:schemeClr val="tx1"/>
                </a:solidFill>
              </a:rPr>
              <a:t>the Available Equipment in the Network Model </a:t>
            </a:r>
            <a:r>
              <a:rPr lang="en-US" sz="2000" dirty="0"/>
              <a:t/>
            </a:r>
            <a:br>
              <a:rPr lang="en-US" sz="2000" dirty="0"/>
            </a:b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4BE3-A733-4267-BE4A-2A923C52B810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220232" y="1230281"/>
            <a:ext cx="8686800" cy="228489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a graph transformation where each 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en-US" dirty="0"/>
              <a:t> </a:t>
            </a:r>
            <a:r>
              <a:rPr lang="en-US" dirty="0" smtClean="0"/>
              <a:t>in  the </a:t>
            </a:r>
            <a:r>
              <a:rPr lang="en-US" dirty="0"/>
              <a:t>original topology </a:t>
            </a:r>
            <a:r>
              <a:rPr lang="en-US" dirty="0">
                <a:solidFill>
                  <a:srgbClr val="FF0000"/>
                </a:solidFill>
              </a:rPr>
              <a:t>becomes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 in the </a:t>
            </a:r>
            <a:r>
              <a:rPr lang="en-US" dirty="0" smtClean="0"/>
              <a:t>new topology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These nodes are interconnected in the new topology </a:t>
            </a:r>
            <a:r>
              <a:rPr lang="en-US" dirty="0" smtClean="0"/>
              <a:t>  only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there is equipment available in the real network to allow a </a:t>
            </a:r>
            <a:r>
              <a:rPr lang="en-US" dirty="0" smtClean="0"/>
              <a:t> new </a:t>
            </a:r>
            <a:r>
              <a:rPr lang="en-US" dirty="0"/>
              <a:t>path to be routed between them</a:t>
            </a:r>
            <a:r>
              <a:rPr lang="en-US" sz="2400" dirty="0"/>
              <a:t> 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5761884"/>
            <a:ext cx="3344400" cy="20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</a:rPr>
              <a:t>Capturing the Available Equipment in the Network Model </a:t>
            </a:r>
            <a:r>
              <a:rPr lang="en-US" sz="2000" dirty="0"/>
              <a:t/>
            </a:r>
            <a:br>
              <a:rPr lang="en-US" sz="2000" dirty="0"/>
            </a:b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7403-5E0C-4F20-AAA1-14B291769654}" type="datetime5">
              <a:rPr lang="en-US" smtClean="0"/>
              <a:t>7-May-18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8" y="1900961"/>
            <a:ext cx="3371217" cy="32430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791423"/>
            <a:ext cx="3310143" cy="2430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14" y="3459770"/>
            <a:ext cx="2856253" cy="24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83DF-BCCD-4A71-8D80-86E4D68B9B26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In systems with optical bypass, </a:t>
            </a:r>
            <a:r>
              <a:rPr lang="en-US" dirty="0" smtClean="0"/>
              <a:t>additional </a:t>
            </a:r>
            <a:r>
              <a:rPr lang="en-US" dirty="0"/>
              <a:t>algorithms are needed to handle regeneration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When designing network algorithms, it is important </a:t>
            </a:r>
          </a:p>
          <a:p>
            <a:pPr marL="0" indent="0">
              <a:buNone/>
            </a:pPr>
            <a:r>
              <a:rPr lang="en-US" dirty="0" smtClean="0"/>
              <a:t>   to </a:t>
            </a:r>
            <a:r>
              <a:rPr lang="en-US" dirty="0">
                <a:solidFill>
                  <a:srgbClr val="FF0000"/>
                </a:solidFill>
              </a:rPr>
              <a:t>consider the size of the problem:</a:t>
            </a:r>
          </a:p>
          <a:p>
            <a:pPr marL="685800" lvl="1" indent="-342900">
              <a:buFont typeface="Wingdings" pitchFamily="2" charset="2"/>
              <a:buChar char="v"/>
            </a:pPr>
            <a:r>
              <a:rPr lang="en-US" dirty="0"/>
              <a:t>number of network nodes </a:t>
            </a:r>
          </a:p>
          <a:p>
            <a:pPr lvl="1"/>
            <a:r>
              <a:rPr lang="en-US" dirty="0"/>
              <a:t>     (i.e. Metro-core networks  VS backbone networks)</a:t>
            </a:r>
          </a:p>
          <a:p>
            <a:pPr lvl="1"/>
            <a:endParaRPr lang="en-US" dirty="0"/>
          </a:p>
          <a:p>
            <a:pPr marL="685800" lvl="1" indent="-342900">
              <a:buFont typeface="Wingdings" pitchFamily="2" charset="2"/>
              <a:buChar char="v"/>
            </a:pPr>
            <a:r>
              <a:rPr lang="en-US" dirty="0"/>
              <a:t>amount of traffic carried in the network</a:t>
            </a:r>
          </a:p>
          <a:p>
            <a:pPr lvl="1"/>
            <a:r>
              <a:rPr lang="en-US" dirty="0"/>
              <a:t>   Metro-core WDM networks generally have no more </a:t>
            </a:r>
            <a:r>
              <a:rPr lang="en-US" dirty="0" smtClean="0"/>
              <a:t>   than </a:t>
            </a:r>
            <a:r>
              <a:rPr lang="en-US" dirty="0">
                <a:solidFill>
                  <a:srgbClr val="FF0000"/>
                </a:solidFill>
              </a:rPr>
              <a:t>40 wavelengths </a:t>
            </a:r>
            <a:r>
              <a:rPr lang="en-US" dirty="0" smtClean="0">
                <a:solidFill>
                  <a:srgbClr val="FF0000"/>
                </a:solidFill>
              </a:rPr>
              <a:t>per </a:t>
            </a:r>
            <a:r>
              <a:rPr lang="en-US" dirty="0">
                <a:solidFill>
                  <a:srgbClr val="FF0000"/>
                </a:solidFill>
              </a:rPr>
              <a:t>fiber</a:t>
            </a:r>
            <a:r>
              <a:rPr lang="en-US" dirty="0"/>
              <a:t>, whereas backbone networks typically have </a:t>
            </a:r>
            <a:r>
              <a:rPr lang="en-US" dirty="0">
                <a:solidFill>
                  <a:srgbClr val="FF0000"/>
                </a:solidFill>
              </a:rPr>
              <a:t>80 (or as many as 160) wavelengths per fiber </a:t>
            </a:r>
          </a:p>
          <a:p>
            <a:pPr lvl="1"/>
            <a:endParaRPr lang="en-US" dirty="0"/>
          </a:p>
          <a:p>
            <a:pPr marL="685800" lvl="1" indent="-342900">
              <a:buFont typeface="Wingdings" pitchFamily="2" charset="2"/>
              <a:buChar char="v"/>
            </a:pPr>
            <a:r>
              <a:rPr lang="en-US" dirty="0"/>
              <a:t>system specifications </a:t>
            </a:r>
            <a:endParaRPr lang="fa-IR" sz="2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394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</a:rPr>
              <a:t>Capturing the Available Equipment in the </a:t>
            </a:r>
            <a:r>
              <a:rPr lang="en-US" sz="2400" b="0" dirty="0" smtClean="0">
                <a:solidFill>
                  <a:schemeClr val="tx1"/>
                </a:solidFill>
              </a:rPr>
              <a:t>Network </a:t>
            </a:r>
            <a:r>
              <a:rPr lang="en-US" sz="2400" b="0" dirty="0">
                <a:solidFill>
                  <a:schemeClr val="tx1"/>
                </a:solidFill>
              </a:rPr>
              <a:t>Model </a:t>
            </a:r>
            <a:r>
              <a:rPr lang="en-US" sz="2000" dirty="0"/>
              <a:t/>
            </a:r>
            <a:br>
              <a:rPr lang="en-US" sz="2000" dirty="0"/>
            </a:b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5B2D-CCC9-4672-88FA-4252B33E47D1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07504" y="1317710"/>
            <a:ext cx="9036496" cy="4663586"/>
          </a:xfrm>
        </p:spPr>
        <p:txBody>
          <a:bodyPr>
            <a:normAutofit fontScale="85000" lnSpcReduction="10000"/>
          </a:bodyPr>
          <a:lstStyle/>
          <a:p>
            <a:pPr marL="0" indent="-342900" algn="l"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A shortest-path algorithm </a:t>
            </a:r>
            <a:r>
              <a:rPr lang="en-US" dirty="0"/>
              <a:t>is run on the </a:t>
            </a:r>
            <a:r>
              <a:rPr lang="en-US" dirty="0" smtClean="0">
                <a:solidFill>
                  <a:srgbClr val="FF0000"/>
                </a:solidFill>
              </a:rPr>
              <a:t>transformed     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topology </a:t>
            </a:r>
            <a:r>
              <a:rPr lang="en-US" dirty="0"/>
              <a:t>to find a </a:t>
            </a:r>
            <a:r>
              <a:rPr lang="en-US" dirty="0">
                <a:solidFill>
                  <a:srgbClr val="FF0000"/>
                </a:solidFill>
              </a:rPr>
              <a:t>feasible path</a:t>
            </a:r>
            <a:r>
              <a:rPr lang="en-US" dirty="0"/>
              <a:t>, using unity as </a:t>
            </a:r>
            <a:r>
              <a:rPr lang="en-US" dirty="0" smtClean="0"/>
              <a:t>the   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link metric </a:t>
            </a:r>
            <a:r>
              <a:rPr lang="en-US" dirty="0"/>
              <a:t>to minimize the number of hops, </a:t>
            </a:r>
            <a:r>
              <a:rPr lang="en-US" dirty="0" smtClean="0"/>
              <a:t>and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hence minimize </a:t>
            </a:r>
            <a:r>
              <a:rPr lang="en-US" dirty="0">
                <a:solidFill>
                  <a:srgbClr val="FF0000"/>
                </a:solidFill>
              </a:rPr>
              <a:t>the number of regenerations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-342900" algn="l"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/>
              <a:t>The desired path from Node A to Node Z in the </a:t>
            </a:r>
            <a:r>
              <a:rPr lang="en-US" dirty="0" smtClean="0"/>
              <a:t>         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transformed </a:t>
            </a:r>
            <a:r>
              <a:rPr lang="en-US" dirty="0"/>
              <a:t>graph is A-1′-2′-5′-6′-Z, </a:t>
            </a:r>
            <a:r>
              <a:rPr lang="en-US" dirty="0" smtClean="0"/>
              <a:t>which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corresponds </a:t>
            </a:r>
            <a:r>
              <a:rPr lang="en-US" dirty="0"/>
              <a:t>to path A-B-C-D-Z in the original </a:t>
            </a:r>
            <a:r>
              <a:rPr lang="en-US" dirty="0" smtClean="0"/>
              <a:t>graph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2400" dirty="0"/>
          </a:p>
          <a:p>
            <a:pPr marL="0" indent="-342900" algn="l">
              <a:spcBef>
                <a:spcPts val="0"/>
              </a:spcBef>
              <a:buFont typeface="Wingdings" pitchFamily="2" charset="2"/>
              <a:buChar char="v"/>
            </a:pPr>
            <a:r>
              <a:rPr lang="en-US" i="1" dirty="0" smtClean="0"/>
              <a:t>Turn </a:t>
            </a:r>
            <a:r>
              <a:rPr lang="en-US" i="1" dirty="0"/>
              <a:t>constraints</a:t>
            </a:r>
            <a:r>
              <a:rPr lang="en-US" sz="2400" dirty="0"/>
              <a:t> : </a:t>
            </a:r>
            <a:r>
              <a:rPr lang="en-US" dirty="0"/>
              <a:t>Routing constraints such as </a:t>
            </a:r>
            <a:r>
              <a:rPr lang="en-US" dirty="0" smtClean="0"/>
              <a:t>those        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 smtClean="0"/>
              <a:t>   imposed </a:t>
            </a:r>
            <a:r>
              <a:rPr lang="en-US" dirty="0"/>
              <a:t>by the available transponder pairs, where </a:t>
            </a:r>
            <a:r>
              <a:rPr lang="en-US" dirty="0" smtClean="0"/>
              <a:t>      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only certain </a:t>
            </a:r>
            <a:r>
              <a:rPr lang="en-US" dirty="0">
                <a:solidFill>
                  <a:srgbClr val="FF0000"/>
                </a:solidFill>
              </a:rPr>
              <a:t>directions through a node are possible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8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</a:rPr>
              <a:t>Capturing the Available Equipment in the </a:t>
            </a:r>
            <a:r>
              <a:rPr lang="en-US" sz="2400" b="0" dirty="0" smtClean="0">
                <a:solidFill>
                  <a:schemeClr val="tx1"/>
                </a:solidFill>
              </a:rPr>
              <a:t>Network </a:t>
            </a:r>
            <a:r>
              <a:rPr lang="en-US" sz="2400" b="0" dirty="0">
                <a:solidFill>
                  <a:schemeClr val="tx1"/>
                </a:solidFill>
              </a:rPr>
              <a:t>Model </a:t>
            </a:r>
            <a:r>
              <a:rPr lang="en-US" sz="2000" dirty="0"/>
              <a:t/>
            </a:r>
            <a:br>
              <a:rPr lang="en-US" sz="2000" dirty="0"/>
            </a:b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8EC9-1EB7-4921-8D3C-FB3B148683ED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544228"/>
            <a:ext cx="8229600" cy="514439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i="1" dirty="0" smtClean="0"/>
              <a:t>Optical-Bypass-Enabled </a:t>
            </a:r>
            <a:r>
              <a:rPr lang="en-US" b="1" i="1" dirty="0"/>
              <a:t>Network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 new topology is created, composed of only those nodes </a:t>
            </a:r>
            <a:r>
              <a:rPr lang="en-US" dirty="0" smtClean="0"/>
              <a:t> that </a:t>
            </a:r>
            <a:r>
              <a:rPr lang="en-US" dirty="0"/>
              <a:t>have </a:t>
            </a:r>
            <a:r>
              <a:rPr lang="en-US" dirty="0">
                <a:solidFill>
                  <a:srgbClr val="FF0000"/>
                </a:solidFill>
              </a:rPr>
              <a:t>available regeneration equipment</a:t>
            </a:r>
            <a:r>
              <a:rPr lang="en-US" dirty="0"/>
              <a:t>, along with the source and destination of the new demand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Even if there are multiple regeneration-free paths </a:t>
            </a:r>
            <a:r>
              <a:rPr lang="en-US" dirty="0" smtClean="0"/>
              <a:t>between  </a:t>
            </a:r>
            <a:r>
              <a:rPr lang="en-US" dirty="0"/>
              <a:t>a pair of nodes, only one link is added in the new topology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resulting graph is often referred to as the </a:t>
            </a:r>
            <a:r>
              <a:rPr lang="en-US" i="1" dirty="0">
                <a:solidFill>
                  <a:srgbClr val="FF0000"/>
                </a:solidFill>
              </a:rPr>
              <a:t>reachability </a:t>
            </a:r>
            <a:r>
              <a:rPr lang="en-US" i="1" dirty="0" smtClean="0">
                <a:solidFill>
                  <a:srgbClr val="FF0000"/>
                </a:solidFill>
              </a:rPr>
              <a:t> graph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 shortest-path algorithm is run on this transformed </a:t>
            </a:r>
            <a:r>
              <a:rPr lang="en-US" dirty="0" smtClean="0"/>
              <a:t>         topology </a:t>
            </a:r>
            <a:r>
              <a:rPr lang="en-US" dirty="0"/>
              <a:t>to find a </a:t>
            </a:r>
            <a:r>
              <a:rPr lang="en-US" dirty="0">
                <a:solidFill>
                  <a:srgbClr val="FF0000"/>
                </a:solidFill>
              </a:rPr>
              <a:t>feasible path </a:t>
            </a:r>
            <a:r>
              <a:rPr lang="en-US" dirty="0"/>
              <a:t/>
            </a:r>
            <a:br>
              <a:rPr lang="en-US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76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 smtClean="0">
                <a:solidFill>
                  <a:schemeClr val="tx1"/>
                </a:solidFill>
              </a:rPr>
              <a:t>Capturing </a:t>
            </a:r>
            <a:r>
              <a:rPr lang="en-US" sz="2400" b="0" dirty="0">
                <a:solidFill>
                  <a:schemeClr val="tx1"/>
                </a:solidFill>
              </a:rPr>
              <a:t>the Available Equipment in the Network Model </a:t>
            </a:r>
            <a:r>
              <a:rPr lang="en-US" sz="2000" dirty="0"/>
              <a:t/>
            </a:r>
            <a:br>
              <a:rPr lang="en-US" sz="2000" dirty="0"/>
            </a:b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8A68-354B-4B9D-AAF4-379CC042CCD1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43058" y="1394522"/>
            <a:ext cx="8579296" cy="514439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1" dirty="0" smtClean="0"/>
              <a:t>Optical-Bypass-Enabled Network</a:t>
            </a:r>
          </a:p>
          <a:p>
            <a:pPr marL="0" indent="0" algn="l">
              <a:buNone/>
            </a:pPr>
            <a:endParaRPr lang="en-US" b="1" i="1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 link metric such as [</a:t>
            </a:r>
            <a:r>
              <a:rPr lang="en-US" i="1" dirty="0" err="1">
                <a:solidFill>
                  <a:srgbClr val="FF0000"/>
                </a:solidFill>
              </a:rPr>
              <a:t>LARGE</a:t>
            </a:r>
            <a:r>
              <a:rPr lang="en-US" dirty="0" err="1">
                <a:solidFill>
                  <a:srgbClr val="FF0000"/>
                </a:solidFill>
              </a:rPr>
              <a:t>+</a:t>
            </a:r>
            <a:r>
              <a:rPr lang="en-US" i="1" dirty="0" err="1">
                <a:solidFill>
                  <a:srgbClr val="FF0000"/>
                </a:solidFill>
              </a:rPr>
              <a:t>NumHops</a:t>
            </a:r>
            <a:r>
              <a:rPr lang="en-US" dirty="0"/>
              <a:t>] can be used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i="1" dirty="0">
                <a:solidFill>
                  <a:srgbClr val="FF0000"/>
                </a:solidFill>
              </a:rPr>
              <a:t>LARGE</a:t>
            </a:r>
            <a:r>
              <a:rPr lang="en-US" i="1" dirty="0"/>
              <a:t> </a:t>
            </a:r>
            <a:r>
              <a:rPr lang="en-US" dirty="0"/>
              <a:t>is some number greater than any possible path hop count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i="1" dirty="0" err="1">
                <a:solidFill>
                  <a:srgbClr val="FF0000"/>
                </a:solidFill>
              </a:rPr>
              <a:t>NumHops</a:t>
            </a:r>
            <a:r>
              <a:rPr lang="en-US" i="1" dirty="0"/>
              <a:t> </a:t>
            </a:r>
            <a:r>
              <a:rPr lang="en-US" dirty="0"/>
              <a:t>is the number of hops in the minimum-hop regeneration-free path (in the real topology) between </a:t>
            </a:r>
            <a:r>
              <a:rPr lang="en-US" dirty="0" smtClean="0"/>
              <a:t> the </a:t>
            </a:r>
            <a:r>
              <a:rPr lang="en-US" dirty="0"/>
              <a:t>nodes interconnected by the link</a:t>
            </a:r>
            <a:r>
              <a:rPr lang="en-US" sz="2400" dirty="0"/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shortest-path algorithm finds a </a:t>
            </a:r>
            <a:r>
              <a:rPr lang="en-US" dirty="0" smtClean="0">
                <a:solidFill>
                  <a:srgbClr val="FF0000"/>
                </a:solidFill>
              </a:rPr>
              <a:t>minimum-           regeneration </a:t>
            </a:r>
            <a:r>
              <a:rPr lang="en-US" dirty="0">
                <a:solidFill>
                  <a:srgbClr val="FF0000"/>
                </a:solidFill>
              </a:rPr>
              <a:t>feasible path with the minimum number of hops</a:t>
            </a:r>
            <a:r>
              <a:rPr lang="en-US" dirty="0"/>
              <a:t>, assuming one exists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82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 smtClean="0">
                <a:solidFill>
                  <a:schemeClr val="tx1"/>
                </a:solidFill>
              </a:rPr>
              <a:t>Capturing </a:t>
            </a:r>
            <a:r>
              <a:rPr lang="en-US" sz="2400" b="0" dirty="0">
                <a:solidFill>
                  <a:schemeClr val="tx1"/>
                </a:solidFill>
              </a:rPr>
              <a:t>the Available Equipment in the Network Model </a:t>
            </a:r>
            <a:r>
              <a:rPr lang="en-US" sz="2000" dirty="0"/>
              <a:t/>
            </a:r>
            <a:br>
              <a:rPr lang="en-US" sz="2000" dirty="0"/>
            </a:b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A615-C721-4C6F-85FA-70FC1FC41C07}" type="datetime5">
              <a:rPr lang="en-US" smtClean="0"/>
              <a:t>7-May-18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18348"/>
            <a:ext cx="8743950" cy="4591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95" y="1418348"/>
            <a:ext cx="1374605" cy="3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 smtClean="0">
                <a:solidFill>
                  <a:schemeClr val="tx1"/>
                </a:solidFill>
              </a:rPr>
              <a:t>Diverse </a:t>
            </a:r>
            <a:r>
              <a:rPr lang="en-US" sz="2400" b="0" dirty="0">
                <a:solidFill>
                  <a:schemeClr val="tx1"/>
                </a:solidFill>
              </a:rPr>
              <a:t>Routing for Protection </a:t>
            </a:r>
            <a:r>
              <a:rPr lang="en-US" sz="2800" dirty="0"/>
              <a:t/>
            </a:r>
            <a:br>
              <a:rPr lang="en-US" sz="2800" dirty="0"/>
            </a:b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6280-C862-46F3-8655-8B5EF9DA3B45}" type="datetime5">
              <a:rPr lang="en-US" smtClean="0"/>
              <a:t>7-May-18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82453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/>
              <a:t>The previous sections focused on finding </a:t>
            </a:r>
            <a:r>
              <a:rPr lang="en-US" dirty="0">
                <a:solidFill>
                  <a:srgbClr val="FF0000"/>
                </a:solidFill>
              </a:rPr>
              <a:t>a single path </a:t>
            </a:r>
            <a:r>
              <a:rPr lang="en-US" dirty="0"/>
              <a:t>between </a:t>
            </a:r>
            <a:r>
              <a:rPr lang="en-US" dirty="0" smtClean="0"/>
              <a:t>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a </a:t>
            </a:r>
            <a:r>
              <a:rPr lang="en-US" dirty="0"/>
              <a:t>source and a destination</a:t>
            </a:r>
            <a:r>
              <a:rPr lang="en-US" sz="2400" dirty="0"/>
              <a:t> </a:t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/>
              <a:t>If any of the equipment supporting a connection </a:t>
            </a:r>
            <a:r>
              <a:rPr lang="en-US" dirty="0">
                <a:solidFill>
                  <a:srgbClr val="FF0000"/>
                </a:solidFill>
              </a:rPr>
              <a:t>fails</a:t>
            </a:r>
            <a:r>
              <a:rPr lang="en-US" dirty="0"/>
              <a:t>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/>
              <a:t>if the fiber over which the connection is routed is </a:t>
            </a:r>
            <a:r>
              <a:rPr lang="en-US" dirty="0">
                <a:solidFill>
                  <a:srgbClr val="FF0000"/>
                </a:solidFill>
              </a:rPr>
              <a:t>cut</a:t>
            </a:r>
            <a:r>
              <a:rPr lang="en-US" dirty="0"/>
              <a:t>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</a:t>
            </a:r>
            <a:r>
              <a:rPr lang="en-US" dirty="0"/>
              <a:t>the demand is brought down </a:t>
            </a:r>
            <a:endParaRPr lang="en-US" dirty="0" smtClean="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/>
              <a:t>Thus, it is often desirable to provide protection for a demand to </a:t>
            </a:r>
            <a:endParaRPr lang="en-US" dirty="0" smtClean="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improve </a:t>
            </a:r>
            <a:r>
              <a:rPr lang="en-US" dirty="0"/>
              <a:t>its </a:t>
            </a:r>
            <a:r>
              <a:rPr lang="en-US" i="1" dirty="0">
                <a:solidFill>
                  <a:srgbClr val="FF0000"/>
                </a:solidFill>
              </a:rPr>
              <a:t>availability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 smtClean="0"/>
              <a:t>Availability </a:t>
            </a:r>
            <a:r>
              <a:rPr lang="en-US" dirty="0"/>
              <a:t>is defined as the probability of the demand being in </a:t>
            </a:r>
            <a:r>
              <a:rPr lang="en-US" dirty="0" smtClean="0"/>
              <a:t>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a </a:t>
            </a:r>
            <a:r>
              <a:rPr lang="en-US" dirty="0"/>
              <a:t>working state at a given instant of time</a:t>
            </a:r>
            <a:r>
              <a:rPr lang="en-US" sz="2400" dirty="0"/>
              <a:t> 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83568" y="306896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FFD7-F43E-4395-81DA-AE344C5B1CA7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16853"/>
              </p:ext>
            </p:extLst>
          </p:nvPr>
        </p:nvGraphicFramePr>
        <p:xfrm>
          <a:off x="421922" y="1340768"/>
          <a:ext cx="8363275" cy="6507556"/>
        </p:xfrm>
        <a:graphic>
          <a:graphicData uri="http://schemas.openxmlformats.org/drawingml/2006/table">
            <a:tbl>
              <a:tblPr/>
              <a:tblGrid>
                <a:gridCol w="1672655"/>
                <a:gridCol w="1757343"/>
                <a:gridCol w="1656184"/>
                <a:gridCol w="1604438"/>
                <a:gridCol w="1672655"/>
              </a:tblGrid>
              <a:tr h="3696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Availability</a:t>
                      </a:r>
                      <a:r>
                        <a:rPr lang="en-US" sz="1400" b="1" dirty="0"/>
                        <a:t> %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Downtime </a:t>
                      </a:r>
                      <a:r>
                        <a:rPr lang="en-US" sz="1400" b="1" dirty="0" smtClean="0"/>
                        <a:t>per     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year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Downtime </a:t>
                      </a:r>
                      <a:r>
                        <a:rPr lang="en-US" sz="1400" b="1" dirty="0" smtClean="0"/>
                        <a:t>per    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month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Downtime per </a:t>
                      </a:r>
                      <a:r>
                        <a:rPr lang="en-US" sz="1400" b="1" dirty="0" smtClean="0"/>
                        <a:t>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week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Downtime per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day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92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90% ("one nine")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36.5 days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72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16.8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2.4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95% ("one and a half nines")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18.25 days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36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8.4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1.2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7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97%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10.96 days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21.6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5.04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43.2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7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98%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7.30 days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14.4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3.36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28.8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99% ("two nines")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3.65 days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7.20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1.68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14.4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99.5% ("</a:t>
                      </a:r>
                      <a:r>
                        <a:rPr lang="en-US" sz="1400" b="1" dirty="0" smtClean="0"/>
                        <a:t>two        </a:t>
                      </a:r>
                      <a:r>
                        <a:rPr lang="en-US" sz="1400" b="1" dirty="0"/>
                        <a:t>and a half nines")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1.83 days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3.60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50.4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7.2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7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99.8%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17.52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86.23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20.16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2.88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99.9% ("three </a:t>
                      </a:r>
                      <a:r>
                        <a:rPr lang="en-US" sz="1400" b="1" dirty="0" smtClean="0"/>
                        <a:t>     nines</a:t>
                      </a:r>
                      <a:r>
                        <a:rPr lang="en-US" sz="1400" b="1" dirty="0"/>
                        <a:t>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8.76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43.8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10.1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1.44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99.95% ("three and a half nines")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4.38 hours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21.56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5.04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43.2 seconds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99.99% ("four </a:t>
                      </a:r>
                      <a:r>
                        <a:rPr lang="en-US" sz="1400" b="1" dirty="0" smtClean="0"/>
                        <a:t>    nines</a:t>
                      </a:r>
                      <a:r>
                        <a:rPr lang="en-US" sz="1400" b="1" dirty="0"/>
                        <a:t>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52.56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4.38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1.01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8.64 seconds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99.995% ("four and a half nines")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26.28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2.16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30.24 seconds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4.32 seconds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99.999% ("</a:t>
                      </a:r>
                      <a:r>
                        <a:rPr lang="en-US" sz="1400" b="1" dirty="0" smtClean="0"/>
                        <a:t>five     </a:t>
                      </a:r>
                      <a:r>
                        <a:rPr lang="en-US" sz="1400" b="1" dirty="0"/>
                        <a:t>nines")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5.26 minutes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25.9 seconds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6.05 seconds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864.3 milliseconds</a:t>
                      </a:r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69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2173" marR="42173" marT="21086" marB="21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39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Diverse </a:t>
            </a:r>
            <a:r>
              <a:rPr lang="en-US" sz="3200" b="0" dirty="0">
                <a:solidFill>
                  <a:schemeClr val="tx1"/>
                </a:solidFill>
              </a:rPr>
              <a:t>Routing for </a:t>
            </a:r>
            <a:r>
              <a:rPr lang="en-US" sz="3200" b="0" dirty="0" smtClean="0">
                <a:solidFill>
                  <a:schemeClr val="tx1"/>
                </a:solidFill>
              </a:rPr>
              <a:t>Protection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8BF-064B-4397-9EAF-E1F25E0A12D7}" type="datetime5">
              <a:rPr lang="en-US" smtClean="0"/>
              <a:t>7-May-18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34" y="1197778"/>
            <a:ext cx="9029462" cy="1927282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paths should be </a:t>
            </a:r>
            <a:r>
              <a:rPr lang="en-US" dirty="0">
                <a:solidFill>
                  <a:srgbClr val="FF0000"/>
                </a:solidFill>
              </a:rPr>
              <a:t>disjoint</a:t>
            </a:r>
            <a:r>
              <a:rPr lang="en-US" dirty="0"/>
              <a:t> to ensure that a single </a:t>
            </a:r>
            <a:r>
              <a:rPr lang="en-US" dirty="0" smtClean="0"/>
              <a:t>failure does </a:t>
            </a:r>
            <a:r>
              <a:rPr lang="en-US" dirty="0"/>
              <a:t>not bring down both paths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3" y="2721312"/>
            <a:ext cx="7368647" cy="3311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05" y="4981367"/>
            <a:ext cx="17240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Diverse </a:t>
            </a:r>
            <a:r>
              <a:rPr lang="en-US" sz="3600" b="0" dirty="0">
                <a:solidFill>
                  <a:schemeClr val="tx1"/>
                </a:solidFill>
              </a:rPr>
              <a:t>Routing for Protection </a:t>
            </a:r>
            <a:r>
              <a:rPr lang="en-US" sz="4000" dirty="0"/>
              <a:t/>
            </a:r>
            <a:br>
              <a:rPr lang="en-US" sz="4000" dirty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368C-8A2D-467C-A86F-E716216781B7}" type="datetime5">
              <a:rPr lang="en-US" smtClean="0"/>
              <a:t>7-May-18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2" y="1340768"/>
            <a:ext cx="8152700" cy="4714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361" y="4146481"/>
            <a:ext cx="2209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Diverse </a:t>
            </a:r>
            <a:r>
              <a:rPr lang="en-US" sz="3200" b="0" dirty="0">
                <a:solidFill>
                  <a:schemeClr val="tx1"/>
                </a:solidFill>
              </a:rPr>
              <a:t>Routing for Protection 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B23-1392-4101-B2D0-0119DC3FAE58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79512" y="1211960"/>
            <a:ext cx="8784976" cy="51443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i="1" dirty="0" smtClean="0"/>
              <a:t>Shortest </a:t>
            </a:r>
            <a:r>
              <a:rPr lang="en-US" b="1" i="1" dirty="0"/>
              <a:t>Pair of Disjoint Paths</a:t>
            </a:r>
            <a:r>
              <a:rPr lang="en-US" sz="2400" dirty="0"/>
              <a:t> </a:t>
            </a:r>
            <a:r>
              <a:rPr lang="en-US" b="1" i="1" dirty="0"/>
              <a:t>(SPDP)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i="1" dirty="0" smtClean="0">
                <a:solidFill>
                  <a:srgbClr val="FF0000"/>
                </a:solidFill>
              </a:rPr>
              <a:t>hortest</a:t>
            </a:r>
            <a:r>
              <a:rPr lang="en-US" i="1" dirty="0" smtClean="0"/>
              <a:t> </a:t>
            </a:r>
            <a:r>
              <a:rPr lang="en-US" dirty="0"/>
              <a:t>is defined as the pair of paths where </a:t>
            </a:r>
            <a:r>
              <a:rPr lang="en-US" dirty="0" smtClean="0"/>
              <a:t>the </a:t>
            </a:r>
            <a:r>
              <a:rPr lang="en-US" dirty="0"/>
              <a:t>sum </a:t>
            </a:r>
            <a:r>
              <a:rPr lang="en-US" dirty="0" smtClean="0"/>
              <a:t> of </a:t>
            </a:r>
            <a:r>
              <a:rPr lang="en-US" dirty="0"/>
              <a:t>the metrics on the two paths is minimized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Both the </a:t>
            </a:r>
            <a:r>
              <a:rPr lang="en-US" dirty="0" err="1">
                <a:solidFill>
                  <a:srgbClr val="FF0000"/>
                </a:solidFill>
              </a:rPr>
              <a:t>Suurballe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Bhandari</a:t>
            </a:r>
            <a:r>
              <a:rPr lang="en-US" dirty="0"/>
              <a:t> algorithms are </a:t>
            </a:r>
            <a:r>
              <a:rPr lang="en-US" dirty="0" smtClean="0"/>
              <a:t>     guaranteed </a:t>
            </a:r>
            <a:r>
              <a:rPr lang="en-US" dirty="0"/>
              <a:t>to find the pair of disjoint paths between </a:t>
            </a:r>
            <a:r>
              <a:rPr lang="en-US" dirty="0" smtClean="0"/>
              <a:t>   a </a:t>
            </a:r>
            <a:r>
              <a:rPr lang="en-US" dirty="0"/>
              <a:t>source and destination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SPDP algorithms can be used to find either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     shortest </a:t>
            </a:r>
            <a:r>
              <a:rPr lang="en-US" dirty="0">
                <a:solidFill>
                  <a:srgbClr val="FF0000"/>
                </a:solidFill>
              </a:rPr>
              <a:t>pair of link disjoint paths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the shortest </a:t>
            </a:r>
            <a:r>
              <a:rPr lang="en-US" dirty="0" smtClean="0">
                <a:solidFill>
                  <a:srgbClr val="FF0000"/>
                </a:solidFill>
              </a:rPr>
              <a:t>pair   </a:t>
            </a:r>
            <a:r>
              <a:rPr lang="en-US" dirty="0">
                <a:solidFill>
                  <a:srgbClr val="FF0000"/>
                </a:solidFill>
              </a:rPr>
              <a:t>of link-and-node-disjoint paths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SPDP algorithms can be extended to search for the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shortest disjoint paths</a:t>
            </a:r>
            <a:r>
              <a:rPr lang="en-US" dirty="0"/>
              <a:t> between two nodes, for any </a:t>
            </a:r>
            <a:r>
              <a:rPr lang="en-US" i="1" dirty="0"/>
              <a:t>N, </a:t>
            </a:r>
            <a:r>
              <a:rPr lang="en-US" dirty="0"/>
              <a:t>where the </a:t>
            </a:r>
            <a:r>
              <a:rPr lang="en-US" i="1" dirty="0"/>
              <a:t>N </a:t>
            </a:r>
            <a:r>
              <a:rPr lang="en-US" dirty="0"/>
              <a:t>paths are mutually disjoint</a:t>
            </a:r>
            <a:r>
              <a:rPr lang="en-US" sz="2400" dirty="0"/>
              <a:t> 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1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Diverse </a:t>
            </a:r>
            <a:r>
              <a:rPr lang="en-US" sz="3200" b="0" dirty="0">
                <a:solidFill>
                  <a:schemeClr val="tx1"/>
                </a:solidFill>
              </a:rPr>
              <a:t>Routing for Protection </a:t>
            </a:r>
            <a:r>
              <a:rPr lang="en-US" sz="3600" dirty="0"/>
              <a:t/>
            </a:r>
            <a:br>
              <a:rPr lang="en-US" sz="3600" dirty="0"/>
            </a:b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CE08-206E-41F9-9757-131B7A422F04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" y="1650978"/>
            <a:ext cx="8886591" cy="44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Introduction-cont’d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0EE0-D925-466B-9519-A0C88754A183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1678"/>
            <a:ext cx="8507288" cy="514439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run time </a:t>
            </a:r>
            <a:r>
              <a:rPr lang="en-US" dirty="0"/>
              <a:t>of the network planning algorithms </a:t>
            </a:r>
            <a:r>
              <a:rPr lang="en-US" dirty="0" smtClean="0"/>
              <a:t>is     very </a:t>
            </a:r>
            <a:r>
              <a:rPr lang="en-US" dirty="0"/>
              <a:t>important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/>
              <a:t> real-time environment, a new connection may need to be established in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 smtClean="0">
                <a:solidFill>
                  <a:srgbClr val="FF0000"/>
                </a:solidFill>
              </a:rPr>
              <a:t>1s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 (</a:t>
            </a:r>
            <a:r>
              <a:rPr lang="en-US" dirty="0"/>
              <a:t>need to be completed in less than </a:t>
            </a:r>
            <a:r>
              <a:rPr lang="en-US" dirty="0" smtClean="0"/>
              <a:t>100 </a:t>
            </a:r>
            <a:r>
              <a:rPr lang="en-US" dirty="0" err="1" smtClean="0"/>
              <a:t>ms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sz="3600" dirty="0"/>
              <a:t>How about </a:t>
            </a:r>
            <a:r>
              <a:rPr lang="en-US" dirty="0" smtClean="0">
                <a:solidFill>
                  <a:srgbClr val="FF0000"/>
                </a:solidFill>
              </a:rPr>
              <a:t>long-term</a:t>
            </a:r>
            <a:r>
              <a:rPr lang="en-US" dirty="0" smtClean="0"/>
              <a:t> </a:t>
            </a:r>
            <a:r>
              <a:rPr lang="en-US" dirty="0"/>
              <a:t>network </a:t>
            </a:r>
            <a:r>
              <a:rPr lang="en-US" dirty="0" smtClean="0"/>
              <a:t>planning</a:t>
            </a:r>
            <a:r>
              <a:rPr lang="en-US" sz="3600" dirty="0" smtClean="0"/>
              <a:t>?</a:t>
            </a:r>
            <a:endParaRPr lang="en-US" sz="3600" dirty="0"/>
          </a:p>
          <a:p>
            <a:pPr>
              <a:buFont typeface="Wingdings" pitchFamily="2" charset="2"/>
              <a:buChar char="v"/>
            </a:pPr>
            <a:endParaRPr lang="en-US" sz="36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Designing an optimal network </a:t>
            </a:r>
            <a:r>
              <a:rPr lang="en-US" dirty="0" smtClean="0"/>
              <a:t>with </a:t>
            </a:r>
            <a:r>
              <a:rPr lang="en-US" dirty="0"/>
              <a:t>heuristics</a:t>
            </a:r>
          </a:p>
          <a:p>
            <a:pPr marL="0" indent="0">
              <a:buNone/>
            </a:pPr>
            <a:r>
              <a:rPr lang="en-US" dirty="0" smtClean="0"/>
              <a:t>   experience </a:t>
            </a:r>
            <a:r>
              <a:rPr lang="en-US" dirty="0"/>
              <a:t>has shown produce </a:t>
            </a:r>
            <a:r>
              <a:rPr lang="en-US" dirty="0">
                <a:solidFill>
                  <a:srgbClr val="FF0000"/>
                </a:solidFill>
              </a:rPr>
              <a:t>very good, </a:t>
            </a:r>
            <a:r>
              <a:rPr lang="en-US" dirty="0" smtClean="0">
                <a:solidFill>
                  <a:srgbClr val="FF0000"/>
                </a:solidFill>
              </a:rPr>
              <a:t>not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always optimal </a:t>
            </a:r>
            <a:r>
              <a:rPr lang="en-US" dirty="0">
                <a:solidFill>
                  <a:srgbClr val="FF0000"/>
                </a:solidFill>
              </a:rPr>
              <a:t>though</a:t>
            </a:r>
            <a:r>
              <a:rPr lang="en-US" dirty="0" smtClean="0"/>
              <a:t>, </a:t>
            </a:r>
            <a:r>
              <a:rPr lang="en-US" dirty="0"/>
              <a:t>results and </a:t>
            </a:r>
            <a:r>
              <a:rPr lang="en-US" dirty="0">
                <a:solidFill>
                  <a:srgbClr val="FF0000"/>
                </a:solidFill>
              </a:rPr>
              <a:t>run in a reasonable </a:t>
            </a:r>
            <a:r>
              <a:rPr lang="en-US" dirty="0" smtClean="0">
                <a:solidFill>
                  <a:srgbClr val="FF0000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time-frame</a:t>
            </a:r>
            <a:endParaRPr lang="fa-IR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8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Diverse </a:t>
            </a:r>
            <a:r>
              <a:rPr lang="en-US" sz="3200" b="0" dirty="0">
                <a:solidFill>
                  <a:schemeClr val="tx1"/>
                </a:solidFill>
              </a:rPr>
              <a:t>Routing for Protection 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AAF-C3EE-4A39-B147-001DF5A30E31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251520" y="1211960"/>
            <a:ext cx="8784976" cy="514439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1" dirty="0" smtClean="0"/>
              <a:t>Minimum-Regeneration </a:t>
            </a:r>
            <a:r>
              <a:rPr lang="en-US" b="1" i="1" dirty="0"/>
              <a:t>Pair of Disjoint Paths</a:t>
            </a:r>
            <a:r>
              <a:rPr lang="en-US" sz="2400" dirty="0"/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paths of minimum distance in an </a:t>
            </a:r>
            <a:r>
              <a:rPr lang="en-US" dirty="0" smtClean="0"/>
              <a:t>optical-bypass </a:t>
            </a:r>
            <a:r>
              <a:rPr lang="en-US" dirty="0"/>
              <a:t>enabled network do not necessarily correspond </a:t>
            </a:r>
            <a:r>
              <a:rPr lang="en-US" dirty="0" smtClean="0"/>
              <a:t>to   </a:t>
            </a:r>
            <a:r>
              <a:rPr lang="en-US" dirty="0"/>
              <a:t>the paths of minimum regeneration.</a:t>
            </a:r>
            <a:r>
              <a:rPr lang="en-US" sz="2400" dirty="0"/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heuristic requires a graph </a:t>
            </a:r>
            <a:r>
              <a:rPr lang="en-US" dirty="0" smtClean="0"/>
              <a:t>transformation, where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reachability graph </a:t>
            </a:r>
            <a:r>
              <a:rPr lang="en-US" dirty="0"/>
              <a:t>is created with links </a:t>
            </a:r>
            <a:r>
              <a:rPr lang="en-US" dirty="0" smtClean="0"/>
              <a:t>added      between </a:t>
            </a:r>
            <a:r>
              <a:rPr lang="en-US" dirty="0"/>
              <a:t>any pair of nodes that have a </a:t>
            </a:r>
            <a:r>
              <a:rPr lang="en-US" dirty="0" smtClean="0"/>
              <a:t>regeneration-free </a:t>
            </a:r>
            <a:r>
              <a:rPr lang="en-US" dirty="0"/>
              <a:t>path between them</a:t>
            </a:r>
            <a:r>
              <a:rPr lang="en-US" sz="2400" dirty="0"/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Another effective (and simple) heuristic is to take </a:t>
            </a:r>
            <a:r>
              <a:rPr lang="en-US" dirty="0" smtClean="0"/>
              <a:t>   the </a:t>
            </a:r>
            <a:r>
              <a:rPr lang="en-US" dirty="0"/>
              <a:t>shortest-distance dual paths produced by the </a:t>
            </a:r>
            <a:r>
              <a:rPr lang="en-US" dirty="0" smtClean="0"/>
              <a:t>  SPDP </a:t>
            </a:r>
            <a:r>
              <a:rPr lang="en-US" dirty="0"/>
              <a:t>algorithm, and one at a time, eliminate a </a:t>
            </a:r>
            <a:r>
              <a:rPr lang="en-US" dirty="0" smtClean="0"/>
              <a:t>link  </a:t>
            </a:r>
            <a:r>
              <a:rPr lang="en-US" dirty="0"/>
              <a:t>included in these paths</a:t>
            </a:r>
            <a:r>
              <a:rPr lang="en-US" sz="2400" dirty="0"/>
              <a:t> 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067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Diverse </a:t>
            </a:r>
            <a:r>
              <a:rPr lang="en-US" sz="3200" b="0" dirty="0">
                <a:solidFill>
                  <a:schemeClr val="tx1"/>
                </a:solidFill>
              </a:rPr>
              <a:t>Routing for Protection </a:t>
            </a:r>
            <a:r>
              <a:rPr lang="en-US" sz="3600" dirty="0"/>
              <a:t/>
            </a:r>
            <a:br>
              <a:rPr lang="en-US" sz="3600" dirty="0"/>
            </a:b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BDC5-4CF7-4FBD-A862-8D550D1F33E5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6" y="1650978"/>
            <a:ext cx="8715375" cy="45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8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Diverse </a:t>
            </a:r>
            <a:r>
              <a:rPr lang="en-US" sz="3600" dirty="0"/>
              <a:t>Routing for Protection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A900-9782-4CE9-9747-C605C38D96C7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141678"/>
            <a:ext cx="8579296" cy="51443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Shortest </a:t>
            </a:r>
            <a:r>
              <a:rPr lang="en-US" dirty="0"/>
              <a:t>Pair of Disjoint Paths: </a:t>
            </a:r>
            <a:r>
              <a:rPr lang="en-US" dirty="0" smtClean="0"/>
              <a:t>                  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                 Dual Sources/Dual Destinations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Another interesting twist to the problem of finding the shortest pair of disjoint paths </a:t>
            </a:r>
            <a:r>
              <a:rPr lang="en-US" dirty="0" smtClean="0"/>
              <a:t> arises </a:t>
            </a:r>
            <a:r>
              <a:rPr lang="en-US" dirty="0"/>
              <a:t>when there are </a:t>
            </a:r>
            <a:r>
              <a:rPr lang="en-US" dirty="0">
                <a:solidFill>
                  <a:srgbClr val="FF0000"/>
                </a:solidFill>
              </a:rPr>
              <a:t>two sources and/or </a:t>
            </a:r>
            <a:r>
              <a:rPr lang="en-US" dirty="0" smtClean="0">
                <a:solidFill>
                  <a:srgbClr val="FF0000"/>
                </a:solidFill>
              </a:rPr>
              <a:t> two </a:t>
            </a:r>
            <a:r>
              <a:rPr lang="en-US" dirty="0">
                <a:solidFill>
                  <a:srgbClr val="FF0000"/>
                </a:solidFill>
              </a:rPr>
              <a:t>destinations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06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Diverse </a:t>
            </a:r>
            <a:r>
              <a:rPr lang="en-US" sz="3600" dirty="0"/>
              <a:t>Routing for Protection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436E-086B-4A87-84B9-C73C5954901D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3" y="1650978"/>
            <a:ext cx="8810625" cy="43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Diverse </a:t>
            </a:r>
            <a:r>
              <a:rPr lang="en-US" sz="3200" dirty="0"/>
              <a:t>Routing for </a:t>
            </a:r>
            <a:r>
              <a:rPr lang="en-US" sz="3200" dirty="0" smtClean="0"/>
              <a:t>Protection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51DF-8833-4643-AFB6-237420416BD6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" y="1628800"/>
            <a:ext cx="9096375" cy="44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4082" y="1767764"/>
            <a:ext cx="8135112" cy="442348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132522"/>
            <a:ext cx="8062093" cy="1635241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Diverse </a:t>
            </a:r>
            <a:r>
              <a:rPr lang="en-US" sz="2800" dirty="0"/>
              <a:t>Routing for Protection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767763"/>
            <a:ext cx="7735957" cy="388871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0E9B-C6E6-4703-9831-33011EAA31E3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Diverse </a:t>
            </a:r>
            <a:r>
              <a:rPr lang="en-US" sz="3200" b="0" dirty="0">
                <a:solidFill>
                  <a:schemeClr val="tx1"/>
                </a:solidFill>
              </a:rPr>
              <a:t>Routing for Protection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C876-A210-4047-BF68-216A9519524B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91440" y="1197221"/>
            <a:ext cx="8686800" cy="5144390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b="1" i="1" dirty="0" smtClean="0"/>
              <a:t>Shared </a:t>
            </a:r>
            <a:r>
              <a:rPr lang="en-US" b="1" i="1" dirty="0"/>
              <a:t>Risk Link Groups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dirty="0"/>
              <a:t>When searching for disjoint paths for protection, it may be necessary to consider the </a:t>
            </a:r>
            <a:r>
              <a:rPr lang="en-US" dirty="0">
                <a:solidFill>
                  <a:srgbClr val="FF0000"/>
                </a:solidFill>
              </a:rPr>
              <a:t>underlying physical </a:t>
            </a:r>
            <a:r>
              <a:rPr lang="en-US" dirty="0" smtClean="0">
                <a:solidFill>
                  <a:srgbClr val="FF0000"/>
                </a:solidFill>
              </a:rPr>
              <a:t>        topology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  the </a:t>
            </a:r>
            <a:r>
              <a:rPr lang="en-US" dirty="0">
                <a:solidFill>
                  <a:srgbClr val="FF0000"/>
                </a:solidFill>
              </a:rPr>
              <a:t>network</a:t>
            </a:r>
            <a:r>
              <a:rPr lang="en-US" dirty="0"/>
              <a:t> in more detail </a:t>
            </a:r>
            <a:br>
              <a:rPr lang="en-US" dirty="0"/>
            </a:b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Two links that appear to be disjoint when looking </a:t>
            </a:r>
            <a:r>
              <a:rPr lang="en-US" dirty="0" smtClean="0"/>
              <a:t>at     the network </a:t>
            </a:r>
            <a:r>
              <a:rPr lang="en-US" dirty="0"/>
              <a:t>from the link level </a:t>
            </a:r>
            <a:r>
              <a:rPr lang="en-US" dirty="0">
                <a:solidFill>
                  <a:srgbClr val="FF0000"/>
                </a:solidFill>
              </a:rPr>
              <a:t>may actually overlap at </a:t>
            </a:r>
            <a:r>
              <a:rPr lang="en-US" dirty="0" smtClean="0">
                <a:solidFill>
                  <a:srgbClr val="FF0000"/>
                </a:solidFill>
              </a:rPr>
              <a:t> the physical </a:t>
            </a:r>
            <a:r>
              <a:rPr lang="en-US" dirty="0">
                <a:solidFill>
                  <a:srgbClr val="FF0000"/>
                </a:solidFill>
              </a:rPr>
              <a:t>fiber level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There </a:t>
            </a:r>
            <a:r>
              <a:rPr lang="en-US" dirty="0"/>
              <a:t>may be network resources other than links </a:t>
            </a:r>
            <a:r>
              <a:rPr lang="en-US" dirty="0" smtClean="0"/>
              <a:t>that   </a:t>
            </a:r>
            <a:r>
              <a:rPr lang="en-US" dirty="0"/>
              <a:t>fail as a group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 common SRLG configuration, known as the </a:t>
            </a:r>
            <a:r>
              <a:rPr lang="en-US" i="1" dirty="0">
                <a:solidFill>
                  <a:srgbClr val="FF0000"/>
                </a:solidFill>
              </a:rPr>
              <a:t>fork </a:t>
            </a:r>
            <a:r>
              <a:rPr lang="en-US" i="1" dirty="0" smtClean="0">
                <a:solidFill>
                  <a:srgbClr val="FF0000"/>
                </a:solidFill>
              </a:rPr>
              <a:t>      configuration</a:t>
            </a:r>
            <a:r>
              <a:rPr lang="en-US" i="1" dirty="0"/>
              <a:t>, </a:t>
            </a:r>
            <a:r>
              <a:rPr lang="en-US" dirty="0"/>
              <a:t>occurs when multiple links lie in the </a:t>
            </a:r>
            <a:r>
              <a:rPr lang="en-US" dirty="0" smtClean="0"/>
              <a:t>      same </a:t>
            </a:r>
            <a:r>
              <a:rPr lang="en-US" dirty="0"/>
              <a:t>conduit as they exit/enter a node 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58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</a:rPr>
              <a:t>3.7 Diverse Routing for Protection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C25-3601-4158-B0BC-B7C8AF90120E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6" y="1623926"/>
            <a:ext cx="8696325" cy="45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Diverse </a:t>
            </a:r>
            <a:r>
              <a:rPr lang="en-US" sz="2800" b="0" dirty="0">
                <a:solidFill>
                  <a:schemeClr val="tx1"/>
                </a:solidFill>
              </a:rPr>
              <a:t>Routing for </a:t>
            </a:r>
            <a:r>
              <a:rPr lang="en-US" sz="2800" b="0" dirty="0" smtClean="0">
                <a:solidFill>
                  <a:schemeClr val="tx1"/>
                </a:solidFill>
              </a:rPr>
              <a:t>Protection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EF4C-CA8F-46AF-B6B5-7B192A0F96B1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4" y="1412776"/>
            <a:ext cx="8902910" cy="40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Diverse </a:t>
            </a:r>
            <a:r>
              <a:rPr lang="en-US" sz="3600" b="0" dirty="0">
                <a:solidFill>
                  <a:schemeClr val="tx1"/>
                </a:solidFill>
              </a:rPr>
              <a:t>Routing for Protection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A6FA-6A03-4975-BC6A-303402E770C3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228600" y="1211960"/>
            <a:ext cx="8686800" cy="514439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In general, there are </a:t>
            </a:r>
            <a:r>
              <a:rPr lang="en-US" dirty="0">
                <a:solidFill>
                  <a:srgbClr val="FF0000"/>
                </a:solidFill>
              </a:rPr>
              <a:t>no computationally </a:t>
            </a:r>
            <a:r>
              <a:rPr lang="en-US" dirty="0" smtClean="0">
                <a:solidFill>
                  <a:srgbClr val="FF0000"/>
                </a:solidFill>
              </a:rPr>
              <a:t>        efficient </a:t>
            </a:r>
            <a:r>
              <a:rPr lang="en-US" dirty="0">
                <a:solidFill>
                  <a:srgbClr val="FF0000"/>
                </a:solidFill>
              </a:rPr>
              <a:t>algorithms </a:t>
            </a:r>
            <a:r>
              <a:rPr lang="en-US" dirty="0"/>
              <a:t>that are guaranteed to </a:t>
            </a:r>
            <a:r>
              <a:rPr lang="en-US" dirty="0" smtClean="0"/>
              <a:t>     find </a:t>
            </a:r>
            <a:r>
              <a:rPr lang="en-US" dirty="0"/>
              <a:t>the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optimal </a:t>
            </a:r>
            <a:r>
              <a:rPr lang="en-US" dirty="0">
                <a:solidFill>
                  <a:srgbClr val="FF0000"/>
                </a:solidFill>
              </a:rPr>
              <a:t>pair of disjoint paths</a:t>
            </a:r>
            <a:r>
              <a:rPr lang="en-US" dirty="0"/>
              <a:t> in the presence of any type of SRLG Thus: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heuristics</a:t>
            </a:r>
            <a:r>
              <a:rPr lang="en-US" dirty="0"/>
              <a:t> are generally used when “difficult” </a:t>
            </a:r>
            <a:r>
              <a:rPr lang="en-US" dirty="0" smtClean="0"/>
              <a:t>    SRLGs </a:t>
            </a:r>
            <a:r>
              <a:rPr lang="en-US" dirty="0"/>
              <a:t>are present in a network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0" indent="0" algn="l">
              <a:buNone/>
            </a:pPr>
            <a:r>
              <a:rPr lang="en-US" b="1" i="1" dirty="0" smtClean="0"/>
              <a:t>Routing </a:t>
            </a:r>
            <a:r>
              <a:rPr lang="en-US" b="1" i="1" dirty="0"/>
              <a:t>Strategies with Protected Demands</a:t>
            </a:r>
            <a:r>
              <a:rPr lang="en-US" sz="2400" dirty="0"/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Any of the three routing strategies discussed </a:t>
            </a:r>
            <a:r>
              <a:rPr lang="en-US" dirty="0" smtClean="0"/>
              <a:t> in </a:t>
            </a:r>
            <a:r>
              <a:rPr lang="en-US" dirty="0"/>
              <a:t>Sect. 3.5—</a:t>
            </a:r>
            <a:r>
              <a:rPr lang="en-US" dirty="0">
                <a:solidFill>
                  <a:srgbClr val="FF0000"/>
                </a:solidFill>
              </a:rPr>
              <a:t>fixed-path routing</a:t>
            </a:r>
            <a:r>
              <a:rPr lang="en-US" dirty="0"/>
              <a:t>, </a:t>
            </a:r>
            <a:r>
              <a:rPr lang="en-US" dirty="0" smtClean="0">
                <a:solidFill>
                  <a:srgbClr val="FF0000"/>
                </a:solidFill>
              </a:rPr>
              <a:t>alternative-    path </a:t>
            </a:r>
            <a:r>
              <a:rPr lang="en-US" dirty="0">
                <a:solidFill>
                  <a:srgbClr val="FF0000"/>
                </a:solidFill>
              </a:rPr>
              <a:t>routing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dynamic-path routing</a:t>
            </a:r>
            <a:r>
              <a:rPr lang="en-US" dirty="0"/>
              <a:t>—are applicable to protected demands</a:t>
            </a:r>
            <a:r>
              <a:rPr lang="en-US" sz="2400" dirty="0"/>
              <a:t> </a:t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22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Sequential </a:t>
            </a:r>
            <a:r>
              <a:rPr lang="en-US" sz="3200" dirty="0"/>
              <a:t>steps in </a:t>
            </a:r>
            <a:r>
              <a:rPr lang="en-US" sz="3200" dirty="0" smtClean="0"/>
              <a:t>the planning process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FA1-3D5C-473A-B88C-28E284CA97A2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3218157" y="1271923"/>
            <a:ext cx="2026186" cy="1869045"/>
            <a:chOff x="2988881" y="-1"/>
            <a:chExt cx="2026186" cy="2298315"/>
          </a:xfrm>
        </p:grpSpPr>
        <p:sp>
          <p:nvSpPr>
            <p:cNvPr id="17" name="Hexagon 16"/>
            <p:cNvSpPr/>
            <p:nvPr/>
          </p:nvSpPr>
          <p:spPr>
            <a:xfrm rot="5400000">
              <a:off x="2852816" y="136064"/>
              <a:ext cx="2298315" cy="202618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Hexagon 4"/>
            <p:cNvSpPr/>
            <p:nvPr/>
          </p:nvSpPr>
          <p:spPr>
            <a:xfrm>
              <a:off x="3306585" y="360375"/>
              <a:ext cx="1390776" cy="1577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rgbClr val="002060"/>
                  </a:solidFill>
                </a:rPr>
                <a:t>Routing</a:t>
              </a:r>
              <a:endParaRPr lang="en-US" sz="1200" kern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3382" y="3161003"/>
            <a:ext cx="2195733" cy="1348643"/>
            <a:chOff x="1722781" y="2162145"/>
            <a:chExt cx="2172850" cy="2298315"/>
          </a:xfrm>
        </p:grpSpPr>
        <p:sp>
          <p:nvSpPr>
            <p:cNvPr id="13" name="Hexagon 12"/>
            <p:cNvSpPr/>
            <p:nvPr/>
          </p:nvSpPr>
          <p:spPr>
            <a:xfrm rot="5400000">
              <a:off x="1660048" y="2224878"/>
              <a:ext cx="2298315" cy="217285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Hexagon 8"/>
            <p:cNvSpPr/>
            <p:nvPr/>
          </p:nvSpPr>
          <p:spPr>
            <a:xfrm>
              <a:off x="2075037" y="2534743"/>
              <a:ext cx="1468336" cy="15531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Regeneration</a:t>
              </a:r>
              <a:endParaRPr lang="en-US" sz="1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43567" y="4482720"/>
            <a:ext cx="2026186" cy="1745722"/>
            <a:chOff x="4073402" y="2162145"/>
            <a:chExt cx="2026186" cy="2298315"/>
          </a:xfrm>
        </p:grpSpPr>
        <p:sp>
          <p:nvSpPr>
            <p:cNvPr id="11" name="Hexagon 10"/>
            <p:cNvSpPr/>
            <p:nvPr/>
          </p:nvSpPr>
          <p:spPr>
            <a:xfrm rot="5400000">
              <a:off x="3937337" y="2298210"/>
              <a:ext cx="2298315" cy="202618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Hexagon 10"/>
            <p:cNvSpPr/>
            <p:nvPr/>
          </p:nvSpPr>
          <p:spPr>
            <a:xfrm>
              <a:off x="4391106" y="2522521"/>
              <a:ext cx="1390776" cy="1577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Wavelength</a:t>
              </a:r>
              <a:r>
                <a:rPr lang="en-US" sz="1500" kern="1200" dirty="0"/>
                <a:t> </a:t>
              </a:r>
              <a:r>
                <a:rPr lang="en-US" sz="2000" kern="1200" dirty="0"/>
                <a:t>assignment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768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Routing </a:t>
            </a:r>
            <a:r>
              <a:rPr lang="en-US" sz="3600" b="0" dirty="0">
                <a:solidFill>
                  <a:schemeClr val="tx1"/>
                </a:solidFill>
              </a:rPr>
              <a:t>Order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807F-D1BF-4178-A15B-7A8A84C12F36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38336" y="1225356"/>
            <a:ext cx="8867328" cy="514439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One common strategy is to </a:t>
            </a:r>
            <a:r>
              <a:rPr lang="en-US" dirty="0">
                <a:solidFill>
                  <a:srgbClr val="FF0000"/>
                </a:solidFill>
              </a:rPr>
              <a:t>order the demands based on the lengths of the shortest paths </a:t>
            </a:r>
            <a:r>
              <a:rPr lang="en-US" dirty="0"/>
              <a:t>for </a:t>
            </a:r>
            <a:r>
              <a:rPr lang="en-US" dirty="0" smtClean="0"/>
              <a:t> the </a:t>
            </a:r>
            <a:r>
              <a:rPr lang="en-US" dirty="0"/>
              <a:t>demands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where the demands with </a:t>
            </a:r>
            <a:r>
              <a:rPr lang="en-US" dirty="0">
                <a:solidFill>
                  <a:srgbClr val="FF0000"/>
                </a:solidFill>
              </a:rPr>
              <a:t>longer paths </a:t>
            </a:r>
            <a:r>
              <a:rPr lang="en-US" dirty="0"/>
              <a:t>are </a:t>
            </a:r>
            <a:r>
              <a:rPr lang="en-US" dirty="0" smtClean="0"/>
              <a:t>      processed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sz="2400" dirty="0"/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Because </a:t>
            </a:r>
            <a:r>
              <a:rPr lang="en-US" dirty="0">
                <a:solidFill>
                  <a:srgbClr val="FF0000"/>
                </a:solidFill>
              </a:rPr>
              <a:t>longer</a:t>
            </a:r>
            <a:r>
              <a:rPr lang="en-US" dirty="0"/>
              <a:t> paths are </a:t>
            </a:r>
            <a:r>
              <a:rPr lang="en-US" dirty="0">
                <a:solidFill>
                  <a:srgbClr val="FF0000"/>
                </a:solidFill>
              </a:rPr>
              <a:t>harder to </a:t>
            </a:r>
            <a:r>
              <a:rPr lang="en-US" dirty="0" smtClean="0">
                <a:solidFill>
                  <a:srgbClr val="FF0000"/>
                </a:solidFill>
              </a:rPr>
              <a:t>               accommodate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10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Flow-Based </a:t>
            </a:r>
            <a:r>
              <a:rPr lang="en-US" sz="3200" b="0" dirty="0">
                <a:solidFill>
                  <a:schemeClr val="tx1"/>
                </a:solidFill>
              </a:rPr>
              <a:t>Routing Techniques 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622B-76F5-4B74-9095-C60BE274466C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07504" y="1211960"/>
            <a:ext cx="8579296" cy="5144390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With global optimization techniques such as </a:t>
            </a:r>
            <a:r>
              <a:rPr lang="en-US" i="1" dirty="0">
                <a:solidFill>
                  <a:srgbClr val="FF0000"/>
                </a:solidFill>
              </a:rPr>
              <a:t>integer </a:t>
            </a:r>
            <a:r>
              <a:rPr lang="en-US" i="1" dirty="0" smtClean="0">
                <a:solidFill>
                  <a:srgbClr val="FF0000"/>
                </a:solidFill>
              </a:rPr>
              <a:t>   linear </a:t>
            </a:r>
            <a:r>
              <a:rPr lang="en-US" i="1" dirty="0">
                <a:solidFill>
                  <a:srgbClr val="FF0000"/>
                </a:solidFill>
              </a:rPr>
              <a:t>programming </a:t>
            </a:r>
            <a:r>
              <a:rPr lang="en-US" dirty="0"/>
              <a:t>(ILP), the routing order of </a:t>
            </a:r>
            <a:r>
              <a:rPr lang="en-US" dirty="0" smtClean="0"/>
              <a:t>the      </a:t>
            </a:r>
            <a:r>
              <a:rPr lang="en-US" dirty="0"/>
              <a:t>demands </a:t>
            </a:r>
            <a:r>
              <a:rPr lang="en-US" dirty="0">
                <a:solidFill>
                  <a:srgbClr val="FF0000"/>
                </a:solidFill>
              </a:rPr>
              <a:t>is not relevant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ILP implicitly considers </a:t>
            </a:r>
            <a:r>
              <a:rPr lang="en-US" dirty="0">
                <a:solidFill>
                  <a:srgbClr val="FF0000"/>
                </a:solidFill>
              </a:rPr>
              <a:t>the whole solution space </a:t>
            </a:r>
            <a:r>
              <a:rPr lang="en-US" dirty="0"/>
              <a:t>to </a:t>
            </a:r>
            <a:r>
              <a:rPr lang="en-US" dirty="0" smtClean="0"/>
              <a:t>    find </a:t>
            </a:r>
            <a:r>
              <a:rPr lang="en-US" dirty="0"/>
              <a:t>the optimal solution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 more practical approach is to use efficient </a:t>
            </a:r>
            <a:r>
              <a:rPr lang="en-US" i="1" dirty="0"/>
              <a:t>linear </a:t>
            </a:r>
            <a:r>
              <a:rPr lang="en-US" i="1" dirty="0" smtClean="0"/>
              <a:t>    programming </a:t>
            </a:r>
            <a:r>
              <a:rPr lang="en-US" dirty="0"/>
              <a:t>(LP) techniques (e.g., the Simplex </a:t>
            </a:r>
            <a:r>
              <a:rPr lang="en-US" dirty="0" smtClean="0"/>
              <a:t>         algorithm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combined</a:t>
            </a:r>
            <a:r>
              <a:rPr lang="en-US" dirty="0"/>
              <a:t> with strategies that drive </a:t>
            </a:r>
            <a:r>
              <a:rPr lang="en-US" dirty="0" smtClean="0"/>
              <a:t>the     solution    </a:t>
            </a:r>
            <a:r>
              <a:rPr lang="en-US" dirty="0"/>
              <a:t>to integer values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routing a set of traffic demands </a:t>
            </a:r>
            <a:r>
              <a:rPr lang="en-US" dirty="0"/>
              <a:t>can be </a:t>
            </a:r>
            <a:r>
              <a:rPr lang="en-US" dirty="0" smtClean="0"/>
              <a:t>  formulated </a:t>
            </a:r>
            <a:r>
              <a:rPr lang="en-US" dirty="0"/>
              <a:t>as a </a:t>
            </a:r>
            <a:r>
              <a:rPr lang="en-US" i="1" dirty="0">
                <a:solidFill>
                  <a:srgbClr val="FF0000"/>
                </a:solidFill>
              </a:rPr>
              <a:t>multicommodity flow </a:t>
            </a:r>
            <a:r>
              <a:rPr lang="en-US" dirty="0">
                <a:solidFill>
                  <a:srgbClr val="FF0000"/>
                </a:solidFill>
              </a:rPr>
              <a:t>(MCF) </a:t>
            </a:r>
            <a:r>
              <a:rPr lang="en-US" dirty="0"/>
              <a:t>problem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62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Multicast </a:t>
            </a:r>
            <a:r>
              <a:rPr lang="en-US" sz="3200" b="0" dirty="0">
                <a:solidFill>
                  <a:schemeClr val="tx1"/>
                </a:solidFill>
              </a:rPr>
              <a:t>Routing 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F0FE-3051-4A7A-BEC8-90CCC5984A50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Multicast traffic involves </a:t>
            </a:r>
            <a:r>
              <a:rPr lang="en-US" dirty="0">
                <a:solidFill>
                  <a:srgbClr val="FF0000"/>
                </a:solidFill>
              </a:rPr>
              <a:t>one source </a:t>
            </a:r>
            <a:r>
              <a:rPr lang="en-US" dirty="0" smtClean="0">
                <a:solidFill>
                  <a:srgbClr val="FF0000"/>
                </a:solidFill>
              </a:rPr>
              <a:t>                </a:t>
            </a:r>
            <a:r>
              <a:rPr lang="en-US" dirty="0" smtClean="0"/>
              <a:t>communicating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multiple destinations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dirty="0"/>
              <a:t> where the communication is </a:t>
            </a:r>
            <a:r>
              <a:rPr lang="en-US" dirty="0">
                <a:solidFill>
                  <a:srgbClr val="FF0000"/>
                </a:solidFill>
              </a:rPr>
              <a:t>one-way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point-to-multipoint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multicast tree connects the source to each </a:t>
            </a:r>
            <a:r>
              <a:rPr lang="en-US" dirty="0" smtClean="0"/>
              <a:t> of </a:t>
            </a:r>
            <a:r>
              <a:rPr lang="en-US" dirty="0"/>
              <a:t>the </a:t>
            </a:r>
            <a:r>
              <a:rPr lang="en-US" dirty="0" smtClean="0"/>
              <a:t>destinations (</a:t>
            </a:r>
            <a:r>
              <a:rPr lang="en-US" dirty="0" smtClean="0">
                <a:solidFill>
                  <a:srgbClr val="FF0000"/>
                </a:solidFill>
              </a:rPr>
              <a:t>without </a:t>
            </a:r>
            <a:r>
              <a:rPr lang="en-US" dirty="0">
                <a:solidFill>
                  <a:srgbClr val="FF0000"/>
                </a:solidFill>
              </a:rPr>
              <a:t>any loops</a:t>
            </a:r>
            <a:r>
              <a:rPr lang="en-US" dirty="0"/>
              <a:t>), such that just </a:t>
            </a:r>
            <a:r>
              <a:rPr lang="en-US" dirty="0">
                <a:solidFill>
                  <a:srgbClr val="FF0000"/>
                </a:solidFill>
              </a:rPr>
              <a:t>one copy of the signal </a:t>
            </a:r>
            <a:r>
              <a:rPr lang="en-US" dirty="0"/>
              <a:t>is sent on any link of the tree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 tree that interconnects the source and all </a:t>
            </a:r>
            <a:r>
              <a:rPr lang="en-US" dirty="0" smtClean="0"/>
              <a:t>of    </a:t>
            </a:r>
            <a:r>
              <a:rPr lang="en-US" dirty="0"/>
              <a:t>the destinations is known as a </a:t>
            </a:r>
            <a:r>
              <a:rPr lang="en-US" dirty="0">
                <a:solidFill>
                  <a:srgbClr val="FF0000"/>
                </a:solidFill>
              </a:rPr>
              <a:t>Steiner tree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926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Multicast </a:t>
            </a:r>
            <a:r>
              <a:rPr lang="en-US" sz="3600" b="0" dirty="0">
                <a:solidFill>
                  <a:schemeClr val="tx1"/>
                </a:solidFill>
              </a:rPr>
              <a:t>Routing 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7B6-4247-43F3-875B-F100C3C54D95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0" y="1650978"/>
            <a:ext cx="8639175" cy="42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Multicast </a:t>
            </a:r>
            <a:r>
              <a:rPr lang="en-US" sz="3600" b="0" dirty="0">
                <a:solidFill>
                  <a:schemeClr val="tx1"/>
                </a:solidFill>
              </a:rPr>
              <a:t>Routing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70E-3960-4052-B813-B061F1ABC176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29276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1" dirty="0" smtClean="0"/>
              <a:t>Minimum </a:t>
            </a:r>
            <a:r>
              <a:rPr lang="en-US" b="1" i="1" dirty="0"/>
              <a:t>Spanning Tree with Enhancement</a:t>
            </a:r>
            <a:r>
              <a:rPr lang="en-US" sz="2400" dirty="0"/>
              <a:t> </a:t>
            </a:r>
            <a:endParaRPr lang="en-US" sz="2400" dirty="0" smtClean="0"/>
          </a:p>
          <a:p>
            <a:pPr algn="l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algn="l"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minimum spanning tree </a:t>
            </a:r>
            <a:r>
              <a:rPr lang="en-US" dirty="0"/>
              <a:t>is a tree that touches </a:t>
            </a:r>
            <a:r>
              <a:rPr lang="en-US" dirty="0">
                <a:solidFill>
                  <a:srgbClr val="FF0000"/>
                </a:solidFill>
              </a:rPr>
              <a:t>all </a:t>
            </a:r>
            <a:r>
              <a:rPr lang="en-US" dirty="0" smtClean="0">
                <a:solidFill>
                  <a:srgbClr val="FF0000"/>
                </a:solidFill>
              </a:rPr>
              <a:t>nodes </a:t>
            </a:r>
            <a:r>
              <a:rPr lang="en-US" dirty="0"/>
              <a:t>in the topology where the sum </a:t>
            </a:r>
            <a:r>
              <a:rPr lang="en-US" dirty="0" smtClean="0"/>
              <a:t>of the </a:t>
            </a:r>
            <a:r>
              <a:rPr lang="en-US" dirty="0"/>
              <a:t>metrics of the links comprising the tree </a:t>
            </a:r>
            <a:r>
              <a:rPr lang="en-US" dirty="0" smtClean="0"/>
              <a:t>is        minimized. </a:t>
            </a:r>
            <a:r>
              <a:rPr lang="en-US" dirty="0"/>
              <a:t>This</a:t>
            </a:r>
            <a:r>
              <a:rPr lang="fa-IR" dirty="0"/>
              <a:t> </a:t>
            </a:r>
            <a:r>
              <a:rPr lang="en-US" dirty="0"/>
              <a:t>is different from a minimum </a:t>
            </a:r>
            <a:r>
              <a:rPr lang="en-US" dirty="0" smtClean="0"/>
              <a:t>     Steiner </a:t>
            </a:r>
            <a:r>
              <a:rPr lang="en-US" dirty="0"/>
              <a:t>tree in that </a:t>
            </a:r>
            <a:r>
              <a:rPr lang="en-US" i="1" dirty="0"/>
              <a:t>all </a:t>
            </a:r>
            <a:r>
              <a:rPr lang="en-US" i="1" dirty="0" smtClean="0"/>
              <a:t>n</a:t>
            </a:r>
            <a:r>
              <a:rPr lang="en-US" dirty="0" smtClean="0"/>
              <a:t>odes </a:t>
            </a:r>
            <a:r>
              <a:rPr lang="en-US" dirty="0"/>
              <a:t>are included and is easier</a:t>
            </a:r>
            <a:r>
              <a:rPr lang="fa-IR" dirty="0"/>
              <a:t> </a:t>
            </a:r>
            <a:r>
              <a:rPr lang="en-US" dirty="0"/>
              <a:t>to solve</a:t>
            </a: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Each link in the resulting minimum spanning </a:t>
            </a:r>
            <a:r>
              <a:rPr lang="en-US" dirty="0" smtClean="0"/>
              <a:t>    tree</a:t>
            </a:r>
            <a:r>
              <a:rPr lang="en-US" dirty="0"/>
              <a:t>, </a:t>
            </a:r>
            <a:r>
              <a:rPr lang="en-US" dirty="0" smtClean="0"/>
              <a:t>  where </a:t>
            </a:r>
            <a:r>
              <a:rPr lang="en-US" dirty="0">
                <a:solidFill>
                  <a:srgbClr val="FF0000"/>
                </a:solidFill>
              </a:rPr>
              <a:t>a link connects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two nodes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i="1" dirty="0"/>
              <a:t>,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expanded into the shortest path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true </a:t>
            </a:r>
            <a:r>
              <a:rPr lang="en-US" dirty="0" smtClean="0">
                <a:solidFill>
                  <a:srgbClr val="FF0000"/>
                </a:solidFill>
              </a:rPr>
              <a:t>      topology </a:t>
            </a:r>
            <a:r>
              <a:rPr lang="en-US" dirty="0"/>
              <a:t>between</a:t>
            </a:r>
            <a:r>
              <a:rPr lang="fa-IR" dirty="0"/>
              <a:t> </a:t>
            </a:r>
            <a:r>
              <a:rPr lang="en-US" dirty="0"/>
              <a:t>nodes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</a:t>
            </a:r>
            <a:r>
              <a:rPr lang="en-US" sz="2400" dirty="0"/>
              <a:t> 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91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Multicast </a:t>
            </a:r>
            <a:r>
              <a:rPr lang="en-US" sz="3600" b="0" dirty="0">
                <a:solidFill>
                  <a:schemeClr val="tx1"/>
                </a:solidFill>
              </a:rPr>
              <a:t>Routing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ED78-22DC-409F-AF88-4F77317F7CBD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1" dirty="0" smtClean="0"/>
              <a:t>Minimum </a:t>
            </a:r>
            <a:r>
              <a:rPr lang="en-US" sz="2800" b="1" i="1" dirty="0"/>
              <a:t>Spanning Tree with Enhancement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fa-IR" sz="20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35" y="1844824"/>
            <a:ext cx="7008929" cy="42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Multicast </a:t>
            </a:r>
            <a:r>
              <a:rPr lang="en-US" sz="3200" b="0" dirty="0">
                <a:solidFill>
                  <a:schemeClr val="tx1"/>
                </a:solidFill>
              </a:rPr>
              <a:t>Routing 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2ED-C2A3-48C4-BE52-4AD7A6140808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79512" y="1211960"/>
            <a:ext cx="8784976" cy="514439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1" dirty="0" smtClean="0"/>
              <a:t>Minimum </a:t>
            </a:r>
            <a:r>
              <a:rPr lang="en-US" b="1" i="1" dirty="0"/>
              <a:t>Paths</a:t>
            </a:r>
            <a:r>
              <a:rPr lang="en-US" dirty="0"/>
              <a:t> </a:t>
            </a: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In</a:t>
            </a:r>
            <a:r>
              <a:rPr lang="fa-IR" dirty="0"/>
              <a:t> </a:t>
            </a:r>
            <a:r>
              <a:rPr lang="en-US" dirty="0"/>
              <a:t>contrast to the MSTE heuristic, the MP heuristic may produce </a:t>
            </a:r>
            <a:r>
              <a:rPr lang="en-US" dirty="0">
                <a:solidFill>
                  <a:srgbClr val="FF0000"/>
                </a:solidFill>
              </a:rPr>
              <a:t>different results</a:t>
            </a:r>
            <a:r>
              <a:rPr lang="en-US" dirty="0"/>
              <a:t> depending upon </a:t>
            </a:r>
            <a:r>
              <a:rPr lang="en-US" dirty="0">
                <a:solidFill>
                  <a:srgbClr val="FF0000"/>
                </a:solidFill>
              </a:rPr>
              <a:t>which node is the source node 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first step in MP is to begin building a tree, </a:t>
            </a:r>
            <a:r>
              <a:rPr lang="en-US" dirty="0" smtClean="0"/>
              <a:t>where    </a:t>
            </a:r>
            <a:r>
              <a:rPr lang="en-US" dirty="0"/>
              <a:t>initially the tree is composed </a:t>
            </a:r>
            <a:r>
              <a:rPr lang="en-US" dirty="0">
                <a:solidFill>
                  <a:srgbClr val="FF0000"/>
                </a:solidFill>
              </a:rPr>
              <a:t>of just the source node </a:t>
            </a:r>
            <a:endParaRPr lang="fa-IR" dirty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fa-IR" dirty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destination node that is closest to </a:t>
            </a:r>
            <a:r>
              <a:rPr lang="en-US" i="1" dirty="0">
                <a:solidFill>
                  <a:srgbClr val="FF0000"/>
                </a:solidFill>
              </a:rPr>
              <a:t>any </a:t>
            </a:r>
            <a:r>
              <a:rPr lang="en-US" dirty="0">
                <a:solidFill>
                  <a:srgbClr val="FF0000"/>
                </a:solidFill>
              </a:rPr>
              <a:t>of the nodes </a:t>
            </a:r>
            <a:r>
              <a:rPr lang="en-US" dirty="0"/>
              <a:t>already in </a:t>
            </a:r>
            <a:r>
              <a:rPr lang="en-US" dirty="0" smtClean="0"/>
              <a:t>the tree </a:t>
            </a:r>
            <a:r>
              <a:rPr lang="en-US" dirty="0"/>
              <a:t>is added to the tree, along </a:t>
            </a:r>
            <a:r>
              <a:rPr lang="en-US" dirty="0">
                <a:solidFill>
                  <a:srgbClr val="FF0000"/>
                </a:solidFill>
              </a:rPr>
              <a:t>with the </a:t>
            </a:r>
            <a:r>
              <a:rPr lang="en-US" dirty="0" smtClean="0">
                <a:solidFill>
                  <a:srgbClr val="FF0000"/>
                </a:solidFill>
              </a:rPr>
              <a:t> shortest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between the tree node and that</a:t>
            </a:r>
            <a:r>
              <a:rPr lang="fa-IR" dirty="0"/>
              <a:t> </a:t>
            </a:r>
            <a:r>
              <a:rPr lang="en-US" dirty="0" smtClean="0"/>
              <a:t>            destination </a:t>
            </a:r>
            <a:r>
              <a:rPr lang="en-US" dirty="0"/>
              <a:t>node </a:t>
            </a: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continues until all destination nodes have been</a:t>
            </a:r>
            <a:r>
              <a:rPr lang="fa-IR" dirty="0"/>
              <a:t> </a:t>
            </a:r>
            <a:r>
              <a:rPr lang="en-US" dirty="0"/>
              <a:t>added </a:t>
            </a:r>
            <a:r>
              <a:rPr lang="en-US" dirty="0" smtClean="0"/>
              <a:t>  to </a:t>
            </a:r>
            <a:r>
              <a:rPr lang="en-US" dirty="0"/>
              <a:t>the tree, resulting in a </a:t>
            </a:r>
            <a:r>
              <a:rPr lang="en-US" dirty="0">
                <a:solidFill>
                  <a:srgbClr val="FF0000"/>
                </a:solidFill>
              </a:rPr>
              <a:t>multicast tree</a:t>
            </a:r>
            <a:endParaRPr lang="fa-IR" sz="2200" dirty="0">
              <a:solidFill>
                <a:srgbClr val="FF0000"/>
              </a:solidFill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94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Multicast </a:t>
            </a:r>
            <a:r>
              <a:rPr lang="en-US" sz="3200" b="0" dirty="0">
                <a:solidFill>
                  <a:schemeClr val="tx1"/>
                </a:solidFill>
              </a:rPr>
              <a:t>Routing 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2BE-5455-49DD-A720-91DF3464BEDE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93957" y="1211960"/>
            <a:ext cx="8507288" cy="51443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1" dirty="0" smtClean="0"/>
              <a:t>Minimum </a:t>
            </a:r>
            <a:r>
              <a:rPr lang="en-US" b="1" i="1" dirty="0"/>
              <a:t>Paths</a:t>
            </a:r>
            <a:r>
              <a:rPr lang="en-US" dirty="0"/>
              <a:t> </a:t>
            </a: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To improve the performance of MP, </a:t>
            </a:r>
            <a:r>
              <a:rPr lang="en-US" dirty="0" smtClean="0"/>
              <a:t>the    </a:t>
            </a:r>
            <a:r>
              <a:rPr lang="en-US" dirty="0"/>
              <a:t>algorithm can be run </a:t>
            </a:r>
            <a:r>
              <a:rPr lang="en-US" dirty="0">
                <a:solidFill>
                  <a:srgbClr val="FF0000"/>
                </a:solidFill>
              </a:rPr>
              <a:t>N+1</a:t>
            </a:r>
            <a:r>
              <a:rPr lang="en-US" dirty="0"/>
              <a:t> times </a:t>
            </a:r>
            <a:br>
              <a:rPr lang="en-US" dirty="0"/>
            </a:b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fa-IR" i="1" dirty="0"/>
              <a:t> </a:t>
            </a:r>
            <a:r>
              <a:rPr lang="en-US" dirty="0"/>
              <a:t>is the number of destination nodes </a:t>
            </a: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in each run </a:t>
            </a:r>
            <a:r>
              <a:rPr lang="en-US" dirty="0">
                <a:solidFill>
                  <a:srgbClr val="FF0000"/>
                </a:solidFill>
              </a:rPr>
              <a:t>a different node </a:t>
            </a:r>
            <a:r>
              <a:rPr lang="en-US" dirty="0"/>
              <a:t>is designated as the</a:t>
            </a:r>
            <a:r>
              <a:rPr lang="fa-IR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” </a:t>
            </a:r>
            <a:r>
              <a:rPr lang="en-US" dirty="0" smtClean="0"/>
              <a:t>node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07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Multicast </a:t>
            </a:r>
            <a:r>
              <a:rPr lang="en-US" sz="3200" b="0" dirty="0">
                <a:solidFill>
                  <a:schemeClr val="tx1"/>
                </a:solidFill>
              </a:rPr>
              <a:t>Routing 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4C8C-A77E-415A-88BF-626ECD4DEB89}" type="datetime5">
              <a:rPr lang="en-US" smtClean="0"/>
              <a:t>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199" y="1141678"/>
            <a:ext cx="8562975" cy="2736346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1" i="1" dirty="0" smtClean="0"/>
              <a:t>Regeneration </a:t>
            </a:r>
            <a:r>
              <a:rPr lang="en-US" b="1" i="1" dirty="0"/>
              <a:t>in a Multicast Tree</a:t>
            </a:r>
            <a:r>
              <a:rPr lang="en-US" dirty="0"/>
              <a:t> </a:t>
            </a:r>
            <a:endParaRPr lang="fa-IR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optical bypass</a:t>
            </a:r>
            <a:r>
              <a:rPr lang="en-US" dirty="0"/>
              <a:t> does not permit the </a:t>
            </a:r>
            <a:r>
              <a:rPr lang="en-US" dirty="0">
                <a:solidFill>
                  <a:srgbClr val="FF0000"/>
                </a:solidFill>
              </a:rPr>
              <a:t>wavelength</a:t>
            </a:r>
            <a:r>
              <a:rPr lang="en-US" dirty="0"/>
              <a:t> of the signal to be</a:t>
            </a:r>
            <a:r>
              <a:rPr lang="fa-IR" dirty="0"/>
              <a:t> </a:t>
            </a:r>
            <a:r>
              <a:rPr lang="en-US" dirty="0"/>
              <a:t>changed,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except</a:t>
            </a:r>
            <a:r>
              <a:rPr lang="en-US" dirty="0" smtClean="0"/>
              <a:t> </a:t>
            </a:r>
            <a:r>
              <a:rPr lang="en-US" dirty="0"/>
              <a:t>when the signal is </a:t>
            </a:r>
            <a:r>
              <a:rPr lang="en-US" dirty="0">
                <a:solidFill>
                  <a:srgbClr val="FF0000"/>
                </a:solidFill>
              </a:rPr>
              <a:t>regenerated</a:t>
            </a:r>
            <a:endParaRPr lang="fa-IR" dirty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It may make wavelength assignment</a:t>
            </a:r>
            <a:r>
              <a:rPr lang="fa-IR" dirty="0"/>
              <a:t> </a:t>
            </a:r>
            <a:r>
              <a:rPr lang="en-US" dirty="0" smtClean="0"/>
              <a:t>difficult</a:t>
            </a: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3" y="3876772"/>
            <a:ext cx="8896350" cy="28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Multicast </a:t>
            </a:r>
            <a:r>
              <a:rPr lang="en-US" sz="3200" b="0" dirty="0">
                <a:solidFill>
                  <a:schemeClr val="tx1"/>
                </a:solidFill>
              </a:rPr>
              <a:t>Routing 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896A-242B-4F15-863F-5CE4CFD45A76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79512" y="1394522"/>
            <a:ext cx="8784976" cy="514439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i="1" dirty="0" smtClean="0"/>
              <a:t>Multicast </a:t>
            </a:r>
            <a:r>
              <a:rPr lang="en-US" b="1" i="1" dirty="0"/>
              <a:t>Protection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providing </a:t>
            </a:r>
            <a:r>
              <a:rPr lang="en-US" dirty="0">
                <a:solidFill>
                  <a:srgbClr val="FF0000"/>
                </a:solidFill>
              </a:rPr>
              <a:t>protection</a:t>
            </a:r>
            <a:r>
              <a:rPr lang="en-US" dirty="0"/>
              <a:t> for a </a:t>
            </a:r>
            <a:r>
              <a:rPr lang="en-US" dirty="0">
                <a:solidFill>
                  <a:srgbClr val="FF0000"/>
                </a:solidFill>
              </a:rPr>
              <a:t>multicast connection </a:t>
            </a:r>
            <a:r>
              <a:rPr lang="en-US" dirty="0"/>
              <a:t>such that the </a:t>
            </a:r>
            <a:r>
              <a:rPr lang="en-US" dirty="0" smtClean="0"/>
              <a:t>   source remains </a:t>
            </a:r>
            <a:r>
              <a:rPr lang="en-US" dirty="0"/>
              <a:t>connected to each of the destinations under a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failure </a:t>
            </a:r>
            <a:r>
              <a:rPr lang="en-US" dirty="0">
                <a:solidFill>
                  <a:srgbClr val="FF0000"/>
                </a:solidFill>
              </a:rPr>
              <a:t>condition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One simplistic approach is to try to provision </a:t>
            </a:r>
            <a:r>
              <a:rPr lang="en-US" dirty="0">
                <a:solidFill>
                  <a:srgbClr val="FF0000"/>
                </a:solidFill>
              </a:rPr>
              <a:t>two </a:t>
            </a:r>
            <a:r>
              <a:rPr lang="en-US" dirty="0" smtClean="0">
                <a:solidFill>
                  <a:srgbClr val="FF0000"/>
                </a:solidFill>
              </a:rPr>
              <a:t>disjoint        </a:t>
            </a:r>
            <a:r>
              <a:rPr lang="en-US" dirty="0">
                <a:solidFill>
                  <a:srgbClr val="FF0000"/>
                </a:solidFill>
              </a:rPr>
              <a:t>multicast trees </a:t>
            </a:r>
            <a:r>
              <a:rPr lang="en-US" dirty="0"/>
              <a:t>between the source and the destinations </a:t>
            </a:r>
            <a:br>
              <a:rPr lang="en-US" dirty="0"/>
            </a:b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Another protection approach is to </a:t>
            </a:r>
            <a:r>
              <a:rPr lang="en-US" dirty="0">
                <a:solidFill>
                  <a:srgbClr val="FF0000"/>
                </a:solidFill>
              </a:rPr>
              <a:t>arbitrarily order the multicast destinations</a:t>
            </a:r>
            <a:r>
              <a:rPr lang="en-US" dirty="0"/>
              <a:t>, and then </a:t>
            </a:r>
            <a:r>
              <a:rPr lang="en-US" dirty="0">
                <a:solidFill>
                  <a:srgbClr val="FF0000"/>
                </a:solidFill>
              </a:rPr>
              <a:t>sequentially</a:t>
            </a:r>
            <a:r>
              <a:rPr lang="en-US" dirty="0"/>
              <a:t> find a disjoint pair of </a:t>
            </a:r>
            <a:r>
              <a:rPr lang="en-US" dirty="0" smtClean="0"/>
              <a:t>paths  </a:t>
            </a:r>
            <a:r>
              <a:rPr lang="en-US" dirty="0"/>
              <a:t>between the source and each destination, using an SPDP </a:t>
            </a:r>
            <a:r>
              <a:rPr lang="en-US" dirty="0" smtClean="0"/>
              <a:t>        algorithm </a:t>
            </a: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etwork </a:t>
            </a:r>
            <a:r>
              <a:rPr lang="en-US" i="1" dirty="0">
                <a:solidFill>
                  <a:srgbClr val="FF0000"/>
                </a:solidFill>
              </a:rPr>
              <a:t>coding, </a:t>
            </a:r>
            <a:r>
              <a:rPr lang="en-US" dirty="0"/>
              <a:t>where the destinations receive independent, </a:t>
            </a:r>
            <a:r>
              <a:rPr lang="en-US" dirty="0" smtClean="0"/>
              <a:t>   typically </a:t>
            </a:r>
            <a:r>
              <a:rPr lang="en-US" dirty="0"/>
              <a:t>linear, </a:t>
            </a:r>
            <a:r>
              <a:rPr lang="en-US" dirty="0">
                <a:solidFill>
                  <a:srgbClr val="FF0000"/>
                </a:solidFill>
              </a:rPr>
              <a:t>combinations of signals over diverse paths </a:t>
            </a:r>
            <a:r>
              <a:rPr lang="en-US" dirty="0"/>
              <a:t/>
            </a:r>
            <a:br>
              <a:rPr lang="en-US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76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DC7-4B82-4DEF-93EF-96A0F47A33B2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1960"/>
            <a:ext cx="8686800" cy="51443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Routing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is the process of </a:t>
            </a:r>
            <a:r>
              <a:rPr lang="en-US" dirty="0">
                <a:solidFill>
                  <a:srgbClr val="FF0000"/>
                </a:solidFill>
              </a:rPr>
              <a:t>selecting a </a:t>
            </a:r>
            <a:r>
              <a:rPr lang="en-US" dirty="0" smtClean="0">
                <a:solidFill>
                  <a:srgbClr val="FF0000"/>
                </a:solidFill>
              </a:rPr>
              <a:t>path     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network</a:t>
            </a:r>
            <a:r>
              <a:rPr lang="en-US" dirty="0"/>
              <a:t> for a </a:t>
            </a:r>
            <a:r>
              <a:rPr lang="en-US" dirty="0">
                <a:solidFill>
                  <a:srgbClr val="FF0000"/>
                </a:solidFill>
              </a:rPr>
              <a:t>traffic demand</a:t>
            </a:r>
            <a:r>
              <a:rPr lang="en-US" dirty="0"/>
              <a:t>, </a:t>
            </a:r>
            <a:r>
              <a:rPr lang="en-US" dirty="0" smtClean="0"/>
              <a:t>    where </a:t>
            </a:r>
            <a:r>
              <a:rPr lang="en-US" dirty="0"/>
              <a:t>there are </a:t>
            </a:r>
            <a:r>
              <a:rPr lang="en-US" dirty="0" smtClean="0"/>
              <a:t>typically </a:t>
            </a:r>
            <a:r>
              <a:rPr lang="en-US" dirty="0">
                <a:solidFill>
                  <a:srgbClr val="FF0000"/>
                </a:solidFill>
              </a:rPr>
              <a:t>many possible </a:t>
            </a:r>
            <a:r>
              <a:rPr lang="en-US" dirty="0" smtClean="0">
                <a:solidFill>
                  <a:srgbClr val="FF0000"/>
                </a:solidFill>
              </a:rPr>
              <a:t>       paths</a:t>
            </a:r>
            <a:r>
              <a:rPr lang="en-US" dirty="0" smtClean="0"/>
              <a:t> </a:t>
            </a:r>
            <a:r>
              <a:rPr lang="en-US" dirty="0"/>
              <a:t>to get from </a:t>
            </a:r>
            <a:r>
              <a:rPr lang="en-US" dirty="0" smtClean="0"/>
              <a:t>the </a:t>
            </a:r>
            <a:r>
              <a:rPr lang="en-US" dirty="0"/>
              <a:t>demand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dirty="0" smtClean="0"/>
              <a:t>to the  </a:t>
            </a:r>
            <a:r>
              <a:rPr lang="en-US" dirty="0"/>
              <a:t>demand </a:t>
            </a:r>
            <a:r>
              <a:rPr lang="en-US" dirty="0">
                <a:solidFill>
                  <a:srgbClr val="FF0000"/>
                </a:solidFill>
              </a:rPr>
              <a:t>destination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4000" dirty="0"/>
              <a:t> </a:t>
            </a:r>
            <a:r>
              <a:rPr lang="en-US" dirty="0"/>
              <a:t>Metrics:</a:t>
            </a:r>
          </a:p>
          <a:p>
            <a:pPr marL="0" indent="0">
              <a:buNone/>
            </a:pPr>
            <a:r>
              <a:rPr lang="en-US" dirty="0"/>
              <a:t>   Cost / path distance / number of links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91617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Multicast </a:t>
            </a:r>
            <a:r>
              <a:rPr lang="en-US" sz="2800" b="0" dirty="0">
                <a:solidFill>
                  <a:schemeClr val="tx1"/>
                </a:solidFill>
              </a:rPr>
              <a:t>Routing 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5B9B-FAAA-466B-AD0C-F238114C013B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79512" y="1237638"/>
            <a:ext cx="8640960" cy="514439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i="1" dirty="0" err="1" smtClean="0"/>
              <a:t>Manycast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one source </a:t>
            </a:r>
            <a:r>
              <a:rPr lang="en-US" dirty="0"/>
              <a:t>communicates with </a:t>
            </a:r>
            <a:r>
              <a:rPr lang="en-US" i="1" dirty="0">
                <a:solidFill>
                  <a:srgbClr val="FF0000"/>
                </a:solidFill>
              </a:rPr>
              <a:t>any N </a:t>
            </a:r>
            <a:r>
              <a:rPr lang="en-US" dirty="0">
                <a:solidFill>
                  <a:srgbClr val="FF0000"/>
                </a:solidFill>
              </a:rPr>
              <a:t>of the destination nodes</a:t>
            </a:r>
            <a:r>
              <a:rPr lang="en-US" dirty="0"/>
              <a:t>, for some specified </a:t>
            </a:r>
            <a:r>
              <a:rPr lang="en-US" i="1" dirty="0"/>
              <a:t>N</a:t>
            </a:r>
            <a:r>
              <a:rPr lang="en-US" dirty="0"/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This could be useful, for example, for </a:t>
            </a:r>
            <a:r>
              <a:rPr lang="en-US" dirty="0">
                <a:solidFill>
                  <a:srgbClr val="FF0000"/>
                </a:solidFill>
              </a:rPr>
              <a:t>distributing huge </a:t>
            </a:r>
            <a:r>
              <a:rPr lang="en-US" dirty="0" smtClean="0">
                <a:solidFill>
                  <a:srgbClr val="FF0000"/>
                </a:solidFill>
              </a:rPr>
              <a:t>data    </a:t>
            </a:r>
            <a:r>
              <a:rPr lang="en-US" dirty="0">
                <a:solidFill>
                  <a:srgbClr val="FF0000"/>
                </a:solidFill>
              </a:rPr>
              <a:t>sets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require processing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equals one</a:t>
            </a:r>
            <a:r>
              <a:rPr lang="en-US" dirty="0"/>
              <a:t>, the problem is referred to as </a:t>
            </a:r>
            <a:r>
              <a:rPr lang="en-US" i="1" dirty="0" err="1">
                <a:solidFill>
                  <a:srgbClr val="FF0000"/>
                </a:solidFill>
              </a:rPr>
              <a:t>anycast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 smtClean="0"/>
              <a:t>   for </a:t>
            </a:r>
            <a:r>
              <a:rPr lang="en-US" dirty="0"/>
              <a:t>example, with </a:t>
            </a:r>
            <a:r>
              <a:rPr lang="en-US" dirty="0">
                <a:solidFill>
                  <a:srgbClr val="FF0000"/>
                </a:solidFill>
              </a:rPr>
              <a:t>cloud computing</a:t>
            </a:r>
            <a:r>
              <a:rPr lang="en-US" dirty="0"/>
              <a:t>, where </a:t>
            </a:r>
            <a:r>
              <a:rPr lang="en-US" dirty="0">
                <a:solidFill>
                  <a:srgbClr val="FF0000"/>
                </a:solidFill>
              </a:rPr>
              <a:t>particular data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resources </a:t>
            </a:r>
            <a:r>
              <a:rPr lang="en-US" dirty="0"/>
              <a:t>and applications are replicated in a set of </a:t>
            </a:r>
            <a:r>
              <a:rPr lang="en-US" i="1" dirty="0">
                <a:solidFill>
                  <a:srgbClr val="FF0000"/>
                </a:solidFill>
              </a:rPr>
              <a:t>M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centers </a:t>
            </a: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FF0000"/>
                </a:solidFill>
              </a:rPr>
              <a:t>cloud user </a:t>
            </a:r>
            <a:r>
              <a:rPr lang="en-US" dirty="0"/>
              <a:t>(e.g., an enterprise) needs to access </a:t>
            </a:r>
            <a:r>
              <a:rPr lang="en-US" i="1" dirty="0">
                <a:solidFill>
                  <a:srgbClr val="FF0000"/>
                </a:solidFill>
              </a:rPr>
              <a:t>any one </a:t>
            </a:r>
            <a:r>
              <a:rPr lang="en-US" dirty="0">
                <a:solidFill>
                  <a:srgbClr val="FF0000"/>
                </a:solidFill>
              </a:rPr>
              <a:t>of the </a:t>
            </a:r>
            <a:r>
              <a:rPr lang="en-US" i="1" dirty="0">
                <a:solidFill>
                  <a:srgbClr val="FF0000"/>
                </a:solidFill>
              </a:rPr>
              <a:t>M </a:t>
            </a:r>
            <a:r>
              <a:rPr lang="en-US" dirty="0">
                <a:solidFill>
                  <a:srgbClr val="FF0000"/>
                </a:solidFill>
              </a:rPr>
              <a:t>data centers</a:t>
            </a:r>
            <a:r>
              <a:rPr lang="en-US" dirty="0"/>
              <a:t>, ideally via a </a:t>
            </a:r>
            <a:r>
              <a:rPr lang="en-US" dirty="0">
                <a:solidFill>
                  <a:srgbClr val="FF0000"/>
                </a:solidFill>
              </a:rPr>
              <a:t>low-latency path </a:t>
            </a:r>
            <a:r>
              <a:rPr lang="en-US" dirty="0"/>
              <a:t/>
            </a:r>
            <a:br>
              <a:rPr lang="en-US" dirty="0"/>
            </a:br>
            <a:endParaRPr lang="fa-IR" sz="2200" dirty="0"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83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</a:rPr>
              <a:t>Multipath </a:t>
            </a:r>
            <a:r>
              <a:rPr lang="en-US" sz="3200" b="0" dirty="0">
                <a:solidFill>
                  <a:schemeClr val="tx1"/>
                </a:solidFill>
              </a:rPr>
              <a:t>Routing 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DA3-B99E-4565-8771-1913BDFD936B}" type="datetime5">
              <a:rPr lang="en-US" smtClean="0"/>
              <a:t>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840" y="1205554"/>
            <a:ext cx="8918648" cy="5144390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Typically, a </a:t>
            </a:r>
            <a:r>
              <a:rPr lang="en-US" dirty="0">
                <a:solidFill>
                  <a:srgbClr val="FF0000"/>
                </a:solidFill>
              </a:rPr>
              <a:t>demand between two endpoints </a:t>
            </a:r>
            <a:r>
              <a:rPr lang="en-US" dirty="0"/>
              <a:t>is routed </a:t>
            </a:r>
            <a:r>
              <a:rPr lang="en-US" dirty="0" smtClean="0"/>
              <a:t>    over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single path</a:t>
            </a:r>
            <a:r>
              <a:rPr lang="en-US" dirty="0"/>
              <a:t> in the optical layer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scenarios where it is </a:t>
            </a:r>
            <a:r>
              <a:rPr lang="en-US" dirty="0">
                <a:solidFill>
                  <a:srgbClr val="FF0000"/>
                </a:solidFill>
              </a:rPr>
              <a:t>beneficial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split</a:t>
            </a:r>
            <a:r>
              <a:rPr lang="en-US" dirty="0"/>
              <a:t> the </a:t>
            </a:r>
            <a:r>
              <a:rPr lang="en-US" dirty="0" smtClean="0"/>
              <a:t>      aggregate </a:t>
            </a:r>
            <a:r>
              <a:rPr lang="en-US" dirty="0"/>
              <a:t>signal of the demand into </a:t>
            </a:r>
            <a:r>
              <a:rPr lang="en-US" dirty="0">
                <a:solidFill>
                  <a:srgbClr val="FF0000"/>
                </a:solidFill>
              </a:rPr>
              <a:t>lower-rate signals</a:t>
            </a:r>
            <a:r>
              <a:rPr lang="en-US" dirty="0"/>
              <a:t>, </a:t>
            </a:r>
            <a:r>
              <a:rPr lang="en-US" dirty="0" smtClean="0"/>
              <a:t> with </a:t>
            </a:r>
            <a:r>
              <a:rPr lang="en-US" dirty="0"/>
              <a:t>each </a:t>
            </a:r>
            <a:r>
              <a:rPr lang="en-US" dirty="0" smtClean="0"/>
              <a:t>lower-rate </a:t>
            </a:r>
            <a:r>
              <a:rPr lang="en-US" dirty="0"/>
              <a:t>signal potentially being </a:t>
            </a:r>
            <a:r>
              <a:rPr lang="en-US" dirty="0" smtClean="0"/>
              <a:t>transmitted </a:t>
            </a:r>
            <a:r>
              <a:rPr lang="en-US" dirty="0"/>
              <a:t>over a </a:t>
            </a:r>
            <a:r>
              <a:rPr lang="en-US" dirty="0">
                <a:solidFill>
                  <a:srgbClr val="FF0000"/>
                </a:solidFill>
              </a:rPr>
              <a:t>different path</a:t>
            </a:r>
            <a:r>
              <a:rPr lang="en-US" dirty="0"/>
              <a:t> </a:t>
            </a:r>
            <a:r>
              <a:rPr lang="en-US" dirty="0" smtClean="0"/>
              <a:t> from </a:t>
            </a:r>
            <a:r>
              <a:rPr lang="en-US" dirty="0"/>
              <a:t>source </a:t>
            </a:r>
            <a:r>
              <a:rPr lang="en-US" dirty="0" smtClean="0"/>
              <a:t>to destination </a:t>
            </a: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The process of </a:t>
            </a:r>
            <a:r>
              <a:rPr lang="en-US" dirty="0">
                <a:solidFill>
                  <a:srgbClr val="FF0000"/>
                </a:solidFill>
              </a:rPr>
              <a:t>splitting the aggregate signal </a:t>
            </a:r>
            <a:r>
              <a:rPr lang="en-US" dirty="0"/>
              <a:t>into </a:t>
            </a:r>
            <a:r>
              <a:rPr lang="en-US" dirty="0" smtClean="0">
                <a:solidFill>
                  <a:srgbClr val="FF0000"/>
                </a:solidFill>
              </a:rPr>
              <a:t>lower-  rate </a:t>
            </a:r>
            <a:r>
              <a:rPr lang="en-US" dirty="0">
                <a:solidFill>
                  <a:srgbClr val="FF0000"/>
                </a:solidFill>
              </a:rPr>
              <a:t>signals</a:t>
            </a:r>
            <a:r>
              <a:rPr lang="en-US" dirty="0"/>
              <a:t> </a:t>
            </a:r>
            <a:r>
              <a:rPr lang="en-US" dirty="0" smtClean="0"/>
              <a:t>is known </a:t>
            </a:r>
            <a:r>
              <a:rPr lang="en-US" dirty="0"/>
              <a:t>as </a:t>
            </a:r>
            <a:r>
              <a:rPr lang="en-US" i="1" dirty="0">
                <a:solidFill>
                  <a:srgbClr val="FF0000"/>
                </a:solidFill>
              </a:rPr>
              <a:t>inverse multiplexing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200" dirty="0">
              <a:solidFill>
                <a:srgbClr val="FF0000"/>
              </a:solidFill>
              <a:latin typeface="+mj-lt"/>
              <a:ea typeface="+mj-ea"/>
              <a:cs typeface="B Nazanin" panose="00000400000000000000" pitchFamily="2" charset="-78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ITU</a:t>
            </a:r>
            <a:r>
              <a:rPr lang="fa-IR" dirty="0"/>
              <a:t>  </a:t>
            </a:r>
            <a:r>
              <a:rPr lang="en-US" dirty="0"/>
              <a:t>supports inverse multiplexing in the optical layer </a:t>
            </a:r>
            <a:r>
              <a:rPr lang="en-US" dirty="0" smtClean="0"/>
              <a:t>     (</a:t>
            </a:r>
            <a:r>
              <a:rPr lang="en-US" dirty="0"/>
              <a:t>e.g., in </a:t>
            </a:r>
            <a:r>
              <a:rPr lang="en-US" dirty="0" smtClean="0"/>
              <a:t>SONET/SDH </a:t>
            </a:r>
            <a:r>
              <a:rPr lang="en-US" dirty="0"/>
              <a:t>or OTN) is </a:t>
            </a:r>
            <a:r>
              <a:rPr lang="en-US" i="1" dirty="0">
                <a:solidFill>
                  <a:srgbClr val="FF0000"/>
                </a:solidFill>
              </a:rPr>
              <a:t>Virtual Concatenation </a:t>
            </a:r>
            <a:r>
              <a:rPr lang="en-US" i="1" dirty="0" smtClean="0">
                <a:solidFill>
                  <a:srgbClr val="FF0000"/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VCAT</a:t>
            </a:r>
            <a:r>
              <a:rPr lang="en-US" dirty="0" smtClean="0">
                <a:solidFill>
                  <a:srgbClr val="FF0000"/>
                </a:solidFill>
              </a:rPr>
              <a:t>),</a:t>
            </a:r>
            <a:r>
              <a:rPr lang="en-US" sz="2400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40-Gb/s demand to be split into four 10-Gb/s </a:t>
            </a:r>
            <a:r>
              <a:rPr lang="en-US" dirty="0" smtClean="0"/>
              <a:t>  signals</a:t>
            </a:r>
            <a:r>
              <a:rPr lang="en-US" sz="2400" dirty="0" smtClean="0"/>
              <a:t> </a:t>
            </a:r>
            <a:endParaRPr lang="fa-IR" sz="2200" dirty="0">
              <a:solidFill>
                <a:srgbClr val="FF0000"/>
              </a:solidFill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01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Routing, cont’d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9492-86DD-4491-96DD-F828C49DEE31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1960"/>
            <a:ext cx="8686800" cy="514439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chapter </a:t>
            </a:r>
            <a:r>
              <a:rPr lang="en-US" dirty="0">
                <a:solidFill>
                  <a:srgbClr val="FF0000"/>
                </a:solidFill>
              </a:rPr>
              <a:t>is not </a:t>
            </a:r>
            <a:r>
              <a:rPr lang="en-US" dirty="0"/>
              <a:t>meant to be a review of </a:t>
            </a:r>
            <a:r>
              <a:rPr lang="en-US" dirty="0" smtClean="0"/>
              <a:t>all known routing   algorithms </a:t>
            </a:r>
            <a:r>
              <a:rPr lang="en-US" dirty="0"/>
              <a:t>and </a:t>
            </a:r>
            <a:r>
              <a:rPr lang="en-US" dirty="0" smtClean="0"/>
              <a:t>strategies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Much </a:t>
            </a:r>
            <a:r>
              <a:rPr lang="en-US" dirty="0"/>
              <a:t>of the chapter is equally applicable to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network with    </a:t>
            </a:r>
            <a:r>
              <a:rPr lang="en-US" dirty="0">
                <a:solidFill>
                  <a:srgbClr val="FF0000"/>
                </a:solidFill>
              </a:rPr>
              <a:t>optical bypass </a:t>
            </a:r>
            <a:r>
              <a:rPr lang="en-US" dirty="0"/>
              <a:t>as to a network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O-E-O</a:t>
            </a:r>
            <a:r>
              <a:rPr lang="en-US" dirty="0"/>
              <a:t>) </a:t>
            </a:r>
            <a:r>
              <a:rPr lang="en-US" dirty="0" smtClean="0"/>
              <a:t>technology</a:t>
            </a:r>
            <a:r>
              <a:rPr lang="en-US" sz="4000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US" sz="4000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One </a:t>
            </a:r>
            <a:r>
              <a:rPr lang="en-US" dirty="0"/>
              <a:t>source and one destination over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path</a:t>
            </a:r>
            <a:r>
              <a:rPr lang="en-US" sz="4000" dirty="0"/>
              <a:t> </a:t>
            </a:r>
            <a:endParaRPr lang="en-US" sz="4000" dirty="0" smtClean="0"/>
          </a:p>
          <a:p>
            <a:pPr>
              <a:buFont typeface="Wingdings" pitchFamily="2" charset="2"/>
              <a:buChar char="v"/>
            </a:pPr>
            <a:endParaRPr lang="en-US" sz="4000" dirty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Multicast</a:t>
            </a:r>
            <a:r>
              <a:rPr lang="en-US" dirty="0" smtClean="0"/>
              <a:t> </a:t>
            </a:r>
            <a:r>
              <a:rPr lang="en-US" dirty="0"/>
              <a:t>routing, from one source to multiple destinations</a:t>
            </a:r>
            <a:r>
              <a:rPr lang="en-US" sz="4000" dirty="0"/>
              <a:t> </a:t>
            </a:r>
            <a:endParaRPr lang="en-US" sz="4000" dirty="0" smtClean="0"/>
          </a:p>
          <a:p>
            <a:pPr>
              <a:buFont typeface="Wingdings" pitchFamily="2" charset="2"/>
              <a:buChar char="v"/>
            </a:pPr>
            <a:endParaRPr lang="en-US" sz="4000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Manycast</a:t>
            </a:r>
            <a:r>
              <a:rPr lang="en-US" dirty="0" smtClean="0"/>
              <a:t>,” where </a:t>
            </a:r>
            <a:r>
              <a:rPr lang="en-US" dirty="0"/>
              <a:t>one source communicates with </a:t>
            </a:r>
            <a:r>
              <a:rPr lang="en-US" i="1" dirty="0"/>
              <a:t>any N </a:t>
            </a:r>
            <a:r>
              <a:rPr lang="en-US" dirty="0"/>
              <a:t>of the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M </a:t>
            </a:r>
            <a:r>
              <a:rPr lang="en-US" dirty="0"/>
              <a:t>possible destination nodes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7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Shortest-Path </a:t>
            </a:r>
            <a:r>
              <a:rPr lang="en-US" dirty="0"/>
              <a:t>Algorithms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A413-95FC-4581-986D-361089A52D68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141678"/>
            <a:ext cx="8964488" cy="502362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endParaRPr lang="fa-IR" sz="3600" dirty="0">
              <a:cs typeface="B Nazanin" panose="00000400000000000000" pitchFamily="2" charset="-78"/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Routing strategies to determine </a:t>
            </a:r>
            <a:r>
              <a:rPr lang="en-US" sz="3600" dirty="0" smtClean="0"/>
              <a:t>which </a:t>
            </a:r>
            <a:r>
              <a:rPr lang="en-US" sz="3600" dirty="0"/>
              <a:t>path </a:t>
            </a:r>
            <a:r>
              <a:rPr lang="en-US" sz="3600" dirty="0">
                <a:solidFill>
                  <a:srgbClr val="FF0000"/>
                </a:solidFill>
              </a:rPr>
              <a:t>minimizes</a:t>
            </a:r>
            <a:r>
              <a:rPr lang="en-US" sz="3600" dirty="0"/>
              <a:t> a particular </a:t>
            </a:r>
            <a:r>
              <a:rPr lang="en-US" sz="3600" dirty="0">
                <a:solidFill>
                  <a:srgbClr val="FF0000"/>
                </a:solidFill>
              </a:rPr>
              <a:t>metric</a:t>
            </a:r>
            <a:r>
              <a:rPr lang="en-US" sz="36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Metrics are additive!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/>
              <a:t>        Assume that each link is assigned a metric of </a:t>
            </a:r>
            <a:r>
              <a:rPr lang="en-US" dirty="0">
                <a:solidFill>
                  <a:srgbClr val="FF0000"/>
                </a:solidFill>
              </a:rPr>
              <a:t>unity</a:t>
            </a:r>
            <a:r>
              <a:rPr lang="en-US" dirty="0"/>
              <a:t>. The </a:t>
            </a:r>
            <a:r>
              <a:rPr lang="en-US" dirty="0">
                <a:solidFill>
                  <a:srgbClr val="00B050"/>
                </a:solidFill>
              </a:rPr>
              <a:t>shortest-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path algorithm is to </a:t>
            </a:r>
            <a:r>
              <a:rPr lang="en-US" dirty="0"/>
              <a:t>find the path that traverses the </a:t>
            </a:r>
            <a:r>
              <a:rPr lang="en-US" dirty="0">
                <a:solidFill>
                  <a:srgbClr val="FF0000"/>
                </a:solidFill>
              </a:rPr>
              <a:t>fewest hops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      </a:t>
            </a:r>
            <a:r>
              <a:rPr lang="en-US" sz="2800" dirty="0"/>
              <a:t>The term </a:t>
            </a:r>
            <a:r>
              <a:rPr lang="en-US" sz="2800" i="1" dirty="0">
                <a:solidFill>
                  <a:srgbClr val="FF0000"/>
                </a:solidFill>
              </a:rPr>
              <a:t>hop</a:t>
            </a:r>
            <a:r>
              <a:rPr lang="en-US" sz="2800" i="1" dirty="0"/>
              <a:t> </a:t>
            </a:r>
            <a:r>
              <a:rPr lang="en-US" sz="2800" dirty="0"/>
              <a:t>is often used to refer to each link in a path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Wingdings" pitchFamily="2" charset="2"/>
              <a:buChar char="v"/>
            </a:pPr>
            <a:r>
              <a:rPr lang="en-US" sz="2900" dirty="0"/>
              <a:t>Example 2: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dirty="0"/>
              <a:t>Assume</a:t>
            </a:r>
            <a:r>
              <a:rPr lang="en-US" sz="2400" dirty="0"/>
              <a:t> that each network link has a certain probability of being available. The link </a:t>
            </a:r>
          </a:p>
          <a:p>
            <a:pPr marL="0" indent="0">
              <a:buNone/>
            </a:pPr>
            <a:r>
              <a:rPr lang="en-US" sz="2400" dirty="0"/>
              <a:t>           metric can be chosen to be the negative of the logarithm of the link availability convert a </a:t>
            </a:r>
          </a:p>
          <a:p>
            <a:pPr marL="0" indent="0">
              <a:buNone/>
            </a:pPr>
            <a:r>
              <a:rPr lang="en-US" sz="2400" dirty="0"/>
              <a:t>           multiplicative metric to an additive metric        Higher link availability corresponds to a  </a:t>
            </a:r>
          </a:p>
          <a:p>
            <a:pPr marL="0" indent="0">
              <a:buNone/>
            </a:pPr>
            <a:r>
              <a:rPr lang="en-US" sz="2400" dirty="0"/>
              <a:t>           smaller link metric so shortest-path algorithm leads to the path with the highest availability</a:t>
            </a:r>
            <a:endParaRPr lang="fa-IR" sz="24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716016" y="4885077"/>
            <a:ext cx="323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Shortest-Path </a:t>
            </a:r>
            <a:r>
              <a:rPr lang="en-US" dirty="0" smtClean="0"/>
              <a:t>Algorithms</a:t>
            </a:r>
            <a:r>
              <a:rPr lang="en-US" sz="2800" dirty="0" smtClean="0"/>
              <a:t>, </a:t>
            </a:r>
            <a:r>
              <a:rPr lang="en-US" sz="3600" dirty="0" smtClean="0"/>
              <a:t>cont’d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C5F8-54F5-43EE-A6ED-63373FED748B}" type="datetime5">
              <a:rPr lang="en-US" altLang="ko-KR" smtClean="0"/>
              <a:t>7-May-18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Communication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1678"/>
            <a:ext cx="8579296" cy="514439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A well-known shortest-path algorithm is </a:t>
            </a:r>
            <a:r>
              <a:rPr lang="en-US" sz="2800" dirty="0">
                <a:solidFill>
                  <a:srgbClr val="FF0000"/>
                </a:solidFill>
              </a:rPr>
              <a:t>Dijkstra</a:t>
            </a:r>
          </a:p>
          <a:p>
            <a:pPr marL="0" indent="0">
              <a:buNone/>
            </a:pPr>
            <a:r>
              <a:rPr lang="en-US" sz="2800" dirty="0" smtClean="0"/>
              <a:t>  (</a:t>
            </a:r>
            <a:r>
              <a:rPr lang="en-US" sz="2800" dirty="0"/>
              <a:t>a “greedy” algorithm </a:t>
            </a:r>
            <a:r>
              <a:rPr lang="en-US" sz="2800" dirty="0" smtClean="0"/>
              <a:t>) choosing </a:t>
            </a:r>
            <a:r>
              <a:rPr lang="en-US" sz="2800" dirty="0"/>
              <a:t>the optimal </a:t>
            </a:r>
            <a:r>
              <a:rPr lang="en-US" sz="2800" dirty="0" smtClean="0"/>
              <a:t>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option </a:t>
            </a:r>
            <a:r>
              <a:rPr lang="en-US" sz="2800" dirty="0"/>
              <a:t>at each step </a:t>
            </a:r>
            <a:r>
              <a:rPr lang="en-US" sz="2800" dirty="0">
                <a:solidFill>
                  <a:srgbClr val="FF0000"/>
                </a:solidFill>
              </a:rPr>
              <a:t>without considering future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steps 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Another shortest-path algorithm is </a:t>
            </a:r>
            <a:r>
              <a:rPr lang="en-US" sz="2800" dirty="0" smtClean="0"/>
              <a:t>the              </a:t>
            </a:r>
            <a:r>
              <a:rPr lang="en-US" sz="2800" dirty="0" smtClean="0">
                <a:solidFill>
                  <a:srgbClr val="FF0000"/>
                </a:solidFill>
              </a:rPr>
              <a:t>breadth-first-search </a:t>
            </a:r>
            <a:r>
              <a:rPr lang="en-US" sz="2800" dirty="0">
                <a:solidFill>
                  <a:srgbClr val="FF0000"/>
                </a:solidFill>
              </a:rPr>
              <a:t>(BFS)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If there is </a:t>
            </a:r>
            <a:r>
              <a:rPr lang="en-US" sz="2800" dirty="0">
                <a:solidFill>
                  <a:srgbClr val="FF0000"/>
                </a:solidFill>
              </a:rPr>
              <a:t>a unique shortest path</a:t>
            </a:r>
            <a:r>
              <a:rPr lang="en-US" sz="2800" dirty="0"/>
              <a:t> from source to </a:t>
            </a:r>
            <a:r>
              <a:rPr lang="en-US" sz="2800" dirty="0" smtClean="0"/>
              <a:t>destination, the </a:t>
            </a:r>
            <a:r>
              <a:rPr lang="en-US" sz="2800" dirty="0"/>
              <a:t>BFS and Dijkstra algorithms </a:t>
            </a:r>
            <a:r>
              <a:rPr lang="en-US" sz="2800" dirty="0" smtClean="0"/>
              <a:t>      produce </a:t>
            </a:r>
            <a:r>
              <a:rPr lang="en-US" sz="2800" dirty="0">
                <a:solidFill>
                  <a:srgbClr val="FF0000"/>
                </a:solidFill>
              </a:rPr>
              <a:t>the same result</a:t>
            </a:r>
            <a:endParaRPr lang="fa-IR" sz="4000" dirty="0">
              <a:cs typeface="B Nazanin" panose="00000400000000000000" pitchFamily="2" charset="-78"/>
            </a:endParaRPr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38" y="2880435"/>
            <a:ext cx="1781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27754</TotalTime>
  <Words>2868</Words>
  <Application>Microsoft Office PowerPoint</Application>
  <PresentationFormat>On-screen Show (4:3)</PresentationFormat>
  <Paragraphs>649</Paragraphs>
  <Slides>61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맑은 고딕</vt:lpstr>
      <vt:lpstr>Arial</vt:lpstr>
      <vt:lpstr>B Nazanin</vt:lpstr>
      <vt:lpstr>Wingdings</vt:lpstr>
      <vt:lpstr>Office 테마</vt:lpstr>
      <vt:lpstr>Routing in Optical Networks</vt:lpstr>
      <vt:lpstr>Introduction-cont’d</vt:lpstr>
      <vt:lpstr>Introduction</vt:lpstr>
      <vt:lpstr>Introduction-cont’d</vt:lpstr>
      <vt:lpstr>Sequential steps in the planning process</vt:lpstr>
      <vt:lpstr>Routing</vt:lpstr>
      <vt:lpstr>Routing, cont’d</vt:lpstr>
      <vt:lpstr>Shortest-Path Algorithms </vt:lpstr>
      <vt:lpstr>Shortest-Path Algorithms, cont’d</vt:lpstr>
      <vt:lpstr>Shortest-Path Algorithms, cont’d</vt:lpstr>
      <vt:lpstr>Shortest-Path Algorithms, cont’d</vt:lpstr>
      <vt:lpstr>Routing Metrics, cont’d </vt:lpstr>
      <vt:lpstr>Routing Metrics, cont’d </vt:lpstr>
      <vt:lpstr>Routing Metrics, cont’d </vt:lpstr>
      <vt:lpstr>Routing Metrics, cont’d </vt:lpstr>
      <vt:lpstr>Routing Metrics, cont’d </vt:lpstr>
      <vt:lpstr>K-Shortest Paths</vt:lpstr>
      <vt:lpstr>Bottleneck-Avoidance Strategy</vt:lpstr>
      <vt:lpstr>Bottleneck-Avoidance Strategy</vt:lpstr>
      <vt:lpstr>Routing Strategy</vt:lpstr>
      <vt:lpstr>Fixed-Path Routing</vt:lpstr>
      <vt:lpstr>Alternative-Path Routing</vt:lpstr>
      <vt:lpstr>Selecting a Path for a Demand Request</vt:lpstr>
      <vt:lpstr>Dynamic-Path Routing </vt:lpstr>
      <vt:lpstr>Dynamic-Path Routing </vt:lpstr>
      <vt:lpstr>Capturing the Available Equipment in the Network Model  </vt:lpstr>
      <vt:lpstr>Capturing the Available Equipment in the Network Model </vt:lpstr>
      <vt:lpstr>Capturing the Available Equipment in the Network Model  </vt:lpstr>
      <vt:lpstr>Capturing the Available Equipment in the Network Model  </vt:lpstr>
      <vt:lpstr>Capturing the Available Equipment in the Network Model  </vt:lpstr>
      <vt:lpstr>Capturing the Available Equipment in the Network Model  </vt:lpstr>
      <vt:lpstr>Capturing the Available Equipment in the Network Model  </vt:lpstr>
      <vt:lpstr>Capturing the Available Equipment in the Network Model  </vt:lpstr>
      <vt:lpstr>Diverse Routing for Protection  </vt:lpstr>
      <vt:lpstr>Availability</vt:lpstr>
      <vt:lpstr>Diverse Routing for Protection</vt:lpstr>
      <vt:lpstr>Diverse Routing for Protection  </vt:lpstr>
      <vt:lpstr>Diverse Routing for Protection </vt:lpstr>
      <vt:lpstr>Diverse Routing for Protection  </vt:lpstr>
      <vt:lpstr>Diverse Routing for Protection </vt:lpstr>
      <vt:lpstr>Diverse Routing for Protection  </vt:lpstr>
      <vt:lpstr>Diverse Routing for Protection </vt:lpstr>
      <vt:lpstr>Diverse Routing for Protection </vt:lpstr>
      <vt:lpstr>Diverse Routing for Protection </vt:lpstr>
      <vt:lpstr>Diverse Routing for Protection </vt:lpstr>
      <vt:lpstr>Diverse Routing for Protection </vt:lpstr>
      <vt:lpstr>3.7 Diverse Routing for Protection </vt:lpstr>
      <vt:lpstr>Diverse Routing for Protection</vt:lpstr>
      <vt:lpstr>Diverse Routing for Protection </vt:lpstr>
      <vt:lpstr>Routing Order </vt:lpstr>
      <vt:lpstr>Flow-Based Routing Techniques </vt:lpstr>
      <vt:lpstr>Multicast Routing </vt:lpstr>
      <vt:lpstr>Multicast Routing </vt:lpstr>
      <vt:lpstr>Multicast Routing </vt:lpstr>
      <vt:lpstr>Multicast Routing </vt:lpstr>
      <vt:lpstr>Multicast Routing </vt:lpstr>
      <vt:lpstr>Multicast Routing </vt:lpstr>
      <vt:lpstr>Multicast Routing </vt:lpstr>
      <vt:lpstr>Multicast Routing </vt:lpstr>
      <vt:lpstr>Multicast Routing </vt:lpstr>
      <vt:lpstr>Multipath Routing </vt:lpstr>
    </vt:vector>
  </TitlesOfParts>
  <Company>동원시스템즈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L. Beygi</dc:creator>
  <cp:lastModifiedBy>Lotfollah Beygi</cp:lastModifiedBy>
  <cp:revision>1840</cp:revision>
  <dcterms:created xsi:type="dcterms:W3CDTF">2012-08-01T00:02:55Z</dcterms:created>
  <dcterms:modified xsi:type="dcterms:W3CDTF">2018-05-07T19:50:18Z</dcterms:modified>
</cp:coreProperties>
</file>