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8" r:id="rId4"/>
    <p:sldId id="293" r:id="rId5"/>
    <p:sldId id="295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16" r:id="rId19"/>
    <p:sldId id="315" r:id="rId20"/>
    <p:sldId id="317" r:id="rId21"/>
    <p:sldId id="318" r:id="rId22"/>
    <p:sldId id="314" r:id="rId23"/>
    <p:sldId id="313" r:id="rId24"/>
    <p:sldId id="307" r:id="rId25"/>
    <p:sldId id="308" r:id="rId26"/>
    <p:sldId id="309" r:id="rId27"/>
    <p:sldId id="310" r:id="rId28"/>
    <p:sldId id="311" r:id="rId29"/>
    <p:sldId id="312" r:id="rId30"/>
    <p:sldId id="292" r:id="rId3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52C"/>
    <a:srgbClr val="F0681C"/>
    <a:srgbClr val="FFFF99"/>
    <a:srgbClr val="FFFF66"/>
    <a:srgbClr val="FFCD2D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6" autoAdjust="0"/>
    <p:restoredTop sz="94630" autoAdjust="0"/>
  </p:normalViewPr>
  <p:slideViewPr>
    <p:cSldViewPr>
      <p:cViewPr varScale="1">
        <p:scale>
          <a:sx n="68" d="100"/>
          <a:sy n="68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9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20695-E83D-48E0-9875-B2CB517730DF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B2E41-818E-4761-8D19-1247E996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9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2EA8-F3E1-4187-BC7C-1F3D80FF2DC9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B1FFE-BE0B-46CC-8241-679A8C5F40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1FFE-BE0B-46CC-8241-679A8C5F40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1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686050" y="3509963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39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Regeneration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5912" y="6356350"/>
            <a:ext cx="630982" cy="365125"/>
          </a:xfrm>
        </p:spPr>
        <p:txBody>
          <a:bodyPr/>
          <a:lstStyle/>
          <a:p>
            <a:fld id="{EB084C35-B04F-495E-9170-39C1F64CE1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1560" y="979145"/>
            <a:ext cx="43037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68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3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7040" y="146136"/>
            <a:ext cx="7886700" cy="778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091"/>
            <a:ext cx="7886700" cy="5105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4999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Networks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977" y="6383381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4C35-B04F-495E-9170-39C1F64CE1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17718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Chapters 4 </a:t>
            </a:r>
          </a:p>
          <a:p>
            <a:r>
              <a:rPr lang="en-US" sz="1800" dirty="0" smtClean="0"/>
              <a:t>J</a:t>
            </a:r>
            <a:r>
              <a:rPr lang="en-US" sz="1800" dirty="0"/>
              <a:t>. M. Simmons, </a:t>
            </a:r>
            <a:r>
              <a:rPr lang="en-US" sz="1800" i="1" dirty="0"/>
              <a:t>Optical Network Design and Planning, </a:t>
            </a:r>
            <a:r>
              <a:rPr lang="en-US" sz="1800" dirty="0"/>
              <a:t>Optical Networks,</a:t>
            </a:r>
          </a:p>
          <a:p>
            <a:r>
              <a:rPr lang="en-US" sz="1800" dirty="0" smtClean="0"/>
              <a:t>© </a:t>
            </a:r>
            <a:r>
              <a:rPr lang="en-US" sz="1800" dirty="0"/>
              <a:t>Springer International </a:t>
            </a:r>
            <a:r>
              <a:rPr lang="en-US" sz="1800" dirty="0" smtClean="0"/>
              <a:t>Publishing </a:t>
            </a:r>
            <a:r>
              <a:rPr lang="en-US" sz="18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5886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Line-Rate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1" y="1053774"/>
            <a:ext cx="8731748" cy="5105872"/>
          </a:xfrm>
        </p:spPr>
        <p:txBody>
          <a:bodyPr>
            <a:no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There </a:t>
            </a:r>
            <a:r>
              <a:rPr lang="en-US" sz="2400" dirty="0">
                <a:latin typeface="+mj-lt"/>
              </a:rPr>
              <a:t>are not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heterogeneous line rates </a:t>
            </a:r>
            <a:r>
              <a:rPr lang="en-US" sz="2400" dirty="0" smtClean="0">
                <a:latin typeface="+mj-lt"/>
              </a:rPr>
              <a:t>on one </a:t>
            </a:r>
            <a:r>
              <a:rPr lang="en-US" sz="2400" dirty="0">
                <a:latin typeface="+mj-lt"/>
              </a:rPr>
              <a:t>fiber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 smtClean="0">
              <a:latin typeface="+mj-lt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ignificant </a:t>
            </a:r>
            <a:r>
              <a:rPr lang="en-US" sz="2400" dirty="0">
                <a:latin typeface="+mj-lt"/>
              </a:rPr>
              <a:t>performance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penalty</a:t>
            </a:r>
            <a:r>
              <a:rPr lang="en-US" sz="2400" dirty="0">
                <a:latin typeface="+mj-lt"/>
              </a:rPr>
              <a:t> for </a:t>
            </a:r>
            <a:r>
              <a:rPr lang="en-US" sz="2400" dirty="0" smtClean="0">
                <a:latin typeface="+mj-lt"/>
              </a:rPr>
              <a:t>DP-QPSK wavelengths </a:t>
            </a:r>
            <a:r>
              <a:rPr lang="en-US" sz="2400" dirty="0">
                <a:latin typeface="+mj-lt"/>
              </a:rPr>
              <a:t>due to </a:t>
            </a:r>
            <a:r>
              <a:rPr lang="en-US" sz="2400" dirty="0" smtClean="0">
                <a:latin typeface="+mj-lt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   XPM </a:t>
            </a:r>
            <a:r>
              <a:rPr lang="en-US" sz="2400" dirty="0">
                <a:latin typeface="+mj-lt"/>
              </a:rPr>
              <a:t>induced by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adjacent</a:t>
            </a:r>
            <a:r>
              <a:rPr lang="en-US" sz="2400" dirty="0">
                <a:latin typeface="+mj-lt"/>
              </a:rPr>
              <a:t> legacy 10-Gb/s </a:t>
            </a:r>
            <a:r>
              <a:rPr lang="en-US" sz="2400" dirty="0" smtClean="0">
                <a:latin typeface="+mj-lt"/>
              </a:rPr>
              <a:t>wavelengths.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Coherent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systems require little to no exogenous </a:t>
            </a:r>
            <a:r>
              <a:rPr lang="en-US" sz="2400" dirty="0" smtClean="0">
                <a:latin typeface="+mj-lt"/>
              </a:rPr>
              <a:t>dispersion compensation </a:t>
            </a:r>
            <a:r>
              <a:rPr lang="en-US" sz="2400" dirty="0">
                <a:latin typeface="+mj-lt"/>
              </a:rPr>
              <a:t>because the coherent receiver itself is capable of </a:t>
            </a:r>
            <a:r>
              <a:rPr lang="en-US" sz="2400" dirty="0" smtClean="0">
                <a:latin typeface="+mj-lt"/>
              </a:rPr>
              <a:t>compensation, whereas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legacy</a:t>
            </a:r>
            <a:r>
              <a:rPr lang="en-US" sz="2400" dirty="0">
                <a:latin typeface="+mj-lt"/>
              </a:rPr>
              <a:t> 10-Gb/s systems typically have spools of dispersion </a:t>
            </a:r>
            <a:r>
              <a:rPr lang="en-US" sz="2400" dirty="0" smtClean="0">
                <a:latin typeface="+mj-lt"/>
              </a:rPr>
              <a:t>compensating fiber </a:t>
            </a:r>
            <a:r>
              <a:rPr lang="en-US" sz="2400" dirty="0">
                <a:latin typeface="+mj-lt"/>
              </a:rPr>
              <a:t>strategically deployed along a </a:t>
            </a:r>
            <a:r>
              <a:rPr lang="en-US" sz="2400" dirty="0" smtClean="0">
                <a:latin typeface="+mj-lt"/>
              </a:rPr>
              <a:t>link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he </a:t>
            </a:r>
            <a:r>
              <a:rPr lang="en-US" sz="2400" dirty="0">
                <a:latin typeface="+mj-lt"/>
              </a:rPr>
              <a:t>presence of </a:t>
            </a:r>
            <a:r>
              <a:rPr lang="en-US" sz="2400" dirty="0" smtClean="0">
                <a:latin typeface="+mj-lt"/>
              </a:rPr>
              <a:t>dispersion can </a:t>
            </a:r>
            <a:r>
              <a:rPr lang="en-US" sz="2400" dirty="0">
                <a:latin typeface="+mj-lt"/>
              </a:rPr>
              <a:t>be helpful in mitigating some of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deleterious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nonlinear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interchannel</a:t>
            </a:r>
            <a:r>
              <a:rPr lang="en-US" sz="2400" dirty="0">
                <a:latin typeface="+mj-lt"/>
              </a:rPr>
              <a:t> effects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Regeneration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48244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Regenerate optical signal in a connection if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</a:t>
            </a:r>
            <a:r>
              <a:rPr lang="en-US" sz="2000" dirty="0" smtClean="0">
                <a:latin typeface="+mj-lt"/>
              </a:rPr>
              <a:t>he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OSNR</a:t>
            </a:r>
            <a:r>
              <a:rPr lang="en-US" sz="2000" dirty="0">
                <a:latin typeface="+mj-lt"/>
              </a:rPr>
              <a:t> is below </a:t>
            </a:r>
            <a:r>
              <a:rPr lang="en-US" sz="2000" i="1" dirty="0" smtClean="0">
                <a:latin typeface="+mj-lt"/>
              </a:rPr>
              <a:t>certain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</a:t>
            </a:r>
            <a:r>
              <a:rPr lang="en-US" sz="2000" dirty="0" smtClean="0">
                <a:latin typeface="+mj-lt"/>
              </a:rPr>
              <a:t>he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accumulated dispersion </a:t>
            </a:r>
            <a:r>
              <a:rPr lang="en-US" sz="2000" dirty="0">
                <a:latin typeface="+mj-lt"/>
              </a:rPr>
              <a:t>is above </a:t>
            </a:r>
            <a:r>
              <a:rPr lang="en-US" sz="2000" dirty="0" smtClean="0">
                <a:latin typeface="+mj-lt"/>
              </a:rPr>
              <a:t>certain compensable value </a:t>
            </a:r>
            <a:endParaRPr lang="en-US" sz="2000" i="1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accumulated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PMD </a:t>
            </a:r>
            <a:r>
              <a:rPr lang="en-US" sz="2000" dirty="0">
                <a:latin typeface="+mj-lt"/>
              </a:rPr>
              <a:t>is above </a:t>
            </a:r>
            <a:r>
              <a:rPr lang="en-US" sz="2000" dirty="0" smtClean="0">
                <a:latin typeface="+mj-lt"/>
              </a:rPr>
              <a:t>certain value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</a:t>
            </a:r>
            <a:r>
              <a:rPr lang="en-US" sz="2000" dirty="0" smtClean="0">
                <a:latin typeface="+mj-lt"/>
              </a:rPr>
              <a:t>he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number of network elements </a:t>
            </a:r>
            <a:r>
              <a:rPr lang="en-US" sz="2000" dirty="0">
                <a:latin typeface="+mj-lt"/>
              </a:rPr>
              <a:t>optically </a:t>
            </a:r>
            <a:r>
              <a:rPr lang="en-US" sz="2000" dirty="0" smtClean="0">
                <a:latin typeface="+mj-lt"/>
              </a:rPr>
              <a:t>bypassed is </a:t>
            </a:r>
            <a:r>
              <a:rPr lang="en-US" sz="2000" dirty="0">
                <a:latin typeface="+mj-lt"/>
              </a:rPr>
              <a:t>greater than </a:t>
            </a:r>
            <a:r>
              <a:rPr lang="en-US" sz="2000" dirty="0" smtClean="0">
                <a:latin typeface="+mj-lt"/>
              </a:rPr>
              <a:t>certain number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Connections </a:t>
            </a:r>
            <a:r>
              <a:rPr lang="en-US" sz="2400" dirty="0">
                <a:latin typeface="+mj-lt"/>
              </a:rPr>
              <a:t>are constantly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brought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up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down </a:t>
            </a:r>
            <a:r>
              <a:rPr lang="en-US" sz="2400" dirty="0">
                <a:latin typeface="+mj-lt"/>
              </a:rPr>
              <a:t>in a network, either due to changing traffic patterns or due to the </a:t>
            </a:r>
            <a:r>
              <a:rPr lang="en-US" sz="2400" dirty="0" smtClean="0">
                <a:latin typeface="+mj-lt"/>
              </a:rPr>
              <a:t>occurrence of</a:t>
            </a:r>
            <a:r>
              <a:rPr lang="en-US" sz="2400" dirty="0">
                <a:latin typeface="+mj-lt"/>
              </a:rPr>
              <a:t>, or recovery from, failures; thus, it is important that the regeneration </a:t>
            </a:r>
            <a:r>
              <a:rPr lang="en-US" sz="2400" dirty="0" smtClean="0">
                <a:latin typeface="+mj-lt"/>
              </a:rPr>
              <a:t>rules to be </a:t>
            </a:r>
            <a:r>
              <a:rPr lang="en-US" sz="2400" dirty="0">
                <a:latin typeface="+mj-lt"/>
              </a:rPr>
              <a:t>independent of the number of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active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channels</a:t>
            </a:r>
            <a:r>
              <a:rPr lang="en-US" sz="2400" dirty="0">
                <a:latin typeface="+mj-lt"/>
              </a:rPr>
              <a:t> on a fiber.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885"/>
            <a:ext cx="9217024" cy="778819"/>
          </a:xfrm>
        </p:spPr>
        <p:txBody>
          <a:bodyPr>
            <a:normAutofit fontScale="90000"/>
          </a:bodyPr>
          <a:lstStyle/>
          <a:p>
            <a:r>
              <a:rPr lang="en-US" dirty="0"/>
              <a:t>Routing with Noise Figure as the Link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Assumption</a:t>
            </a:r>
            <a:r>
              <a:rPr lang="en-US" dirty="0" smtClean="0">
                <a:latin typeface="+mj-lt"/>
              </a:rPr>
              <a:t>: low enough signal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power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or high enough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dispersion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levels =&gt;  negligible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nonlinear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optical </a:t>
            </a:r>
            <a:r>
              <a:rPr lang="en-US" dirty="0" smtClean="0">
                <a:latin typeface="+mj-lt"/>
              </a:rPr>
              <a:t>impairments (also </a:t>
            </a:r>
            <a:r>
              <a:rPr lang="en-US" dirty="0" err="1" smtClean="0">
                <a:latin typeface="+mj-lt"/>
              </a:rPr>
              <a:t>neglegible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PMD</a:t>
            </a:r>
            <a:r>
              <a:rPr lang="en-US" dirty="0" smtClean="0">
                <a:latin typeface="+mj-lt"/>
              </a:rPr>
              <a:t>)</a:t>
            </a:r>
          </a:p>
          <a:p>
            <a:r>
              <a:rPr lang="en-US" dirty="0" smtClean="0">
                <a:latin typeface="+mj-lt"/>
              </a:rPr>
              <a:t>As </a:t>
            </a:r>
            <a:r>
              <a:rPr lang="en-US" dirty="0">
                <a:latin typeface="+mj-lt"/>
              </a:rPr>
              <a:t>an optical signal propagates down a fiber link, its OSNR degrades. The 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noise figure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(NF) </a:t>
            </a:r>
            <a:r>
              <a:rPr lang="en-US" dirty="0">
                <a:latin typeface="+mj-lt"/>
              </a:rPr>
              <a:t>of a link is defined as the ratio of the OSNR at the start of the link to </a:t>
            </a:r>
            <a:r>
              <a:rPr lang="en-US" dirty="0" smtClean="0">
                <a:latin typeface="+mj-lt"/>
              </a:rPr>
              <a:t>the OSNR </a:t>
            </a:r>
            <a:r>
              <a:rPr lang="en-US" dirty="0">
                <a:latin typeface="+mj-lt"/>
              </a:rPr>
              <a:t>at the end of a link, i.e</a:t>
            </a:r>
            <a:r>
              <a:rPr lang="en-US" dirty="0" smtClean="0">
                <a:latin typeface="+mj-lt"/>
              </a:rPr>
              <a:t>.,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Numerous factors affect the NF of a </a:t>
            </a:r>
            <a:r>
              <a:rPr lang="en-US" dirty="0" smtClean="0">
                <a:latin typeface="+mj-lt"/>
              </a:rPr>
              <a:t>link: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Type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amplification</a:t>
            </a:r>
            <a:r>
              <a:rPr lang="en-US" dirty="0" smtClean="0">
                <a:latin typeface="+mj-lt"/>
              </a:rPr>
              <a:t>: Raman </a:t>
            </a:r>
            <a:r>
              <a:rPr lang="en-US" dirty="0">
                <a:latin typeface="+mj-lt"/>
              </a:rPr>
              <a:t>amplification </a:t>
            </a:r>
            <a:r>
              <a:rPr lang="en-US" dirty="0" smtClean="0">
                <a:latin typeface="+mj-lt"/>
              </a:rPr>
              <a:t>produces lower </a:t>
            </a:r>
            <a:r>
              <a:rPr lang="en-US" dirty="0">
                <a:latin typeface="+mj-lt"/>
              </a:rPr>
              <a:t>NF </a:t>
            </a:r>
            <a:r>
              <a:rPr lang="en-US" dirty="0" smtClean="0">
                <a:latin typeface="+mj-lt"/>
              </a:rPr>
              <a:t>than EDFAs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Large </a:t>
            </a:r>
            <a:r>
              <a:rPr lang="en-US" dirty="0">
                <a:latin typeface="+mj-lt"/>
              </a:rPr>
              <a:t>fiber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attenuation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Large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splicing</a:t>
            </a:r>
            <a:r>
              <a:rPr lang="en-US" dirty="0">
                <a:latin typeface="+mj-lt"/>
              </a:rPr>
              <a:t> losses </a:t>
            </a:r>
            <a:endParaRPr lang="en-US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Longer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span distances </a:t>
            </a:r>
            <a:r>
              <a:rPr lang="en-US" dirty="0">
                <a:latin typeface="+mj-lt"/>
              </a:rPr>
              <a:t>(i.e., the distances between </a:t>
            </a:r>
            <a:r>
              <a:rPr lang="en-US" dirty="0" smtClean="0">
                <a:latin typeface="+mj-lt"/>
              </a:rPr>
              <a:t>amplifier </a:t>
            </a:r>
            <a:r>
              <a:rPr lang="en-US" dirty="0">
                <a:latin typeface="+mj-lt"/>
              </a:rPr>
              <a:t>huts) </a:t>
            </a:r>
            <a:r>
              <a:rPr lang="en-US" dirty="0" smtClean="0">
                <a:latin typeface="+mj-lt"/>
              </a:rPr>
              <a:t>generally </a:t>
            </a:r>
            <a:r>
              <a:rPr lang="en-US" dirty="0">
                <a:latin typeface="+mj-lt"/>
              </a:rPr>
              <a:t>increase the NF. </a:t>
            </a:r>
            <a:endParaRPr lang="en-US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NF is also affected by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fiber type </a:t>
            </a:r>
            <a:r>
              <a:rPr lang="en-US" dirty="0">
                <a:latin typeface="+mj-lt"/>
              </a:rPr>
              <a:t>of the link.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Networks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924944"/>
            <a:ext cx="2031623" cy="9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0" y="1801680"/>
            <a:ext cx="7898249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1" y="4741409"/>
            <a:ext cx="3558482" cy="1214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380" y="4937339"/>
            <a:ext cx="3275970" cy="82294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4334988" y="5131631"/>
            <a:ext cx="369751" cy="43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4069628" y="3385856"/>
            <a:ext cx="2590604" cy="1569178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Loss compensated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by amplification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in each span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7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Element Noise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>
                <a:solidFill>
                  <a:srgbClr val="FF0000"/>
                </a:solidFill>
              </a:rPr>
              <a:t>network element</a:t>
            </a:r>
            <a:r>
              <a:rPr lang="en-US" dirty="0"/>
              <a:t>, such as a ROADM, has an associated NF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account for this effect in the routing process, the </a:t>
            </a:r>
            <a:r>
              <a:rPr lang="en-US" dirty="0">
                <a:solidFill>
                  <a:srgbClr val="FF0000"/>
                </a:solidFill>
              </a:rPr>
              <a:t>link metric should be adjusted based on the type of equipment</a:t>
            </a:r>
            <a:r>
              <a:rPr lang="en-US" dirty="0"/>
              <a:t> deployed at either end of the link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</a:t>
            </a:r>
            <a:r>
              <a:rPr lang="en-US" dirty="0"/>
              <a:t>half of the NF of the elements at the endpoints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19" y="3854163"/>
            <a:ext cx="7590436" cy="23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058" y="1685000"/>
            <a:ext cx="3650942" cy="1455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6" y="112885"/>
            <a:ext cx="8339854" cy="77881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Impact </a:t>
            </a:r>
            <a:r>
              <a:rPr lang="en-US" sz="3200" dirty="0"/>
              <a:t>of the ROADM without Wavelength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6" y="1189540"/>
            <a:ext cx="8845377" cy="34167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Such </a:t>
            </a:r>
            <a:r>
              <a:rPr lang="en-US" dirty="0"/>
              <a:t>elements are typically little more than an optical amplifier with a coupler/splitter for </a:t>
            </a:r>
            <a:r>
              <a:rPr lang="en-US" dirty="0" smtClean="0"/>
              <a:t>adding/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dropping </a:t>
            </a:r>
            <a:r>
              <a:rPr lang="en-US" dirty="0"/>
              <a:t>traffic </a:t>
            </a:r>
            <a:r>
              <a:rPr lang="en-US" dirty="0" smtClean="0"/>
              <a:t>at </a:t>
            </a:r>
            <a:r>
              <a:rPr lang="en-US" dirty="0"/>
              <a:t>the node.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Assume </a:t>
            </a:r>
            <a:r>
              <a:rPr lang="en-US" dirty="0"/>
              <a:t>that the </a:t>
            </a:r>
            <a:r>
              <a:rPr lang="en-US" dirty="0">
                <a:solidFill>
                  <a:srgbClr val="FF0000"/>
                </a:solidFill>
              </a:rPr>
              <a:t>optical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reach</a:t>
            </a:r>
            <a:r>
              <a:rPr lang="en-US" dirty="0"/>
              <a:t> is 2,000 km. The  ROADM at Node B does not have wavelength reuse. A signal from Node B to Node Z has a level of noise as if it originated at Node A, and thus, needs to be regenerated at Node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2" y="4437112"/>
            <a:ext cx="8242364" cy="15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12" y="2852936"/>
            <a:ext cx="6710616" cy="2425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5" y="112885"/>
            <a:ext cx="8801397" cy="77881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Impact </a:t>
            </a:r>
            <a:r>
              <a:rPr lang="en-US" sz="3200" dirty="0"/>
              <a:t>of the ROADM without Wavelength </a:t>
            </a:r>
            <a:r>
              <a:rPr lang="en-US" sz="3200" dirty="0" smtClean="0"/>
              <a:t>Reuse, cont’d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623" y="1045022"/>
            <a:ext cx="8845377" cy="223996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 The </a:t>
            </a:r>
            <a:r>
              <a:rPr lang="en-US" dirty="0">
                <a:solidFill>
                  <a:srgbClr val="FF0000"/>
                </a:solidFill>
              </a:rPr>
              <a:t>desired connection is between Nodes A and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Assume </a:t>
            </a:r>
            <a:r>
              <a:rPr lang="en-US" dirty="0"/>
              <a:t>that the optical reach is 1,000 km. If the connection is regenerated at Node C, which has a no-reuse </a:t>
            </a:r>
            <a:r>
              <a:rPr lang="en-US" dirty="0" smtClean="0"/>
              <a:t>ROADM, will it </a:t>
            </a:r>
            <a:r>
              <a:rPr lang="en-US" dirty="0"/>
              <a:t>need to be regenerated again at </a:t>
            </a:r>
            <a:r>
              <a:rPr lang="en-US" dirty="0" smtClean="0"/>
              <a:t>Node 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Networks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16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41612" y="5547475"/>
            <a:ext cx="7010751" cy="764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Regeneration is generally not recommended at a node with a no-reuse </a:t>
            </a:r>
            <a:r>
              <a:rPr lang="en-US" sz="2400" dirty="0" smtClean="0"/>
              <a:t>ROADM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0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Regeneration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37980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several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approaches</a:t>
            </a:r>
            <a:r>
              <a:rPr lang="en-US" dirty="0"/>
              <a:t> to managing </a:t>
            </a:r>
            <a:r>
              <a:rPr lang="en-US" dirty="0" smtClean="0"/>
              <a:t>regeneration </a:t>
            </a:r>
            <a:r>
              <a:rPr lang="en-US" dirty="0"/>
              <a:t>in a network.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Three strategies </a:t>
            </a:r>
            <a:r>
              <a:rPr lang="en-US" dirty="0"/>
              <a:t>are presented here, where the three differ with respect to </a:t>
            </a:r>
            <a:r>
              <a:rPr lang="en-US" dirty="0" smtClean="0">
                <a:solidFill>
                  <a:srgbClr val="FF0000"/>
                </a:solidFill>
              </a:rPr>
              <a:t>flexibility</a:t>
            </a:r>
            <a:r>
              <a:rPr lang="en-US" dirty="0"/>
              <a:t>, </a:t>
            </a:r>
            <a:r>
              <a:rPr lang="en-US" dirty="0" smtClean="0">
                <a:solidFill>
                  <a:srgbClr val="FF0000"/>
                </a:solidFill>
              </a:rPr>
              <a:t>operational </a:t>
            </a:r>
            <a:r>
              <a:rPr lang="en-US" dirty="0">
                <a:solidFill>
                  <a:srgbClr val="FF0000"/>
                </a:solidFill>
              </a:rPr>
              <a:t>complexity</a:t>
            </a:r>
            <a:r>
              <a:rPr lang="en-US" dirty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cost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Islands of </a:t>
            </a:r>
            <a:r>
              <a:rPr lang="en-US" dirty="0" smtClean="0"/>
              <a:t>Transparency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Designated Regeneration </a:t>
            </a:r>
            <a:r>
              <a:rPr lang="en-US" dirty="0" smtClean="0"/>
              <a:t>Sites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Selective Regeneration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085" y="2052995"/>
            <a:ext cx="5923809" cy="42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Islands of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16" y="1236896"/>
            <a:ext cx="8767886" cy="51058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network is partitioned into </a:t>
            </a:r>
            <a:r>
              <a:rPr lang="en-US" dirty="0" smtClean="0"/>
              <a:t>some (three in the figure) </a:t>
            </a:r>
            <a:r>
              <a:rPr lang="en-US" dirty="0" smtClean="0">
                <a:solidFill>
                  <a:srgbClr val="FF0000"/>
                </a:solidFill>
              </a:rPr>
              <a:t>islands</a:t>
            </a:r>
            <a:r>
              <a:rPr lang="en-US" dirty="0" smtClean="0"/>
              <a:t> </a:t>
            </a:r>
            <a:r>
              <a:rPr lang="en-US" dirty="0"/>
              <a:t>of transparency.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Any </a:t>
            </a:r>
            <a:r>
              <a:rPr lang="en-US" dirty="0">
                <a:solidFill>
                  <a:srgbClr val="FF0000"/>
                </a:solidFill>
              </a:rPr>
              <a:t>traffic within an island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does </a:t>
            </a:r>
            <a:r>
              <a:rPr lang="en-US" dirty="0"/>
              <a:t>not need regeneration.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Any </a:t>
            </a:r>
            <a:r>
              <a:rPr lang="en-US" dirty="0">
                <a:solidFill>
                  <a:srgbClr val="FF0000"/>
                </a:solidFill>
              </a:rPr>
              <a:t>traffic between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islands </a:t>
            </a:r>
            <a:r>
              <a:rPr lang="en-US" dirty="0" smtClean="0"/>
              <a:t>does </a:t>
            </a:r>
            <a:r>
              <a:rPr lang="en-US" dirty="0"/>
              <a:t>require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regeneration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Regeneration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091"/>
            <a:ext cx="8191822" cy="51058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Designating </a:t>
            </a:r>
            <a:r>
              <a:rPr lang="en-US" dirty="0">
                <a:latin typeface="+mj-lt"/>
              </a:rPr>
              <a:t>a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subset of the nodes </a:t>
            </a:r>
            <a:r>
              <a:rPr lang="en-US" dirty="0">
                <a:latin typeface="+mj-lt"/>
              </a:rPr>
              <a:t>as regeneration sites, and allows regeneration to occur only at those </a:t>
            </a:r>
            <a:r>
              <a:rPr lang="en-US" dirty="0" smtClean="0">
                <a:latin typeface="+mj-lt"/>
              </a:rPr>
              <a:t>sites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Either the designated regeneration sites are equipped with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O-E-O equipment </a:t>
            </a:r>
            <a:r>
              <a:rPr lang="en-US" dirty="0">
                <a:latin typeface="+mj-lt"/>
              </a:rPr>
              <a:t>such that all traffic that transits them needs to be regenerated, or they have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optical-bypass equipment</a:t>
            </a:r>
            <a:r>
              <a:rPr lang="en-US" dirty="0">
                <a:latin typeface="+mj-lt"/>
              </a:rPr>
              <a:t> so that regeneration occurs only when needed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routing process must be modified to take into account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limited number of sites that can provide regeneration</a:t>
            </a:r>
            <a:r>
              <a:rPr lang="en-US" dirty="0">
                <a:latin typeface="+mj-lt"/>
              </a:rPr>
              <a:t>. To ensure that a valid path is found that transits the necessary regeneration sites, one can use a graph </a:t>
            </a:r>
            <a:r>
              <a:rPr lang="en-US" dirty="0" smtClean="0">
                <a:latin typeface="+mj-lt"/>
              </a:rPr>
              <a:t>transformation discussed in the routing chapter (Ch. 3).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Introduction</a:t>
            </a:r>
            <a:endParaRPr lang="en-US" sz="3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</a:rPr>
              <a:t>Factors</a:t>
            </a:r>
            <a:r>
              <a:rPr lang="en-US" sz="3600" dirty="0"/>
              <a:t> </a:t>
            </a:r>
            <a:r>
              <a:rPr lang="en-US" sz="3600" dirty="0" smtClean="0"/>
              <a:t>that </a:t>
            </a:r>
            <a:r>
              <a:rPr lang="en-US" sz="3600" dirty="0"/>
              <a:t>Affect </a:t>
            </a:r>
            <a:r>
              <a:rPr lang="en-US" sz="3600" dirty="0" smtClean="0"/>
              <a:t>Regeneration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Routing with Noise Figure as the </a:t>
            </a:r>
            <a:r>
              <a:rPr lang="en-US" sz="3600" dirty="0">
                <a:solidFill>
                  <a:srgbClr val="FF0000"/>
                </a:solidFill>
              </a:rPr>
              <a:t>Link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Metric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Regeneration </a:t>
            </a:r>
            <a:r>
              <a:rPr lang="en-US" sz="3600" dirty="0" smtClean="0">
                <a:solidFill>
                  <a:srgbClr val="FF0000"/>
                </a:solidFill>
              </a:rPr>
              <a:t>Strategies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Regeneration </a:t>
            </a:r>
            <a:r>
              <a:rPr lang="en-US" sz="3600" dirty="0">
                <a:solidFill>
                  <a:srgbClr val="FF0000"/>
                </a:solidFill>
              </a:rPr>
              <a:t>Architectures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040" y="146136"/>
            <a:ext cx="8339854" cy="778819"/>
          </a:xfrm>
        </p:spPr>
        <p:txBody>
          <a:bodyPr>
            <a:noAutofit/>
          </a:bodyPr>
          <a:lstStyle/>
          <a:p>
            <a:r>
              <a:rPr lang="en-US" sz="2800" dirty="0"/>
              <a:t> Strategies for Determining the Set of Regeneration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Routing </a:t>
            </a:r>
            <a:r>
              <a:rPr lang="en-US" dirty="0"/>
              <a:t>all of the </a:t>
            </a:r>
            <a:r>
              <a:rPr lang="en-US" dirty="0">
                <a:solidFill>
                  <a:srgbClr val="FF0000"/>
                </a:solidFill>
              </a:rPr>
              <a:t>forecasted traffic </a:t>
            </a:r>
            <a:r>
              <a:rPr lang="en-US" dirty="0"/>
              <a:t>over its shortest path. A greedy type of strategy </a:t>
            </a:r>
            <a:r>
              <a:rPr lang="en-US" dirty="0" smtClean="0"/>
              <a:t>then is employed </a:t>
            </a:r>
            <a:r>
              <a:rPr lang="en-US" dirty="0"/>
              <a:t>where nodes are sequentially picked to be regeneration sites based on the number of paths that become feasible with regeneration allowed at that </a:t>
            </a:r>
            <a:r>
              <a:rPr lang="en-US" dirty="0" smtClean="0"/>
              <a:t>site.</a:t>
            </a:r>
          </a:p>
          <a:p>
            <a:endParaRPr lang="en-US" dirty="0" smtClean="0"/>
          </a:p>
          <a:p>
            <a:r>
              <a:rPr lang="en-US" dirty="0" smtClean="0"/>
              <a:t>Utilizing </a:t>
            </a:r>
            <a:r>
              <a:rPr lang="en-US" dirty="0"/>
              <a:t>the </a:t>
            </a:r>
            <a:r>
              <a:rPr lang="en-US" dirty="0" smtClean="0"/>
              <a:t>network </a:t>
            </a:r>
            <a:r>
              <a:rPr lang="en-US" dirty="0"/>
              <a:t>topology rather than a traffic forecast, is based on connected dominating </a:t>
            </a:r>
            <a:r>
              <a:rPr lang="en-US" dirty="0" smtClean="0"/>
              <a:t>sets (CDS)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dominating set of a graph </a:t>
            </a:r>
            <a:r>
              <a:rPr lang="en-US" dirty="0"/>
              <a:t>is a subset of the nodes, S, such that all nodes not in S are directly connected to at least one of the nodes in S. The </a:t>
            </a:r>
            <a:r>
              <a:rPr lang="en-US" dirty="0" smtClean="0"/>
              <a:t>dominating </a:t>
            </a:r>
            <a:r>
              <a:rPr lang="en-US" dirty="0"/>
              <a:t>set is connected if there is a path between any two nodes in S that does not pass through a node not in 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040" y="146136"/>
            <a:ext cx="8339854" cy="778819"/>
          </a:xfrm>
        </p:spPr>
        <p:txBody>
          <a:bodyPr>
            <a:noAutofit/>
          </a:bodyPr>
          <a:lstStyle/>
          <a:p>
            <a:r>
              <a:rPr lang="en-US" sz="2800" dirty="0" smtClean="0"/>
              <a:t>Strategies </a:t>
            </a:r>
            <a:r>
              <a:rPr lang="en-US" sz="2800" dirty="0"/>
              <a:t>for Determining the Set of Regeneration </a:t>
            </a:r>
            <a:r>
              <a:rPr lang="en-US" sz="2800" dirty="0" smtClean="0"/>
              <a:t>Sites, cont’d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first step of the CDS methodology is to create the </a:t>
            </a:r>
            <a:r>
              <a:rPr lang="en-US" dirty="0">
                <a:solidFill>
                  <a:srgbClr val="FF0000"/>
                </a:solidFill>
              </a:rPr>
              <a:t>reachability graph</a:t>
            </a:r>
            <a:r>
              <a:rPr lang="en-US" dirty="0"/>
              <a:t>. All network nodes are included in the graph, and two nodes are connected by a link only if there is a regeneration-free path between them in the true topology. A </a:t>
            </a:r>
            <a:r>
              <a:rPr lang="en-US" dirty="0">
                <a:solidFill>
                  <a:srgbClr val="FF0000"/>
                </a:solidFill>
              </a:rPr>
              <a:t>minimal CDS </a:t>
            </a:r>
            <a:r>
              <a:rPr lang="en-US" dirty="0"/>
              <a:t>is found for the reachability graph, using </a:t>
            </a:r>
            <a:r>
              <a:rPr lang="en-US" dirty="0" smtClean="0"/>
              <a:t>heuristics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goal of the CDS strategy is to minimize the number of nodes selected as re-generation sites.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10" y="202578"/>
            <a:ext cx="8601062" cy="778819"/>
          </a:xfrm>
        </p:spPr>
        <p:txBody>
          <a:bodyPr>
            <a:noAutofit/>
          </a:bodyPr>
          <a:lstStyle/>
          <a:p>
            <a:r>
              <a:rPr lang="en-US" sz="2400" dirty="0"/>
              <a:t>Advantages and Disadvantages of Designated Regeneration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091"/>
            <a:ext cx="7886700" cy="3149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Designated-regeneration-site </a:t>
            </a:r>
            <a:r>
              <a:rPr lang="en-US" dirty="0"/>
              <a:t>architecture may result in </a:t>
            </a:r>
            <a:r>
              <a:rPr lang="en-US" dirty="0">
                <a:solidFill>
                  <a:srgbClr val="FF0000"/>
                </a:solidFill>
              </a:rPr>
              <a:t>extra</a:t>
            </a:r>
            <a:r>
              <a:rPr lang="en-US" dirty="0"/>
              <a:t> </a:t>
            </a:r>
            <a:r>
              <a:rPr lang="en-US" dirty="0" smtClean="0"/>
              <a:t>regenerations.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/>
              <a:t>that the optical reach is 1,000 km. A connection between Nodes A and Z is ideally regenerated in just Node C. However, because it is assumed that regeneration is not permitted at this site, the connection is regenerated at both Nodes B and E instead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32" y="3994445"/>
            <a:ext cx="8038095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091"/>
            <a:ext cx="7886700" cy="33660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real-time planning, the amount of available equipment at each node should be considered, where regeneration is favored in the nodes that have more free </a:t>
            </a:r>
            <a:r>
              <a:rPr lang="en-US" dirty="0" smtClean="0"/>
              <a:t>equipment: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/>
              <a:t>that the optical reach is 1,000 km, and assume that regeneration is permitted at any node. A connection between Nodes A and Z can be regenerated at Nodes B and D, at Nodes C and D, or at Nodes C and 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83377"/>
            <a:ext cx="778095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Regeneration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I- Back-to-Back </a:t>
            </a:r>
            <a:r>
              <a:rPr lang="en-US" dirty="0"/>
              <a:t>WDM </a:t>
            </a:r>
            <a:r>
              <a:rPr lang="en-US" dirty="0" smtClean="0"/>
              <a:t>Transponders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84" y="2135310"/>
            <a:ext cx="7602811" cy="3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Regeneration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I- Back-to-Back </a:t>
            </a:r>
            <a:r>
              <a:rPr lang="en-US" dirty="0"/>
              <a:t>WDM </a:t>
            </a:r>
            <a:r>
              <a:rPr lang="en-US" dirty="0" smtClean="0"/>
              <a:t>Transponders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48880"/>
            <a:ext cx="5131439" cy="34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Regeneration </a:t>
            </a:r>
            <a:r>
              <a:rPr lang="en-US" dirty="0" smtClean="0"/>
              <a:t>Architectures, cont’d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333" y="1757596"/>
            <a:ext cx="5133333" cy="37333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Regeneration </a:t>
            </a:r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II- Regenerator </a:t>
            </a:r>
            <a:r>
              <a:rPr lang="en-US" dirty="0"/>
              <a:t>Cards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3" y="2158967"/>
            <a:ext cx="7800730" cy="29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Regeneration </a:t>
            </a:r>
            <a:r>
              <a:rPr lang="en-US" dirty="0" smtClean="0"/>
              <a:t>Architectures, cont’d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16" y="1484784"/>
            <a:ext cx="694477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Regeneration </a:t>
            </a:r>
            <a:r>
              <a:rPr lang="en-US" dirty="0" smtClean="0"/>
              <a:t>Architectures, cont’d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30" y="1114347"/>
            <a:ext cx="5336549" cy="46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091"/>
            <a:ext cx="8191822" cy="51058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planning</a:t>
            </a:r>
            <a:r>
              <a:rPr lang="en-US" dirty="0"/>
              <a:t> </a:t>
            </a:r>
            <a:r>
              <a:rPr lang="en-US" dirty="0" smtClean="0"/>
              <a:t>process:</a:t>
            </a:r>
          </a:p>
          <a:p>
            <a:pPr marL="0" indent="0">
              <a:buNone/>
            </a:pPr>
            <a:r>
              <a:rPr lang="en-US" dirty="0" smtClean="0"/>
              <a:t>I- Selecting a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each demand</a:t>
            </a:r>
          </a:p>
          <a:p>
            <a:pPr marL="0" indent="0">
              <a:buNone/>
            </a:pPr>
            <a:r>
              <a:rPr lang="en-US" dirty="0" smtClean="0"/>
              <a:t>II-Selecting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regeneration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sites</a:t>
            </a:r>
            <a:r>
              <a:rPr lang="en-US" dirty="0" smtClean="0"/>
              <a:t> </a:t>
            </a:r>
            <a:r>
              <a:rPr lang="en-US" dirty="0"/>
              <a:t>for the demand, if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any by </a:t>
            </a:r>
            <a:r>
              <a:rPr lang="en-US" dirty="0"/>
              <a:t>“cleans up” the optical </a:t>
            </a:r>
            <a:r>
              <a:rPr lang="en-US" dirty="0" smtClean="0"/>
              <a:t>signal</a:t>
            </a:r>
          </a:p>
          <a:p>
            <a:pPr marL="0" indent="0">
              <a:buNone/>
            </a:pPr>
            <a:r>
              <a:rPr lang="en-US" dirty="0" smtClean="0"/>
              <a:t>III- Clean up ≡ </a:t>
            </a:r>
            <a:r>
              <a:rPr lang="en-US" dirty="0" err="1" smtClean="0"/>
              <a:t>reamplifying</a:t>
            </a:r>
            <a:r>
              <a:rPr lang="en-US" dirty="0"/>
              <a:t>, reshaping, and retiming </a:t>
            </a:r>
            <a:r>
              <a:rPr lang="en-US" dirty="0" smtClean="0"/>
              <a:t>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referred </a:t>
            </a:r>
            <a:r>
              <a:rPr lang="en-US" dirty="0"/>
              <a:t>to as “</a:t>
            </a:r>
            <a:r>
              <a:rPr lang="en-US" dirty="0">
                <a:solidFill>
                  <a:srgbClr val="FF0000"/>
                </a:solidFill>
              </a:rPr>
              <a:t>3R</a:t>
            </a:r>
            <a:r>
              <a:rPr lang="en-US" dirty="0"/>
              <a:t>” </a:t>
            </a:r>
            <a:r>
              <a:rPr lang="en-US" dirty="0" smtClean="0">
                <a:solidFill>
                  <a:srgbClr val="FF0000"/>
                </a:solidFill>
              </a:rPr>
              <a:t>regeneration</a:t>
            </a:r>
            <a:r>
              <a:rPr lang="en-US" dirty="0" smtClean="0"/>
              <a:t>.</a:t>
            </a:r>
          </a:p>
          <a:p>
            <a:pPr marL="0" lvl="1" indent="57150">
              <a:buNone/>
            </a:pPr>
            <a:r>
              <a:rPr lang="en-US" sz="2800" dirty="0" smtClean="0"/>
              <a:t>IV-</a:t>
            </a:r>
            <a:r>
              <a:rPr lang="en-US" dirty="0" smtClean="0"/>
              <a:t> </a:t>
            </a:r>
            <a:r>
              <a:rPr lang="en-US" sz="2800" dirty="0"/>
              <a:t>Paths are usually selected to </a:t>
            </a:r>
            <a:r>
              <a:rPr lang="en-US" sz="2800" dirty="0">
                <a:solidFill>
                  <a:srgbClr val="FF0000"/>
                </a:solidFill>
              </a:rPr>
              <a:t>minimize</a:t>
            </a:r>
            <a:r>
              <a:rPr lang="en-US" sz="2800" dirty="0"/>
              <a:t> the </a:t>
            </a:r>
            <a:r>
              <a:rPr lang="en-US" sz="2800" dirty="0" smtClean="0"/>
              <a:t>amount </a:t>
            </a:r>
          </a:p>
          <a:p>
            <a:pPr marL="0" lvl="1" indent="5715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of required </a:t>
            </a:r>
            <a:r>
              <a:rPr lang="en-US" sz="2800" dirty="0"/>
              <a:t>regeneration, to reduce the network </a:t>
            </a:r>
            <a:r>
              <a:rPr lang="en-US" sz="2800" dirty="0" smtClean="0"/>
              <a:t>  </a:t>
            </a:r>
          </a:p>
          <a:p>
            <a:pPr marL="0" lvl="1" indent="5715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cost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increase </a:t>
            </a:r>
            <a:r>
              <a:rPr lang="en-US" sz="2800" dirty="0"/>
              <a:t>the path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for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66" y="1484784"/>
            <a:ext cx="7886700" cy="4374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Questions?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</a:t>
            </a:r>
            <a:r>
              <a:rPr lang="en-US" dirty="0" smtClean="0"/>
              <a:t>affecting Regeneration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Optical </a:t>
            </a:r>
            <a:r>
              <a:rPr lang="en-US" dirty="0" smtClean="0">
                <a:solidFill>
                  <a:srgbClr val="FF0000"/>
                </a:solidFill>
              </a:rPr>
              <a:t>Impairments</a:t>
            </a:r>
          </a:p>
          <a:p>
            <a:r>
              <a:rPr lang="en-US" dirty="0">
                <a:solidFill>
                  <a:srgbClr val="FF0000"/>
                </a:solidFill>
              </a:rPr>
              <a:t>Network Element </a:t>
            </a:r>
            <a:r>
              <a:rPr lang="en-US" dirty="0" smtClean="0"/>
              <a:t>Effects</a:t>
            </a:r>
          </a:p>
          <a:p>
            <a:r>
              <a:rPr lang="en-US" dirty="0">
                <a:solidFill>
                  <a:srgbClr val="FF0000"/>
                </a:solidFill>
              </a:rPr>
              <a:t>Transmission</a:t>
            </a:r>
            <a:r>
              <a:rPr lang="en-US" dirty="0"/>
              <a:t> System Design</a:t>
            </a:r>
          </a:p>
          <a:p>
            <a:r>
              <a:rPr lang="en-US" dirty="0">
                <a:solidFill>
                  <a:srgbClr val="FF0000"/>
                </a:solidFill>
              </a:rPr>
              <a:t>Fiber Plant </a:t>
            </a:r>
            <a:r>
              <a:rPr lang="en-US" dirty="0"/>
              <a:t>Specifications</a:t>
            </a:r>
          </a:p>
          <a:p>
            <a:r>
              <a:rPr lang="en-US" dirty="0">
                <a:solidFill>
                  <a:srgbClr val="FF0000"/>
                </a:solidFill>
              </a:rPr>
              <a:t>Mitigation</a:t>
            </a:r>
            <a:r>
              <a:rPr lang="en-US" dirty="0"/>
              <a:t> of Optical Impairments</a:t>
            </a:r>
          </a:p>
          <a:p>
            <a:r>
              <a:rPr lang="en-US" dirty="0"/>
              <a:t>Mixed </a:t>
            </a:r>
            <a:r>
              <a:rPr lang="en-US" dirty="0">
                <a:solidFill>
                  <a:srgbClr val="FF0000"/>
                </a:solidFill>
              </a:rPr>
              <a:t>Line-Rate</a:t>
            </a:r>
            <a:r>
              <a:rPr lang="en-US" dirty="0"/>
              <a:t> Systems</a:t>
            </a:r>
          </a:p>
          <a:p>
            <a:r>
              <a:rPr lang="en-US" dirty="0"/>
              <a:t>System Regeneration </a:t>
            </a:r>
            <a:r>
              <a:rPr lang="en-US" dirty="0">
                <a:solidFill>
                  <a:srgbClr val="FF0000"/>
                </a:solidFill>
              </a:rPr>
              <a:t>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Optical Impairments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091"/>
            <a:ext cx="8348244" cy="51058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+mj-lt"/>
            </a:endParaRPr>
          </a:p>
          <a:p>
            <a:pPr lvl="1"/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Noise</a:t>
            </a:r>
            <a:r>
              <a:rPr lang="en-US" sz="3200" dirty="0" smtClean="0">
                <a:latin typeface="+mj-lt"/>
              </a:rPr>
              <a:t>: Optical </a:t>
            </a:r>
            <a:r>
              <a:rPr lang="en-US" sz="3200" dirty="0">
                <a:latin typeface="+mj-lt"/>
              </a:rPr>
              <a:t>signal-to-noise ratio (</a:t>
            </a:r>
            <a:r>
              <a:rPr lang="en-US" sz="3200" dirty="0" smtClean="0">
                <a:latin typeface="+mj-lt"/>
              </a:rPr>
              <a:t>OSNR)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  <a:latin typeface="+mj-lt"/>
              </a:rPr>
              <a:t>Linear</a:t>
            </a:r>
            <a:r>
              <a:rPr lang="en-US" sz="3200" dirty="0" smtClean="0">
                <a:latin typeface="+mj-lt"/>
              </a:rPr>
              <a:t>:</a:t>
            </a:r>
          </a:p>
          <a:p>
            <a:pPr lvl="2">
              <a:buFontTx/>
              <a:buChar char="-"/>
            </a:pPr>
            <a:r>
              <a:rPr lang="en-US" sz="2800" dirty="0">
                <a:latin typeface="+mj-lt"/>
              </a:rPr>
              <a:t>P</a:t>
            </a:r>
            <a:r>
              <a:rPr lang="en-US" sz="2800" dirty="0" smtClean="0">
                <a:latin typeface="+mj-lt"/>
              </a:rPr>
              <a:t>olarization-mode </a:t>
            </a:r>
            <a:r>
              <a:rPr lang="en-US" sz="2800" dirty="0">
                <a:latin typeface="+mj-lt"/>
              </a:rPr>
              <a:t>dispersion (</a:t>
            </a:r>
            <a:r>
              <a:rPr lang="en-US" sz="2800" dirty="0" smtClean="0">
                <a:latin typeface="+mj-lt"/>
              </a:rPr>
              <a:t>PMD)</a:t>
            </a:r>
          </a:p>
          <a:p>
            <a:pPr lvl="2">
              <a:buFontTx/>
              <a:buChar char="-"/>
            </a:pPr>
            <a:r>
              <a:rPr lang="en-US" sz="2800" dirty="0" smtClean="0">
                <a:latin typeface="+mj-lt"/>
              </a:rPr>
              <a:t>Chromatic </a:t>
            </a:r>
            <a:r>
              <a:rPr lang="en-US" sz="2800" dirty="0">
                <a:latin typeface="+mj-lt"/>
              </a:rPr>
              <a:t>dispersion, or simply </a:t>
            </a:r>
            <a:r>
              <a:rPr lang="en-US" sz="2800" dirty="0" smtClean="0">
                <a:latin typeface="+mj-lt"/>
              </a:rPr>
              <a:t>dispersion (CD)</a:t>
            </a:r>
            <a:endParaRPr lang="en-US" sz="2800" dirty="0">
              <a:latin typeface="+mj-lt"/>
            </a:endParaRPr>
          </a:p>
          <a:p>
            <a:pPr lvl="1"/>
            <a:r>
              <a:rPr lang="en-US" sz="3200" b="1" dirty="0">
                <a:solidFill>
                  <a:srgbClr val="FF0000"/>
                </a:solidFill>
                <a:latin typeface="+mj-lt"/>
              </a:rPr>
              <a:t>Nonlinear</a:t>
            </a:r>
            <a:r>
              <a:rPr lang="en-US" sz="3200" dirty="0" smtClean="0">
                <a:latin typeface="+mj-lt"/>
              </a:rPr>
              <a:t>:</a:t>
            </a:r>
          </a:p>
          <a:p>
            <a:pPr lvl="2">
              <a:buFontTx/>
              <a:buChar char="-"/>
            </a:pPr>
            <a:r>
              <a:rPr lang="en-US" sz="2800" dirty="0">
                <a:latin typeface="+mj-lt"/>
              </a:rPr>
              <a:t>self-phase modulation (SPM)</a:t>
            </a:r>
          </a:p>
          <a:p>
            <a:pPr lvl="2">
              <a:buFontTx/>
              <a:buChar char="-"/>
            </a:pPr>
            <a:r>
              <a:rPr lang="en-US" sz="2800" dirty="0">
                <a:latin typeface="+mj-lt"/>
              </a:rPr>
              <a:t>Cross-phase modulation (XPM)</a:t>
            </a:r>
          </a:p>
          <a:p>
            <a:pPr lvl="2">
              <a:buFontTx/>
              <a:buChar char="-"/>
            </a:pPr>
            <a:r>
              <a:rPr lang="en-US" sz="2800" dirty="0" smtClean="0">
                <a:latin typeface="+mj-lt"/>
              </a:rPr>
              <a:t>Four-wave mixing </a:t>
            </a:r>
            <a:r>
              <a:rPr lang="en-US" sz="2800" dirty="0">
                <a:latin typeface="+mj-lt"/>
              </a:rPr>
              <a:t>(FWM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Element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091"/>
            <a:ext cx="8515350" cy="510587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Deleterious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effects</a:t>
            </a:r>
            <a:r>
              <a:rPr lang="en-US" dirty="0"/>
              <a:t> (suffering signal when it gets transited an optical-bypass-enabled network </a:t>
            </a:r>
            <a:r>
              <a:rPr lang="en-US" dirty="0" smtClean="0"/>
              <a:t>element):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Optical filtering effect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Crosstalk caused by “leakage” within a switching element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Polarization dependent loss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Non-flat </a:t>
            </a:r>
            <a:r>
              <a:rPr lang="en-US" dirty="0" smtClean="0"/>
              <a:t>dispersion level occur across </a:t>
            </a:r>
            <a:r>
              <a:rPr lang="en-US" dirty="0"/>
              <a:t>the transmission band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Limiting </a:t>
            </a:r>
            <a:r>
              <a:rPr lang="en-US" dirty="0"/>
              <a:t>the </a:t>
            </a:r>
            <a:r>
              <a:rPr lang="en-US" i="1" dirty="0" err="1" smtClean="0">
                <a:solidFill>
                  <a:srgbClr val="FF0000"/>
                </a:solidFill>
              </a:rPr>
              <a:t>cascadability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/>
              <a:t>As </a:t>
            </a:r>
            <a:r>
              <a:rPr lang="en-US" dirty="0">
                <a:solidFill>
                  <a:srgbClr val="FF0000"/>
                </a:solidFill>
              </a:rPr>
              <a:t>optical-bypass</a:t>
            </a:r>
            <a:r>
              <a:rPr lang="en-US" dirty="0"/>
              <a:t> technology has </a:t>
            </a:r>
            <a:r>
              <a:rPr lang="en-US" dirty="0" smtClean="0">
                <a:solidFill>
                  <a:srgbClr val="FF0000"/>
                </a:solidFill>
              </a:rPr>
              <a:t>matured</a:t>
            </a:r>
            <a:r>
              <a:rPr lang="en-US" dirty="0" smtClean="0"/>
              <a:t>, many </a:t>
            </a:r>
            <a:r>
              <a:rPr lang="en-US" dirty="0"/>
              <a:t>commercial systems </a:t>
            </a:r>
            <a:r>
              <a:rPr lang="en-US" dirty="0" smtClean="0"/>
              <a:t>support optical </a:t>
            </a:r>
            <a:r>
              <a:rPr lang="en-US" dirty="0"/>
              <a:t>bypass of up to 10 (backbone) or 20 (metro-core) network elements </a:t>
            </a:r>
            <a:r>
              <a:rPr lang="en-US" dirty="0" smtClean="0"/>
              <a:t>prior to </a:t>
            </a:r>
            <a:r>
              <a:rPr lang="en-US" dirty="0"/>
              <a:t>requiring regeneration.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number of network </a:t>
            </a:r>
            <a:r>
              <a:rPr lang="en-US" dirty="0" smtClean="0"/>
              <a:t>elements bypassed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not usually the limiting factor </a:t>
            </a:r>
            <a:r>
              <a:rPr lang="en-US" dirty="0"/>
              <a:t>in determining where regeneration </a:t>
            </a:r>
            <a:r>
              <a:rPr lang="en-US" dirty="0" smtClean="0"/>
              <a:t>is needed!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6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 rot="16200000">
            <a:off x="4395514" y="3459851"/>
            <a:ext cx="369751" cy="43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844074" y="2924944"/>
            <a:ext cx="369751" cy="43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452320" y="4653136"/>
            <a:ext cx="369751" cy="43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9788"/>
            <a:ext cx="9145016" cy="5105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haracteristics </a:t>
            </a:r>
            <a:r>
              <a:rPr lang="en-US" dirty="0"/>
              <a:t>of the transmission </a:t>
            </a:r>
            <a:r>
              <a:rPr lang="en-US" dirty="0" smtClean="0"/>
              <a:t>system: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Amplification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/>
              <a:t> </a:t>
            </a:r>
            <a:r>
              <a:rPr lang="en-US" dirty="0" smtClean="0"/>
              <a:t>(Raman or EDFA technology)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Spacing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between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wavelengths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(Closer </a:t>
            </a:r>
            <a:r>
              <a:rPr lang="en-US" dirty="0"/>
              <a:t>spacing reduces the </a:t>
            </a:r>
            <a:r>
              <a:rPr lang="en-US" dirty="0" smtClean="0"/>
              <a:t>reach)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Launched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power</a:t>
            </a:r>
            <a:r>
              <a:rPr lang="en-US" dirty="0" smtClean="0"/>
              <a:t> (Increasing </a:t>
            </a:r>
            <a:r>
              <a:rPr lang="en-US" dirty="0"/>
              <a:t>the launched power increases </a:t>
            </a:r>
            <a:r>
              <a:rPr lang="en-US" dirty="0" smtClean="0"/>
              <a:t>the optical </a:t>
            </a:r>
            <a:r>
              <a:rPr lang="en-US" dirty="0"/>
              <a:t>reach, up to a </a:t>
            </a:r>
            <a:r>
              <a:rPr lang="en-US" dirty="0" smtClean="0"/>
              <a:t>point, i.e. </a:t>
            </a:r>
            <a:r>
              <a:rPr lang="en-US" dirty="0"/>
              <a:t>there is an optimum power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ignal </a:t>
            </a:r>
            <a:r>
              <a:rPr lang="en-US" dirty="0">
                <a:solidFill>
                  <a:srgbClr val="FF0000"/>
                </a:solidFill>
              </a:rPr>
              <a:t>modulation </a:t>
            </a:r>
            <a:r>
              <a:rPr lang="en-US" dirty="0" smtClean="0">
                <a:solidFill>
                  <a:srgbClr val="FF0000"/>
                </a:solidFill>
              </a:rPr>
              <a:t>format </a:t>
            </a:r>
            <a:r>
              <a:rPr lang="en-US" dirty="0" smtClean="0"/>
              <a:t>(Coherent or direct detection)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FEC </a:t>
            </a:r>
            <a:r>
              <a:rPr lang="en-US" dirty="0" smtClean="0"/>
              <a:t>(Stronger coding         Longer reach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s</a:t>
            </a:r>
            <a:r>
              <a:rPr lang="en-US" sz="2400" dirty="0" smtClean="0"/>
              <a:t>tate-of-the-art FEC </a:t>
            </a:r>
            <a:r>
              <a:rPr lang="en-US" sz="2400" dirty="0"/>
              <a:t>provides a </a:t>
            </a:r>
            <a:r>
              <a:rPr lang="en-US" sz="2400" dirty="0" smtClean="0"/>
              <a:t>net coding </a:t>
            </a:r>
            <a:r>
              <a:rPr lang="en-US" sz="2400" dirty="0"/>
              <a:t>gain of roughly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b="1" dirty="0" smtClean="0"/>
              <a:t>10–11 </a:t>
            </a:r>
            <a:r>
              <a:rPr lang="en-US" sz="2400" b="1" dirty="0"/>
              <a:t>dB </a:t>
            </a:r>
            <a:r>
              <a:rPr lang="en-US" sz="2400" dirty="0"/>
              <a:t>at a post-FEC BER of 10</a:t>
            </a:r>
            <a:r>
              <a:rPr lang="en-US" sz="2400" baseline="30000" dirty="0"/>
              <a:t>−15</a:t>
            </a:r>
            <a:r>
              <a:rPr lang="en-US" sz="2400" dirty="0"/>
              <a:t>, with </a:t>
            </a:r>
            <a:r>
              <a:rPr lang="en-US" b="1" dirty="0" smtClean="0"/>
              <a:t>20</a:t>
            </a:r>
            <a:r>
              <a:rPr lang="en-US" dirty="0" smtClean="0"/>
              <a:t>% o</a:t>
            </a:r>
            <a:r>
              <a:rPr lang="en-US" sz="2400" dirty="0" smtClean="0"/>
              <a:t>verhead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7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3668204" y="4764844"/>
            <a:ext cx="369751" cy="43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Plant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25374" cy="4518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haracteristics </a:t>
            </a:r>
            <a:r>
              <a:rPr lang="en-US" dirty="0"/>
              <a:t>of the physical fiber </a:t>
            </a:r>
            <a:r>
              <a:rPr lang="en-US" dirty="0" smtClean="0"/>
              <a:t>plant: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Amplifier </a:t>
            </a:r>
            <a:r>
              <a:rPr lang="en-US" dirty="0">
                <a:solidFill>
                  <a:srgbClr val="FF0000"/>
                </a:solidFill>
              </a:rPr>
              <a:t>huts </a:t>
            </a:r>
            <a:r>
              <a:rPr lang="en-US" dirty="0" smtClean="0">
                <a:solidFill>
                  <a:srgbClr val="FF0000"/>
                </a:solidFill>
              </a:rPr>
              <a:t>distances </a:t>
            </a:r>
            <a:r>
              <a:rPr lang="en-US" dirty="0" smtClean="0"/>
              <a:t>(</a:t>
            </a:r>
            <a:r>
              <a:rPr lang="en-US" dirty="0"/>
              <a:t>OSNR decreases more sharply </a:t>
            </a:r>
            <a:r>
              <a:rPr lang="en-US" dirty="0" smtClean="0"/>
              <a:t>for </a:t>
            </a:r>
            <a:r>
              <a:rPr lang="en-US" dirty="0"/>
              <a:t>100-km </a:t>
            </a:r>
            <a:r>
              <a:rPr lang="en-US" dirty="0" smtClean="0"/>
              <a:t>amplifier spacing </a:t>
            </a:r>
            <a:r>
              <a:rPr lang="en-US" dirty="0"/>
              <a:t>as compared to 80-km spacing, for a given amplification </a:t>
            </a:r>
            <a:r>
              <a:rPr lang="en-US" dirty="0" smtClean="0"/>
              <a:t>type)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 </a:t>
            </a:r>
            <a:r>
              <a:rPr lang="en-US" dirty="0">
                <a:solidFill>
                  <a:srgbClr val="FF0000"/>
                </a:solidFill>
              </a:rPr>
              <a:t>of fiber </a:t>
            </a:r>
            <a:r>
              <a:rPr lang="en-US" dirty="0"/>
              <a:t>in the </a:t>
            </a:r>
            <a:r>
              <a:rPr lang="en-US" dirty="0" smtClean="0"/>
              <a:t>network, the </a:t>
            </a:r>
            <a:r>
              <a:rPr lang="en-US" dirty="0"/>
              <a:t>most commonly used fiber types </a:t>
            </a:r>
            <a:r>
              <a:rPr lang="en-US" dirty="0" smtClean="0"/>
              <a:t>are: non dispersion-shifted fiber </a:t>
            </a:r>
            <a:r>
              <a:rPr lang="en-US" dirty="0"/>
              <a:t>(NDSF) or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non-zero </a:t>
            </a:r>
            <a:r>
              <a:rPr lang="en-US" dirty="0"/>
              <a:t>dispersion-shifted fiber (</a:t>
            </a:r>
            <a:r>
              <a:rPr lang="en-US" dirty="0" smtClean="0"/>
              <a:t>NZ-DSF)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Older fiber plants may include dispersion-shifted fiber (DSF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3184" y="5301208"/>
            <a:ext cx="7342728" cy="66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Dispersion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is helpful in combatting these impairments</a:t>
            </a:r>
          </a:p>
        </p:txBody>
      </p:sp>
    </p:spTree>
    <p:extLst>
      <p:ext uri="{BB962C8B-B14F-4D97-AF65-F5344CB8AC3E}">
        <p14:creationId xmlns:p14="http://schemas.microsoft.com/office/powerpoint/2010/main" val="18851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of Optical Impairments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04" y="1340768"/>
            <a:ext cx="8866432" cy="4608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igital </a:t>
            </a:r>
            <a:r>
              <a:rPr lang="en-US" dirty="0"/>
              <a:t>coherent technology allows for the </a:t>
            </a:r>
            <a:r>
              <a:rPr lang="en-US" dirty="0">
                <a:solidFill>
                  <a:srgbClr val="FF0000"/>
                </a:solidFill>
              </a:rPr>
              <a:t>compensation</a:t>
            </a:r>
            <a:r>
              <a:rPr lang="en-US" dirty="0"/>
              <a:t> of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linear impairments such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chromatic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dispersion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PMD</a:t>
            </a:r>
            <a:r>
              <a:rPr lang="en-US" dirty="0"/>
              <a:t> in the </a:t>
            </a:r>
            <a:r>
              <a:rPr lang="en-US" dirty="0" smtClean="0"/>
              <a:t>receiver 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Nonlinear</a:t>
            </a:r>
            <a:r>
              <a:rPr lang="en-US" dirty="0" smtClean="0"/>
              <a:t> effects to some extend (limited by computational complexity)</a:t>
            </a:r>
          </a:p>
          <a:p>
            <a:pPr marL="0" indent="0">
              <a:buNone/>
            </a:pPr>
            <a:r>
              <a:rPr lang="en-US" dirty="0" smtClean="0"/>
              <a:t>    via </a:t>
            </a:r>
            <a:r>
              <a:rPr lang="en-US" b="1" dirty="0"/>
              <a:t>signal processing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US" dirty="0" smtClean="0"/>
              <a:t>ngoing </a:t>
            </a:r>
            <a:r>
              <a:rPr lang="en-US" dirty="0"/>
              <a:t>research into using coherent detection to </a:t>
            </a:r>
            <a:r>
              <a:rPr lang="en-US" dirty="0" smtClean="0"/>
              <a:t>counteract </a:t>
            </a:r>
            <a:r>
              <a:rPr lang="en-US" dirty="0"/>
              <a:t>some of the </a:t>
            </a:r>
            <a:r>
              <a:rPr lang="en-US" dirty="0" smtClean="0">
                <a:solidFill>
                  <a:srgbClr val="FF0000"/>
                </a:solidFill>
              </a:rPr>
              <a:t>nonlinear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effects</a:t>
            </a:r>
            <a:r>
              <a:rPr lang="en-US" dirty="0"/>
              <a:t> </a:t>
            </a:r>
            <a:r>
              <a:rPr lang="en-US" dirty="0" smtClean="0"/>
              <a:t>more extensively!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Optical Switching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Optical Communications Networks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4C35-B04F-495E-9170-39C1F64CE1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23486</TotalTime>
  <Words>1793</Words>
  <Application>Microsoft Office PowerPoint</Application>
  <PresentationFormat>On-screen Show (4:3)</PresentationFormat>
  <Paragraphs>266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Wingdings</vt:lpstr>
      <vt:lpstr>Custom Design</vt:lpstr>
      <vt:lpstr>Regeneration</vt:lpstr>
      <vt:lpstr>Agenda</vt:lpstr>
      <vt:lpstr>Introduction</vt:lpstr>
      <vt:lpstr>Factors affecting Regeneration</vt:lpstr>
      <vt:lpstr>Optical Impairments</vt:lpstr>
      <vt:lpstr>Network Element Effects</vt:lpstr>
      <vt:lpstr>Transmission System Design</vt:lpstr>
      <vt:lpstr>Fiber Plant Specifications</vt:lpstr>
      <vt:lpstr>Mitigation of Optical Impairments</vt:lpstr>
      <vt:lpstr>Mixed Line-Rate Systems</vt:lpstr>
      <vt:lpstr>System Regeneration Rules</vt:lpstr>
      <vt:lpstr>Routing with Noise Figure as the Link Metric</vt:lpstr>
      <vt:lpstr>NF calculation</vt:lpstr>
      <vt:lpstr>Network Element Noise Figure</vt:lpstr>
      <vt:lpstr>Impact of the ROADM without Wavelength Reuse</vt:lpstr>
      <vt:lpstr>Impact of the ROADM without Wavelength Reuse, cont’d</vt:lpstr>
      <vt:lpstr>Regeneration Strategies</vt:lpstr>
      <vt:lpstr>Islands of Transparency</vt:lpstr>
      <vt:lpstr>Designated Regeneration Sites</vt:lpstr>
      <vt:lpstr> Strategies for Determining the Set of Regeneration Sites</vt:lpstr>
      <vt:lpstr>Strategies for Determining the Set of Regeneration Sites, cont’d</vt:lpstr>
      <vt:lpstr>Advantages and Disadvantages of Designated Regeneration Sites</vt:lpstr>
      <vt:lpstr>Selective Regeneration</vt:lpstr>
      <vt:lpstr>Regeneration Architectures</vt:lpstr>
      <vt:lpstr>Regeneration Architectures</vt:lpstr>
      <vt:lpstr>Regeneration Architectures, cont’d</vt:lpstr>
      <vt:lpstr>Regeneration Architectures</vt:lpstr>
      <vt:lpstr>Regeneration Architectures, cont’d</vt:lpstr>
      <vt:lpstr>Regeneration Architectures, cont’d</vt:lpstr>
      <vt:lpstr>Enough for today!</vt:lpstr>
    </vt:vector>
  </TitlesOfParts>
  <Company>동원시스템즈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여종하</dc:creator>
  <cp:lastModifiedBy>kntu</cp:lastModifiedBy>
  <cp:revision>1747</cp:revision>
  <dcterms:created xsi:type="dcterms:W3CDTF">2012-08-01T00:02:55Z</dcterms:created>
  <dcterms:modified xsi:type="dcterms:W3CDTF">2018-05-13T04:05:02Z</dcterms:modified>
</cp:coreProperties>
</file>