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69" r:id="rId2"/>
    <p:sldId id="479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6" r:id="rId16"/>
    <p:sldId id="492" r:id="rId17"/>
    <p:sldId id="493" r:id="rId18"/>
    <p:sldId id="494" r:id="rId19"/>
    <p:sldId id="474" r:id="rId20"/>
    <p:sldId id="475" r:id="rId21"/>
    <p:sldId id="476" r:id="rId22"/>
    <p:sldId id="477" r:id="rId23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52C"/>
    <a:srgbClr val="F0681C"/>
    <a:srgbClr val="FFFF99"/>
    <a:srgbClr val="FFFF66"/>
    <a:srgbClr val="FFCD2D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4" autoAdjust="0"/>
    <p:restoredTop sz="94533" autoAdjust="0"/>
  </p:normalViewPr>
  <p:slideViewPr>
    <p:cSldViewPr>
      <p:cViewPr varScale="1">
        <p:scale>
          <a:sx n="55" d="100"/>
          <a:sy n="55" d="100"/>
        </p:scale>
        <p:origin x="90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200" d="100"/>
          <a:sy n="200" d="100"/>
        </p:scale>
        <p:origin x="1386" y="-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32EA8-F3E1-4187-BC7C-1F3D80FF2DC9}" type="datetimeFigureOut">
              <a:rPr lang="ko-KR" altLang="en-US" smtClean="0"/>
              <a:pPr/>
              <a:t>2018-05-27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B1FFE-BE0B-46CC-8241-679A8C5F40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1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4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0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0B1FFE-BE0B-46CC-8241-679A8C5F40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9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FA3B-ED01-48AE-8B9D-B99ED1C71E28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Optical Communications Networks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41678"/>
            <a:ext cx="8229600" cy="5144390"/>
          </a:xfrm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dirty="0" smtClean="0"/>
              <a:t>Caption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9372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dirty="0" err="1" smtClean="0"/>
              <a:t>Commnents</a:t>
            </a:r>
            <a:endParaRPr lang="ko-KR" altLang="en-US" dirty="0" smtClean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63FB-CD55-473D-A351-C9BDA8F562CB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D92F2-D752-4A2D-AD45-AAED85617F14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Optical Communications Networks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259632" y="1052736"/>
            <a:ext cx="68407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2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41678"/>
            <a:ext cx="8229600" cy="514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Head1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Head2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Head3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Head4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Head5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2F24-B6CD-41D2-804A-2C0ED39387AC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latin typeface="+mn-ea"/>
              </a:rPr>
              <a:t>Optical Communications Networks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839C-7E07-4E74-9D78-CD0D738C729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/>
              <a:t>ng</a:t>
            </a:r>
            <a:endParaRPr kumimoji="0"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79" r:id="rId3"/>
    <p:sldLayoutId id="2147483680" r:id="rId4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19672" y="5356323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Chapters 5:  J. M. Simmons, </a:t>
            </a:r>
          </a:p>
          <a:p>
            <a:pPr marL="0" indent="0">
              <a:buNone/>
            </a:pPr>
            <a:r>
              <a:rPr lang="en-US" sz="1800" i="1" dirty="0" smtClean="0"/>
              <a:t>Optical Network Design and Planning, </a:t>
            </a:r>
            <a:r>
              <a:rPr lang="en-US" sz="1800" dirty="0" smtClean="0"/>
              <a:t>Optical Networks,</a:t>
            </a:r>
          </a:p>
          <a:p>
            <a:pPr marL="0" indent="0">
              <a:buNone/>
            </a:pPr>
            <a:r>
              <a:rPr lang="en-US" sz="1800" dirty="0" smtClean="0"/>
              <a:t>© Springer International Publishing 2014</a:t>
            </a: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Wavelength Assignment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80C3-AAE0-4CD8-94D6-C72B416E38C6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600" dirty="0" smtClean="0"/>
              <a:t>Reachability Graph Transformation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32837" y="1124744"/>
            <a:ext cx="8878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more direct unified RWA approach is to create a transformed graph whenever</a:t>
            </a:r>
          </a:p>
          <a:p>
            <a:r>
              <a:rPr lang="en-US" dirty="0" smtClean="0"/>
              <a:t>    a </a:t>
            </a:r>
            <a:r>
              <a:rPr lang="en-US" dirty="0"/>
              <a:t>new demand request </a:t>
            </a:r>
            <a:r>
              <a:rPr lang="en-US" dirty="0" smtClean="0"/>
              <a:t>arrives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long-term planning, every network node appears in the transformed graph; </a:t>
            </a:r>
            <a:r>
              <a:rPr lang="en-US" dirty="0" smtClean="0"/>
              <a:t>  in </a:t>
            </a:r>
            <a:r>
              <a:rPr lang="en-US" dirty="0"/>
              <a:t>real-time </a:t>
            </a:r>
            <a:r>
              <a:rPr lang="en-US" dirty="0" smtClean="0"/>
              <a:t>planning</a:t>
            </a:r>
            <a:r>
              <a:rPr lang="en-US" dirty="0"/>
              <a:t>, only nodes with available regeneration equipment, plus </a:t>
            </a:r>
            <a:r>
              <a:rPr lang="en-US" dirty="0" smtClean="0"/>
              <a:t>   the </a:t>
            </a:r>
            <a:r>
              <a:rPr lang="en-US" dirty="0"/>
              <a:t>source and the </a:t>
            </a:r>
            <a:r>
              <a:rPr lang="en-US" dirty="0" smtClean="0"/>
              <a:t>destination, are </a:t>
            </a:r>
            <a:r>
              <a:rPr lang="en-US" dirty="0"/>
              <a:t>added to the transformed graph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47" y="2711599"/>
            <a:ext cx="630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600" dirty="0" smtClean="0"/>
              <a:t>Flow-Based Methods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38853" y="1484784"/>
            <a:ext cx="88783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Global optimization </a:t>
            </a:r>
            <a:r>
              <a:rPr lang="en-US" sz="2000" dirty="0"/>
              <a:t>techniques can be applied to the one-step RWA </a:t>
            </a:r>
            <a:r>
              <a:rPr lang="en-US" sz="2000" dirty="0" smtClean="0"/>
              <a:t>   problem as well</a:t>
            </a:r>
            <a:r>
              <a:rPr lang="en-US" sz="2000" dirty="0"/>
              <a:t>. </a:t>
            </a:r>
            <a:r>
              <a:rPr lang="en-US" sz="2000" dirty="0" smtClean="0">
                <a:solidFill>
                  <a:srgbClr val="FF0000"/>
                </a:solidFill>
              </a:rPr>
              <a:t>Integer </a:t>
            </a:r>
            <a:r>
              <a:rPr lang="en-US" sz="2000" dirty="0">
                <a:solidFill>
                  <a:srgbClr val="FF0000"/>
                </a:solidFill>
              </a:rPr>
              <a:t>linear programming (ILP) </a:t>
            </a:r>
            <a:r>
              <a:rPr lang="en-US" sz="2000" dirty="0"/>
              <a:t>approaches are </a:t>
            </a:r>
            <a:r>
              <a:rPr lang="en-US" sz="2000" dirty="0" smtClean="0"/>
              <a:t>       generally not scalable </a:t>
            </a:r>
            <a:r>
              <a:rPr lang="en-US" sz="2000" dirty="0"/>
              <a:t>for </a:t>
            </a:r>
            <a:r>
              <a:rPr lang="en-US" sz="2000" dirty="0" smtClean="0"/>
              <a:t>networks </a:t>
            </a:r>
            <a:r>
              <a:rPr lang="en-US" sz="2000" dirty="0"/>
              <a:t>of practical size; however, </a:t>
            </a:r>
            <a:r>
              <a:rPr lang="en-US" sz="2000" dirty="0">
                <a:solidFill>
                  <a:srgbClr val="FF0000"/>
                </a:solidFill>
              </a:rPr>
              <a:t>linear </a:t>
            </a:r>
            <a:r>
              <a:rPr lang="en-US" sz="2000" dirty="0" smtClean="0">
                <a:solidFill>
                  <a:srgbClr val="FF0000"/>
                </a:solidFill>
              </a:rPr>
              <a:t>     programming </a:t>
            </a:r>
            <a:r>
              <a:rPr lang="en-US" sz="2000" dirty="0">
                <a:solidFill>
                  <a:srgbClr val="FF0000"/>
                </a:solidFill>
              </a:rPr>
              <a:t>(LP)</a:t>
            </a:r>
            <a:r>
              <a:rPr lang="en-US" sz="2000" dirty="0"/>
              <a:t> techniques may </a:t>
            </a:r>
            <a:r>
              <a:rPr lang="en-US" sz="2000" dirty="0" smtClean="0"/>
              <a:t>be feasible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Relaxing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integrality constraints </a:t>
            </a:r>
            <a:r>
              <a:rPr lang="en-US" sz="2000" dirty="0"/>
              <a:t>enables more </a:t>
            </a:r>
            <a:r>
              <a:rPr lang="en-US" sz="2000" dirty="0">
                <a:solidFill>
                  <a:srgbClr val="FF0000"/>
                </a:solidFill>
              </a:rPr>
              <a:t>rapid convergence</a:t>
            </a:r>
            <a:r>
              <a:rPr lang="en-US" sz="2000" dirty="0"/>
              <a:t>. </a:t>
            </a:r>
            <a:r>
              <a:rPr lang="en-US" sz="2000" dirty="0" smtClean="0"/>
              <a:t>    Various </a:t>
            </a:r>
            <a:r>
              <a:rPr lang="en-US" sz="2000" dirty="0"/>
              <a:t>perturbation </a:t>
            </a:r>
            <a:r>
              <a:rPr lang="en-US" sz="2000" dirty="0" smtClean="0"/>
              <a:t>and </a:t>
            </a:r>
            <a:r>
              <a:rPr lang="en-US" sz="2000" dirty="0"/>
              <a:t>rounding techniques are applied to </a:t>
            </a:r>
            <a:r>
              <a:rPr lang="en-US" sz="2000" dirty="0" smtClean="0"/>
              <a:t>ultimately </a:t>
            </a:r>
            <a:r>
              <a:rPr lang="en-US" sz="2000" dirty="0"/>
              <a:t>produce a (possibly </a:t>
            </a:r>
            <a:r>
              <a:rPr lang="en-US" sz="2000" dirty="0" err="1"/>
              <a:t>nonoptimal</a:t>
            </a:r>
            <a:r>
              <a:rPr lang="en-US" sz="2000" dirty="0"/>
              <a:t>) integer solution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>
                <a:solidFill>
                  <a:srgbClr val="FF0000"/>
                </a:solidFill>
              </a:rPr>
              <a:t>cost</a:t>
            </a:r>
            <a:r>
              <a:rPr lang="en-US" sz="2000" dirty="0"/>
              <a:t> function is used to encourage </a:t>
            </a:r>
            <a:r>
              <a:rPr lang="en-US" sz="2000" dirty="0">
                <a:solidFill>
                  <a:srgbClr val="FF0000"/>
                </a:solidFill>
              </a:rPr>
              <a:t>load balancing</a:t>
            </a:r>
            <a:r>
              <a:rPr lang="en-US" sz="2000" dirty="0"/>
              <a:t>. Also, the cost </a:t>
            </a:r>
            <a:r>
              <a:rPr lang="en-US" sz="2000" dirty="0" smtClean="0"/>
              <a:t>      function is input </a:t>
            </a:r>
            <a:r>
              <a:rPr lang="en-US" sz="2000" dirty="0"/>
              <a:t>as a piecewise linear function with integer breakpoints as another means </a:t>
            </a:r>
            <a:r>
              <a:rPr lang="en-US" sz="2000" dirty="0" smtClean="0"/>
              <a:t>of </a:t>
            </a:r>
            <a:r>
              <a:rPr lang="en-US" sz="2000" dirty="0"/>
              <a:t>pushing the LP </a:t>
            </a:r>
            <a:r>
              <a:rPr lang="en-US" sz="2000" dirty="0" smtClean="0"/>
              <a:t>towards </a:t>
            </a:r>
            <a:r>
              <a:rPr lang="en-US" sz="2000" dirty="0"/>
              <a:t>an integer solution. </a:t>
            </a:r>
          </a:p>
        </p:txBody>
      </p:sp>
    </p:spTree>
    <p:extLst>
      <p:ext uri="{BB962C8B-B14F-4D97-AF65-F5344CB8AC3E}">
        <p14:creationId xmlns:p14="http://schemas.microsoft.com/office/powerpoint/2010/main" val="113990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/>
            <a:r>
              <a:rPr lang="en-US" sz="3600" dirty="0" smtClean="0"/>
              <a:t>ILP-Based Ring RWA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32837" y="1124744"/>
            <a:ext cx="8878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ILP formulations have generally been considered </a:t>
            </a:r>
            <a:r>
              <a:rPr lang="en-US" sz="2400" dirty="0" smtClean="0"/>
              <a:t>  too </a:t>
            </a:r>
            <a:r>
              <a:rPr lang="en-US" sz="2400" dirty="0"/>
              <a:t>slow for </a:t>
            </a:r>
            <a:r>
              <a:rPr lang="en-US" sz="2400" dirty="0" smtClean="0"/>
              <a:t>practical RWA</a:t>
            </a:r>
            <a:r>
              <a:rPr lang="en-US" sz="2400" dirty="0"/>
              <a:t>, a scalable ILP methodology has been proposed for ring topologies 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Attempts </a:t>
            </a:r>
            <a:r>
              <a:rPr lang="en-US" sz="2400" dirty="0"/>
              <a:t>to find a </a:t>
            </a:r>
            <a:r>
              <a:rPr lang="en-US" sz="2400" dirty="0" smtClean="0"/>
              <a:t>scalable </a:t>
            </a:r>
            <a:r>
              <a:rPr lang="en-US" sz="2400" dirty="0"/>
              <a:t>ILP approach for ring RWA have been ongoing for </a:t>
            </a:r>
            <a:r>
              <a:rPr lang="en-US" sz="2400" dirty="0" smtClean="0"/>
              <a:t>almost </a:t>
            </a:r>
            <a:r>
              <a:rPr lang="en-US" sz="2400" dirty="0"/>
              <a:t>two decades. </a:t>
            </a:r>
            <a:r>
              <a:rPr lang="en-US" sz="2400" dirty="0" smtClean="0"/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Please read the textbook for the introduced methods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858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/>
            <a:r>
              <a:rPr lang="en-US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Wavelength Assignment Strategies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00" y="3573016"/>
            <a:ext cx="6228000" cy="2583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5576" y="1484784"/>
            <a:ext cx="4340291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First-Fit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Most-Used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Relative Capacity Loss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Qualitative Comparison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0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First-Fit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251520" y="1180459"/>
            <a:ext cx="9026638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First-Fit is the </a:t>
            </a:r>
            <a:r>
              <a:rPr lang="en-US" sz="2400" dirty="0">
                <a:solidFill>
                  <a:srgbClr val="FF0000"/>
                </a:solidFill>
              </a:rPr>
              <a:t>simplest</a:t>
            </a:r>
            <a:r>
              <a:rPr lang="en-US" sz="2400" dirty="0"/>
              <a:t> of these three wavelength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assignment </a:t>
            </a:r>
            <a:r>
              <a:rPr lang="en-US" sz="2400" dirty="0"/>
              <a:t>schemes.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wavelength </a:t>
            </a:r>
            <a:r>
              <a:rPr lang="en-US" sz="2400" dirty="0"/>
              <a:t>is assigned an index from 1 to W, where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W </a:t>
            </a:r>
            <a:r>
              <a:rPr lang="en-US" sz="2400" dirty="0"/>
              <a:t>is the maximum </a:t>
            </a: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wavelengths </a:t>
            </a:r>
            <a:r>
              <a:rPr lang="en-US" sz="2400" dirty="0"/>
              <a:t>supported </a:t>
            </a:r>
            <a:r>
              <a:rPr lang="en-US" sz="2400" dirty="0" smtClean="0"/>
              <a:t>on </a:t>
            </a:r>
            <a:r>
              <a:rPr lang="en-US" sz="2400" dirty="0"/>
              <a:t>a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fiber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No </a:t>
            </a:r>
            <a:r>
              <a:rPr lang="en-US" sz="2400" dirty="0">
                <a:solidFill>
                  <a:srgbClr val="FF0000"/>
                </a:solidFill>
              </a:rPr>
              <a:t>correlation </a:t>
            </a:r>
            <a:r>
              <a:rPr lang="en-US" sz="2400" dirty="0"/>
              <a:t>is required between </a:t>
            </a:r>
            <a:r>
              <a:rPr lang="en-US" sz="2400" dirty="0" smtClean="0"/>
              <a:t>the </a:t>
            </a:r>
            <a:r>
              <a:rPr lang="en-US" sz="2400" dirty="0"/>
              <a:t>order in which a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wavelength </a:t>
            </a:r>
            <a:r>
              <a:rPr lang="en-US" sz="2400" dirty="0"/>
              <a:t>appears in the </a:t>
            </a:r>
            <a:r>
              <a:rPr lang="en-US" sz="2400" dirty="0" smtClean="0"/>
              <a:t>spectrum </a:t>
            </a:r>
            <a:r>
              <a:rPr lang="en-US" sz="2400" dirty="0"/>
              <a:t>and the assigned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index </a:t>
            </a:r>
            <a:r>
              <a:rPr lang="en-US" sz="2400" dirty="0"/>
              <a:t>number.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indices</a:t>
            </a:r>
            <a:r>
              <a:rPr lang="en-US" sz="2400" dirty="0"/>
              <a:t> remain </a:t>
            </a:r>
            <a:r>
              <a:rPr lang="en-US" sz="2400" dirty="0">
                <a:solidFill>
                  <a:srgbClr val="FF0000"/>
                </a:solidFill>
              </a:rPr>
              <a:t>fixed</a:t>
            </a:r>
            <a:r>
              <a:rPr lang="en-US" sz="2400" dirty="0"/>
              <a:t> as the </a:t>
            </a:r>
            <a:r>
              <a:rPr lang="en-US" sz="2400" dirty="0" smtClean="0"/>
              <a:t>network evolves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Whenever wavelength </a:t>
            </a:r>
            <a:r>
              <a:rPr lang="en-US" sz="2400" dirty="0"/>
              <a:t>assignment is needed, the search for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an </a:t>
            </a:r>
            <a:r>
              <a:rPr lang="en-US" sz="2400" dirty="0"/>
              <a:t>available </a:t>
            </a:r>
            <a:r>
              <a:rPr lang="en-US" sz="2400" dirty="0" smtClean="0"/>
              <a:t>wavelength </a:t>
            </a:r>
            <a:r>
              <a:rPr lang="en-US" sz="2400" dirty="0"/>
              <a:t>proceeds in an order from </a:t>
            </a:r>
            <a:r>
              <a:rPr lang="en-US" sz="2400" dirty="0" smtClean="0"/>
              <a:t>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lowest index to </a:t>
            </a:r>
            <a:r>
              <a:rPr lang="en-US" sz="2400" dirty="0">
                <a:solidFill>
                  <a:srgbClr val="FF0000"/>
                </a:solidFill>
              </a:rPr>
              <a:t>the highest index</a:t>
            </a:r>
            <a:r>
              <a:rPr lang="en-US" sz="2400" dirty="0"/>
              <a:t>. </a:t>
            </a:r>
            <a:r>
              <a:rPr lang="en-US" sz="2400" dirty="0" smtClean="0"/>
              <a:t>The </a:t>
            </a:r>
            <a:r>
              <a:rPr lang="en-US" sz="2400" dirty="0"/>
              <a:t>first available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wavelength </a:t>
            </a:r>
            <a:r>
              <a:rPr lang="en-US" sz="2400" dirty="0"/>
              <a:t>found is selected.</a:t>
            </a:r>
          </a:p>
        </p:txBody>
      </p:sp>
    </p:spTree>
    <p:extLst>
      <p:ext uri="{BB962C8B-B14F-4D97-AF65-F5344CB8AC3E}">
        <p14:creationId xmlns:p14="http://schemas.microsoft.com/office/powerpoint/2010/main" val="204711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First-Fit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9" y="1412776"/>
            <a:ext cx="8352133" cy="47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Most-Used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0" y="1186268"/>
            <a:ext cx="9503820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Most-Used</a:t>
            </a:r>
            <a:r>
              <a:rPr lang="en-US" dirty="0"/>
              <a:t>, is </a:t>
            </a:r>
            <a:r>
              <a:rPr lang="en-US" dirty="0" smtClean="0"/>
              <a:t>more adaptive </a:t>
            </a:r>
            <a:r>
              <a:rPr lang="en-US" dirty="0"/>
              <a:t>than First-Fit, although it requires more information.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Whenever </a:t>
            </a:r>
            <a:r>
              <a:rPr lang="en-US" dirty="0"/>
              <a:t>a </a:t>
            </a:r>
            <a:r>
              <a:rPr lang="en-US" dirty="0" smtClean="0"/>
              <a:t>wavelength </a:t>
            </a:r>
            <a:r>
              <a:rPr lang="en-US" dirty="0"/>
              <a:t>needs to </a:t>
            </a:r>
            <a:r>
              <a:rPr lang="en-US" dirty="0" smtClean="0"/>
              <a:t>be assigned</a:t>
            </a:r>
            <a:r>
              <a:rPr lang="en-US" dirty="0"/>
              <a:t>, a wavelength order is established </a:t>
            </a:r>
            <a:endParaRPr lang="en-US" dirty="0" smtClean="0"/>
          </a:p>
          <a:p>
            <a:r>
              <a:rPr lang="en-US" dirty="0" smtClean="0"/>
              <a:t>    based </a:t>
            </a:r>
            <a:r>
              <a:rPr lang="en-US" dirty="0"/>
              <a:t>on the number of link-fibers on which </a:t>
            </a:r>
            <a:r>
              <a:rPr lang="en-US" dirty="0" smtClean="0"/>
              <a:t>each wavelength </a:t>
            </a:r>
            <a:r>
              <a:rPr lang="en-US" dirty="0"/>
              <a:t>has already been </a:t>
            </a:r>
            <a:endParaRPr lang="en-US" dirty="0" smtClean="0"/>
          </a:p>
          <a:p>
            <a:r>
              <a:rPr lang="en-US" dirty="0" smtClean="0"/>
              <a:t>    assigned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wavelength that has been assigned to the most </a:t>
            </a:r>
            <a:r>
              <a:rPr lang="en-US" dirty="0" smtClean="0"/>
              <a:t>link-fibers already </a:t>
            </a:r>
            <a:r>
              <a:rPr lang="en-US" dirty="0"/>
              <a:t>is given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the lowest </a:t>
            </a:r>
            <a:r>
              <a:rPr lang="en-US" dirty="0"/>
              <a:t>index, the wavelength that has been assigned to the second-most </a:t>
            </a:r>
            <a:r>
              <a:rPr lang="en-US" dirty="0" smtClean="0"/>
              <a:t>link-</a:t>
            </a:r>
          </a:p>
          <a:p>
            <a:r>
              <a:rPr lang="en-US" dirty="0" smtClean="0"/>
              <a:t>    fibers </a:t>
            </a:r>
            <a:r>
              <a:rPr lang="en-US" dirty="0"/>
              <a:t>is given the second lowest index, etc.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the wavelengths have been indexed, </a:t>
            </a:r>
            <a:r>
              <a:rPr lang="en-US" dirty="0" smtClean="0"/>
              <a:t>the assignment </a:t>
            </a:r>
            <a:r>
              <a:rPr lang="en-US" dirty="0"/>
              <a:t>procedure proceeds </a:t>
            </a:r>
            <a:endParaRPr lang="en-US" dirty="0" smtClean="0"/>
          </a:p>
          <a:p>
            <a:r>
              <a:rPr lang="en-US" dirty="0" smtClean="0"/>
              <a:t>    as </a:t>
            </a:r>
            <a:r>
              <a:rPr lang="en-US" dirty="0"/>
              <a:t>in First-Fit.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motivation behind this scheme is that </a:t>
            </a:r>
            <a:r>
              <a:rPr lang="en-US" dirty="0" smtClean="0"/>
              <a:t>a wavelength </a:t>
            </a:r>
            <a:r>
              <a:rPr lang="en-US" dirty="0"/>
              <a:t>that has already been </a:t>
            </a:r>
            <a:endParaRPr lang="en-US" dirty="0" smtClean="0"/>
          </a:p>
          <a:p>
            <a:r>
              <a:rPr lang="en-US" dirty="0" smtClean="0"/>
              <a:t>    assigned </a:t>
            </a:r>
            <a:r>
              <a:rPr lang="en-US" dirty="0"/>
              <a:t>on a lot of fibers will be more difficult to use again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if a scenario arises where a heavily used wavelength can be used,</a:t>
            </a:r>
          </a:p>
          <a:p>
            <a:r>
              <a:rPr lang="en-US" dirty="0" smtClean="0"/>
              <a:t>    it </a:t>
            </a:r>
            <a:r>
              <a:rPr lang="en-US" dirty="0"/>
              <a:t>should be assigned.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7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Relative Capacity </a:t>
            </a:r>
            <a:r>
              <a:rPr lang="en-US" sz="4000" dirty="0" smtClean="0"/>
              <a:t>Loss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80188" y="1184598"/>
            <a:ext cx="9072164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RCL is more complex than either of the previous schemes.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idea is that </a:t>
            </a:r>
            <a:r>
              <a:rPr lang="en-US" dirty="0" smtClean="0"/>
              <a:t>wavelength </a:t>
            </a:r>
            <a:r>
              <a:rPr lang="en-US" dirty="0"/>
              <a:t>assignment should take into account how much 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harm” it is doing to </a:t>
            </a:r>
            <a:r>
              <a:rPr lang="en-US" dirty="0" smtClean="0"/>
              <a:t>demands </a:t>
            </a:r>
            <a:r>
              <a:rPr lang="en-US" dirty="0"/>
              <a:t>that may be </a:t>
            </a:r>
            <a:r>
              <a:rPr lang="en-US" dirty="0" smtClean="0"/>
              <a:t>added </a:t>
            </a:r>
            <a:r>
              <a:rPr lang="en-US" dirty="0"/>
              <a:t>in the future; i.e., how likely </a:t>
            </a:r>
            <a:endParaRPr lang="en-US" dirty="0" smtClean="0"/>
          </a:p>
          <a:p>
            <a:r>
              <a:rPr lang="en-US" dirty="0" smtClean="0"/>
              <a:t>will </a:t>
            </a:r>
            <a:r>
              <a:rPr lang="en-US" dirty="0"/>
              <a:t>it cause wavelength contention for future demands.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scheme </a:t>
            </a:r>
            <a:r>
              <a:rPr lang="en-US" dirty="0"/>
              <a:t>is more amenable to the multistep RWA process; thus, this is the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of the discussion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step in RCL is to generate the set of possible paths in the network, </a:t>
            </a:r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., based on a </a:t>
            </a:r>
            <a:r>
              <a:rPr lang="en-US" dirty="0" smtClean="0"/>
              <a:t>traffic </a:t>
            </a:r>
            <a:r>
              <a:rPr lang="en-US" dirty="0"/>
              <a:t>forecast. When regeneration is present in a network,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actually the set of </a:t>
            </a:r>
            <a:r>
              <a:rPr lang="en-US" dirty="0" smtClean="0"/>
              <a:t>possible </a:t>
            </a:r>
            <a:r>
              <a:rPr lang="en-US" dirty="0" err="1" smtClean="0"/>
              <a:t>subconnections</a:t>
            </a:r>
            <a:r>
              <a:rPr lang="en-US" dirty="0" smtClean="0"/>
              <a:t> </a:t>
            </a:r>
            <a:r>
              <a:rPr lang="en-US" dirty="0"/>
              <a:t>that needs to be enumerated.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some </a:t>
            </a:r>
            <a:r>
              <a:rPr lang="en-US" dirty="0" err="1" smtClean="0"/>
              <a:t>subconnections</a:t>
            </a:r>
            <a:r>
              <a:rPr lang="en-US" dirty="0" smtClean="0"/>
              <a:t> </a:t>
            </a:r>
            <a:r>
              <a:rPr lang="en-US" dirty="0"/>
              <a:t>are expected to arise </a:t>
            </a:r>
            <a:r>
              <a:rPr lang="en-US" dirty="0" smtClean="0"/>
              <a:t>more than </a:t>
            </a:r>
            <a:r>
              <a:rPr lang="en-US" dirty="0"/>
              <a:t>others, as is likely to be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case, then the </a:t>
            </a:r>
            <a:r>
              <a:rPr lang="en-US" dirty="0" err="1"/>
              <a:t>subconnections</a:t>
            </a:r>
            <a:r>
              <a:rPr lang="en-US" dirty="0"/>
              <a:t> should be added to the list </a:t>
            </a:r>
            <a:r>
              <a:rPr lang="en-US" dirty="0" smtClean="0"/>
              <a:t>multiple </a:t>
            </a:r>
            <a:r>
              <a:rPr lang="en-US" dirty="0"/>
              <a:t>times to </a:t>
            </a:r>
            <a:endParaRPr lang="en-US" dirty="0" smtClean="0"/>
          </a:p>
          <a:p>
            <a:r>
              <a:rPr lang="en-US" dirty="0" smtClean="0"/>
              <a:t>reflect </a:t>
            </a:r>
            <a:r>
              <a:rPr lang="en-US" dirty="0"/>
              <a:t>their expected relative frequency.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enumeration step is done prior to </a:t>
            </a:r>
            <a:r>
              <a:rPr lang="en-US" dirty="0" smtClean="0"/>
              <a:t>any </a:t>
            </a:r>
            <a:r>
              <a:rPr lang="en-US" dirty="0"/>
              <a:t>traffic being added to the network,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the list can be updated if necessary as the </a:t>
            </a:r>
            <a:r>
              <a:rPr lang="en-US" dirty="0" smtClean="0"/>
              <a:t>network </a:t>
            </a:r>
            <a:r>
              <a:rPr lang="en-US" dirty="0"/>
              <a:t>evolves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4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Relative Capacity </a:t>
            </a:r>
            <a:r>
              <a:rPr lang="en-US" sz="4000" dirty="0" smtClean="0"/>
              <a:t>Loss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5"/>
            <a:ext cx="7776864" cy="45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3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Wavelength Assignment (WA) Problem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2843213" y="3141663"/>
            <a:ext cx="20208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Optical path requests</a:t>
            </a:r>
          </a:p>
        </p:txBody>
      </p:sp>
      <p:pic>
        <p:nvPicPr>
          <p:cNvPr id="45059" name="Picture 6" descr="Lec5_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08660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10" descr="Lec5_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3573463"/>
            <a:ext cx="44577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419475" y="6237288"/>
            <a:ext cx="28971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Graph construction for coloring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051720" y="908720"/>
            <a:ext cx="50405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>
            <a:off x="249812" y="3860854"/>
            <a:ext cx="2615307" cy="1819222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Heuristic method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86C-2316-4350-B001-8B5F38635D3E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Optical Communications 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13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852" y="1211263"/>
            <a:ext cx="8761627" cy="5145087"/>
          </a:xfrm>
        </p:spPr>
        <p:txBody>
          <a:bodyPr wrap="none">
            <a:normAutofit/>
          </a:bodyPr>
          <a:lstStyle/>
          <a:p>
            <a:r>
              <a:rPr lang="en-US" sz="2400" dirty="0"/>
              <a:t>Wavelength </a:t>
            </a:r>
            <a:r>
              <a:rPr lang="en-US" sz="2400" dirty="0">
                <a:solidFill>
                  <a:srgbClr val="FF0000"/>
                </a:solidFill>
              </a:rPr>
              <a:t>continuity</a:t>
            </a:r>
            <a:r>
              <a:rPr lang="en-US" sz="2400" dirty="0"/>
              <a:t>: Connection that traverses a node</a:t>
            </a:r>
          </a:p>
          <a:p>
            <a:pPr marL="0" indent="0">
              <a:buNone/>
            </a:pPr>
            <a:r>
              <a:rPr lang="en-US" sz="2400" dirty="0"/>
              <a:t>   all-optically must enter and exit the node on the same </a:t>
            </a:r>
          </a:p>
          <a:p>
            <a:pPr marL="0" indent="0">
              <a:buNone/>
            </a:pPr>
            <a:r>
              <a:rPr lang="en-US" sz="2400" dirty="0"/>
              <a:t>   optical frequency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Effective </a:t>
            </a:r>
            <a:r>
              <a:rPr lang="en-US" sz="2400" dirty="0"/>
              <a:t>wavelength assignment </a:t>
            </a:r>
            <a:r>
              <a:rPr lang="en-US" sz="2400" dirty="0" smtClean="0"/>
              <a:t>(WA) strategies </a:t>
            </a:r>
            <a:r>
              <a:rPr lang="en-US" sz="2400" dirty="0"/>
              <a:t>must be </a:t>
            </a:r>
          </a:p>
          <a:p>
            <a:pPr marL="0" indent="0">
              <a:buNone/>
            </a:pPr>
            <a:r>
              <a:rPr lang="en-US" sz="2400" dirty="0"/>
              <a:t>   utilized to ensure minimum wavelength </a:t>
            </a:r>
            <a:r>
              <a:rPr lang="en-US" sz="2400" dirty="0">
                <a:solidFill>
                  <a:srgbClr val="FF0000"/>
                </a:solidFill>
              </a:rPr>
              <a:t>contention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WA </a:t>
            </a:r>
            <a:r>
              <a:rPr lang="en-US" sz="2400" dirty="0"/>
              <a:t>is tightly </a:t>
            </a:r>
            <a:r>
              <a:rPr lang="en-US" sz="2400" dirty="0">
                <a:solidFill>
                  <a:srgbClr val="FF0000"/>
                </a:solidFill>
              </a:rPr>
              <a:t>coupled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FF0000"/>
                </a:solidFill>
              </a:rPr>
              <a:t>routing</a:t>
            </a:r>
            <a:r>
              <a:rPr lang="en-US" sz="2400" dirty="0"/>
              <a:t> </a:t>
            </a:r>
            <a:r>
              <a:rPr lang="en-US" sz="2400" dirty="0" smtClean="0"/>
              <a:t>process</a:t>
            </a:r>
            <a:r>
              <a:rPr lang="en-US" sz="2400" dirty="0"/>
              <a:t>, as the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selection of </a:t>
            </a:r>
            <a:r>
              <a:rPr lang="en-US" sz="2400" dirty="0"/>
              <a:t>the route determines the links on which a free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wavelength </a:t>
            </a:r>
            <a:r>
              <a:rPr lang="en-US" sz="2400" dirty="0"/>
              <a:t>must be found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two </a:t>
            </a:r>
            <a:r>
              <a:rPr lang="en-US" sz="2400" dirty="0"/>
              <a:t>processes are often referred to </a:t>
            </a:r>
            <a:r>
              <a:rPr lang="en-US" sz="2400" dirty="0" smtClean="0">
                <a:solidFill>
                  <a:srgbClr val="FF0000"/>
                </a:solidFill>
              </a:rPr>
              <a:t>RWA</a:t>
            </a:r>
            <a:r>
              <a:rPr lang="en-US" sz="2400" dirty="0" smtClean="0"/>
              <a:t> problem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presence of </a:t>
            </a:r>
            <a:r>
              <a:rPr lang="en-US" sz="2400" dirty="0">
                <a:solidFill>
                  <a:srgbClr val="FF0000"/>
                </a:solidFill>
              </a:rPr>
              <a:t>regeneration</a:t>
            </a:r>
            <a:r>
              <a:rPr lang="en-US" sz="2400" dirty="0"/>
              <a:t> has a significant impact 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WA because </a:t>
            </a:r>
            <a:r>
              <a:rPr lang="en-US" sz="2400" dirty="0"/>
              <a:t>it allows for a change in wavelength. 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C1CE-5545-42E1-804D-A0DF7FF377E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22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LP Formulation for Graph Coloring</a:t>
            </a:r>
          </a:p>
        </p:txBody>
      </p:sp>
      <p:pic>
        <p:nvPicPr>
          <p:cNvPr id="46082" name="Picture 1" descr="Lec5_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22" y="3654620"/>
            <a:ext cx="59182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>
                <a:spLocks noChangeArrowheads="1"/>
              </p:cNvSpPr>
              <p:nvPr/>
            </p:nvSpPr>
            <p:spPr bwMode="auto">
              <a:xfrm>
                <a:off x="755650" y="1341438"/>
                <a:ext cx="6408738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be 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 set of</a:t>
                </a:r>
                <a:r>
                  <a:rPr lang="en-US" alt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{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18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18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,··· ,</m:t>
                    </m:r>
                    <m:r>
                      <a:rPr lang="en-US" altLang="en-US" sz="18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18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en-US" sz="1800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altLang="en-US" sz="1800" i="1" baseline="-2500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endParaRPr lang="en-US" alt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341438"/>
                <a:ext cx="6408738" cy="368300"/>
              </a:xfrm>
              <a:prstGeom prst="rect">
                <a:avLst/>
              </a:prstGeom>
              <a:blipFill rotWithShape="0">
                <a:blip r:embed="rId3"/>
                <a:stretch>
                  <a:fillRect l="-856" t="-8333" b="-28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755650" y="1916113"/>
                <a:ext cx="7200900" cy="977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000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be </a:t>
                </a:r>
                <a:r>
                  <a:rPr lang="en-US" altLang="en-US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binary 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variables</a:t>
                </a:r>
                <a:r>
                  <a:rPr lang="en-US" altLang="en-US" sz="1800" dirty="0">
                    <a:latin typeface="CMR10" charset="0"/>
                  </a:rPr>
                  <a:t>. </a:t>
                </a:r>
                <a:br>
                  <a:rPr lang="en-US" altLang="en-US" sz="1800" dirty="0">
                    <a:latin typeface="CMR10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18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assigned to a path corresponding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000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1, otherwise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000" i="1" baseline="30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 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916113"/>
                <a:ext cx="7200900" cy="977768"/>
              </a:xfrm>
              <a:prstGeom prst="rect">
                <a:avLst/>
              </a:prstGeom>
              <a:blipFill rotWithShape="0">
                <a:blip r:embed="rId4"/>
                <a:stretch>
                  <a:fillRect l="-762" t="-621" r="-67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rrowheads="1"/>
              </p:cNvSpPr>
              <p:nvPr/>
            </p:nvSpPr>
            <p:spPr bwMode="auto">
              <a:xfrm>
                <a:off x="755650" y="2781300"/>
                <a:ext cx="7200900" cy="6699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en-US" alt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en-US" sz="1800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used at least one time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=1, otherwise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00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en-US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  <a:r>
                  <a:rPr lang="en-US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eaLnBrk="1" hangingPunct="1">
                  <a:buFont typeface="Wingdings" panose="05000000000000000000" pitchFamily="2" charset="2"/>
                  <a:buNone/>
                </a:pPr>
                <a:endParaRPr lang="en-US" altLang="en-US" sz="18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781300"/>
                <a:ext cx="7200900" cy="669992"/>
              </a:xfrm>
              <a:prstGeom prst="rect">
                <a:avLst/>
              </a:prstGeom>
              <a:blipFill rotWithShape="0">
                <a:blip r:embed="rId5"/>
                <a:stretch>
                  <a:fillRect l="-762" t="-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51720" y="908720"/>
            <a:ext cx="50405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8E2-E719-4717-8BC0-6187BC22B36C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Optical Communications 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37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8229600" cy="57626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Heuristic: Largest Degree First (LDF)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708400" y="6165850"/>
            <a:ext cx="3589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Wavelength assignment process of LDF</a:t>
            </a:r>
          </a:p>
        </p:txBody>
      </p:sp>
      <p:pic>
        <p:nvPicPr>
          <p:cNvPr id="47107" name="Picture 1" descr="Lec5_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5283200" cy="516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5576888" y="1341438"/>
            <a:ext cx="3602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 1: </a:t>
            </a: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select the uncolored vertex with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largest degree.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80063" y="1989138"/>
            <a:ext cx="36210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 2: </a:t>
            </a: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choose the min indexed color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from the colors that are not used by the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adjacent vertices.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651500" y="2924175"/>
            <a:ext cx="35028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 3: </a:t>
            </a: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color the selected vertex using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the color chosen in step 2.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724525" y="3644900"/>
            <a:ext cx="3556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Step 4: </a:t>
            </a: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if all vertices are colored, LDF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stops. otherwise, LDF returns to step 1.</a:t>
            </a:r>
          </a:p>
        </p:txBody>
      </p:sp>
      <p:sp>
        <p:nvSpPr>
          <p:cNvPr id="11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2008" y="959839"/>
            <a:ext cx="50405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3E2C-A3AF-4A12-A8F7-669D1D744BB4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Optical Communications 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028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 idx="4294967295"/>
          </p:nvPr>
        </p:nvSpPr>
        <p:spPr>
          <a:xfrm>
            <a:off x="468313" y="333375"/>
            <a:ext cx="8229600" cy="57467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Another example: Graph Coloring Problem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4294967295"/>
          </p:nvPr>
        </p:nvSpPr>
        <p:spPr>
          <a:xfrm>
            <a:off x="468313" y="1341438"/>
            <a:ext cx="8229600" cy="4568825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 3" pitchFamily="18" charset="2"/>
              <a:buNone/>
              <a:defRPr/>
            </a:pPr>
            <a:r>
              <a:rPr lang="en-US" sz="2400" dirty="0" smtClean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Problem </a:t>
            </a:r>
            <a:r>
              <a:rPr lang="en-US" sz="2400" dirty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can be reduced to graph coloring</a:t>
            </a:r>
          </a:p>
          <a:p>
            <a:pPr lvl="1" algn="just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sz="2000" dirty="0">
                <a:latin typeface="Arial"/>
                <a:ea typeface="ＭＳ Ｐゴシック" charset="0"/>
                <a:cs typeface="Arial"/>
              </a:rPr>
              <a:t>Construct a graph </a:t>
            </a:r>
            <a:r>
              <a:rPr lang="en-US" sz="2000" i="1" dirty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G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 where </a:t>
            </a:r>
            <a:r>
              <a:rPr lang="en-US" sz="2000" dirty="0">
                <a:solidFill>
                  <a:srgbClr val="3366FF"/>
                </a:solidFill>
                <a:latin typeface="Arial"/>
                <a:ea typeface="ＭＳ Ｐゴシック" charset="0"/>
                <a:cs typeface="Arial"/>
              </a:rPr>
              <a:t>nodes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 represents </a:t>
            </a:r>
            <a:r>
              <a:rPr lang="en-US" sz="2000" dirty="0">
                <a:solidFill>
                  <a:srgbClr val="3366FF"/>
                </a:solidFill>
                <a:latin typeface="Arial"/>
                <a:ea typeface="ＭＳ Ｐゴシック" charset="0"/>
                <a:cs typeface="Arial"/>
              </a:rPr>
              <a:t>lightpaths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, an </a:t>
            </a:r>
            <a:r>
              <a:rPr lang="en-US" sz="2000" dirty="0">
                <a:solidFill>
                  <a:srgbClr val="008000"/>
                </a:solidFill>
                <a:latin typeface="Arial"/>
                <a:ea typeface="ＭＳ Ｐゴシック" charset="0"/>
                <a:cs typeface="Arial"/>
              </a:rPr>
              <a:t>edge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Arial"/>
                <a:ea typeface="ＭＳ Ｐゴシック" charset="0"/>
                <a:cs typeface="Arial"/>
              </a:rPr>
              <a:t>exists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 between two nodes if the corresponding lightpaths pass through a </a:t>
            </a:r>
            <a:r>
              <a:rPr lang="en-US" sz="2000" dirty="0">
                <a:solidFill>
                  <a:srgbClr val="008000"/>
                </a:solidFill>
                <a:latin typeface="Arial"/>
                <a:ea typeface="ＭＳ Ｐゴシック" charset="0"/>
                <a:cs typeface="Arial"/>
              </a:rPr>
              <a:t>common physical link</a:t>
            </a:r>
          </a:p>
          <a:p>
            <a:pPr lvl="1" algn="just">
              <a:lnSpc>
                <a:spcPct val="90000"/>
              </a:lnSpc>
              <a:buFont typeface="Wingdings" charset="2"/>
              <a:buChar char="Ø"/>
              <a:defRPr/>
            </a:pPr>
            <a:r>
              <a:rPr lang="en-US" sz="2000" dirty="0">
                <a:latin typeface="Arial"/>
                <a:ea typeface="ＭＳ Ｐゴシック" charset="0"/>
                <a:cs typeface="Arial"/>
              </a:rPr>
              <a:t>Color the nodes in </a:t>
            </a:r>
            <a:r>
              <a:rPr lang="en-US" sz="2000" i="1" dirty="0">
                <a:solidFill>
                  <a:srgbClr val="FF6600"/>
                </a:solidFill>
                <a:latin typeface="Arial"/>
                <a:ea typeface="ＭＳ Ｐゴシック" charset="0"/>
                <a:cs typeface="Arial"/>
              </a:rPr>
              <a:t>G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 such that </a:t>
            </a:r>
            <a:r>
              <a:rPr lang="en-US" sz="2000" dirty="0">
                <a:solidFill>
                  <a:srgbClr val="3366FF"/>
                </a:solidFill>
                <a:latin typeface="Arial"/>
                <a:ea typeface="ＭＳ Ｐゴシック" charset="0"/>
                <a:cs typeface="Arial"/>
              </a:rPr>
              <a:t>no two adjacent </a:t>
            </a:r>
            <a:r>
              <a:rPr lang="en-US" sz="2000" dirty="0">
                <a:latin typeface="Arial"/>
                <a:ea typeface="ＭＳ Ｐゴシック" charset="0"/>
                <a:cs typeface="Arial"/>
              </a:rPr>
              <a:t>nodes have the </a:t>
            </a:r>
            <a:r>
              <a:rPr lang="en-US" sz="2000" dirty="0">
                <a:solidFill>
                  <a:srgbClr val="3366FF"/>
                </a:solidFill>
                <a:latin typeface="Arial"/>
                <a:ea typeface="ＭＳ Ｐゴシック" charset="0"/>
                <a:cs typeface="Arial"/>
              </a:rPr>
              <a:t>same color</a:t>
            </a:r>
          </a:p>
          <a:p>
            <a:pPr marL="0" indent="0" algn="just">
              <a:buFont typeface="Wingdings" charset="0"/>
              <a:buNone/>
              <a:defRPr/>
            </a:pPr>
            <a:endParaRPr lang="en-US" sz="2000" dirty="0" smtClean="0">
              <a:solidFill>
                <a:srgbClr val="3366FF"/>
              </a:solidFill>
              <a:latin typeface="Arial" charset="0"/>
              <a:ea typeface="ＭＳ Ｐゴシック" charset="0"/>
            </a:endParaRPr>
          </a:p>
          <a:p>
            <a:pPr marL="0" indent="0" algn="just">
              <a:buFont typeface="Wingdings" charset="0"/>
              <a:buNone/>
              <a:defRPr/>
            </a:pPr>
            <a:endParaRPr lang="en-US" sz="2000" dirty="0">
              <a:solidFill>
                <a:srgbClr val="3366FF"/>
              </a:solidFill>
              <a:latin typeface="Arial" charset="0"/>
              <a:ea typeface="ＭＳ Ｐゴシック" charset="0"/>
            </a:endParaRPr>
          </a:p>
          <a:p>
            <a:pPr marL="400050" lvl="1" indent="0" algn="just">
              <a:buFont typeface="Wingdings 3" pitchFamily="18" charset="2"/>
              <a:buNone/>
              <a:defRPr/>
            </a:pPr>
            <a:endParaRPr lang="en-US" sz="1800" b="1" dirty="0" smtClean="0">
              <a:solidFill>
                <a:srgbClr val="198CFF"/>
              </a:solidFill>
              <a:latin typeface="Arial" charset="0"/>
              <a:ea typeface="ＭＳ Ｐゴシック" charset="0"/>
            </a:endParaRP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2000" b="1" dirty="0" smtClean="0">
              <a:solidFill>
                <a:srgbClr val="198CFF"/>
              </a:solidFill>
              <a:latin typeface="Arial" charset="0"/>
              <a:ea typeface="ＭＳ Ｐゴシック" charset="0"/>
            </a:endParaRP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2000" dirty="0">
              <a:solidFill>
                <a:srgbClr val="3366FF"/>
              </a:solidFill>
              <a:latin typeface="Arial" charset="0"/>
              <a:ea typeface="ＭＳ Ｐゴシック" charset="0"/>
            </a:endParaRPr>
          </a:p>
          <a:p>
            <a:pPr marL="0" indent="0" algn="just">
              <a:buFont typeface="Wingdings 3" pitchFamily="18" charset="2"/>
              <a:buNone/>
              <a:defRPr/>
            </a:pPr>
            <a:endParaRPr lang="en-US" sz="2000" b="1" dirty="0">
              <a:solidFill>
                <a:srgbClr val="198CFF"/>
              </a:solidFill>
              <a:latin typeface="Arial" charset="0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716338"/>
            <a:ext cx="3990975" cy="233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195513" y="472440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1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132138" y="407670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2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4500563" y="4076700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3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5435600" y="4724400"/>
            <a:ext cx="2857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4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4572000" y="5445125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5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132138" y="5445125"/>
            <a:ext cx="2841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FF0000"/>
                </a:solidFill>
                <a:latin typeface="Arial"/>
                <a:ea typeface="+mn-ea"/>
                <a:cs typeface="Arial"/>
              </a:rPr>
              <a:t>6</a:t>
            </a:r>
          </a:p>
        </p:txBody>
      </p:sp>
      <p:pic>
        <p:nvPicPr>
          <p:cNvPr id="37898" name="Picture 1" descr="Color_Grap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644900"/>
            <a:ext cx="30083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2" descr="Color_graph.ep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860800"/>
            <a:ext cx="18716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268538" y="5949950"/>
            <a:ext cx="33051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Network with eight routed-lightpaths</a:t>
            </a:r>
          </a:p>
        </p:txBody>
      </p:sp>
      <p:sp>
        <p:nvSpPr>
          <p:cNvPr id="15" name="TextBox 9"/>
          <p:cNvSpPr txBox="1">
            <a:spLocks noChangeArrowheads="1"/>
          </p:cNvSpPr>
          <p:nvPr/>
        </p:nvSpPr>
        <p:spPr bwMode="auto">
          <a:xfrm>
            <a:off x="6384677" y="5877272"/>
            <a:ext cx="23637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Auxiliary graph for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00FF"/>
                </a:solidFill>
                <a:latin typeface="Arial"/>
                <a:ea typeface="+mn-ea"/>
                <a:cs typeface="Arial"/>
              </a:rPr>
              <a:t>lightpaths in the network</a:t>
            </a:r>
          </a:p>
        </p:txBody>
      </p:sp>
      <p:sp>
        <p:nvSpPr>
          <p:cNvPr id="16" name="직사각형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12008" y="959839"/>
            <a:ext cx="504056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40BD-6BEB-4E64-B2F1-B064CDB8AD5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Optical Communications Networks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539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0852" y="1211263"/>
            <a:ext cx="8761627" cy="5145087"/>
          </a:xfrm>
        </p:spPr>
        <p:txBody>
          <a:bodyPr wrap="none">
            <a:normAutofit/>
          </a:bodyPr>
          <a:lstStyle/>
          <a:p>
            <a:r>
              <a:rPr lang="en-US" sz="2400" dirty="0" smtClean="0"/>
              <a:t>Network planning process: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Routing (Ch. 3) </a:t>
            </a:r>
            <a:r>
              <a:rPr lang="en-US" sz="2400" dirty="0" smtClean="0">
                <a:sym typeface="Wingdings" panose="05000000000000000000" pitchFamily="2" charset="2"/>
              </a:rPr>
              <a:t> Regeneration (Ch. 4)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WA</a:t>
            </a:r>
            <a:r>
              <a:rPr lang="en-US" sz="2400" dirty="0" smtClean="0">
                <a:sym typeface="Wingdings" panose="05000000000000000000" pitchFamily="2" charset="2"/>
              </a:rPr>
              <a:t> (Ch. 5)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6C1CE-5545-42E1-804D-A0DF7FF377E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Flowchart: Alternate Process 6"/>
          <p:cNvSpPr/>
          <p:nvPr/>
        </p:nvSpPr>
        <p:spPr>
          <a:xfrm>
            <a:off x="683568" y="4702709"/>
            <a:ext cx="3024336" cy="122413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multistep N</a:t>
            </a:r>
            <a:r>
              <a:rPr lang="en-US" dirty="0" smtClean="0">
                <a:solidFill>
                  <a:schemeClr val="tx1"/>
                </a:solidFill>
              </a:rPr>
              <a:t>et. Planning   approach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436096" y="4702709"/>
            <a:ext cx="3024336" cy="122413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RWA as a single </a:t>
            </a:r>
            <a:r>
              <a:rPr lang="en-US" dirty="0" smtClean="0">
                <a:solidFill>
                  <a:schemeClr val="tx1"/>
                </a:solidFill>
              </a:rPr>
              <a:t>step Net. planning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1979712" y="2996952"/>
            <a:ext cx="3600400" cy="1431286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</a:t>
            </a:r>
            <a:r>
              <a:rPr lang="en-US" dirty="0">
                <a:solidFill>
                  <a:schemeClr val="tx1"/>
                </a:solidFill>
              </a:rPr>
              <a:t>guarantee that </a:t>
            </a:r>
            <a:r>
              <a:rPr lang="en-US" dirty="0" smtClean="0">
                <a:solidFill>
                  <a:schemeClr val="tx1"/>
                </a:solidFill>
              </a:rPr>
              <a:t>  the route </a:t>
            </a:r>
            <a:r>
              <a:rPr lang="en-US" dirty="0">
                <a:solidFill>
                  <a:schemeClr val="tx1"/>
                </a:solidFill>
              </a:rPr>
              <a:t>found will be </a:t>
            </a:r>
            <a:r>
              <a:rPr lang="en-US" dirty="0" smtClean="0">
                <a:solidFill>
                  <a:schemeClr val="tx1"/>
                </a:solidFill>
              </a:rPr>
              <a:t>amenable </a:t>
            </a:r>
            <a:r>
              <a:rPr lang="en-US" dirty="0">
                <a:solidFill>
                  <a:schemeClr val="tx1"/>
                </a:solidFill>
              </a:rPr>
              <a:t>to a </a:t>
            </a:r>
            <a:r>
              <a:rPr lang="en-US" dirty="0" smtClean="0">
                <a:solidFill>
                  <a:schemeClr val="tx1"/>
                </a:solidFill>
              </a:rPr>
              <a:t>   feasible WA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6292855" y="3693970"/>
            <a:ext cx="2664296" cy="871504"/>
          </a:xfrm>
          <a:prstGeom prst="cloud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Optimal         approach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552533"/>
            <a:ext cx="5904656" cy="3876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 of Regeneration in </a:t>
            </a:r>
            <a:r>
              <a:rPr lang="en-US" dirty="0" smtClean="0"/>
              <a:t>WA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1186" y="1219302"/>
            <a:ext cx="8761627" cy="51450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a demand is carried all-optically from source to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destination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FF0000"/>
                </a:solidFill>
              </a:rPr>
              <a:t>the same </a:t>
            </a:r>
            <a:r>
              <a:rPr lang="en-US" sz="2400" dirty="0" smtClean="0">
                <a:solidFill>
                  <a:srgbClr val="FF0000"/>
                </a:solidFill>
              </a:rPr>
              <a:t>wavelength </a:t>
            </a:r>
            <a:r>
              <a:rPr lang="en-US" sz="2400" dirty="0"/>
              <a:t>must be used 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all </a:t>
            </a:r>
            <a:r>
              <a:rPr lang="en-US" sz="2400" dirty="0"/>
              <a:t>links of the path (assuming all-optical wavelength con-</a:t>
            </a:r>
          </a:p>
          <a:p>
            <a:pPr marL="0" indent="0">
              <a:buNone/>
            </a:pPr>
            <a:r>
              <a:rPr lang="en-US" sz="2400" dirty="0" smtClean="0"/>
              <a:t>   version </a:t>
            </a:r>
            <a:r>
              <a:rPr lang="en-US" sz="2400" dirty="0"/>
              <a:t>is not available</a:t>
            </a:r>
            <a:r>
              <a:rPr lang="en-US" sz="2400" dirty="0" smtClean="0"/>
              <a:t>).</a:t>
            </a:r>
          </a:p>
          <a:p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</a:rPr>
              <a:t>Sub-connection </a:t>
            </a:r>
            <a:r>
              <a:rPr lang="en-US" sz="1800" dirty="0"/>
              <a:t>refers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to </a:t>
            </a:r>
            <a:r>
              <a:rPr lang="en-US" sz="1800" dirty="0"/>
              <a:t>the </a:t>
            </a:r>
            <a:r>
              <a:rPr lang="en-US" sz="1800" dirty="0" smtClean="0"/>
              <a:t>portions of </a:t>
            </a:r>
            <a:r>
              <a:rPr lang="en-US" sz="1800" dirty="0"/>
              <a:t>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connection </a:t>
            </a:r>
            <a:r>
              <a:rPr lang="en-US" sz="1800" dirty="0"/>
              <a:t>that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fall </a:t>
            </a:r>
            <a:r>
              <a:rPr lang="en-US" sz="1800" dirty="0"/>
              <a:t>between two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regeneration </a:t>
            </a:r>
            <a:r>
              <a:rPr lang="en-US" sz="1800" dirty="0"/>
              <a:t>points or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between </a:t>
            </a:r>
            <a:r>
              <a:rPr lang="en-US" sz="1800" dirty="0"/>
              <a:t>an end </a:t>
            </a:r>
            <a:r>
              <a:rPr lang="en-US" sz="1800" dirty="0" smtClean="0"/>
              <a:t>point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and </a:t>
            </a:r>
            <a:r>
              <a:rPr lang="en-US" sz="1800" dirty="0"/>
              <a:t>a regeneration </a:t>
            </a:r>
            <a:r>
              <a:rPr lang="en-US" sz="1800" dirty="0" smtClean="0"/>
              <a:t>point.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714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Multistep </a:t>
            </a:r>
            <a:r>
              <a:rPr lang="en-US" dirty="0" smtClean="0"/>
              <a:t>RWA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1186" y="1219302"/>
            <a:ext cx="8761627" cy="51450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 </a:t>
            </a:r>
            <a:r>
              <a:rPr lang="en-US" sz="1800" dirty="0">
                <a:solidFill>
                  <a:srgbClr val="FF0000"/>
                </a:solidFill>
              </a:rPr>
              <a:t>route</a:t>
            </a:r>
            <a:r>
              <a:rPr lang="en-US" sz="1800" dirty="0"/>
              <a:t> is selected for </a:t>
            </a:r>
            <a:r>
              <a:rPr lang="en-US" sz="1800" dirty="0" smtClean="0"/>
              <a:t>a connection</a:t>
            </a:r>
            <a:r>
              <a:rPr lang="en-US" sz="1800" dirty="0"/>
              <a:t>, </a:t>
            </a:r>
            <a:r>
              <a:rPr lang="en-US" sz="1800" dirty="0" smtClean="0"/>
              <a:t>then the connection </a:t>
            </a:r>
            <a:r>
              <a:rPr lang="en-US" sz="1800" dirty="0"/>
              <a:t>is broken into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err="1" smtClean="0">
                <a:solidFill>
                  <a:srgbClr val="FF0000"/>
                </a:solidFill>
              </a:rPr>
              <a:t>subconnections</a:t>
            </a:r>
            <a:r>
              <a:rPr lang="en-US" sz="1800" dirty="0"/>
              <a:t>, if necessary, and each of </a:t>
            </a:r>
            <a:r>
              <a:rPr lang="en-US" sz="1800" dirty="0" smtClean="0"/>
              <a:t>the </a:t>
            </a:r>
            <a:r>
              <a:rPr lang="en-US" sz="1800" dirty="0" err="1" smtClean="0"/>
              <a:t>subconnections</a:t>
            </a:r>
            <a:r>
              <a:rPr lang="en-US" sz="1800" dirty="0" smtClean="0"/>
              <a:t> </a:t>
            </a:r>
            <a:r>
              <a:rPr lang="en-US" sz="1800" dirty="0"/>
              <a:t>is assigned 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wavelength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Minimizing the occurrence of wavelength contention requires </a:t>
            </a:r>
            <a:r>
              <a:rPr lang="en-US" sz="1800" dirty="0" smtClean="0">
                <a:solidFill>
                  <a:srgbClr val="FF0000"/>
                </a:solidFill>
              </a:rPr>
              <a:t>good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routing</a:t>
            </a:r>
          </a:p>
          <a:p>
            <a:pPr marL="0" indent="0">
              <a:buNone/>
            </a:pPr>
            <a:r>
              <a:rPr lang="en-US" sz="1800" dirty="0" smtClean="0"/>
              <a:t>    strategies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Alternative-path routing: one </a:t>
            </a:r>
            <a:r>
              <a:rPr lang="en-US" sz="1800" dirty="0"/>
              <a:t>first generates a set </a:t>
            </a:r>
            <a:r>
              <a:rPr lang="en-US" sz="1800" dirty="0">
                <a:solidFill>
                  <a:srgbClr val="FF0000"/>
                </a:solidFill>
              </a:rPr>
              <a:t>of </a:t>
            </a:r>
            <a:r>
              <a:rPr lang="en-US" sz="1800" dirty="0" smtClean="0">
                <a:solidFill>
                  <a:srgbClr val="FF0000"/>
                </a:solidFill>
              </a:rPr>
              <a:t>candidate </a:t>
            </a:r>
            <a:r>
              <a:rPr lang="en-US" sz="1800" dirty="0">
                <a:solidFill>
                  <a:srgbClr val="FF0000"/>
                </a:solidFill>
              </a:rPr>
              <a:t>paths </a:t>
            </a:r>
            <a:r>
              <a:rPr lang="en-US" sz="1800" dirty="0"/>
              <a:t>for 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particular </a:t>
            </a:r>
            <a:r>
              <a:rPr lang="en-US" sz="1800" dirty="0"/>
              <a:t>source/destination combination, where the candidate paths are </a:t>
            </a:r>
          </a:p>
          <a:p>
            <a:pPr marL="0" indent="0">
              <a:buNone/>
            </a:pPr>
            <a:r>
              <a:rPr lang="en-US" sz="1800" dirty="0" smtClean="0"/>
              <a:t>    chosen </a:t>
            </a:r>
            <a:r>
              <a:rPr lang="en-US" sz="1800" dirty="0"/>
              <a:t>to minimize cost and to provide good load balancing in the network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endParaRPr lang="en-US" sz="1800" dirty="0" smtClean="0"/>
          </a:p>
          <a:p>
            <a:r>
              <a:rPr lang="en-US" sz="1800" dirty="0" smtClean="0"/>
              <a:t>As </a:t>
            </a:r>
            <a:r>
              <a:rPr lang="en-US" sz="1800" dirty="0"/>
              <a:t>demands are added, </a:t>
            </a:r>
            <a:r>
              <a:rPr lang="en-US" sz="1800" dirty="0" smtClean="0"/>
              <a:t>the </a:t>
            </a:r>
            <a:r>
              <a:rPr lang="en-US" sz="1800" dirty="0"/>
              <a:t>current state of the network is considered when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selecting </a:t>
            </a:r>
            <a:r>
              <a:rPr lang="en-US" sz="1800" dirty="0"/>
              <a:t>one of the candidate paths to use for </a:t>
            </a:r>
            <a:r>
              <a:rPr lang="en-US" sz="1800" dirty="0" smtClean="0"/>
              <a:t>a </a:t>
            </a:r>
            <a:r>
              <a:rPr lang="en-US" sz="1800" dirty="0"/>
              <a:t>particular demand request. 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>
                <a:solidFill>
                  <a:srgbClr val="FF0000"/>
                </a:solidFill>
              </a:rPr>
              <a:t>good </a:t>
            </a:r>
            <a:r>
              <a:rPr lang="en-US" sz="1800" dirty="0"/>
              <a:t>strategy is to </a:t>
            </a:r>
            <a:r>
              <a:rPr lang="en-US" sz="1800" dirty="0">
                <a:solidFill>
                  <a:srgbClr val="FF0000"/>
                </a:solidFill>
              </a:rPr>
              <a:t>select the least-loaded candidate path</a:t>
            </a:r>
            <a:r>
              <a:rPr lang="en-US" sz="1800" dirty="0"/>
              <a:t>, such </a:t>
            </a:r>
            <a:r>
              <a:rPr lang="en-US" sz="1800" dirty="0" smtClean="0"/>
              <a:t>that </a:t>
            </a:r>
            <a:r>
              <a:rPr lang="en-US" sz="1800" dirty="0"/>
              <a:t>the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minimum </a:t>
            </a:r>
            <a:r>
              <a:rPr lang="en-US" sz="1800" dirty="0"/>
              <a:t>number of wavelengths that are free on each link of the selected path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is maximized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94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Multistep </a:t>
            </a:r>
            <a:r>
              <a:rPr lang="en-US" dirty="0" smtClean="0"/>
              <a:t>RWA, 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645024"/>
            <a:ext cx="6192000" cy="253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163" y="1268760"/>
            <a:ext cx="86006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multistep methodology of </a:t>
            </a:r>
            <a:r>
              <a:rPr lang="en-US" dirty="0">
                <a:solidFill>
                  <a:srgbClr val="FF0000"/>
                </a:solidFill>
              </a:rPr>
              <a:t>treating routing, regeneration, and wavelength </a:t>
            </a:r>
            <a:r>
              <a:rPr lang="en-US" dirty="0" smtClean="0">
                <a:solidFill>
                  <a:srgbClr val="FF0000"/>
                </a:solidFill>
              </a:rPr>
              <a:t>   assignment </a:t>
            </a:r>
            <a:r>
              <a:rPr lang="en-US" dirty="0">
                <a:solidFill>
                  <a:srgbClr val="FF0000"/>
                </a:solidFill>
              </a:rPr>
              <a:t>separately</a:t>
            </a:r>
            <a:r>
              <a:rPr lang="en-US" dirty="0"/>
              <a:t> usually performs well in practice. </a:t>
            </a:r>
            <a:r>
              <a:rPr lang="en-US" dirty="0" smtClean="0"/>
              <a:t>When </a:t>
            </a:r>
            <a:r>
              <a:rPr lang="en-US" dirty="0"/>
              <a:t>the network is </a:t>
            </a:r>
            <a:r>
              <a:rPr lang="en-US" dirty="0" smtClean="0"/>
              <a:t>   very </a:t>
            </a:r>
            <a:r>
              <a:rPr lang="en-US" dirty="0"/>
              <a:t>heavily </a:t>
            </a:r>
            <a:r>
              <a:rPr lang="en-US" dirty="0" smtClean="0"/>
              <a:t>loaded</a:t>
            </a:r>
            <a:r>
              <a:rPr lang="en-US" dirty="0"/>
              <a:t>, wavelength contention may occur where </a:t>
            </a:r>
            <a:r>
              <a:rPr lang="en-US" dirty="0" err="1"/>
              <a:t>subconnections</a:t>
            </a:r>
            <a:r>
              <a:rPr lang="en-US" dirty="0"/>
              <a:t> </a:t>
            </a:r>
            <a:r>
              <a:rPr lang="en-US" dirty="0" smtClean="0"/>
              <a:t>   are </a:t>
            </a:r>
            <a:r>
              <a:rPr lang="en-US" dirty="0"/>
              <a:t>created for which there are no </a:t>
            </a:r>
            <a:r>
              <a:rPr lang="en-US" dirty="0" smtClean="0"/>
              <a:t>feasible </a:t>
            </a:r>
            <a:r>
              <a:rPr lang="en-US" dirty="0"/>
              <a:t>wavelength assignments.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Four </a:t>
            </a:r>
            <a:r>
              <a:rPr lang="en-US" dirty="0"/>
              <a:t>strategies </a:t>
            </a:r>
            <a:r>
              <a:rPr lang="en-US" dirty="0" smtClean="0"/>
              <a:t>for ameliorating and </a:t>
            </a:r>
            <a:r>
              <a:rPr lang="en-US" dirty="0"/>
              <a:t>Alleviating Wavelength </a:t>
            </a:r>
            <a:r>
              <a:rPr lang="en-US" dirty="0" smtClean="0"/>
              <a:t>Contention are:</a:t>
            </a:r>
          </a:p>
          <a:p>
            <a:r>
              <a:rPr lang="en-US" dirty="0"/>
              <a:t>   1- different regeneration sites for a </a:t>
            </a:r>
            <a:r>
              <a:rPr lang="en-US" dirty="0" smtClean="0"/>
              <a:t>connection </a:t>
            </a:r>
            <a:r>
              <a:rPr lang="en-US" dirty="0"/>
              <a:t>potentially can be </a:t>
            </a:r>
            <a:r>
              <a:rPr lang="en-US" dirty="0" smtClean="0"/>
              <a:t>selected,     </a:t>
            </a:r>
          </a:p>
          <a:p>
            <a:r>
              <a:rPr lang="en-US" dirty="0"/>
              <a:t> </a:t>
            </a:r>
            <a:r>
              <a:rPr lang="en-US" dirty="0" smtClean="0"/>
              <a:t>      not </a:t>
            </a:r>
            <a:r>
              <a:rPr lang="en-US" dirty="0" err="1" smtClean="0"/>
              <a:t>incurany</a:t>
            </a:r>
            <a:r>
              <a:rPr lang="en-US" dirty="0" smtClean="0"/>
              <a:t> </a:t>
            </a:r>
            <a:r>
              <a:rPr lang="en-US" dirty="0"/>
              <a:t>additional cost;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Multistep </a:t>
            </a:r>
            <a:r>
              <a:rPr lang="en-US" dirty="0" smtClean="0"/>
              <a:t>RWA, cont’d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32837" y="1124744"/>
            <a:ext cx="8878325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2- In </a:t>
            </a:r>
            <a:r>
              <a:rPr lang="en-US" dirty="0"/>
              <a:t>realistic networks, when wavelength </a:t>
            </a:r>
            <a:r>
              <a:rPr lang="en-US" dirty="0" smtClean="0">
                <a:solidFill>
                  <a:srgbClr val="FF0000"/>
                </a:solidFill>
              </a:rPr>
              <a:t>assignment </a:t>
            </a:r>
            <a:r>
              <a:rPr lang="en-US" dirty="0">
                <a:solidFill>
                  <a:srgbClr val="FF0000"/>
                </a:solidFill>
              </a:rPr>
              <a:t>fails</a:t>
            </a:r>
            <a:r>
              <a:rPr lang="en-US" dirty="0"/>
              <a:t>, it is typically because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of </a:t>
            </a:r>
            <a:r>
              <a:rPr lang="en-US" dirty="0"/>
              <a:t>a small number of </a:t>
            </a:r>
            <a:r>
              <a:rPr lang="en-US" dirty="0">
                <a:solidFill>
                  <a:srgbClr val="FF0000"/>
                </a:solidFill>
              </a:rPr>
              <a:t>heavily loaded links</a:t>
            </a:r>
            <a:r>
              <a:rPr lang="en-US" dirty="0"/>
              <a:t>. </a:t>
            </a:r>
            <a:r>
              <a:rPr lang="en-US" dirty="0" smtClean="0"/>
              <a:t>One may move some demands    </a:t>
            </a:r>
          </a:p>
          <a:p>
            <a:r>
              <a:rPr lang="en-US" dirty="0"/>
              <a:t> </a:t>
            </a:r>
            <a:r>
              <a:rPr lang="en-US" dirty="0" smtClean="0"/>
              <a:t>   away from </a:t>
            </a:r>
            <a:r>
              <a:rPr lang="en-US" dirty="0"/>
              <a:t>these </a:t>
            </a:r>
            <a:r>
              <a:rPr lang="en-US" dirty="0" smtClean="0"/>
              <a:t>links.</a:t>
            </a:r>
          </a:p>
          <a:p>
            <a:endParaRPr lang="en-US" dirty="0" smtClean="0"/>
          </a:p>
          <a:p>
            <a:r>
              <a:rPr lang="en-US" dirty="0" smtClean="0"/>
              <a:t>    The </a:t>
            </a:r>
            <a:r>
              <a:rPr lang="en-US" dirty="0"/>
              <a:t>simplest </a:t>
            </a:r>
            <a:r>
              <a:rPr lang="en-US" dirty="0" smtClean="0"/>
              <a:t>means </a:t>
            </a:r>
            <a:r>
              <a:rPr lang="en-US" dirty="0"/>
              <a:t>of achieving this is </a:t>
            </a:r>
            <a:r>
              <a:rPr lang="en-US" dirty="0">
                <a:solidFill>
                  <a:srgbClr val="FF0000"/>
                </a:solidFill>
              </a:rPr>
              <a:t>to pick a different candidate </a:t>
            </a:r>
            <a:r>
              <a:rPr lang="en-US" dirty="0"/>
              <a:t>path for </a:t>
            </a:r>
            <a:r>
              <a:rPr lang="en-US" dirty="0" smtClean="0"/>
              <a:t>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some </a:t>
            </a:r>
            <a:r>
              <a:rPr lang="en-US" dirty="0"/>
              <a:t>of the demands, where the </a:t>
            </a:r>
            <a:r>
              <a:rPr lang="en-US" dirty="0" smtClean="0"/>
              <a:t>originally </a:t>
            </a:r>
            <a:r>
              <a:rPr lang="en-US" dirty="0"/>
              <a:t>selected path included one or </a:t>
            </a:r>
            <a:r>
              <a:rPr lang="en-US" dirty="0" smtClean="0"/>
              <a:t>  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more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bad</a:t>
            </a:r>
            <a:r>
              <a:rPr lang="en-US" dirty="0"/>
              <a:t>” links, and where the new path does not include </a:t>
            </a:r>
            <a:r>
              <a:rPr lang="en-US" dirty="0" smtClean="0"/>
              <a:t>any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3- If not enough demands have candidate paths that avoid the bad links, then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one can </a:t>
            </a:r>
            <a:r>
              <a:rPr lang="en-US" dirty="0"/>
              <a:t>make use of </a:t>
            </a:r>
            <a:r>
              <a:rPr lang="en-US" dirty="0">
                <a:solidFill>
                  <a:srgbClr val="FF0000"/>
                </a:solidFill>
              </a:rPr>
              <a:t>dynamic routing</a:t>
            </a:r>
            <a:r>
              <a:rPr lang="en-US" dirty="0"/>
              <a:t>. The links that are causing the </a:t>
            </a:r>
            <a:r>
              <a:rPr lang="en-US" dirty="0" smtClean="0"/>
              <a:t>problems   </a:t>
            </a:r>
          </a:p>
          <a:p>
            <a:r>
              <a:rPr lang="en-US" dirty="0"/>
              <a:t> </a:t>
            </a:r>
            <a:r>
              <a:rPr lang="en-US" dirty="0" smtClean="0"/>
              <a:t>   in </a:t>
            </a:r>
            <a:r>
              <a:rPr lang="en-US" dirty="0"/>
              <a:t>the wavelength </a:t>
            </a:r>
            <a:r>
              <a:rPr lang="en-US" dirty="0" smtClean="0"/>
              <a:t>assignment </a:t>
            </a:r>
            <a:r>
              <a:rPr lang="en-US" dirty="0"/>
              <a:t>process can be temporarily </a:t>
            </a:r>
            <a:r>
              <a:rPr lang="en-US" dirty="0">
                <a:solidFill>
                  <a:srgbClr val="FF0000"/>
                </a:solidFill>
              </a:rPr>
              <a:t>eliminated</a:t>
            </a:r>
            <a:r>
              <a:rPr lang="en-US" dirty="0"/>
              <a:t> from the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topology before </a:t>
            </a:r>
            <a:r>
              <a:rPr lang="en-US" dirty="0"/>
              <a:t>calling the shortest-path algorithm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4- </a:t>
            </a:r>
            <a:r>
              <a:rPr lang="en-US" dirty="0" smtClean="0"/>
              <a:t>One </a:t>
            </a:r>
            <a:r>
              <a:rPr lang="en-US" dirty="0"/>
              <a:t>of the candidate paths can be selected and any residual </a:t>
            </a:r>
            <a:r>
              <a:rPr lang="en-US" dirty="0" smtClean="0"/>
              <a:t>wavelength         </a:t>
            </a:r>
          </a:p>
          <a:p>
            <a:r>
              <a:rPr lang="en-US" dirty="0"/>
              <a:t> </a:t>
            </a:r>
            <a:r>
              <a:rPr lang="en-US" dirty="0" smtClean="0"/>
              <a:t>  contention </a:t>
            </a:r>
            <a:r>
              <a:rPr lang="en-US" dirty="0"/>
              <a:t>can be alleviated by </a:t>
            </a:r>
            <a:r>
              <a:rPr lang="en-US" dirty="0">
                <a:solidFill>
                  <a:srgbClr val="FF0000"/>
                </a:solidFill>
              </a:rPr>
              <a:t>adding in extra regeneration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network is so full that wavelength contention is causing a </a:t>
            </a:r>
            <a:r>
              <a:rPr lang="en-US" dirty="0" smtClean="0">
                <a:solidFill>
                  <a:srgbClr val="FF0000"/>
                </a:solidFill>
              </a:rPr>
              <a:t>great deal </a:t>
            </a:r>
            <a:r>
              <a:rPr lang="en-US" dirty="0">
                <a:solidFill>
                  <a:srgbClr val="FF0000"/>
                </a:solidFill>
              </a:rPr>
              <a:t>of extra regenerations </a:t>
            </a:r>
            <a:r>
              <a:rPr lang="en-US" dirty="0"/>
              <a:t>to be added, then it is probably time to </a:t>
            </a:r>
            <a:r>
              <a:rPr lang="en-US" dirty="0">
                <a:solidFill>
                  <a:srgbClr val="FF0000"/>
                </a:solidFill>
              </a:rPr>
              <a:t>add </a:t>
            </a:r>
            <a:r>
              <a:rPr lang="en-US" dirty="0" smtClean="0">
                <a:solidFill>
                  <a:srgbClr val="FF0000"/>
                </a:solidFill>
              </a:rPr>
              <a:t>additional capacity </a:t>
            </a:r>
            <a:r>
              <a:rPr lang="en-US" dirty="0"/>
              <a:t>to </a:t>
            </a:r>
            <a:r>
              <a:rPr lang="en-US" dirty="0" smtClean="0"/>
              <a:t> the </a:t>
            </a:r>
            <a:r>
              <a:rPr lang="en-US" dirty="0"/>
              <a:t>network.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8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One-step RWA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32837" y="1124744"/>
            <a:ext cx="88783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one-step RWA methodologies are </a:t>
            </a:r>
            <a:r>
              <a:rPr lang="en-US" dirty="0" smtClean="0"/>
              <a:t>available, </a:t>
            </a:r>
            <a:r>
              <a:rPr lang="en-US" dirty="0"/>
              <a:t>all of </a:t>
            </a:r>
            <a:r>
              <a:rPr lang="en-US" dirty="0" smtClean="0"/>
              <a:t>which impose            </a:t>
            </a:r>
            <a:r>
              <a:rPr lang="en-US" dirty="0" smtClean="0">
                <a:solidFill>
                  <a:srgbClr val="FF0000"/>
                </a:solidFill>
              </a:rPr>
              <a:t>additional </a:t>
            </a:r>
            <a:r>
              <a:rPr lang="en-US" dirty="0">
                <a:solidFill>
                  <a:srgbClr val="FF0000"/>
                </a:solidFill>
              </a:rPr>
              <a:t>processing and/or memory burdens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</a:t>
            </a:r>
            <a:r>
              <a:rPr lang="en-US" dirty="0" smtClean="0">
                <a:solidFill>
                  <a:srgbClr val="FF0000"/>
                </a:solidFill>
              </a:rPr>
              <a:t>heavy load</a:t>
            </a:r>
            <a:r>
              <a:rPr lang="en-US" dirty="0" smtClean="0"/>
              <a:t>, using a one-step methodology can provide a small             improvement </a:t>
            </a:r>
            <a:r>
              <a:rPr lang="en-US" dirty="0"/>
              <a:t>in performance, </a:t>
            </a:r>
            <a:r>
              <a:rPr lang="en-US" dirty="0" smtClean="0"/>
              <a:t>and as </a:t>
            </a:r>
            <a:r>
              <a:rPr lang="en-US" dirty="0"/>
              <a:t>the scarcity of free </a:t>
            </a:r>
            <a:r>
              <a:rPr lang="en-US" dirty="0" smtClean="0"/>
              <a:t>wavelengths </a:t>
            </a:r>
            <a:r>
              <a:rPr lang="en-US" dirty="0"/>
              <a:t>should </a:t>
            </a:r>
            <a:r>
              <a:rPr lang="en-US" dirty="0" smtClean="0"/>
              <a:t>    lead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lower complexity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four available one-step RWA </a:t>
            </a:r>
            <a:r>
              <a:rPr lang="en-US" dirty="0" smtClean="0"/>
              <a:t>techniques: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Topology </a:t>
            </a:r>
            <a:r>
              <a:rPr lang="en-US" dirty="0" smtClean="0"/>
              <a:t>Pruning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Reachability Graph </a:t>
            </a:r>
            <a:r>
              <a:rPr lang="en-US" dirty="0" smtClean="0"/>
              <a:t>Transformation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Flow-Based Methods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/>
              <a:t>ILP-Based </a:t>
            </a:r>
            <a:r>
              <a:rPr lang="en-US" dirty="0"/>
              <a:t>Ring RWA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9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1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Topology</a:t>
            </a:r>
            <a:r>
              <a:rPr lang="en-US" dirty="0" smtClean="0"/>
              <a:t>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Pruning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99B2-6335-48B4-92DD-6918A40FA485}" type="datetime1">
              <a:rPr lang="en-US" altLang="ko-KR" smtClean="0"/>
              <a:t>5/27/2018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>
                <a:latin typeface="+mn-ea"/>
              </a:rPr>
              <a:t>Optical Communications Networks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839C-7E07-4E74-9D78-CD0D738C729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32837" y="1124744"/>
            <a:ext cx="91196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earliest advocated one-step algorithms starts with a particular </a:t>
            </a:r>
            <a:r>
              <a:rPr lang="en-US" dirty="0" smtClean="0"/>
              <a:t>         wavelength and </a:t>
            </a:r>
            <a:r>
              <a:rPr lang="en-US" dirty="0">
                <a:solidFill>
                  <a:srgbClr val="FF0000"/>
                </a:solidFill>
              </a:rPr>
              <a:t>reduces the network topology </a:t>
            </a:r>
            <a:r>
              <a:rPr lang="en-US" dirty="0"/>
              <a:t>to only those links on which this </a:t>
            </a:r>
            <a:r>
              <a:rPr lang="en-US" dirty="0" smtClean="0"/>
              <a:t>wavelength is </a:t>
            </a:r>
            <a:r>
              <a:rPr lang="en-US" dirty="0"/>
              <a:t>available.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routing algorithm (e.g., a shortest-path algorithm) is run on this </a:t>
            </a:r>
            <a:r>
              <a:rPr lang="en-US" dirty="0">
                <a:solidFill>
                  <a:srgbClr val="FF0000"/>
                </a:solidFill>
              </a:rPr>
              <a:t>pruned </a:t>
            </a:r>
            <a:r>
              <a:rPr lang="en-US" dirty="0" smtClean="0">
                <a:solidFill>
                  <a:srgbClr val="FF0000"/>
                </a:solidFill>
              </a:rPr>
              <a:t>       topology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 If no path can be found, or the path is too circuitous, another</a:t>
            </a:r>
          </a:p>
          <a:p>
            <a:r>
              <a:rPr lang="en-US" dirty="0" smtClean="0"/>
              <a:t>    wavelength </a:t>
            </a:r>
            <a:r>
              <a:rPr lang="en-US" dirty="0"/>
              <a:t>is chosen and the process run through again on the </a:t>
            </a:r>
            <a:r>
              <a:rPr lang="en-US" dirty="0" smtClean="0"/>
              <a:t>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correspondingly </a:t>
            </a:r>
            <a:r>
              <a:rPr lang="en-US" dirty="0"/>
              <a:t>pruned topology.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process </a:t>
            </a:r>
            <a:r>
              <a:rPr lang="en-US" dirty="0"/>
              <a:t>is repeated with </a:t>
            </a:r>
            <a:r>
              <a:rPr lang="en-US" dirty="0">
                <a:solidFill>
                  <a:srgbClr val="FF0000"/>
                </a:solidFill>
              </a:rPr>
              <a:t>successive</a:t>
            </a:r>
            <a:r>
              <a:rPr lang="en-US" dirty="0"/>
              <a:t> wavelengths until a </a:t>
            </a:r>
            <a:r>
              <a:rPr lang="en-US" dirty="0" smtClean="0"/>
              <a:t>suitable </a:t>
            </a:r>
            <a:r>
              <a:rPr lang="en-US" dirty="0"/>
              <a:t>path is found.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this </a:t>
            </a:r>
            <a:r>
              <a:rPr lang="en-US" dirty="0" smtClean="0"/>
              <a:t>combined </a:t>
            </a:r>
            <a:r>
              <a:rPr lang="en-US" dirty="0"/>
              <a:t>approach, it is guaranteed that there will be a free </a:t>
            </a:r>
            <a:r>
              <a:rPr lang="en-US" dirty="0" smtClean="0"/>
              <a:t>wavelength  </a:t>
            </a:r>
            <a:r>
              <a:rPr lang="en-US" dirty="0"/>
              <a:t>on any route that is </a:t>
            </a:r>
            <a:r>
              <a:rPr lang="en-US" dirty="0" smtClean="0"/>
              <a:t>found</a:t>
            </a:r>
            <a:r>
              <a:rPr lang="en-US" dirty="0"/>
              <a:t>. If a suitable path cannot be found </a:t>
            </a:r>
            <a:r>
              <a:rPr lang="en-US" dirty="0" smtClean="0"/>
              <a:t>after repeating </a:t>
            </a:r>
            <a:r>
              <a:rPr lang="en-US" dirty="0"/>
              <a:t>the </a:t>
            </a:r>
            <a:r>
              <a:rPr lang="en-US" dirty="0" smtClean="0"/>
              <a:t>   procedure </a:t>
            </a:r>
            <a:r>
              <a:rPr lang="en-US" dirty="0"/>
              <a:t>for all of the wavelengths, the demand is </a:t>
            </a:r>
            <a:r>
              <a:rPr lang="en-US" dirty="0">
                <a:solidFill>
                  <a:srgbClr val="FF0000"/>
                </a:solidFill>
              </a:rPr>
              <a:t>blocked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ctr"/>
            <a:r>
              <a:rPr lang="en-US" dirty="0"/>
              <a:t>Overall, this strategy is less </a:t>
            </a:r>
            <a:r>
              <a:rPr lang="en-US" dirty="0" smtClean="0"/>
              <a:t>than ideal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3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28028</TotalTime>
  <Words>1894</Words>
  <Application>Microsoft Office PowerPoint</Application>
  <PresentationFormat>On-screen Show (4:3)</PresentationFormat>
  <Paragraphs>293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맑은 고딕</vt:lpstr>
      <vt:lpstr>ＭＳ Ｐゴシック</vt:lpstr>
      <vt:lpstr>ＭＳ Ｐゴシック</vt:lpstr>
      <vt:lpstr>Arial</vt:lpstr>
      <vt:lpstr>Cambria Math</vt:lpstr>
      <vt:lpstr>CMR10</vt:lpstr>
      <vt:lpstr>Wingdings</vt:lpstr>
      <vt:lpstr>Wingdings 3</vt:lpstr>
      <vt:lpstr>Office 테마</vt:lpstr>
      <vt:lpstr>Wavelength Assignment</vt:lpstr>
      <vt:lpstr>Introduction</vt:lpstr>
      <vt:lpstr>Introduction, cont’d</vt:lpstr>
      <vt:lpstr>Role of Regeneration in WA</vt:lpstr>
      <vt:lpstr>Multistep RWA</vt:lpstr>
      <vt:lpstr>Multistep RWA, cont’d</vt:lpstr>
      <vt:lpstr>Multistep RWA, cont’d</vt:lpstr>
      <vt:lpstr>One-step RWA</vt:lpstr>
      <vt:lpstr>Topology Pruning</vt:lpstr>
      <vt:lpstr>Reachability Graph Transformation</vt:lpstr>
      <vt:lpstr>Flow-Based Methods</vt:lpstr>
      <vt:lpstr>ILP-Based Ring RWA</vt:lpstr>
      <vt:lpstr>Wavelength Assignment Strategies</vt:lpstr>
      <vt:lpstr>First-Fit</vt:lpstr>
      <vt:lpstr>First-Fit</vt:lpstr>
      <vt:lpstr>Most-Used</vt:lpstr>
      <vt:lpstr>Relative Capacity Loss</vt:lpstr>
      <vt:lpstr>Relative Capacity Loss</vt:lpstr>
      <vt:lpstr>Wavelength Assignment (WA) Problem</vt:lpstr>
      <vt:lpstr>LP Formulation for Graph Coloring</vt:lpstr>
      <vt:lpstr>Heuristic: Largest Degree First (LDF)</vt:lpstr>
      <vt:lpstr>Another example: Graph Coloring Problem</vt:lpstr>
    </vt:vector>
  </TitlesOfParts>
  <Company>동원시스템즈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L. Beygi</dc:creator>
  <cp:lastModifiedBy>kntu</cp:lastModifiedBy>
  <cp:revision>1870</cp:revision>
  <dcterms:created xsi:type="dcterms:W3CDTF">2012-08-01T00:02:55Z</dcterms:created>
  <dcterms:modified xsi:type="dcterms:W3CDTF">2018-05-27T04:29:32Z</dcterms:modified>
</cp:coreProperties>
</file>