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>
      <p:cViewPr varScale="1">
        <p:scale>
          <a:sx n="78" d="100"/>
          <a:sy n="78" d="100"/>
        </p:scale>
        <p:origin x="12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4CE68-F182-4401-9E14-111804BF253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49C6-2E73-40B1-A712-DCCE123F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C49C6-2E73-40B1-A712-DCCE123FE3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F0D1-7C41-4BA3-A1C7-AEAF3F25AEB8}" type="datetime8">
              <a:rPr lang="fa-IR" smtClean="0"/>
              <a:t>19 مارس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3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FB01-AC62-4C63-9B6E-5894402C8417}" type="datetime8">
              <a:rPr lang="fa-IR" smtClean="0"/>
              <a:t>19 مارس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9198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EC9B-9F4F-44A0-8A51-0313A0FE9EE3}" type="datetime8">
              <a:rPr lang="fa-IR" smtClean="0"/>
              <a:t>19 مارس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08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7441-1193-47E1-A9D6-18DD04CA48C3}" type="datetime8">
              <a:rPr lang="fa-IR" smtClean="0"/>
              <a:t>19 مارس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600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519-9DA2-4E65-A134-3CCF330172DF}" type="datetime8">
              <a:rPr lang="fa-IR" smtClean="0"/>
              <a:t>19 مارس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58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51A-C921-4C44-A644-7A7973A0A767}" type="datetime8">
              <a:rPr lang="fa-IR" smtClean="0"/>
              <a:t>19 مارس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720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70C-4191-4F13-A264-EACCF1166270}" type="datetime8">
              <a:rPr lang="fa-IR" smtClean="0"/>
              <a:t>19 مارس 19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6031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3E4-17DC-4D07-94A5-524449BEA477}" type="datetime8">
              <a:rPr lang="fa-IR" smtClean="0"/>
              <a:t>19 مارس 19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292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2BC7-29A8-4431-85DC-813928D427A8}" type="datetime8">
              <a:rPr lang="fa-IR" smtClean="0"/>
              <a:t>19 مارس 19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3124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94-CD39-43D4-A56E-372E2E8648F9}" type="datetime8">
              <a:rPr lang="fa-IR" smtClean="0"/>
              <a:t>19 مارس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41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A36-888F-4845-8CA9-A14351BAD320}" type="datetime8">
              <a:rPr lang="fa-IR" smtClean="0"/>
              <a:t>19 مارس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870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C4D5-12CA-42A4-9278-5E734AF6FA88}" type="datetime8">
              <a:rPr lang="fa-IR" smtClean="0"/>
              <a:t>19 مارس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9DF5-D3CA-455C-BB05-489E423090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0088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11" Type="http://schemas.openxmlformats.org/officeDocument/2006/relationships/image" Target="../media/image12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4.png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429000"/>
            <a:ext cx="8458200" cy="914400"/>
          </a:xfrm>
        </p:spPr>
        <p:txBody>
          <a:bodyPr/>
          <a:lstStyle/>
          <a:p>
            <a:r>
              <a:rPr lang="en-US" dirty="0"/>
              <a:t>                Link Simulator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0664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73" y="293211"/>
            <a:ext cx="7257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Baskerville Old Face" pitchFamily="18" charset="0"/>
                <a:cs typeface="+mj-cs"/>
              </a:rPr>
              <a:t>2) Transmission without dispersion compensation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73" y="979661"/>
            <a:ext cx="880865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1) اگر اجازه داشته باشید هر تعداد </a:t>
            </a:r>
            <a:r>
              <a:rPr lang="en-US" b="1" dirty="0">
                <a:cs typeface="B Nazanin" pitchFamily="2" charset="-78"/>
              </a:rPr>
              <a:t>EDFA</a:t>
            </a:r>
            <a:r>
              <a:rPr lang="fa-IR" b="1" dirty="0">
                <a:cs typeface="B Nazanin" pitchFamily="2" charset="-78"/>
              </a:rPr>
              <a:t> که لازم است را بصورت دلخواه استفاده کنید، تا چه مسافتی می توان دیتا را (با</a:t>
            </a:r>
            <a:r>
              <a:rPr lang="en-US" b="1" dirty="0">
                <a:cs typeface="B Nazanin" pitchFamily="2" charset="-78"/>
              </a:rPr>
              <a:t>             </a:t>
            </a:r>
            <a:r>
              <a:rPr lang="en-US" dirty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    </a:t>
            </a:r>
            <a:r>
              <a:rPr lang="fa-IR" b="1" dirty="0">
                <a:cs typeface="B Nazanin" pitchFamily="2" charset="-78"/>
              </a:rPr>
              <a:t>) ارسال کرد؟چه چیزی با عث محدودیت می شود؟ مسئله را برای دو حالت           و             انجام دهید و در هر حالت تفاوت را برای مدولاسیون های </a:t>
            </a:r>
            <a:r>
              <a:rPr lang="en-US" b="1" dirty="0">
                <a:cs typeface="B Nazanin" pitchFamily="2" charset="-78"/>
              </a:rPr>
              <a:t>RZ</a:t>
            </a:r>
            <a:r>
              <a:rPr lang="fa-IR" b="1" dirty="0">
                <a:cs typeface="B Nazanin" pitchFamily="2" charset="-78"/>
              </a:rPr>
              <a:t> و </a:t>
            </a:r>
            <a:r>
              <a:rPr lang="en-US" b="1" dirty="0">
                <a:cs typeface="B Nazanin" pitchFamily="2" charset="-78"/>
              </a:rPr>
              <a:t>NRZ</a:t>
            </a:r>
            <a:r>
              <a:rPr lang="fa-IR" b="1" dirty="0">
                <a:cs typeface="B Nazanin" pitchFamily="2" charset="-78"/>
              </a:rPr>
              <a:t>  مقایسه کنید. (جدول تهیه کنید)</a:t>
            </a:r>
            <a:endParaRPr lang="en-US" dirty="0">
              <a:cs typeface="B Nazanin" pitchFamily="2" charset="-78"/>
            </a:endParaRPr>
          </a:p>
          <a:p>
            <a:endParaRPr lang="fa-IR" dirty="0">
              <a:cs typeface="B Nazanin" pitchFamily="2" charset="-78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21748"/>
              </p:ext>
            </p:extLst>
          </p:nvPr>
        </p:nvGraphicFramePr>
        <p:xfrm>
          <a:off x="7236296" y="1291528"/>
          <a:ext cx="9112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3" imgW="914400" imgH="253800" progId="Equation.DSMT4">
                  <p:embed/>
                </p:oleObj>
              </mc:Choice>
              <mc:Fallback>
                <p:oleObj name="Equation" r:id="rId3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291528"/>
                        <a:ext cx="911225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49879"/>
              </p:ext>
            </p:extLst>
          </p:nvPr>
        </p:nvGraphicFramePr>
        <p:xfrm>
          <a:off x="1072084" y="1213103"/>
          <a:ext cx="438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5" imgW="380835" imgH="304668" progId="Equation.DSMT4">
                  <p:embed/>
                </p:oleObj>
              </mc:Choice>
              <mc:Fallback>
                <p:oleObj name="Equation" r:id="rId5" imgW="38083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084" y="1213103"/>
                        <a:ext cx="438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76613"/>
              </p:ext>
            </p:extLst>
          </p:nvPr>
        </p:nvGraphicFramePr>
        <p:xfrm>
          <a:off x="457200" y="1239933"/>
          <a:ext cx="438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7" imgW="380835" imgH="304668" progId="Equation.DSMT4">
                  <p:embed/>
                </p:oleObj>
              </mc:Choice>
              <mc:Fallback>
                <p:oleObj name="Equation" r:id="rId7" imgW="38083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39933"/>
                        <a:ext cx="438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59" y="2128784"/>
            <a:ext cx="7213146" cy="24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85001" y="4695613"/>
            <a:ext cx="6462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a-IR" b="1" dirty="0">
                <a:cs typeface="B Nazanin" pitchFamily="2" charset="-78"/>
              </a:rPr>
              <a:t>کدام یک از مدولاسیون ها بیشتر از دیگری به  </a:t>
            </a:r>
            <a:r>
              <a:rPr lang="en-US" b="1" dirty="0">
                <a:latin typeface="Baskerville Old Face" pitchFamily="18" charset="0"/>
                <a:cs typeface="+mj-cs"/>
              </a:rPr>
              <a:t>Dispersion</a:t>
            </a:r>
            <a:r>
              <a:rPr lang="fa-IR" b="1" dirty="0">
                <a:cs typeface="B Nazanin" pitchFamily="2" charset="-78"/>
              </a:rPr>
              <a:t> حساس  است؟ چرا؟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10</a:t>
            </a:fld>
            <a:endParaRPr lang="fa-IR"/>
          </a:p>
        </p:txBody>
      </p:sp>
      <p:sp>
        <p:nvSpPr>
          <p:cNvPr id="11" name="TextBox 12"/>
          <p:cNvSpPr txBox="1"/>
          <p:nvPr/>
        </p:nvSpPr>
        <p:spPr>
          <a:xfrm>
            <a:off x="167673" y="5289143"/>
            <a:ext cx="880865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fa-IR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cs typeface="B Nazanin" pitchFamily="2" charset="-78"/>
              </a:rPr>
              <a:t>2)با محاسبه </a:t>
            </a:r>
            <a:r>
              <a:rPr lang="en-US" dirty="0">
                <a:cs typeface="B Nazanin" panose="00000400000000000000" pitchFamily="2" charset="-78"/>
              </a:rPr>
              <a:t>Dispersion length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از روابط تئوری و با تغییر طول </a:t>
            </a:r>
            <a:r>
              <a:rPr lang="en-US" dirty="0">
                <a:cs typeface="B Nazanin" panose="00000400000000000000" pitchFamily="2" charset="-78"/>
              </a:rPr>
              <a:t>SMF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1km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به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100km</a:t>
            </a:r>
            <a:r>
              <a:rPr lang="fa-IR" b="1" dirty="0">
                <a:cs typeface="B Nazanin" pitchFamily="2" charset="-78"/>
              </a:rPr>
              <a:t> و مشاهده </a:t>
            </a:r>
            <a:r>
              <a:rPr lang="en-US" b="1" dirty="0">
                <a:cs typeface="B Nazanin" pitchFamily="2" charset="-78"/>
              </a:rPr>
              <a:t>eye diagram</a:t>
            </a:r>
            <a:r>
              <a:rPr lang="fa-IR" b="1" dirty="0">
                <a:cs typeface="B Nazanin" pitchFamily="2" charset="-78"/>
              </a:rPr>
              <a:t> برای مدولاسیون </a:t>
            </a:r>
            <a:r>
              <a:rPr lang="en-US" b="1" dirty="0">
                <a:cs typeface="B Nazanin" pitchFamily="2" charset="-78"/>
              </a:rPr>
              <a:t>NRZ</a:t>
            </a:r>
            <a:r>
              <a:rPr lang="fa-IR" b="1" dirty="0">
                <a:cs typeface="B Nazanin" pitchFamily="2" charset="-78"/>
              </a:rPr>
              <a:t> و نرخ بیت </a:t>
            </a:r>
            <a:r>
              <a:rPr lang="en-US" b="1" dirty="0">
                <a:cs typeface="B Nazanin" pitchFamily="2" charset="-78"/>
              </a:rPr>
              <a:t>10Gbps</a:t>
            </a:r>
            <a:r>
              <a:rPr lang="fa-IR" b="1" dirty="0">
                <a:cs typeface="B Nazanin" pitchFamily="2" charset="-78"/>
              </a:rPr>
              <a:t>، به سوال زیر پاسخ دهید:</a:t>
            </a:r>
          </a:p>
          <a:p>
            <a:endParaRPr lang="fa-IR" b="1" dirty="0">
              <a:cs typeface="B Nazanin" pitchFamily="2" charset="-78"/>
            </a:endParaRPr>
          </a:p>
          <a:p>
            <a:r>
              <a:rPr lang="fa-IR" b="1" dirty="0">
                <a:cs typeface="B Nazanin" pitchFamily="2" charset="-78"/>
              </a:rPr>
              <a:t> در چه طولی از فیبر،  </a:t>
            </a:r>
            <a:r>
              <a:rPr lang="en-US" dirty="0">
                <a:latin typeface="Baskerville Old Face" pitchFamily="18" charset="0"/>
              </a:rPr>
              <a:t>Dispersion</a:t>
            </a:r>
            <a:r>
              <a:rPr lang="fa-IR" b="1" dirty="0">
                <a:cs typeface="B Nazanin" pitchFamily="2" charset="-78"/>
              </a:rPr>
              <a:t> اثرگذارتر است؟ چرا؟</a:t>
            </a:r>
            <a:endParaRPr lang="en-US" dirty="0">
              <a:cs typeface="B Nazanin" pitchFamily="2" charset="-78"/>
            </a:endParaRPr>
          </a:p>
          <a:p>
            <a:pPr lvl="0"/>
            <a:endParaRPr lang="fa-IR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680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522258"/>
            <a:ext cx="6795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Baskerville Old Face" pitchFamily="18" charset="0"/>
              </a:rPr>
              <a:t>3) Transmission with dispersion compensation</a:t>
            </a:r>
            <a:endParaRPr lang="en-US" sz="2800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30" y="1052736"/>
            <a:ext cx="6336000" cy="327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4355976" y="1789942"/>
            <a:ext cx="1312546" cy="431983"/>
          </a:xfrm>
          <a:prstGeom prst="ellipse">
            <a:avLst/>
          </a:prstGeom>
          <a:solidFill>
            <a:schemeClr val="accent2">
              <a:alpha val="45097"/>
            </a:schemeClr>
          </a:solidFill>
          <a:ln w="9525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fa-IR" altLang="en-US" dirty="0">
              <a:solidFill>
                <a:srgbClr val="921E1E"/>
              </a:solidFill>
              <a:cs typeface="B Nazanin" pitchFamily="2" charset="-78"/>
            </a:endParaRPr>
          </a:p>
          <a:p>
            <a:pPr algn="ctr" eaLnBrk="1" hangingPunct="1">
              <a:defRPr/>
            </a:pPr>
            <a:endParaRPr lang="fa-IR" altLang="en-US" dirty="0">
              <a:solidFill>
                <a:srgbClr val="921E1E"/>
              </a:solidFill>
              <a:cs typeface="B Nazanin" pitchFamily="2" charset="-78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355976" y="1268761"/>
            <a:ext cx="1312546" cy="431983"/>
          </a:xfrm>
          <a:prstGeom prst="ellipse">
            <a:avLst/>
          </a:prstGeom>
          <a:solidFill>
            <a:schemeClr val="accent2">
              <a:alpha val="45097"/>
            </a:schemeClr>
          </a:solidFill>
          <a:ln w="9525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fa-IR" altLang="en-US" dirty="0">
              <a:solidFill>
                <a:srgbClr val="921E1E"/>
              </a:solidFill>
              <a:cs typeface="B Nazanin" pitchFamily="2" charset="-78"/>
            </a:endParaRPr>
          </a:p>
          <a:p>
            <a:pPr algn="ctr" eaLnBrk="1" hangingPunct="1">
              <a:defRPr/>
            </a:pPr>
            <a:endParaRPr lang="fa-IR" altLang="en-US" dirty="0">
              <a:solidFill>
                <a:srgbClr val="921E1E"/>
              </a:solidFill>
              <a:cs typeface="B Nazanin" pitchFamily="2" charset="-78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17" y="3501008"/>
            <a:ext cx="5153025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577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52736"/>
            <a:ext cx="8802645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1) اگر فاصله تقویت کننده ها از هم(شامل طول هر</a:t>
            </a:r>
            <a:r>
              <a:rPr lang="en-US" b="1" dirty="0">
                <a:cs typeface="B Nazanin" pitchFamily="2" charset="-78"/>
              </a:rPr>
              <a:t>SMF</a:t>
            </a:r>
            <a:r>
              <a:rPr lang="fa-IR" b="1" dirty="0">
                <a:cs typeface="B Nazanin" pitchFamily="2" charset="-78"/>
              </a:rPr>
              <a:t> و طول جبرانساز)  </a:t>
            </a:r>
            <a:r>
              <a:rPr lang="en-US" b="1" dirty="0">
                <a:cs typeface="B Nazanin" pitchFamily="2" charset="-78"/>
              </a:rPr>
              <a:t>120 km</a:t>
            </a:r>
            <a:r>
              <a:rPr lang="fa-IR" b="1" dirty="0">
                <a:cs typeface="B Nazanin" pitchFamily="2" charset="-78"/>
              </a:rPr>
              <a:t> باشد ، با بهینه کردن طول جبران سازها ( با در نظر گرفتن طول موج مربوط به خود) پاسخ دهید که با نرخ بیت های</a:t>
            </a:r>
            <a:r>
              <a:rPr lang="en-US" b="1" dirty="0">
                <a:cs typeface="B Nazanin" pitchFamily="2" charset="-78"/>
              </a:rPr>
              <a:t>       </a:t>
            </a:r>
            <a:r>
              <a:rPr lang="en-US" dirty="0">
                <a:cs typeface="B Nazanin" pitchFamily="2" charset="-78"/>
              </a:rPr>
              <a:t> </a:t>
            </a:r>
            <a:r>
              <a:rPr lang="fa-IR" b="1" dirty="0">
                <a:cs typeface="B Nazanin" pitchFamily="2" charset="-78"/>
              </a:rPr>
              <a:t> و         و مدولاسیون های </a:t>
            </a:r>
            <a:r>
              <a:rPr lang="en-US" b="1" dirty="0">
                <a:cs typeface="B Nazanin" pitchFamily="2" charset="-78"/>
              </a:rPr>
              <a:t>NRZ</a:t>
            </a:r>
            <a:r>
              <a:rPr lang="fa-IR" b="1" dirty="0">
                <a:cs typeface="B Nazanin" pitchFamily="2" charset="-78"/>
              </a:rPr>
              <a:t> و </a:t>
            </a:r>
            <a:r>
              <a:rPr lang="en-US" b="1" dirty="0">
                <a:cs typeface="B Nazanin" pitchFamily="2" charset="-78"/>
              </a:rPr>
              <a:t>RZ</a:t>
            </a:r>
            <a:r>
              <a:rPr lang="fa-IR" b="1" dirty="0">
                <a:cs typeface="B Nazanin" pitchFamily="2" charset="-78"/>
              </a:rPr>
              <a:t> ، تا چه فاصله ای می توان اطلاعات را با همان                    انتقال داد؟ چه چیزی باعث محدویت می شود؟</a:t>
            </a:r>
            <a:endParaRPr lang="en-US" dirty="0">
              <a:cs typeface="B Nazanin" pitchFamily="2" charset="-78"/>
            </a:endParaRPr>
          </a:p>
          <a:p>
            <a:r>
              <a:rPr lang="fa-IR" sz="2000" b="1" dirty="0">
                <a:solidFill>
                  <a:srgbClr val="FFC000"/>
                </a:solidFill>
                <a:cs typeface="B Nazanin" pitchFamily="2" charset="-78"/>
              </a:rPr>
              <a:t>راهنمایی:</a:t>
            </a:r>
          </a:p>
          <a:p>
            <a:r>
              <a:rPr lang="fa-IR" dirty="0">
                <a:cs typeface="B Nazanin" pitchFamily="2" charset="-78"/>
              </a:rPr>
              <a:t>طول هر اسپن که شامل یک </a:t>
            </a:r>
            <a:r>
              <a:rPr lang="en-US" dirty="0">
                <a:cs typeface="B Nazanin" pitchFamily="2" charset="-78"/>
              </a:rPr>
              <a:t>SMF</a:t>
            </a:r>
            <a:r>
              <a:rPr lang="fa-IR" dirty="0">
                <a:cs typeface="B Nazanin" pitchFamily="2" charset="-78"/>
              </a:rPr>
              <a:t>، یک </a:t>
            </a:r>
            <a:r>
              <a:rPr lang="en-US" dirty="0">
                <a:cs typeface="B Nazanin" pitchFamily="2" charset="-78"/>
              </a:rPr>
              <a:t>DCF</a:t>
            </a:r>
            <a:r>
              <a:rPr lang="fa-IR" dirty="0">
                <a:cs typeface="B Nazanin" pitchFamily="2" charset="-78"/>
              </a:rPr>
              <a:t> و دو تقویت کننده است، </a:t>
            </a:r>
            <a:r>
              <a:rPr lang="fa-IR" b="1" dirty="0">
                <a:cs typeface="B Nazanin" pitchFamily="2" charset="-78"/>
              </a:rPr>
              <a:t>حداکثر</a:t>
            </a:r>
            <a:r>
              <a:rPr lang="fa-IR" dirty="0">
                <a:cs typeface="B Nazanin" pitchFamily="2" charset="-78"/>
              </a:rPr>
              <a:t> برابر 120 کیلومتر است.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44987"/>
              </p:ext>
            </p:extLst>
          </p:nvPr>
        </p:nvGraphicFramePr>
        <p:xfrm>
          <a:off x="1685578" y="1313338"/>
          <a:ext cx="438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3" imgW="380835" imgH="304668" progId="Equation.DSMT4">
                  <p:embed/>
                </p:oleObj>
              </mc:Choice>
              <mc:Fallback>
                <p:oleObj name="Equation" r:id="rId3" imgW="38083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78" y="1313338"/>
                        <a:ext cx="438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36498"/>
              </p:ext>
            </p:extLst>
          </p:nvPr>
        </p:nvGraphicFramePr>
        <p:xfrm>
          <a:off x="1176991" y="1313338"/>
          <a:ext cx="438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Equation" r:id="rId5" imgW="380835" imgH="304668" progId="Equation.DSMT4">
                  <p:embed/>
                </p:oleObj>
              </mc:Choice>
              <mc:Fallback>
                <p:oleObj name="Equation" r:id="rId5" imgW="38083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991" y="1313338"/>
                        <a:ext cx="438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4095066"/>
            <a:ext cx="8910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2) طول فاصله بهینه ای را که در بالا بدست آوردید ، ثابت نگه دارید ولی فاصله تقویت کننده ها از هم را به </a:t>
            </a:r>
            <a:r>
              <a:rPr lang="en-US" b="1" dirty="0">
                <a:cs typeface="B Nazanin" pitchFamily="2" charset="-78"/>
              </a:rPr>
              <a:t>60 km</a:t>
            </a:r>
            <a:r>
              <a:rPr lang="fa-IR" b="1" dirty="0">
                <a:cs typeface="B Nazanin" pitchFamily="2" charset="-78"/>
              </a:rPr>
              <a:t> کاهش دهید( فراموش نکنید که طول جبران ساز هم باید تغییر کند)چرا با این تغییر سیستم بهبود می یابد؟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51" y="5173139"/>
            <a:ext cx="8910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a-IR" b="1" dirty="0">
                <a:cs typeface="B Nazanin" pitchFamily="2" charset="-78"/>
              </a:rPr>
              <a:t>3) باوجود جبران ساز و در حالت اخیر که فاصله تقویت کننده ها از هم </a:t>
            </a:r>
            <a:r>
              <a:rPr lang="en-US" b="1" dirty="0">
                <a:cs typeface="B Nazanin" pitchFamily="2" charset="-78"/>
              </a:rPr>
              <a:t>60 km</a:t>
            </a:r>
            <a:r>
              <a:rPr lang="fa-IR" b="1" dirty="0">
                <a:cs typeface="B Nazanin" pitchFamily="2" charset="-78"/>
              </a:rPr>
              <a:t> بود، وقتی که به </a:t>
            </a:r>
            <a:r>
              <a:rPr lang="en-US" b="1" dirty="0">
                <a:cs typeface="B Nazanin" pitchFamily="2" charset="-78"/>
              </a:rPr>
              <a:t>  Eye diagram  </a:t>
            </a:r>
            <a:r>
              <a:rPr lang="fa-IR" b="1" dirty="0">
                <a:cs typeface="B Nazanin" pitchFamily="2" charset="-78"/>
              </a:rPr>
              <a:t> نگاه می کنیم در مقایسه با حالت </a:t>
            </a:r>
            <a:r>
              <a:rPr lang="en-US" b="1" dirty="0">
                <a:cs typeface="B Nazanin" pitchFamily="2" charset="-78"/>
              </a:rPr>
              <a:t>Back-to-back</a:t>
            </a:r>
            <a:r>
              <a:rPr lang="fa-IR" b="1" dirty="0">
                <a:cs typeface="B Nazanin" pitchFamily="2" charset="-78"/>
              </a:rPr>
              <a:t> سیگنال دچار اعوجاج شده است و این اعوجاج با افزایش فاصله و افزایش نرخ بیت بیشتر می شود؛ علت چیست؟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12</a:t>
            </a:fld>
            <a:endParaRPr lang="fa-I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83045"/>
              </p:ext>
            </p:extLst>
          </p:nvPr>
        </p:nvGraphicFramePr>
        <p:xfrm>
          <a:off x="2339752" y="1665763"/>
          <a:ext cx="90963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r:id="rId7" imgW="909659" imgH="248396" progId="">
                  <p:embed/>
                </p:oleObj>
              </mc:Choice>
              <mc:Fallback>
                <p:oleObj r:id="rId7" imgW="909659" imgH="2483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1665763"/>
                        <a:ext cx="90963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61" y="3029609"/>
            <a:ext cx="6679878" cy="7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3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7" y="949434"/>
            <a:ext cx="819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4) از شما خواسته می شود که یک لینک انتقال به طول </a:t>
            </a:r>
            <a:r>
              <a:rPr lang="en-US" b="1" dirty="0">
                <a:cs typeface="B Nazanin" pitchFamily="2" charset="-78"/>
              </a:rPr>
              <a:t>1200 km</a:t>
            </a:r>
            <a:r>
              <a:rPr lang="fa-IR" b="1" dirty="0">
                <a:cs typeface="B Nazanin" pitchFamily="2" charset="-78"/>
              </a:rPr>
              <a:t> و ظرفیت انتقال </a:t>
            </a:r>
            <a:r>
              <a:rPr lang="en-US" b="1" dirty="0">
                <a:cs typeface="B Nazanin" pitchFamily="2" charset="-78"/>
              </a:rPr>
              <a:t>40 </a:t>
            </a:r>
            <a:r>
              <a:rPr lang="en-US" b="1" dirty="0" err="1">
                <a:cs typeface="B Nazanin" pitchFamily="2" charset="-78"/>
              </a:rPr>
              <a:t>Gbit</a:t>
            </a:r>
            <a:r>
              <a:rPr lang="en-US" b="1" dirty="0">
                <a:cs typeface="B Nazanin" pitchFamily="2" charset="-78"/>
              </a:rPr>
              <a:t>/s</a:t>
            </a:r>
            <a:r>
              <a:rPr lang="fa-IR" b="1" dirty="0">
                <a:cs typeface="B Nazanin" pitchFamily="2" charset="-78"/>
              </a:rPr>
              <a:t> طراحی کنید.کدام یک از چشم انداز های زیر از نظر اقتصادی مفید تر است؟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700808"/>
            <a:ext cx="8207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b="1" dirty="0">
                <a:cs typeface="B Nazanin" pitchFamily="2" charset="-78"/>
              </a:rPr>
              <a:t>نصب یک کانال </a:t>
            </a:r>
            <a:r>
              <a:rPr lang="en-US" b="1" dirty="0">
                <a:cs typeface="B Nazanin" pitchFamily="2" charset="-78"/>
              </a:rPr>
              <a:t>1 × 40 </a:t>
            </a:r>
            <a:r>
              <a:rPr lang="en-US" b="1" dirty="0" err="1">
                <a:cs typeface="B Nazanin" pitchFamily="2" charset="-78"/>
              </a:rPr>
              <a:t>Gbit</a:t>
            </a:r>
            <a:r>
              <a:rPr lang="en-US" b="1" dirty="0">
                <a:cs typeface="B Nazanin" pitchFamily="2" charset="-78"/>
              </a:rPr>
              <a:t>/s</a:t>
            </a:r>
            <a:r>
              <a:rPr lang="fa-IR" b="1" dirty="0">
                <a:cs typeface="B Nazanin" pitchFamily="2" charset="-78"/>
              </a:rPr>
              <a:t> یا چهار کانال </a:t>
            </a:r>
            <a:r>
              <a:rPr lang="en-US" b="1" dirty="0">
                <a:cs typeface="B Nazanin" pitchFamily="2" charset="-78"/>
              </a:rPr>
              <a:t>10 </a:t>
            </a:r>
            <a:r>
              <a:rPr lang="en-US" b="1" dirty="0" err="1">
                <a:cs typeface="B Nazanin" pitchFamily="2" charset="-78"/>
              </a:rPr>
              <a:t>Gbit</a:t>
            </a:r>
            <a:r>
              <a:rPr lang="en-US" b="1" dirty="0">
                <a:cs typeface="B Nazanin" pitchFamily="2" charset="-78"/>
              </a:rPr>
              <a:t>/s</a:t>
            </a:r>
            <a:r>
              <a:rPr lang="fa-IR" b="1" dirty="0">
                <a:cs typeface="B Nazanin" pitchFamily="2" charset="-78"/>
              </a:rPr>
              <a:t> یعنی یک کانال </a:t>
            </a:r>
            <a:r>
              <a:rPr lang="en-US" b="1" dirty="0">
                <a:cs typeface="B Nazanin" pitchFamily="2" charset="-78"/>
              </a:rPr>
              <a:t>4 × 10 </a:t>
            </a:r>
            <a:r>
              <a:rPr lang="en-US" b="1" dirty="0" err="1">
                <a:cs typeface="B Nazanin" pitchFamily="2" charset="-78"/>
              </a:rPr>
              <a:t>Gbit</a:t>
            </a:r>
            <a:r>
              <a:rPr lang="en-US" b="1" dirty="0">
                <a:cs typeface="B Nazanin" pitchFamily="2" charset="-78"/>
              </a:rPr>
              <a:t>/s</a:t>
            </a:r>
            <a:endParaRPr lang="en-US" dirty="0">
              <a:cs typeface="B Nazanin" pitchFamily="2" charset="-78"/>
            </a:endParaRPr>
          </a:p>
          <a:p>
            <a:r>
              <a:rPr lang="fa-IR" b="1" dirty="0">
                <a:cs typeface="B Nazanin" pitchFamily="2" charset="-78"/>
              </a:rPr>
              <a:t>در هر</a:t>
            </a:r>
            <a:r>
              <a:rPr lang="en-US" b="1" dirty="0">
                <a:cs typeface="B Nazanin" pitchFamily="2" charset="-78"/>
              </a:rPr>
              <a:t>60 km </a:t>
            </a:r>
            <a:r>
              <a:rPr lang="fa-IR" b="1" dirty="0">
                <a:cs typeface="B Nazanin" pitchFamily="2" charset="-78"/>
              </a:rPr>
              <a:t> امکان دسترسی به فیبر وجود دارد. فرض کنید قیمت تجهیزات بصورت زیر باشد: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556193"/>
            <a:ext cx="7776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cs typeface="+mj-cs"/>
              </a:rPr>
              <a:t>Transmitter 10 </a:t>
            </a:r>
            <a:r>
              <a:rPr lang="en-US" sz="1600" dirty="0" err="1">
                <a:cs typeface="+mj-cs"/>
              </a:rPr>
              <a:t>Gbit</a:t>
            </a:r>
            <a:r>
              <a:rPr lang="en-US" sz="1600" dirty="0">
                <a:cs typeface="+mj-cs"/>
              </a:rPr>
              <a:t>/s: $10,000 Receiver 10 </a:t>
            </a:r>
            <a:r>
              <a:rPr lang="en-US" sz="1600" dirty="0" err="1">
                <a:cs typeface="+mj-cs"/>
              </a:rPr>
              <a:t>Gbit</a:t>
            </a:r>
            <a:r>
              <a:rPr lang="en-US" sz="1600" dirty="0">
                <a:cs typeface="+mj-cs"/>
              </a:rPr>
              <a:t>/s: $10,000 In-line EDFA: $5,000 </a:t>
            </a:r>
          </a:p>
          <a:p>
            <a:pPr algn="l"/>
            <a:r>
              <a:rPr lang="en-US" sz="1600" dirty="0">
                <a:cs typeface="+mj-cs"/>
              </a:rPr>
              <a:t>Transmitter 40 </a:t>
            </a:r>
            <a:r>
              <a:rPr lang="en-US" sz="1600" dirty="0" err="1">
                <a:cs typeface="+mj-cs"/>
              </a:rPr>
              <a:t>Gbit</a:t>
            </a:r>
            <a:r>
              <a:rPr lang="en-US" sz="1600" dirty="0">
                <a:cs typeface="+mj-cs"/>
              </a:rPr>
              <a:t>/s: $20,000 Receiver 40 </a:t>
            </a:r>
            <a:r>
              <a:rPr lang="en-US" sz="1600" dirty="0" err="1">
                <a:cs typeface="+mj-cs"/>
              </a:rPr>
              <a:t>Gbit</a:t>
            </a:r>
            <a:r>
              <a:rPr lang="en-US" sz="1600" dirty="0">
                <a:cs typeface="+mj-cs"/>
              </a:rPr>
              <a:t>/s: $20,000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966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eysam\Desktop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353425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18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04000" cy="6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405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762000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توضیح پارامتره توضیح پارامترهای فرستنده: توضیح پارامترهای فرستنده: ای فرستنده:</a:t>
            </a:r>
            <a:br>
              <a:rPr lang="en-US" sz="2400" dirty="0">
                <a:solidFill>
                  <a:schemeClr val="accent1"/>
                </a:solidFill>
                <a:cs typeface="B Nazanin" pitchFamily="2" charset="-78"/>
              </a:rPr>
            </a:br>
            <a:endParaRPr lang="fa-IR" sz="2400" dirty="0">
              <a:cs typeface="B Nazanin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43957" y="892629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توضیح پارامترهای فرستنده:</a:t>
            </a:r>
            <a:br>
              <a:rPr lang="en-US" sz="2400" dirty="0">
                <a:solidFill>
                  <a:schemeClr val="accent1"/>
                </a:solidFill>
                <a:cs typeface="B Nazanin" pitchFamily="2" charset="-78"/>
              </a:rPr>
            </a:br>
            <a:r>
              <a:rPr lang="fa-IR" sz="2400" dirty="0">
                <a:cs typeface="B Nazanin" pitchFamily="2" charset="-78"/>
              </a:rPr>
              <a:t>توضیح پارامترهای فرستنده:</a:t>
            </a:r>
            <a:endParaRPr lang="en-US" sz="2400" dirty="0">
              <a:cs typeface="B Nazanin" pitchFamily="2" charset="-78"/>
            </a:endParaRPr>
          </a:p>
          <a:p>
            <a:pPr algn="r"/>
            <a:endParaRPr lang="fa-IR" sz="2400" dirty="0">
              <a:cs typeface="B Nazanin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49" y="1469963"/>
            <a:ext cx="235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cs typeface="+mj-cs"/>
              </a:rPr>
              <a:t>1) Laser power(</a:t>
            </a:r>
            <a:r>
              <a:rPr lang="en-US" sz="2000" dirty="0" err="1">
                <a:cs typeface="+mj-cs"/>
              </a:rPr>
              <a:t>dbm</a:t>
            </a:r>
            <a:r>
              <a:rPr lang="en-US" sz="2000" dirty="0">
                <a:cs typeface="+mj-cs"/>
              </a:rPr>
              <a:t>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73606"/>
              </p:ext>
            </p:extLst>
          </p:nvPr>
        </p:nvGraphicFramePr>
        <p:xfrm>
          <a:off x="683568" y="1888779"/>
          <a:ext cx="335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3" imgW="3352680" imgH="304560" progId="Equation.DSMT4">
                  <p:embed/>
                </p:oleObj>
              </mc:Choice>
              <mc:Fallback>
                <p:oleObj name="Equation" r:id="rId3" imgW="3352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888779"/>
                        <a:ext cx="3352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25860" y="2420888"/>
            <a:ext cx="2186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2) Wavelength(nm)</a:t>
            </a:r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20998"/>
            <a:ext cx="5236210" cy="30594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772022"/>
              </p:ext>
            </p:extLst>
          </p:nvPr>
        </p:nvGraphicFramePr>
        <p:xfrm>
          <a:off x="548928" y="5645134"/>
          <a:ext cx="3149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6" imgW="3149280" imgH="253800" progId="Equation.DSMT4">
                  <p:embed/>
                </p:oleObj>
              </mc:Choice>
              <mc:Fallback>
                <p:oleObj name="Equation" r:id="rId6" imgW="314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928" y="5645134"/>
                        <a:ext cx="3149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3983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511" y="332656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3) Chirp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94" y="1548624"/>
            <a:ext cx="37528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6864"/>
            <a:ext cx="6381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95536" y="345362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Chirped Gaussian pulses:</a:t>
            </a:r>
            <a:endParaRPr lang="fa-IR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049022"/>
              </p:ext>
            </p:extLst>
          </p:nvPr>
        </p:nvGraphicFramePr>
        <p:xfrm>
          <a:off x="539552" y="3856740"/>
          <a:ext cx="2781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5" imgW="2781000" imgH="698400" progId="Equation.DSMT4">
                  <p:embed/>
                </p:oleObj>
              </mc:Choice>
              <mc:Fallback>
                <p:oleObj name="Equation" r:id="rId5" imgW="27810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3856740"/>
                        <a:ext cx="2781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32266"/>
              </p:ext>
            </p:extLst>
          </p:nvPr>
        </p:nvGraphicFramePr>
        <p:xfrm>
          <a:off x="3444875" y="4203193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7" imgW="1244520" imgH="380880" progId="Equation.DSMT4">
                  <p:embed/>
                </p:oleObj>
              </mc:Choice>
              <mc:Fallback>
                <p:oleObj name="Equation" r:id="rId7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4875" y="4203193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5868144" y="4283804"/>
            <a:ext cx="279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itchFamily="2" charset="-78"/>
              </a:rPr>
              <a:t>که در آن </a:t>
            </a:r>
            <a:r>
              <a:rPr lang="en-US" dirty="0">
                <a:cs typeface="B Nazanin" pitchFamily="2" charset="-78"/>
              </a:rPr>
              <a:t>C</a:t>
            </a:r>
            <a:r>
              <a:rPr lang="fa-IR" dirty="0">
                <a:cs typeface="B Nazanin" pitchFamily="2" charset="-78"/>
              </a:rPr>
              <a:t> پارامتر </a:t>
            </a:r>
            <a:r>
              <a:rPr lang="en-US" dirty="0">
                <a:cs typeface="B Nazanin" pitchFamily="2" charset="-78"/>
              </a:rPr>
              <a:t>Chirp </a:t>
            </a:r>
            <a:r>
              <a:rPr lang="fa-IR" dirty="0">
                <a:cs typeface="B Nazanin" pitchFamily="2" charset="-78"/>
              </a:rPr>
              <a:t> می باشد.</a:t>
            </a:r>
            <a:endParaRPr lang="en-US" dirty="0">
              <a:cs typeface="B Nazanin" pitchFamily="2" charset="-78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86" y="4894287"/>
            <a:ext cx="30099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936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6652" y="683404"/>
            <a:ext cx="142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4) FWHM(</a:t>
            </a:r>
            <a:r>
              <a:rPr lang="en-US" dirty="0" err="1"/>
              <a:t>ps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575" y="1187460"/>
            <a:ext cx="258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Width Half Maximum</a:t>
            </a:r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0648"/>
            <a:ext cx="4896544" cy="37144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5</a:t>
            </a:fld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4063661"/>
                <a:ext cx="1922988" cy="1366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/>
                  <a:t>Pulse Width:</a:t>
                </a:r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FWHM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0000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0000"/>
                                </a:solidFill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0000"/>
                                </a:solidFill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228B22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63661"/>
                <a:ext cx="1922988" cy="1366784"/>
              </a:xfrm>
              <a:prstGeom prst="rect">
                <a:avLst/>
              </a:prstGeom>
              <a:blipFill rotWithShape="0">
                <a:blip r:embed="rId3"/>
                <a:stretch>
                  <a:fillRect t="-2679" r="-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0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1368000" cy="5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28" y="398129"/>
            <a:ext cx="2232000" cy="108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93" y="2420888"/>
            <a:ext cx="947143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55" y="2168233"/>
            <a:ext cx="2376000" cy="113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86652" y="3933056"/>
            <a:ext cx="115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5) Q-value</a:t>
            </a:r>
          </a:p>
        </p:txBody>
      </p:sp>
      <p:pic>
        <p:nvPicPr>
          <p:cNvPr id="25" name="Picture 2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6102985" cy="315785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1942220" y="5364408"/>
            <a:ext cx="61886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cs typeface="B Nazanin" pitchFamily="2" charset="-78"/>
              </a:rPr>
              <a:t>         یعنی به طور میانگین 1 خطا در شناسایی هر یک میلیارد بیت رخ می دهد.    همان طور که از جدول مشخص است این مقدار تقریبا معادل       </a:t>
            </a:r>
            <a:r>
              <a:rPr lang="en-US" dirty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است.</a:t>
            </a:r>
            <a:endParaRPr lang="en-US" dirty="0">
              <a:cs typeface="B Nazanin" pitchFamily="2" charset="-78"/>
            </a:endParaRPr>
          </a:p>
          <a:p>
            <a:endParaRPr lang="fa-IR" dirty="0">
              <a:cs typeface="B Nazanin" pitchFamily="2" charset="-78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509046"/>
              </p:ext>
            </p:extLst>
          </p:nvPr>
        </p:nvGraphicFramePr>
        <p:xfrm>
          <a:off x="7603396" y="5445224"/>
          <a:ext cx="6953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8" imgW="1015559" imgH="253890" progId="Equation.DSMT4">
                  <p:embed/>
                </p:oleObj>
              </mc:Choice>
              <mc:Fallback>
                <p:oleObj name="Equation" r:id="rId8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396" y="5445224"/>
                        <a:ext cx="6953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90228"/>
              </p:ext>
            </p:extLst>
          </p:nvPr>
        </p:nvGraphicFramePr>
        <p:xfrm>
          <a:off x="3471204" y="5726060"/>
          <a:ext cx="3905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10" imgW="393529" imgH="203112" progId="Equation.DSMT4">
                  <p:embed/>
                </p:oleObj>
              </mc:Choice>
              <mc:Fallback>
                <p:oleObj name="Equation" r:id="rId10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204" y="5726060"/>
                        <a:ext cx="3905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6</a:t>
            </a:fld>
            <a:endParaRPr lang="fa-IR"/>
          </a:p>
        </p:txBody>
      </p:sp>
      <p:sp>
        <p:nvSpPr>
          <p:cNvPr id="4" name="TextBox 3"/>
          <p:cNvSpPr txBox="1"/>
          <p:nvPr/>
        </p:nvSpPr>
        <p:spPr>
          <a:xfrm>
            <a:off x="2843808" y="666959"/>
            <a:ext cx="144016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7664" y="659545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NRZ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07551" y="833731"/>
            <a:ext cx="542088" cy="9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471204" y="817517"/>
            <a:ext cx="542088" cy="111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3865" y="1377358"/>
            <a:ext cx="81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1) با در نظر گرفتن مدولاسیون </a:t>
            </a:r>
            <a:r>
              <a:rPr lang="en-US" b="1" dirty="0">
                <a:cs typeface="B Nazanin" pitchFamily="2" charset="-78"/>
              </a:rPr>
              <a:t>NRZ</a:t>
            </a:r>
            <a:r>
              <a:rPr lang="fa-IR" b="1" dirty="0">
                <a:cs typeface="B Nazanin" pitchFamily="2" charset="-78"/>
              </a:rPr>
              <a:t> و تنظیم تضعیف کننده متغیر روی </a:t>
            </a:r>
            <a:r>
              <a:rPr lang="en-US" b="1" dirty="0">
                <a:cs typeface="B Nazanin" pitchFamily="2" charset="-78"/>
              </a:rPr>
              <a:t>15dBm</a:t>
            </a:r>
            <a:r>
              <a:rPr lang="fa-IR" b="1" dirty="0">
                <a:cs typeface="B Nazanin" pitchFamily="2" charset="-78"/>
              </a:rPr>
              <a:t> ، پهنای باند بهینه فیلتر الکتریکی گیرنده را بدست آورید. با رسم نمودار.</a:t>
            </a:r>
          </a:p>
          <a:p>
            <a:pPr lvl="0"/>
            <a:r>
              <a:rPr lang="fa-IR" dirty="0">
                <a:cs typeface="B Nazanin" pitchFamily="2" charset="-78"/>
              </a:rPr>
              <a:t>در این قسمت یک نمودار که محور افقی پنهای باند و محور عمودی </a:t>
            </a:r>
            <a:r>
              <a:rPr lang="en-US" dirty="0">
                <a:cs typeface="B Nazanin" pitchFamily="2" charset="-78"/>
              </a:rPr>
              <a:t>Q</a:t>
            </a:r>
            <a:r>
              <a:rPr lang="fa-IR" dirty="0">
                <a:cs typeface="B Nazanin" pitchFamily="2" charset="-78"/>
              </a:rPr>
              <a:t> را نمایش دهد رسم شود.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3594" y="2448202"/>
            <a:ext cx="3034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cs typeface="B Nazanin" pitchFamily="2" charset="-78"/>
              </a:rPr>
              <a:t>چرا تنها یک پهنای باند بهینه داریم؟</a:t>
            </a:r>
          </a:p>
          <a:p>
            <a:r>
              <a:rPr lang="fa-IR" dirty="0">
                <a:cs typeface="B Nazanin" pitchFamily="2" charset="-78"/>
              </a:rPr>
              <a:t>علت بیان شود.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00728" y="449957"/>
            <a:ext cx="2406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  <a:latin typeface="Baskerville Old Face" pitchFamily="18" charset="0"/>
                <a:cs typeface="+mj-cs"/>
              </a:rPr>
              <a:t>1) Back-to-back</a:t>
            </a:r>
            <a:endParaRPr lang="en-US" sz="2800" dirty="0">
              <a:solidFill>
                <a:srgbClr val="FF0000"/>
              </a:solidFill>
              <a:latin typeface="Baskerville Old Face" pitchFamily="18" charset="0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7</a:t>
            </a:fld>
            <a:endParaRPr lang="fa-IR"/>
          </a:p>
        </p:txBody>
      </p:sp>
      <p:sp>
        <p:nvSpPr>
          <p:cNvPr id="16" name="TextBox 15"/>
          <p:cNvSpPr txBox="1"/>
          <p:nvPr/>
        </p:nvSpPr>
        <p:spPr>
          <a:xfrm>
            <a:off x="346856" y="3560242"/>
            <a:ext cx="840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>
                <a:solidFill>
                  <a:srgbClr val="FFC000"/>
                </a:solidFill>
                <a:cs typeface="B Nazanin" panose="00000400000000000000" pitchFamily="2" charset="-78"/>
              </a:rPr>
              <a:t>راهنمایی: 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در این قسمت، باید پهنای باند فیلتر الکتریکی گیرنده را از مقدار برابر نرخ بیت(</a:t>
            </a:r>
            <a:r>
              <a:rPr lang="en-US" dirty="0">
                <a:cs typeface="B Nazanin" panose="00000400000000000000" pitchFamily="2" charset="-78"/>
              </a:rPr>
              <a:t>R</a:t>
            </a:r>
            <a:r>
              <a:rPr lang="fa-IR" dirty="0">
                <a:cs typeface="B Nazanin" panose="00000400000000000000" pitchFamily="2" charset="-78"/>
              </a:rPr>
              <a:t>) به تدریج کاهش/ افزایش دهید تا تغییراتی که در مقدار توصیف­کننده انتقال(</a:t>
            </a:r>
            <a:r>
              <a:rPr lang="en-US" dirty="0">
                <a:cs typeface="B Nazanin" panose="00000400000000000000" pitchFamily="2" charset="-78"/>
              </a:rPr>
              <a:t>Q</a:t>
            </a:r>
            <a:r>
              <a:rPr lang="fa-IR" dirty="0">
                <a:cs typeface="B Nazanin" panose="00000400000000000000" pitchFamily="2" charset="-78"/>
              </a:rPr>
              <a:t>) و نیز </a:t>
            </a:r>
            <a:r>
              <a:rPr lang="en-US" dirty="0">
                <a:cs typeface="B Nazanin" panose="00000400000000000000" pitchFamily="2" charset="-78"/>
              </a:rPr>
              <a:t>Eye Diagram</a:t>
            </a:r>
            <a:r>
              <a:rPr lang="fa-IR" dirty="0">
                <a:cs typeface="B Nazanin" panose="00000400000000000000" pitchFamily="2" charset="-78"/>
              </a:rPr>
              <a:t> به وجود می­آید را مشاهده کنید تا بتوانید بهترین پهنای باند ممکن برای فیلتر الکتریگی گیرنده را بیابید.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853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9495" y="391021"/>
            <a:ext cx="8586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2) منظور از حساسیت گیرنده (</a:t>
            </a:r>
            <a:r>
              <a:rPr lang="en-US" b="1" dirty="0">
                <a:cs typeface="B Nazanin" pitchFamily="2" charset="-78"/>
              </a:rPr>
              <a:t>Receiver sensitivity</a:t>
            </a:r>
            <a:r>
              <a:rPr lang="fa-IR" b="1" dirty="0">
                <a:cs typeface="B Nazanin" pitchFamily="2" charset="-78"/>
              </a:rPr>
              <a:t>) چیست؟ این مقدار را  هم در نرم افزار وهم بصورت تئوری حساب کرده ونتایج را با هم مقایسه کنید، چرا با هم برابر نیستند؟</a:t>
            </a:r>
            <a:endParaRPr lang="en-US" dirty="0">
              <a:cs typeface="B Nazanin" pitchFamily="2" charset="-78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887694"/>
              </p:ext>
            </p:extLst>
          </p:nvPr>
        </p:nvGraphicFramePr>
        <p:xfrm>
          <a:off x="629496" y="2615359"/>
          <a:ext cx="431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3" imgW="431640" imgH="228600" progId="Equation.DSMT4">
                  <p:embed/>
                </p:oleObj>
              </mc:Choice>
              <mc:Fallback>
                <p:oleObj name="Equation" r:id="rId3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496" y="2615359"/>
                        <a:ext cx="431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42669"/>
              </p:ext>
            </p:extLst>
          </p:nvPr>
        </p:nvGraphicFramePr>
        <p:xfrm>
          <a:off x="1421584" y="2615359"/>
          <a:ext cx="584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5" imgW="583920" imgH="190440" progId="Equation.DSMT4">
                  <p:embed/>
                </p:oleObj>
              </mc:Choice>
              <mc:Fallback>
                <p:oleObj name="Equation" r:id="rId5" imgW="583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1584" y="2615359"/>
                        <a:ext cx="5842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15595"/>
              </p:ext>
            </p:extLst>
          </p:nvPr>
        </p:nvGraphicFramePr>
        <p:xfrm>
          <a:off x="2168428" y="2615037"/>
          <a:ext cx="320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7" imgW="3200400" imgH="228600" progId="Equation.DSMT4">
                  <p:embed/>
                </p:oleObj>
              </mc:Choice>
              <mc:Fallback>
                <p:oleObj name="Equation" r:id="rId7" imgW="320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428" y="2615037"/>
                        <a:ext cx="3200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6842" y="2978234"/>
            <a:ext cx="76788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u="sng" dirty="0">
                <a:cs typeface="B Nazanin" pitchFamily="2" charset="-78"/>
              </a:rPr>
              <a:t>محاسبات تئوری:</a:t>
            </a:r>
            <a:r>
              <a:rPr lang="en-US" dirty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 ؟ </a:t>
            </a:r>
          </a:p>
          <a:p>
            <a:endParaRPr lang="fa-IR" dirty="0">
              <a:cs typeface="B Nazanin" pitchFamily="2" charset="-78"/>
            </a:endParaRPr>
          </a:p>
          <a:p>
            <a:r>
              <a:rPr lang="fa-IR" dirty="0">
                <a:cs typeface="B Nazanin" pitchFamily="2" charset="-78"/>
              </a:rPr>
              <a:t>صفحه 166 کتاب </a:t>
            </a:r>
            <a:r>
              <a:rPr lang="en-US" dirty="0">
                <a:cs typeface="B Nazanin" pitchFamily="2" charset="-78"/>
              </a:rPr>
              <a:t>Agrawal</a:t>
            </a:r>
            <a:r>
              <a:rPr lang="fa-IR" dirty="0">
                <a:cs typeface="B Nazanin" pitchFamily="2" charset="-78"/>
              </a:rPr>
              <a:t> رابطه </a:t>
            </a:r>
            <a:r>
              <a:rPr lang="en-US" dirty="0">
                <a:cs typeface="B Nazanin" pitchFamily="2" charset="-78"/>
              </a:rPr>
              <a:t>4.5.17</a:t>
            </a:r>
            <a:r>
              <a:rPr lang="fa-IR" dirty="0">
                <a:cs typeface="B Nazanin" pitchFamily="2" charset="-78"/>
              </a:rPr>
              <a:t> که </a:t>
            </a:r>
            <a:r>
              <a:rPr lang="en-US" dirty="0">
                <a:cs typeface="B Nazanin" pitchFamily="2" charset="-78"/>
              </a:rPr>
              <a:t>=M = 1</a:t>
            </a:r>
            <a:r>
              <a:rPr lang="fa-IR" dirty="0">
                <a:cs typeface="B Nazanin" pitchFamily="2" charset="-78"/>
              </a:rPr>
              <a:t> </a:t>
            </a:r>
            <a:r>
              <a:rPr lang="en-US" dirty="0">
                <a:cs typeface="B Nazanin" pitchFamily="2" charset="-78"/>
              </a:rPr>
              <a:t>  </a:t>
            </a:r>
            <a:r>
              <a:rPr lang="en-US" i="1" dirty="0"/>
              <a:t>F</a:t>
            </a:r>
            <a:r>
              <a:rPr lang="en-US" sz="1400" i="1" dirty="0"/>
              <a:t>A</a:t>
            </a:r>
            <a:endParaRPr lang="en-US" dirty="0">
              <a:cs typeface="B Nazanin" pitchFamily="2" charset="-78"/>
            </a:endParaRPr>
          </a:p>
          <a:p>
            <a:r>
              <a:rPr lang="fa-IR" dirty="0">
                <a:cs typeface="B Nazanin" pitchFamily="2" charset="-78"/>
              </a:rPr>
              <a:t>یا رابطه تقریبی </a:t>
            </a:r>
            <a:r>
              <a:rPr lang="en-US" dirty="0">
                <a:cs typeface="B Nazanin" pitchFamily="2" charset="-78"/>
              </a:rPr>
              <a:t>4.5.18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436" y="4622913"/>
            <a:ext cx="81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3) با در نظر گرفتن مدولاسیون </a:t>
            </a:r>
            <a:r>
              <a:rPr lang="en-US" b="1" dirty="0">
                <a:cs typeface="B Nazanin" pitchFamily="2" charset="-78"/>
              </a:rPr>
              <a:t>RZ</a:t>
            </a:r>
            <a:r>
              <a:rPr lang="fa-IR" b="1" dirty="0">
                <a:cs typeface="B Nazanin" pitchFamily="2" charset="-78"/>
              </a:rPr>
              <a:t> و تنظیم تضعیف کننده متغیر روی </a:t>
            </a:r>
            <a:r>
              <a:rPr lang="en-US" b="1" dirty="0">
                <a:cs typeface="B Nazanin" pitchFamily="2" charset="-78"/>
              </a:rPr>
              <a:t>12dBm</a:t>
            </a:r>
            <a:r>
              <a:rPr lang="fa-IR" b="1" dirty="0">
                <a:cs typeface="B Nazanin" pitchFamily="2" charset="-78"/>
              </a:rPr>
              <a:t> ، پهنای باند بهینه فیلتر الکتریکی گیرنده را بدست آورید. در مورد تغییرات بوجود آمده توضیح دهید.</a:t>
            </a:r>
          </a:p>
          <a:p>
            <a:pPr lvl="0"/>
            <a:r>
              <a:rPr lang="fa-IR" dirty="0">
                <a:cs typeface="B Nazanin" pitchFamily="2" charset="-78"/>
              </a:rPr>
              <a:t>همان سوال یک را اینجا اجرا کنید یعنی نمودار رسم کنید! فقط برای توضیح تغییرات بوجود آمده یک بار دیگر سوال یک را با تضعیف </a:t>
            </a:r>
            <a:r>
              <a:rPr lang="en-US" dirty="0">
                <a:cs typeface="B Nazanin" pitchFamily="2" charset="-78"/>
              </a:rPr>
              <a:t>12dBm</a:t>
            </a:r>
            <a:r>
              <a:rPr lang="fa-IR" dirty="0">
                <a:cs typeface="B Nazanin" pitchFamily="2" charset="-78"/>
              </a:rPr>
              <a:t> و این را هم با تضعیف </a:t>
            </a:r>
            <a:r>
              <a:rPr lang="en-US" dirty="0">
                <a:cs typeface="B Nazanin" pitchFamily="2" charset="-78"/>
              </a:rPr>
              <a:t>15dBm</a:t>
            </a:r>
            <a:r>
              <a:rPr lang="fa-IR" dirty="0">
                <a:cs typeface="B Nazanin" pitchFamily="2" charset="-78"/>
              </a:rPr>
              <a:t> انجام دهید تا قابل مقایسه شوند!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8</a:t>
            </a:fld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0976" y="1193060"/>
                <a:ext cx="8694711" cy="1206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a-IR" b="1" dirty="0">
                    <a:solidFill>
                      <a:srgbClr val="FFC000"/>
                    </a:solidFill>
                  </a:rPr>
                  <a:t>راهنمایی:</a:t>
                </a:r>
                <a:endParaRPr lang="en-US" b="1" dirty="0">
                  <a:solidFill>
                    <a:srgbClr val="FFC000"/>
                  </a:solidFill>
                </a:endParaRPr>
              </a:p>
              <a:p>
                <a:pPr algn="just"/>
                <a:r>
                  <a:rPr lang="fa-IR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در این قسمت، با انتخاب بهینه­ترین پهنای باند فیلتر الکتریکی گیرنده و تغییر توان ورودی</a:t>
                </a:r>
                <a:r>
                  <a:rPr lang="fa-I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، باید مقدار حداقل توان نوری دریافتی گیرنده را به صورتی به­ دست آوریم که پارامتر توصیف­کننده انتقال(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Q</a:t>
                </a:r>
                <a:r>
                  <a:rPr lang="fa-I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)، به حدود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6</a:t>
                </a:r>
                <a:r>
                  <a:rPr lang="fa-I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برسد یا به عبارتی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BER</a:t>
                </a:r>
                <a:r>
                  <a:rPr lang="fa-I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حدود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10</m:t>
                        </m:r>
                      </m:e>
                      <m:sup>
                        <m:r>
                          <a:rPr lang="en-US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9</m:t>
                        </m:r>
                      </m:sup>
                    </m:sSup>
                  </m:oMath>
                </a14:m>
                <a:r>
                  <a:rPr lang="fa-I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شود.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6" y="1193060"/>
                <a:ext cx="8694711" cy="1206549"/>
              </a:xfrm>
              <a:prstGeom prst="rect">
                <a:avLst/>
              </a:prstGeom>
              <a:blipFill rotWithShape="0">
                <a:blip r:embed="rId9"/>
                <a:stretch>
                  <a:fillRect l="-1122" t="-3535" r="-631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70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527958" y="1124744"/>
            <a:ext cx="826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a-IR" b="1" dirty="0">
                <a:cs typeface="B Nazanin" pitchFamily="2" charset="-78"/>
              </a:rPr>
              <a:t>4) از یک </a:t>
            </a:r>
            <a:r>
              <a:rPr lang="en-US" b="1" dirty="0">
                <a:cs typeface="B Nazanin" pitchFamily="2" charset="-78"/>
              </a:rPr>
              <a:t>EDFA</a:t>
            </a:r>
            <a:r>
              <a:rPr lang="fa-IR" b="1" dirty="0">
                <a:cs typeface="B Nazanin" pitchFamily="2" charset="-78"/>
              </a:rPr>
              <a:t> به عنوان پیش تقویت کننده نوری و در حالت بدون فیلتر نوری استفاده کنید. در این حالت به چه </a:t>
            </a:r>
            <a:r>
              <a:rPr lang="en-US" b="1" dirty="0">
                <a:cs typeface="B Nazanin" pitchFamily="2" charset="-78"/>
              </a:rPr>
              <a:t>Receiver sensitivity</a:t>
            </a:r>
            <a:r>
              <a:rPr lang="fa-IR" b="1" dirty="0">
                <a:cs typeface="B Nazanin" pitchFamily="2" charset="-78"/>
              </a:rPr>
              <a:t> می توان رسید؟ از پالس </a:t>
            </a:r>
            <a:r>
              <a:rPr lang="en-US" b="1" dirty="0">
                <a:cs typeface="B Nazanin" pitchFamily="2" charset="-78"/>
              </a:rPr>
              <a:t>NRZ</a:t>
            </a:r>
            <a:r>
              <a:rPr lang="fa-IR" b="1" dirty="0">
                <a:cs typeface="B Nazanin" pitchFamily="2" charset="-78"/>
              </a:rPr>
              <a:t> استفاده کنید.</a:t>
            </a:r>
          </a:p>
          <a:p>
            <a:pPr lvl="0"/>
            <a:endParaRPr lang="fa-IR" dirty="0">
              <a:cs typeface="B Nazanin" pitchFamily="2" charset="-78"/>
            </a:endParaRPr>
          </a:p>
          <a:p>
            <a:pPr lvl="0"/>
            <a:endParaRPr lang="en-US" dirty="0">
              <a:cs typeface="B Nazanin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121" y="2852936"/>
            <a:ext cx="8074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a-IR" b="1" dirty="0">
                <a:cs typeface="B Nazanin" pitchFamily="2" charset="-78"/>
              </a:rPr>
              <a:t>5) از فیلتر نوری </a:t>
            </a:r>
            <a:r>
              <a:rPr lang="en-US" b="1" dirty="0">
                <a:cs typeface="B Nazanin" pitchFamily="2" charset="-78"/>
              </a:rPr>
              <a:t>1nm</a:t>
            </a:r>
            <a:r>
              <a:rPr lang="fa-IR" b="1" dirty="0">
                <a:cs typeface="B Nazanin" pitchFamily="2" charset="-78"/>
              </a:rPr>
              <a:t> هم  در کنار پیش تقویت کننده نوری استفاده کنید.  برای این گیرنده  </a:t>
            </a:r>
            <a:r>
              <a:rPr lang="en-US" b="1" dirty="0">
                <a:cs typeface="B Nazanin" pitchFamily="2" charset="-78"/>
              </a:rPr>
              <a:t>Receiver sensitivity</a:t>
            </a:r>
            <a:r>
              <a:rPr lang="fa-IR" b="1" dirty="0">
                <a:cs typeface="B Nazanin" pitchFamily="2" charset="-78"/>
              </a:rPr>
              <a:t> را پیدا کنید؟ پیاده سازی این گیرنده باعث تغییرات چشم گیری می شود که در</a:t>
            </a:r>
            <a:r>
              <a:rPr lang="fa-IR" dirty="0">
                <a:cs typeface="B Nazanin" pitchFamily="2" charset="-78"/>
              </a:rPr>
              <a:t> </a:t>
            </a:r>
            <a:r>
              <a:rPr lang="en-US" b="1" dirty="0">
                <a:cs typeface="B Nazanin" pitchFamily="2" charset="-78"/>
              </a:rPr>
              <a:t>eye-diagram</a:t>
            </a:r>
            <a:r>
              <a:rPr lang="fa-IR" b="1" dirty="0">
                <a:cs typeface="B Nazanin" pitchFamily="2" charset="-78"/>
              </a:rPr>
              <a:t> و نقطه تصمیم گیری و نمودار هیستوگرامی قابل مشاهده است. علت را توضیح دهید.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9DF5-D3CA-455C-BB05-489E42309094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854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992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Cambria Math</vt:lpstr>
      <vt:lpstr>Times New Roman</vt:lpstr>
      <vt:lpstr>Office Theme</vt:lpstr>
      <vt:lpstr>Equation</vt:lpstr>
      <vt:lpstr>                Link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meysam</dc:creator>
  <cp:lastModifiedBy>Glory</cp:lastModifiedBy>
  <cp:revision>74</cp:revision>
  <dcterms:created xsi:type="dcterms:W3CDTF">2016-10-29T10:28:07Z</dcterms:created>
  <dcterms:modified xsi:type="dcterms:W3CDTF">2019-03-18T20:49:56Z</dcterms:modified>
</cp:coreProperties>
</file>