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6" r:id="rId18"/>
    <p:sldId id="270" r:id="rId19"/>
    <p:sldId id="271" r:id="rId20"/>
    <p:sldId id="272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708E-9BCF-4313-954B-9C678400C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8AD1C-6A61-4B8B-A2F6-E4A6082BA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724A-FE49-4C3E-B047-290870E8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73DC-9594-4A0F-9438-A7F3B20C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1807-5E40-4216-8133-6F1E202F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CADC-CB52-4448-8A45-47F2A517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36096-4830-470B-85B4-A85CB07A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4EA4-94DE-4146-AA40-28418458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928B-EFF7-44A2-AFC9-9972923C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267E-96B8-4C5B-870E-3ED7323E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2B50D-4EDC-4194-BE12-B69EE15E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5A041-3047-46CE-B843-744BB5920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53D5-0254-4907-93E6-109D8AE0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13C1-3D7E-4F32-A585-D5036CAC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7BBF-F6A6-4130-A0D9-88FECD9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8B17-E288-4BAB-827A-0C126250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2591-7EDC-4583-A3B8-0D7F59AF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D456-19DD-4720-BC59-A1DA10C2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93E5-810B-4E26-87AB-B7D682FD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26A0-D316-4ECB-A884-20D85C4E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F125-BCF1-4118-AD64-B983D02E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1B8E-BA76-41FB-A65E-FD37D6E3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D0C9-4444-4CDE-8B37-CE0210A0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35E-EF04-4107-A493-8DF597C6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BF71-DB8A-4F76-B4BF-0753FFBB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8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1739-AAAD-4AD1-89DB-E23D51F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442B-3CD3-48A2-9EDE-E4B1FFDC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B3509-F91B-4230-92C8-01204E06F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B4A2B-1878-4C9D-930D-66C2C716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7E7C-9BC4-4911-B315-EC5A790A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F973-C9C4-451D-BA1F-B584DD87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01F5-84F7-4AB1-9758-34443C81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ECADA-B257-4494-8E63-8C4C0A26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00D-A48F-41DB-9430-38045F77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124F7-259A-493E-968E-BC2A42C9E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1F985-C545-4435-8BD2-E2C5C311F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861F5-0389-46AB-A308-A9730845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148D6-F376-41EC-BB7D-F1A2ED9F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B1137-15A3-4ED7-9A74-40BEB9E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59FC-F5CF-4FE5-B198-89F82616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239E6-99EF-49BF-B270-523ACE8D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A0C92-E146-4950-9D44-735323B9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0C3F-760D-4DAC-B7B5-4694402D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854C9-2CA8-47F3-9608-7D40F338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61ED3-81E5-430F-A73E-98449C28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86E67-6151-4412-BBCA-B0203B45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0580-EBE9-4BFE-AE8B-FFAE964B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8AE8-66F3-4524-AD8E-2472E2AD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9774-2DCE-4FAC-AC63-0CEBAAC8A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0E27-6C6B-4EC0-8CA6-91ED0769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E57C-4228-4FAC-8524-3FE7335C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B056-D75D-4D3D-8552-944B667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CD32-E975-4457-84BB-5A2D62B5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85EFE-0456-47A0-B7DC-5D3640E16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CCAB9-F29B-4B17-A3D3-B08A4E0AF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6DECC-35EE-4686-AD7B-05D79E5E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8088C-D0A6-491B-BB5F-7B699101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081AD-634D-4DC9-A01F-7453E942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05D02-FCFF-4617-AD40-0F72F526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9383-3505-4745-BC98-385ACB1C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A70D-A14C-44A7-8ECB-E93C25F43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9F75-1583-44B5-A516-4DEBE2E6582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954A-92D1-4168-84EA-5860BCBA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E313-1C92-494A-B372-B131CBB3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661C-8039-48A2-A81F-3A38CCF3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EB84-3EF7-4D7C-B5D1-04FA405D6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 and Wavelength (Spectrum)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2DF0A-C722-402F-807F-FE81E2B49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Optical Communications Networks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46349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60A-1338-408B-A82D-BA3DDD54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k-Shortest-Paths Routing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DED4-B691-495A-A44C-9842831DF5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pPr lvl="1"/>
            <a:r>
              <a:rPr lang="en-US" dirty="0"/>
              <a:t>Generating a set of paths between source and destination</a:t>
            </a:r>
          </a:p>
          <a:p>
            <a:pPr lvl="1"/>
            <a:r>
              <a:rPr lang="en-US" dirty="0"/>
              <a:t>Path distances in ascending order from the shortest up to k-</a:t>
            </a:r>
            <a:r>
              <a:rPr lang="en-US" dirty="0" err="1"/>
              <a:t>th</a:t>
            </a:r>
            <a:r>
              <a:rPr lang="en-US" dirty="0"/>
              <a:t> shortest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Better load balancing</a:t>
            </a:r>
          </a:p>
          <a:p>
            <a:pPr lvl="1"/>
            <a:r>
              <a:rPr lang="en-US" dirty="0"/>
              <a:t>Avoiding congestion</a:t>
            </a:r>
          </a:p>
          <a:p>
            <a:r>
              <a:rPr lang="en-US" dirty="0"/>
              <a:t>Paths may have common links!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5ACD5-1CB5-4A6E-ADB4-DC6A98E3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2" y="2485598"/>
            <a:ext cx="5341034" cy="30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FB23-4B41-44A7-9496-718F4B6F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Shortest-Distance Versus Minimum-Hop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8441-6B19-4BBB-A6C0-514A5492BB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O-E-O architecture</a:t>
            </a:r>
          </a:p>
          <a:p>
            <a:pPr lvl="1"/>
            <a:r>
              <a:rPr lang="en-US" dirty="0"/>
              <a:t>Cost equivalent to number of regenerations</a:t>
            </a:r>
          </a:p>
          <a:p>
            <a:pPr lvl="1"/>
            <a:r>
              <a:rPr lang="en-US" dirty="0"/>
              <a:t>Setting link metric equal to 1</a:t>
            </a:r>
          </a:p>
          <a:p>
            <a:pPr lvl="1"/>
            <a:r>
              <a:rPr lang="en-US" dirty="0"/>
              <a:t>Minimum-hop</a:t>
            </a:r>
          </a:p>
          <a:p>
            <a:r>
              <a:rPr lang="en-US" dirty="0"/>
              <a:t>O-O-O architecture</a:t>
            </a:r>
          </a:p>
          <a:p>
            <a:pPr lvl="1"/>
            <a:r>
              <a:rPr lang="en-US" dirty="0"/>
              <a:t>Not a straightforward choice of metric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/>
              <a:t>Running k-shortest-path algorithms twice (once with minimum-distance metric and again with unity metric) and finding the best path with minimum regeneration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0FC65-AEEA-4950-BDDD-1F8D98D96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86" y="2279475"/>
            <a:ext cx="5181600" cy="3443638"/>
          </a:xfrm>
        </p:spPr>
      </p:pic>
    </p:spTree>
    <p:extLst>
      <p:ext uri="{BB962C8B-B14F-4D97-AF65-F5344CB8AC3E}">
        <p14:creationId xmlns:p14="http://schemas.microsoft.com/office/powerpoint/2010/main" val="216373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7058-3525-4EAB-8CC9-22981F6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Protection Considerations 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53FD-AB5B-47CA-8F7F-6A537AB390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Service-level agreement (SLA)</a:t>
            </a:r>
          </a:p>
          <a:p>
            <a:pPr lvl="1"/>
            <a:r>
              <a:rPr lang="en-US" dirty="0"/>
              <a:t>A formal contract between service costumer and service provider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Protection level against network failures</a:t>
            </a:r>
          </a:p>
          <a:p>
            <a:r>
              <a:rPr lang="en-US" dirty="0"/>
              <a:t>Disjoint-path routing for protection</a:t>
            </a:r>
          </a:p>
          <a:p>
            <a:r>
              <a:rPr lang="en-US" dirty="0"/>
              <a:t>Failure-dependent protection</a:t>
            </a:r>
          </a:p>
          <a:p>
            <a:pPr lvl="1"/>
            <a:r>
              <a:rPr lang="en-US" dirty="0"/>
              <a:t>Restoration of a service path around a detected failure location</a:t>
            </a:r>
          </a:p>
          <a:p>
            <a:pPr lvl="1"/>
            <a:r>
              <a:rPr lang="en-US" dirty="0"/>
              <a:t>Time-consuming!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200E4-BD83-4A44-8120-EB8A50B51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Failure-independent protection</a:t>
            </a:r>
          </a:p>
          <a:p>
            <a:pPr lvl="1"/>
            <a:r>
              <a:rPr lang="en-US" dirty="0"/>
              <a:t>Setting up backup paths prior to possible failures</a:t>
            </a:r>
          </a:p>
          <a:p>
            <a:pPr lvl="1"/>
            <a:r>
              <a:rPr lang="en-US" dirty="0"/>
              <a:t>Typically link-disjoint</a:t>
            </a:r>
          </a:p>
          <a:p>
            <a:pPr lvl="1"/>
            <a:r>
              <a:rPr lang="en-US" dirty="0"/>
              <a:t>Also node-disjoint for important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CBE8-3901-4F95-A9DE-996E4103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for Finding Disjoint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73D1-6DFA-4AAC-B924-81E9A4484D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1</a:t>
            </a:r>
          </a:p>
          <a:p>
            <a:pPr lvl="1"/>
            <a:r>
              <a:rPr lang="en-US" dirty="0"/>
              <a:t>Running a shortest-path algorithm and finding an optimal path</a:t>
            </a:r>
          </a:p>
          <a:p>
            <a:pPr lvl="1"/>
            <a:r>
              <a:rPr lang="en-US" dirty="0"/>
              <a:t>Removing the links of the path from network (topology pruning)</a:t>
            </a:r>
          </a:p>
          <a:p>
            <a:pPr lvl="1"/>
            <a:r>
              <a:rPr lang="en-US" dirty="0"/>
              <a:t>Running the shortest-path algorithm again and finding another optimal path</a:t>
            </a:r>
          </a:p>
          <a:p>
            <a:pPr lvl="1"/>
            <a:r>
              <a:rPr lang="en-US" dirty="0"/>
              <a:t>Returning the two results as final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50C9E-8FBD-4129-B7E6-EF4C57C55F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2</a:t>
            </a:r>
          </a:p>
          <a:p>
            <a:pPr lvl="1"/>
            <a:r>
              <a:rPr lang="en-US" dirty="0"/>
              <a:t>Using an original (!) shortest pair of disjoint paths (SPDPs) algorithm</a:t>
            </a:r>
          </a:p>
          <a:p>
            <a:pPr lvl="1"/>
            <a:r>
              <a:rPr lang="en-US" dirty="0"/>
              <a:t>Minimal sum of link metrics over the resulting paths</a:t>
            </a:r>
          </a:p>
          <a:p>
            <a:pPr lvl="1"/>
            <a:r>
              <a:rPr lang="en-US" dirty="0"/>
              <a:t>More advanced topology pruning</a:t>
            </a:r>
          </a:p>
          <a:p>
            <a:pPr lvl="1"/>
            <a:r>
              <a:rPr lang="en-US" dirty="0"/>
              <a:t>Bhandari algorithm</a:t>
            </a:r>
          </a:p>
          <a:p>
            <a:pPr lvl="2"/>
            <a:r>
              <a:rPr lang="en-US" dirty="0"/>
              <a:t>Also applicable to finding more than two desired paths</a:t>
            </a:r>
          </a:p>
          <a:p>
            <a:pPr lvl="1"/>
            <a:r>
              <a:rPr lang="en-US" dirty="0" err="1"/>
              <a:t>Suurballe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6346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29EB-9213-4B77-8F00-7B64D4E5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Drawbacks of Method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71BA5-BA25-40EE-8894-65E8EA141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9" y="4187006"/>
            <a:ext cx="11000000" cy="197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56CB1-6575-431A-A5C2-CEAE9A6D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10" y="1519363"/>
            <a:ext cx="7019779" cy="1909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134C15-BAB4-484A-84BC-C9C4C13012CE}"/>
              </a:ext>
            </a:extLst>
          </p:cNvPr>
          <p:cNvSpPr txBox="1"/>
          <p:nvPr/>
        </p:nvSpPr>
        <p:spPr>
          <a:xfrm>
            <a:off x="5468776" y="3495409"/>
            <a:ext cx="12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Suboptimal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47902-D3E2-4FF2-B0D7-3C9440E21895}"/>
              </a:ext>
            </a:extLst>
          </p:cNvPr>
          <p:cNvSpPr txBox="1"/>
          <p:nvPr/>
        </p:nvSpPr>
        <p:spPr>
          <a:xfrm>
            <a:off x="4864572" y="6246733"/>
            <a:ext cx="246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Infeasible, trap topology</a:t>
            </a:r>
          </a:p>
        </p:txBody>
      </p:sp>
    </p:spTree>
    <p:extLst>
      <p:ext uri="{BB962C8B-B14F-4D97-AF65-F5344CB8AC3E}">
        <p14:creationId xmlns:p14="http://schemas.microsoft.com/office/powerpoint/2010/main" val="19024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00FB-CCFF-4F25-BBEE-0E991F1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2: Bhandari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1B98F-CDE0-4871-951A-9C804C4F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9" y="2116891"/>
            <a:ext cx="3446336" cy="146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1385A-72EC-48B4-867E-53042BD7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90" y="2116891"/>
            <a:ext cx="2989565" cy="146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017D1-ED0C-45B0-9601-8062D4E87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0" y="2116891"/>
            <a:ext cx="2983680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2D030-6957-4169-BB33-16C71D256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7" y="4203685"/>
            <a:ext cx="2986560" cy="1463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DC7A8C-8C05-4983-BAC3-0A6035A0F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637" y="4203685"/>
            <a:ext cx="2983680" cy="1463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F505BB-C58F-4DAA-B884-8C3C07EDF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19" y="4203685"/>
            <a:ext cx="30209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00FB-CCFF-4F25-BBEE-0E991F1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2: </a:t>
            </a:r>
            <a:r>
              <a:rPr lang="en-US" dirty="0" err="1"/>
              <a:t>Suurballe</a:t>
            </a:r>
            <a:r>
              <a:rPr lang="en-US" dirty="0"/>
              <a:t>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2C39EB-0211-4CBD-88B0-475031ED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96" y="4206875"/>
            <a:ext cx="2418522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25CD7C-671C-49D3-BD1B-F61628B6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0" y="1690688"/>
            <a:ext cx="2559326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E47B7C-E1BF-4C4B-AE05-D8F6FFB41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40" y="1690688"/>
            <a:ext cx="243509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DDC181-30F6-4C25-B25F-B65E4665B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05" y="1690688"/>
            <a:ext cx="2542759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7BF534-5F90-4A36-A3E1-3AB65A84F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0" y="4206875"/>
            <a:ext cx="2468879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FDC588-0481-434E-A51E-16FE55F7B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49" y="4206875"/>
            <a:ext cx="236429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46CCB5-1558-42B5-9D06-D006FB1AAD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31" y="4206875"/>
            <a:ext cx="2410831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E034E32-D337-43F9-96F9-4BE46EE56DED}"/>
                  </a:ext>
                </a:extLst>
              </p:cNvPr>
              <p:cNvSpPr/>
              <p:nvPr/>
            </p:nvSpPr>
            <p:spPr>
              <a:xfrm>
                <a:off x="9729925" y="2076450"/>
                <a:ext cx="1947863" cy="15144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Link metric update: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E034E32-D337-43F9-96F9-4BE46EE56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925" y="2076450"/>
                <a:ext cx="1947863" cy="1514475"/>
              </a:xfrm>
              <a:prstGeom prst="rect">
                <a:avLst/>
              </a:prstGeom>
              <a:blipFill>
                <a:blip r:embed="rId9"/>
                <a:stretch>
                  <a:fillRect l="-2813" t="-806" r="-3125" b="-2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3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B90-EA46-4573-B7E1-C4B82CE9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Scenarios with SPDP Algorithm Failure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7609-BE57-4217-9FAA-4E5CD195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690688"/>
            <a:ext cx="9172575" cy="4149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B6DC6-A424-47C8-A22D-B31A8F55C2C9}"/>
              </a:ext>
            </a:extLst>
          </p:cNvPr>
          <p:cNvSpPr txBox="1"/>
          <p:nvPr/>
        </p:nvSpPr>
        <p:spPr>
          <a:xfrm>
            <a:off x="4736043" y="5840527"/>
            <a:ext cx="2719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Maximally disjoint paths</a:t>
            </a:r>
          </a:p>
        </p:txBody>
      </p:sp>
    </p:spTree>
    <p:extLst>
      <p:ext uri="{BB962C8B-B14F-4D97-AF65-F5344CB8AC3E}">
        <p14:creationId xmlns:p14="http://schemas.microsoft.com/office/powerpoint/2010/main" val="192368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588-570D-4129-925B-0A487F6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Disjoint-Path Routing with Multiple Sources and/or Destinations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F3BAD-2706-4080-88A4-A8354715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" y="1690688"/>
            <a:ext cx="4548675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B925F-C9F2-4A04-ABAC-0AB61E8E5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79" y="1690688"/>
            <a:ext cx="56680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8E3-A704-4D2A-A3CA-D9BBA0BF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Shared-Risk Link Group (SRLG)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687A6-484A-462C-9D0A-3EDA0BD2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05" y="1690688"/>
            <a:ext cx="7476190" cy="24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1C169-C227-4439-A035-4320DF70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43" y="4235298"/>
            <a:ext cx="5085714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F57D-38BD-4D0F-9980-96BB05AF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Routing and Wavelength (Spectrum) Assignment: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F37E-4AF3-4E7D-AAB6-DCF84A9B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</a:t>
            </a:r>
            <a:r>
              <a:rPr lang="en-US" b="1" u="sng" dirty="0"/>
              <a:t>route</a:t>
            </a:r>
            <a:r>
              <a:rPr lang="en-US" dirty="0"/>
              <a:t> and </a:t>
            </a:r>
            <a:r>
              <a:rPr lang="en-US" b="1" u="sng" dirty="0"/>
              <a:t>wavelength (or spectrum slice)</a:t>
            </a:r>
            <a:r>
              <a:rPr lang="en-US" dirty="0"/>
              <a:t> demands in a network</a:t>
            </a:r>
          </a:p>
          <a:p>
            <a:r>
              <a:rPr lang="en-US" dirty="0"/>
              <a:t>Effective use of both physical topology and traffic matrix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/>
              <a:t>Having impacts on congestion and total carried traffic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303C-A7ED-470F-9E28-F10E4433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7177-507C-4C29-9AC6-719121A3F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Fixed-path routing</a:t>
            </a:r>
          </a:p>
          <a:p>
            <a:pPr lvl="1"/>
            <a:r>
              <a:rPr lang="en-US" dirty="0"/>
              <a:t>Same path for all connection requests between source and destination</a:t>
            </a:r>
          </a:p>
          <a:p>
            <a:pPr lvl="1"/>
            <a:r>
              <a:rPr lang="en-US" dirty="0"/>
              <a:t>Blocking of new connections if links are congested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Non-adaptive</a:t>
            </a:r>
          </a:p>
          <a:p>
            <a:pPr lvl="1"/>
            <a:r>
              <a:rPr lang="en-US" dirty="0"/>
              <a:t>Optimal from latency point of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FE95F-6CA5-4871-BA76-93546F601B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Alternative-path routing</a:t>
            </a:r>
          </a:p>
          <a:p>
            <a:pPr lvl="1"/>
            <a:r>
              <a:rPr lang="en-US" dirty="0"/>
              <a:t>Many candidate paths for all connection requests between source and destination</a:t>
            </a:r>
          </a:p>
          <a:p>
            <a:pPr lvl="1"/>
            <a:r>
              <a:rPr lang="en-US" dirty="0"/>
              <a:t>Choosing path for connection requests based on current network load</a:t>
            </a:r>
          </a:p>
          <a:p>
            <a:pPr lvl="1"/>
            <a:r>
              <a:rPr lang="en-US" dirty="0"/>
              <a:t>Adaptive</a:t>
            </a:r>
          </a:p>
          <a:p>
            <a:pPr lvl="1"/>
            <a:r>
              <a:rPr lang="en-US" dirty="0"/>
              <a:t>More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14824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CB67-E758-4CCD-9506-30F8BD7E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Routing Strategies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67B3-1A17-4A87-BD16-FD64CC26C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Dynamic routing</a:t>
            </a:r>
          </a:p>
          <a:p>
            <a:pPr lvl="1"/>
            <a:r>
              <a:rPr lang="en-US" dirty="0"/>
              <a:t>No route pre-calculations, connection requests are processed once arrived!</a:t>
            </a:r>
          </a:p>
          <a:p>
            <a:pPr lvl="1"/>
            <a:r>
              <a:rPr lang="en-US" dirty="0"/>
              <a:t>Dynamic change of link metrics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Load</a:t>
            </a:r>
          </a:p>
          <a:p>
            <a:pPr lvl="1"/>
            <a:r>
              <a:rPr lang="en-US" dirty="0"/>
              <a:t>Most opportunity for adaptation to current network state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BE043C0-DE86-464F-8CE6-B91C9DA8D202}"/>
              </a:ext>
            </a:extLst>
          </p:cNvPr>
          <p:cNvSpPr/>
          <p:nvPr/>
        </p:nvSpPr>
        <p:spPr>
          <a:xfrm>
            <a:off x="7329265" y="1588684"/>
            <a:ext cx="3319975" cy="2378405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Pure dynamicity may be sub-optimal </a:t>
            </a:r>
            <a:r>
              <a:rPr lang="en-US" sz="1800" i="0" u="none" strike="noStrike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cbknwTimes-Roman"/>
              </a:rPr>
              <a:t>from the viewpoint of efficiently packing the wavebands.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B392FAE-8962-479D-B927-79F88A7879A7}"/>
              </a:ext>
            </a:extLst>
          </p:cNvPr>
          <p:cNvSpPr/>
          <p:nvPr/>
        </p:nvSpPr>
        <p:spPr>
          <a:xfrm>
            <a:off x="7329264" y="4212041"/>
            <a:ext cx="3319975" cy="2114550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delay is a problem, specially in presence of a path-computation element (PCE).</a:t>
            </a:r>
          </a:p>
        </p:txBody>
      </p:sp>
    </p:spTree>
    <p:extLst>
      <p:ext uri="{BB962C8B-B14F-4D97-AF65-F5344CB8AC3E}">
        <p14:creationId xmlns:p14="http://schemas.microsoft.com/office/powerpoint/2010/main" val="11049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80E-8229-4912-80F6-F6D22F53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Routing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4ED1-2C91-4107-8CD5-08628D2CB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Ordering priority</a:t>
            </a:r>
          </a:p>
          <a:p>
            <a:pPr lvl="1"/>
            <a:r>
              <a:rPr lang="en-US" dirty="0"/>
              <a:t>Whether or not a service requires protection</a:t>
            </a:r>
          </a:p>
          <a:p>
            <a:pPr lvl="1"/>
            <a:r>
              <a:rPr lang="en-US" dirty="0"/>
              <a:t>Whether or not a service must be routed over </a:t>
            </a:r>
            <a:r>
              <a:rPr lang="en-US" b="1" dirty="0"/>
              <a:t>hot</a:t>
            </a:r>
            <a:r>
              <a:rPr lang="en-US" dirty="0"/>
              <a:t> links</a:t>
            </a:r>
          </a:p>
          <a:p>
            <a:pPr lvl="1"/>
            <a:r>
              <a:rPr lang="en-US" dirty="0"/>
              <a:t>Service requested rate</a:t>
            </a:r>
          </a:p>
          <a:p>
            <a:pPr lvl="1"/>
            <a:r>
              <a:rPr lang="en-US" dirty="0"/>
              <a:t>Distance between endpoints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449F-EF85-4DF0-8A46-060CCC424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Ordering algorithm (stimulated annealing)</a:t>
            </a:r>
          </a:p>
          <a:p>
            <a:pPr lvl="1"/>
            <a:r>
              <a:rPr lang="en-US" dirty="0"/>
              <a:t>Finding a base result</a:t>
            </a:r>
          </a:p>
          <a:p>
            <a:pPr lvl="1"/>
            <a:r>
              <a:rPr lang="en-US" dirty="0"/>
              <a:t>Swapping two services’ priorities</a:t>
            </a:r>
          </a:p>
          <a:p>
            <a:pPr lvl="1"/>
            <a:r>
              <a:rPr lang="en-US" dirty="0"/>
              <a:t>Running the routing process again</a:t>
            </a:r>
          </a:p>
          <a:p>
            <a:pPr lvl="1"/>
            <a:r>
              <a:rPr lang="en-US" dirty="0"/>
              <a:t>Checking the result from optimality point of view</a:t>
            </a:r>
          </a:p>
          <a:p>
            <a:pPr lvl="1"/>
            <a:r>
              <a:rPr lang="en-US" dirty="0"/>
              <a:t>Update the result with a probability</a:t>
            </a:r>
          </a:p>
          <a:p>
            <a:pPr lvl="1"/>
            <a:r>
              <a:rPr lang="en-US" dirty="0"/>
              <a:t>Proceed these steps long enough</a:t>
            </a:r>
          </a:p>
        </p:txBody>
      </p:sp>
    </p:spTree>
    <p:extLst>
      <p:ext uri="{BB962C8B-B14F-4D97-AF65-F5344CB8AC3E}">
        <p14:creationId xmlns:p14="http://schemas.microsoft.com/office/powerpoint/2010/main" val="63844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77CD-5759-4C12-9867-449F79A5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Multicast Routing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9335D6-2FE6-430B-8EDA-47E5D3BB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Multicast versus multiple unicasts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9BC2B-F733-49EE-BB66-1E6CD8E5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052"/>
            <a:ext cx="8929688" cy="3674910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5ED9AD8E-72D2-4EC5-B995-2858B206DA6A}"/>
              </a:ext>
            </a:extLst>
          </p:cNvPr>
          <p:cNvSpPr/>
          <p:nvPr/>
        </p:nvSpPr>
        <p:spPr>
          <a:xfrm>
            <a:off x="9967914" y="3227463"/>
            <a:ext cx="2062162" cy="2224088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Saving capacity by a factor of 2 or 3</a:t>
            </a:r>
          </a:p>
        </p:txBody>
      </p:sp>
    </p:spTree>
    <p:extLst>
      <p:ext uri="{BB962C8B-B14F-4D97-AF65-F5344CB8AC3E}">
        <p14:creationId xmlns:p14="http://schemas.microsoft.com/office/powerpoint/2010/main" val="1702002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CA85-666C-485D-9778-5EE3705F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Multicast Routing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1FBAA-5029-4C40-9B58-C76926623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Usage</a:t>
            </a:r>
          </a:p>
          <a:p>
            <a:pPr lvl="1"/>
            <a:r>
              <a:rPr lang="en-US" dirty="0"/>
              <a:t>Media distribution</a:t>
            </a:r>
          </a:p>
          <a:p>
            <a:r>
              <a:rPr lang="en-US" dirty="0"/>
              <a:t>Multicast tree (Steiner tree)</a:t>
            </a:r>
          </a:p>
          <a:p>
            <a:pPr lvl="1"/>
            <a:r>
              <a:rPr lang="en-US" dirty="0"/>
              <a:t>Tree cost as the sum of its link metrics</a:t>
            </a:r>
          </a:p>
          <a:p>
            <a:pPr lvl="1"/>
            <a:r>
              <a:rPr lang="en-US" dirty="0"/>
              <a:t>Difficult problem of finding a minimum-cost Steiner tree</a:t>
            </a:r>
          </a:p>
          <a:p>
            <a:pPr lvl="1"/>
            <a:r>
              <a:rPr lang="en-US" dirty="0"/>
              <a:t>Heuristics with good, approximate solutions</a:t>
            </a:r>
          </a:p>
          <a:p>
            <a:pPr lvl="2"/>
            <a:r>
              <a:rPr lang="en-US" dirty="0"/>
              <a:t>Minimum-spanning tree with enhancement (MSTE)</a:t>
            </a:r>
          </a:p>
          <a:p>
            <a:pPr lvl="2"/>
            <a:r>
              <a:rPr lang="en-US" dirty="0"/>
              <a:t>Minimum-paths (MP)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9051B3-4062-4372-B81D-D9568C862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Multicast protection</a:t>
            </a:r>
          </a:p>
          <a:p>
            <a:pPr lvl="1"/>
            <a:r>
              <a:rPr lang="en-US" dirty="0"/>
              <a:t>Large protection facilities!</a:t>
            </a:r>
          </a:p>
          <a:p>
            <a:pPr lvl="1"/>
            <a:r>
              <a:rPr lang="en-US" dirty="0"/>
              <a:t>Protection of tree segments</a:t>
            </a:r>
          </a:p>
          <a:p>
            <a:pPr lvl="1"/>
            <a:r>
              <a:rPr lang="en-US" dirty="0"/>
              <a:t>Network coding</a:t>
            </a:r>
          </a:p>
          <a:p>
            <a:pPr lvl="2"/>
            <a:r>
              <a:rPr lang="en-US" dirty="0"/>
              <a:t>Reception of a linear combination of signals rather at each destination</a:t>
            </a:r>
          </a:p>
          <a:p>
            <a:r>
              <a:rPr lang="en-US" dirty="0" err="1"/>
              <a:t>Manycast</a:t>
            </a:r>
            <a:r>
              <a:rPr lang="en-US" dirty="0"/>
              <a:t> routing</a:t>
            </a:r>
          </a:p>
          <a:p>
            <a:pPr lvl="1"/>
            <a:r>
              <a:rPr lang="en-US" dirty="0"/>
              <a:t>Reaching N out of M destinations</a:t>
            </a:r>
          </a:p>
          <a:p>
            <a:pPr lvl="1"/>
            <a:r>
              <a:rPr lang="en-US" dirty="0"/>
              <a:t>Usage</a:t>
            </a:r>
          </a:p>
          <a:p>
            <a:pPr lvl="2"/>
            <a:r>
              <a:rPr lang="en-US" dirty="0"/>
              <a:t>Distributed computing</a:t>
            </a:r>
          </a:p>
          <a:p>
            <a:pPr lvl="1"/>
            <a:r>
              <a:rPr lang="en-US" dirty="0"/>
              <a:t>A variation of MP algorithm to obtain the optimum tree</a:t>
            </a:r>
          </a:p>
        </p:txBody>
      </p:sp>
    </p:spTree>
    <p:extLst>
      <p:ext uri="{BB962C8B-B14F-4D97-AF65-F5344CB8AC3E}">
        <p14:creationId xmlns:p14="http://schemas.microsoft.com/office/powerpoint/2010/main" val="308149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E5B5-0EC0-434E-87B2-85B69670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Multicast Protection with respect to Regeneration Sites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E4604-345E-4C4F-B055-8EC94C98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985962"/>
            <a:ext cx="10163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F68A-BA6E-48D1-ACEC-C83D794A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Wavelength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741D-E4A2-4E43-8C92-E8A06FC8A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Allocating spectrum portions to routed connections</a:t>
            </a:r>
          </a:p>
          <a:p>
            <a:r>
              <a:rPr lang="en-US" dirty="0"/>
              <a:t>Also abbreviated to as WA</a:t>
            </a:r>
          </a:p>
          <a:p>
            <a:r>
              <a:rPr lang="en-US" dirty="0"/>
              <a:t>Cooperation with regeneration</a:t>
            </a:r>
          </a:p>
          <a:p>
            <a:pPr lvl="1"/>
            <a:r>
              <a:rPr lang="en-US" dirty="0"/>
              <a:t>Wavelength conversion</a:t>
            </a:r>
          </a:p>
          <a:p>
            <a:pPr lvl="1"/>
            <a:r>
              <a:rPr lang="en-US" dirty="0"/>
              <a:t>Back-2-back transponders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FE066-D45F-474F-A555-06CC9BC8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9" y="4772827"/>
            <a:ext cx="5511081" cy="1627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714D8-D5AB-420D-B591-4E49A24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52" y="2348708"/>
            <a:ext cx="4941089" cy="3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7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771F-E06C-45A3-A622-1FE1B17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Wavelength Assignment;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AF96-F6EE-425E-A6D0-3A8A7E047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en-US" dirty="0"/>
              <a:t>Major challenges</a:t>
            </a:r>
          </a:p>
          <a:p>
            <a:pPr lvl="1"/>
            <a:r>
              <a:rPr lang="en-US" dirty="0"/>
              <a:t>Wavelength continuity in an optical segment of transmission</a:t>
            </a:r>
          </a:p>
          <a:p>
            <a:pPr lvl="1"/>
            <a:r>
              <a:rPr lang="en-US" dirty="0"/>
              <a:t>Link utilization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52E2994-8160-43E9-9BFE-E361FB00F9C6}"/>
              </a:ext>
            </a:extLst>
          </p:cNvPr>
          <p:cNvSpPr/>
          <p:nvPr/>
        </p:nvSpPr>
        <p:spPr>
          <a:xfrm>
            <a:off x="1271588" y="3765551"/>
            <a:ext cx="3771900" cy="2411412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trade-off between WA simplicity and cost in presence of regeneration!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3806E-E949-4E47-BB8B-BC56B970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649412"/>
            <a:ext cx="469005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3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E061-2243-4CA1-BA7A-589C9DFB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Wavelength Assignment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B17-9D57-4E80-A5BA-6B9F5500E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Four possible options</a:t>
            </a:r>
          </a:p>
          <a:p>
            <a:pPr lvl="1"/>
            <a:r>
              <a:rPr lang="en-US" dirty="0"/>
              <a:t>Blocking the service (!)</a:t>
            </a:r>
          </a:p>
          <a:p>
            <a:pPr lvl="1"/>
            <a:r>
              <a:rPr lang="en-US" dirty="0"/>
              <a:t>Changing the places of regeneration</a:t>
            </a:r>
          </a:p>
          <a:p>
            <a:pPr lvl="1"/>
            <a:r>
              <a:rPr lang="en-US" dirty="0"/>
              <a:t>Changing the route</a:t>
            </a:r>
          </a:p>
          <a:p>
            <a:pPr lvl="1"/>
            <a:r>
              <a:rPr lang="en-US" dirty="0"/>
              <a:t>Increasing the number of regenerations without re-routing</a:t>
            </a:r>
          </a:p>
          <a:p>
            <a:pPr lvl="2"/>
            <a:r>
              <a:rPr lang="en-US" dirty="0"/>
              <a:t>Greater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636E9-C10A-4969-96A2-DBAC0C12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85" y="1596298"/>
            <a:ext cx="4714215" cy="48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6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487-DC4E-42CF-8475-AEB910D8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 Studies; Figures of Merit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497C-33B3-4AC8-B797-6A8ACB87C8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Sparse, but sufficient regeneration</a:t>
            </a:r>
          </a:p>
          <a:p>
            <a:pPr lvl="1"/>
            <a:r>
              <a:rPr lang="en-US" dirty="0"/>
              <a:t>Regenerations due to optical reach constraints in backbone networks are mostly enough!</a:t>
            </a:r>
          </a:p>
          <a:p>
            <a:pPr lvl="1"/>
            <a:r>
              <a:rPr lang="en-US" dirty="0"/>
              <a:t>In metro-core networks, regeneration may be offered by electrical-domain grooming.</a:t>
            </a:r>
          </a:p>
          <a:p>
            <a:pPr lvl="1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653B16B-28C2-4DE1-8535-8BD53F033B18}"/>
              </a:ext>
            </a:extLst>
          </p:cNvPr>
          <p:cNvSpPr/>
          <p:nvPr/>
        </p:nvSpPr>
        <p:spPr>
          <a:xfrm>
            <a:off x="6786563" y="2286000"/>
            <a:ext cx="3829050" cy="2671763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Wavelength contention is a major cause of connection blocking.</a:t>
            </a:r>
          </a:p>
        </p:txBody>
      </p:sp>
    </p:spTree>
    <p:extLst>
      <p:ext uri="{BB962C8B-B14F-4D97-AF65-F5344CB8AC3E}">
        <p14:creationId xmlns:p14="http://schemas.microsoft.com/office/powerpoint/2010/main" val="152791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43F4-136D-44BB-AEF6-E8C99905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0A3C-08B6-4E38-B9A8-9C29D12D3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nodes</a:t>
            </a:r>
          </a:p>
          <a:p>
            <a:pPr lvl="1"/>
            <a:r>
              <a:rPr lang="en-US" dirty="0"/>
              <a:t>Sites that source, terminate and switch traffic</a:t>
            </a:r>
          </a:p>
          <a:p>
            <a:pPr lvl="1"/>
            <a:r>
              <a:rPr lang="en-US" dirty="0"/>
              <a:t>Amplifier-only sites are NOT nodes!</a:t>
            </a:r>
          </a:p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Optical fibers running between two nodes</a:t>
            </a:r>
          </a:p>
          <a:p>
            <a:pPr lvl="1"/>
            <a:r>
              <a:rPr lang="en-US" dirty="0"/>
              <a:t>Almost always bidirectional with a separate fiber at each direction</a:t>
            </a:r>
          </a:p>
          <a:p>
            <a:pPr lvl="1"/>
            <a:r>
              <a:rPr lang="en-US" dirty="0"/>
              <a:t>Also referred to as “hops”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E940F-1B95-4764-9FAE-704E9ED83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Interconnection pattern of nodes</a:t>
            </a:r>
          </a:p>
          <a:p>
            <a:r>
              <a:rPr lang="en-US" dirty="0"/>
              <a:t>Nodal degree</a:t>
            </a:r>
          </a:p>
          <a:p>
            <a:pPr lvl="1"/>
            <a:r>
              <a:rPr lang="en-US" dirty="0"/>
              <a:t>Number of incident fiber-pairs at node</a:t>
            </a:r>
          </a:p>
          <a:p>
            <a:r>
              <a:rPr lang="en-US" dirty="0"/>
              <a:t>Optical reach</a:t>
            </a:r>
          </a:p>
          <a:p>
            <a:pPr lvl="1"/>
            <a:r>
              <a:rPr lang="en-US" dirty="0"/>
              <a:t>The distance that signal can traverse all-optically before requiring to be regenerated</a:t>
            </a:r>
          </a:p>
          <a:p>
            <a:pPr lvl="1"/>
            <a:r>
              <a:rPr lang="en-US" dirty="0"/>
              <a:t>Specially important in backbone networks</a:t>
            </a:r>
          </a:p>
        </p:txBody>
      </p:sp>
    </p:spTree>
    <p:extLst>
      <p:ext uri="{BB962C8B-B14F-4D97-AF65-F5344CB8AC3E}">
        <p14:creationId xmlns:p14="http://schemas.microsoft.com/office/powerpoint/2010/main" val="238118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CD89-CB7E-4714-8A7B-07BEE36D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Wavelength Assignment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AC1F-10E2-4B58-878B-669FA5C2E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 problem as graph-coloring problem</a:t>
            </a:r>
          </a:p>
          <a:p>
            <a:r>
              <a:rPr lang="en-US" dirty="0"/>
              <a:t>Generating a conflict graph with </a:t>
            </a:r>
            <a:r>
              <a:rPr lang="en-US" dirty="0" err="1"/>
              <a:t>lightpaths</a:t>
            </a:r>
            <a:r>
              <a:rPr lang="en-US" dirty="0"/>
              <a:t> as nodes and their conflicts as links</a:t>
            </a:r>
          </a:p>
          <a:p>
            <a:r>
              <a:rPr lang="en-US" dirty="0"/>
              <a:t>Ordering the conflict graph nodes for coloring</a:t>
            </a:r>
          </a:p>
          <a:p>
            <a:pPr lvl="1"/>
            <a:r>
              <a:rPr lang="en-US" dirty="0"/>
              <a:t>Well-researched topic</a:t>
            </a:r>
          </a:p>
          <a:p>
            <a:pPr lvl="1"/>
            <a:r>
              <a:rPr lang="en-US" dirty="0"/>
              <a:t>Methods </a:t>
            </a:r>
          </a:p>
          <a:p>
            <a:pPr lvl="2"/>
            <a:r>
              <a:rPr lang="en-US" dirty="0"/>
              <a:t>First-fit</a:t>
            </a:r>
          </a:p>
          <a:p>
            <a:pPr lvl="2"/>
            <a:r>
              <a:rPr lang="en-US" dirty="0"/>
              <a:t>Most-used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97EF4-5FDE-4A4D-A653-EAA79605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413986"/>
            <a:ext cx="5691187" cy="31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8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FDBB-B8D7-4FC1-BA8E-2E96213A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Wavelength Assignment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CAF4-9B3C-4D98-AB2D-C06D955F7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First-fit</a:t>
            </a:r>
          </a:p>
          <a:p>
            <a:pPr lvl="1"/>
            <a:r>
              <a:rPr lang="en-US" dirty="0"/>
              <a:t>Labelling and ordering available wavelengths from 1 to W</a:t>
            </a:r>
          </a:p>
          <a:p>
            <a:pPr lvl="1"/>
            <a:r>
              <a:rPr lang="en-US" dirty="0"/>
              <a:t>Moving over </a:t>
            </a:r>
            <a:r>
              <a:rPr lang="en-US" dirty="0" err="1"/>
              <a:t>lightpaths</a:t>
            </a:r>
            <a:r>
              <a:rPr lang="en-US" dirty="0"/>
              <a:t>, assigning the least-indexed available wavelength for each </a:t>
            </a:r>
            <a:r>
              <a:rPr lang="en-US" dirty="0" err="1"/>
              <a:t>lightpath</a:t>
            </a:r>
            <a:endParaRPr lang="en-US" dirty="0"/>
          </a:p>
          <a:p>
            <a:pPr lvl="1"/>
            <a:r>
              <a:rPr lang="en-US" dirty="0"/>
              <a:t>No relation between wavelength indexing and wavelength position on spectrum!</a:t>
            </a:r>
          </a:p>
          <a:p>
            <a:pPr lvl="2"/>
            <a:r>
              <a:rPr lang="en-US" dirty="0"/>
              <a:t>Manipulations can be made in purpose to satisfy some target.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90350-62A7-40D1-A270-2B291D3F83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Most-used</a:t>
            </a:r>
          </a:p>
          <a:p>
            <a:pPr lvl="1"/>
            <a:r>
              <a:rPr lang="en-US" dirty="0"/>
              <a:t>Giving adaptive indices to wavelengths based on their current usage in network</a:t>
            </a:r>
          </a:p>
          <a:p>
            <a:pPr lvl="1"/>
            <a:r>
              <a:rPr lang="en-US" dirty="0"/>
              <a:t>Indexing wavelengths from most-used to least-used from lowest to highest</a:t>
            </a:r>
          </a:p>
          <a:p>
            <a:pPr lvl="1"/>
            <a:r>
              <a:rPr lang="en-US" dirty="0"/>
              <a:t>More computation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B4E06B3-C993-4905-A615-B5543838D0E3}"/>
              </a:ext>
            </a:extLst>
          </p:cNvPr>
          <p:cNvSpPr/>
          <p:nvPr/>
        </p:nvSpPr>
        <p:spPr>
          <a:xfrm>
            <a:off x="7241381" y="4849813"/>
            <a:ext cx="3043237" cy="1643062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So, what is the motivation behind most-used?</a:t>
            </a:r>
          </a:p>
        </p:txBody>
      </p:sp>
    </p:spTree>
    <p:extLst>
      <p:ext uri="{BB962C8B-B14F-4D97-AF65-F5344CB8AC3E}">
        <p14:creationId xmlns:p14="http://schemas.microsoft.com/office/powerpoint/2010/main" val="223584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B697-936F-4EAB-BE6F-F364DE9D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RWA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9841-1F97-4AA5-8C5C-D4C9AD811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One-step RWA</a:t>
            </a:r>
          </a:p>
          <a:p>
            <a:pPr lvl="1"/>
            <a:r>
              <a:rPr lang="en-US" dirty="0"/>
              <a:t>Solving the problems of routing and wavelength assignment together</a:t>
            </a:r>
          </a:p>
          <a:p>
            <a:pPr lvl="1"/>
            <a:r>
              <a:rPr lang="en-US" dirty="0"/>
              <a:t>Better results</a:t>
            </a:r>
          </a:p>
          <a:p>
            <a:pPr lvl="1"/>
            <a:r>
              <a:rPr lang="en-US" dirty="0"/>
              <a:t>Better in heavily-loaded networks</a:t>
            </a:r>
          </a:p>
          <a:p>
            <a:pPr lvl="1"/>
            <a:r>
              <a:rPr lang="en-US" dirty="0"/>
              <a:t>More complicated!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46351-3448-4468-B986-E8466750D4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Topology pruning</a:t>
            </a:r>
          </a:p>
          <a:p>
            <a:pPr lvl="1"/>
            <a:r>
              <a:rPr lang="en-US" dirty="0"/>
              <a:t>Moving over wavelengths and reducing the network topology to those links with free capacity on that wavelength</a:t>
            </a:r>
          </a:p>
          <a:p>
            <a:r>
              <a:rPr lang="en-US" dirty="0"/>
              <a:t>Reachability graph transformation</a:t>
            </a:r>
          </a:p>
          <a:p>
            <a:pPr lvl="1"/>
            <a:r>
              <a:rPr lang="en-US" dirty="0"/>
              <a:t>Breaking network topology to all-optical segments</a:t>
            </a:r>
          </a:p>
        </p:txBody>
      </p:sp>
    </p:spTree>
    <p:extLst>
      <p:ext uri="{BB962C8B-B14F-4D97-AF65-F5344CB8AC3E}">
        <p14:creationId xmlns:p14="http://schemas.microsoft.com/office/powerpoint/2010/main" val="3384335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3B19-DF27-4DD7-8F46-202EE7AF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One-Step RWA; Reachability Graph 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7589F-560D-48B2-9FC8-9D7754BB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14" y="1690688"/>
            <a:ext cx="7900372" cy="4802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278F6-D2AA-4E60-9495-A276B58E181D}"/>
              </a:ext>
            </a:extLst>
          </p:cNvPr>
          <p:cNvSpPr txBox="1"/>
          <p:nvPr/>
        </p:nvSpPr>
        <p:spPr>
          <a:xfrm>
            <a:off x="5667378" y="5846544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(Optical reach is 2,000km)</a:t>
            </a:r>
          </a:p>
        </p:txBody>
      </p:sp>
    </p:spTree>
    <p:extLst>
      <p:ext uri="{BB962C8B-B14F-4D97-AF65-F5344CB8AC3E}">
        <p14:creationId xmlns:p14="http://schemas.microsoft.com/office/powerpoint/2010/main" val="3630905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EE0-46DE-4AB1-BAC2-F54B898C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RWA Schemes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DBFF-C7DA-4650-A394-92E51A7358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Flow-Based Methods</a:t>
            </a:r>
          </a:p>
          <a:p>
            <a:pPr lvl="1"/>
            <a:r>
              <a:rPr lang="en-US" dirty="0"/>
              <a:t>Modelling the RWA problem as ILP</a:t>
            </a:r>
          </a:p>
          <a:p>
            <a:pPr lvl="1"/>
            <a:r>
              <a:rPr lang="en-US" dirty="0"/>
              <a:t>Very close to optimal</a:t>
            </a:r>
          </a:p>
          <a:p>
            <a:pPr lvl="1"/>
            <a:r>
              <a:rPr lang="en-US" dirty="0"/>
              <a:t>Time-consuming</a:t>
            </a:r>
          </a:p>
          <a:p>
            <a:pPr lvl="1"/>
            <a:r>
              <a:rPr lang="en-US" dirty="0"/>
              <a:t>Using LP with solution-rounding techniques</a:t>
            </a:r>
          </a:p>
          <a:p>
            <a:pPr lvl="1"/>
            <a:r>
              <a:rPr lang="en-US" dirty="0"/>
              <a:t>Starting with candidates paths instead of a free-running of ILP</a:t>
            </a:r>
          </a:p>
          <a:p>
            <a:pPr lvl="1"/>
            <a:r>
              <a:rPr lang="en-US" dirty="0"/>
              <a:t>Cost functions offering load-balancing</a:t>
            </a:r>
          </a:p>
          <a:p>
            <a:pPr lvl="1"/>
            <a:r>
              <a:rPr lang="en-US" dirty="0"/>
              <a:t>Suitable for highly-loaded networks with low number of free wavelengths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7F500-B361-4273-9D85-F0CAA78B2B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ILP-Based Ring RWA</a:t>
            </a:r>
          </a:p>
          <a:p>
            <a:pPr lvl="1"/>
            <a:r>
              <a:rPr lang="en-US" dirty="0"/>
              <a:t>Same as ILP-based RWA, though in ring topologies</a:t>
            </a:r>
          </a:p>
          <a:p>
            <a:pPr lvl="1"/>
            <a:r>
              <a:rPr lang="en-US" dirty="0"/>
              <a:t>Dramatically faster due to ring structure</a:t>
            </a:r>
          </a:p>
          <a:p>
            <a:pPr lvl="1"/>
            <a:r>
              <a:rPr lang="en-US" dirty="0"/>
              <a:t>Scalable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F4DB0C8-3B37-49E1-9B52-CE1C828DC77E}"/>
              </a:ext>
            </a:extLst>
          </p:cNvPr>
          <p:cNvSpPr/>
          <p:nvPr/>
        </p:nvSpPr>
        <p:spPr>
          <a:xfrm>
            <a:off x="7029451" y="4057650"/>
            <a:ext cx="3757612" cy="225425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Further research suggestion: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Studying ILP-Based Ring RWA in mesh networks through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856680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11A2-007A-45B9-A028-A5901B11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Impairment-Aware Routing and Wavelength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FF5E-C9F9-4CB3-90C0-0F8C35FE3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RWA + physical-layer models</a:t>
            </a:r>
          </a:p>
          <a:p>
            <a:pPr lvl="1"/>
            <a:r>
              <a:rPr lang="en-US" dirty="0"/>
              <a:t>Adaptive link metrics</a:t>
            </a:r>
          </a:p>
          <a:p>
            <a:pPr lvl="1"/>
            <a:r>
              <a:rPr lang="en-US" dirty="0"/>
              <a:t>Effect of wavelength assignment on SPM, XPM and FWM</a:t>
            </a:r>
          </a:p>
          <a:p>
            <a:pPr lvl="1"/>
            <a:r>
              <a:rPr lang="en-US" dirty="0"/>
              <a:t>Pseudo-linear regime as the most popular assumption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1F8BB-0A9F-484D-9892-3B5283B2A4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Strategy 1</a:t>
            </a:r>
          </a:p>
          <a:p>
            <a:pPr lvl="1"/>
            <a:r>
              <a:rPr lang="en-US" dirty="0"/>
              <a:t>Worst-case</a:t>
            </a:r>
          </a:p>
          <a:p>
            <a:pPr lvl="2"/>
            <a:r>
              <a:rPr lang="en-US" dirty="0"/>
              <a:t>Links fully loaded</a:t>
            </a:r>
          </a:p>
          <a:p>
            <a:pPr lvl="2"/>
            <a:r>
              <a:rPr lang="en-US" dirty="0"/>
              <a:t>Guaranteed feasibility of later-added connections</a:t>
            </a:r>
          </a:p>
          <a:p>
            <a:pPr lvl="2"/>
            <a:r>
              <a:rPr lang="en-US" dirty="0"/>
              <a:t>Leading to extra regenerations</a:t>
            </a:r>
          </a:p>
          <a:p>
            <a:pPr lvl="2"/>
            <a:r>
              <a:rPr lang="en-US" dirty="0"/>
              <a:t>Too pessimistic!</a:t>
            </a:r>
          </a:p>
          <a:p>
            <a:r>
              <a:rPr lang="en-US" dirty="0"/>
              <a:t>Strategy 2</a:t>
            </a:r>
          </a:p>
          <a:p>
            <a:pPr lvl="1"/>
            <a:r>
              <a:rPr lang="en-US" dirty="0"/>
              <a:t>Precise calculation of impairments on time</a:t>
            </a:r>
          </a:p>
          <a:p>
            <a:pPr lvl="1"/>
            <a:r>
              <a:rPr lang="en-US" dirty="0"/>
              <a:t>Less regeneration</a:t>
            </a:r>
          </a:p>
          <a:p>
            <a:pPr lvl="1"/>
            <a:r>
              <a:rPr lang="en-US" dirty="0"/>
              <a:t>Changeable condition of old services due to the new ones</a:t>
            </a:r>
          </a:p>
        </p:txBody>
      </p:sp>
    </p:spTree>
    <p:extLst>
      <p:ext uri="{BB962C8B-B14F-4D97-AF65-F5344CB8AC3E}">
        <p14:creationId xmlns:p14="http://schemas.microsoft.com/office/powerpoint/2010/main" val="153753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9F67-7170-4D8D-9461-4B4930C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Worst-Case vs. Precise Impairment Calculation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3629A29-9147-4D7E-8BC6-6B476F9C7592}"/>
              </a:ext>
            </a:extLst>
          </p:cNvPr>
          <p:cNvSpPr/>
          <p:nvPr/>
        </p:nvSpPr>
        <p:spPr>
          <a:xfrm>
            <a:off x="838201" y="2148840"/>
            <a:ext cx="4404360" cy="320040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using precise calculation with no regeneration: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Reduction in blocking probability by an order of magnitude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B404628-2EDF-4996-9C08-7B866D8973E3}"/>
              </a:ext>
            </a:extLst>
          </p:cNvPr>
          <p:cNvSpPr/>
          <p:nvPr/>
        </p:nvSpPr>
        <p:spPr>
          <a:xfrm>
            <a:off x="6949440" y="2148840"/>
            <a:ext cx="4404360" cy="320040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Optical reach and precise calculation, are of less importance in metro networks.</a:t>
            </a:r>
          </a:p>
        </p:txBody>
      </p:sp>
    </p:spTree>
    <p:extLst>
      <p:ext uri="{BB962C8B-B14F-4D97-AF65-F5344CB8AC3E}">
        <p14:creationId xmlns:p14="http://schemas.microsoft.com/office/powerpoint/2010/main" val="57820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70E3-D555-4BE6-B39D-4C817603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 of Impairments on RWA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8C60-DFE8-40DF-A961-9C0F2ED814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Changing the link metrics based on their spectrum</a:t>
            </a:r>
          </a:p>
          <a:p>
            <a:pPr lvl="1"/>
            <a:r>
              <a:rPr lang="en-US" dirty="0"/>
              <a:t>Using a modified Dijkstra algorithm to find may paths between source and destination</a:t>
            </a:r>
          </a:p>
          <a:p>
            <a:pPr lvl="1"/>
            <a:r>
              <a:rPr lang="en-US" dirty="0"/>
              <a:t>Choosing a path out of many using a scalar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EB03-CDC0-4895-9DC6-FA8CEC0A44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Estimating quality of transmission (</a:t>
            </a:r>
            <a:r>
              <a:rPr lang="en-US" dirty="0" err="1"/>
              <a:t>QoT</a:t>
            </a:r>
            <a:r>
              <a:rPr lang="en-US" dirty="0"/>
              <a:t>) for new connections</a:t>
            </a:r>
          </a:p>
          <a:p>
            <a:pPr lvl="1"/>
            <a:r>
              <a:rPr lang="en-US" dirty="0"/>
              <a:t>Establishing databases before</a:t>
            </a:r>
          </a:p>
          <a:p>
            <a:pPr lvl="1"/>
            <a:r>
              <a:rPr lang="en-US" dirty="0"/>
              <a:t>Indexing the stored paths in database based on their character</a:t>
            </a:r>
          </a:p>
          <a:p>
            <a:pPr lvl="1"/>
            <a:r>
              <a:rPr lang="en-US" dirty="0"/>
              <a:t>Detecting resemblance of a new connection to paths in database and using those information in RWA</a:t>
            </a:r>
          </a:p>
        </p:txBody>
      </p:sp>
    </p:spTree>
    <p:extLst>
      <p:ext uri="{BB962C8B-B14F-4D97-AF65-F5344CB8AC3E}">
        <p14:creationId xmlns:p14="http://schemas.microsoft.com/office/powerpoint/2010/main" val="2201306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59B2-2924-41D4-8611-244FA746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Mixed Line-Rate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6CB7-8FFC-49F3-8358-6390D38C1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Combination of line-rates of different amounts</a:t>
            </a:r>
          </a:p>
          <a:p>
            <a:pPr lvl="1"/>
            <a:r>
              <a:rPr lang="en-US" dirty="0"/>
              <a:t>Carrying 10Gbps and 40Gbps signals together</a:t>
            </a:r>
          </a:p>
          <a:p>
            <a:pPr lvl="1"/>
            <a:r>
              <a:rPr lang="en-US" dirty="0"/>
              <a:t>Detrimental effect of 10Gbps signals on 40Gbps signals due to XPM</a:t>
            </a:r>
          </a:p>
          <a:p>
            <a:pPr lvl="1"/>
            <a:endParaRPr lang="en-US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7EF090F-CF75-4581-AA27-CD509ED7D577}"/>
              </a:ext>
            </a:extLst>
          </p:cNvPr>
          <p:cNvSpPr/>
          <p:nvPr/>
        </p:nvSpPr>
        <p:spPr>
          <a:xfrm>
            <a:off x="6873240" y="2461260"/>
            <a:ext cx="4160520" cy="270510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Reasonable use of precise calculation of impairments due to escaping pessimistic design of worst-case strategy</a:t>
            </a:r>
          </a:p>
        </p:txBody>
      </p:sp>
    </p:spTree>
    <p:extLst>
      <p:ext uri="{BB962C8B-B14F-4D97-AF65-F5344CB8AC3E}">
        <p14:creationId xmlns:p14="http://schemas.microsoft.com/office/powerpoint/2010/main" val="2367138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B837-AB82-45C6-9C12-EDDF2F73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Elastic Optical Networks (EONs)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D560-3B14-4385-A783-5F2966848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Arbitrary wavelength griding</a:t>
            </a:r>
          </a:p>
          <a:p>
            <a:r>
              <a:rPr lang="en-US" dirty="0"/>
              <a:t>Replacing grooming with spectrum-sliced elastic (SLICE) optical path architecture</a:t>
            </a:r>
          </a:p>
          <a:p>
            <a:pPr lvl="1"/>
            <a:r>
              <a:rPr lang="en-US" dirty="0"/>
              <a:t>Allocating a flexible-bandwidth wavelength to a client service</a:t>
            </a:r>
          </a:p>
          <a:p>
            <a:pPr lvl="1"/>
            <a:r>
              <a:rPr lang="en-US" dirty="0"/>
              <a:t>More power and cost efficient compared to grooming</a:t>
            </a:r>
          </a:p>
          <a:p>
            <a:pPr lvl="1"/>
            <a:r>
              <a:rPr lang="en-US" dirty="0"/>
              <a:t>EONs are networks supporting SLICE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6C360-D51E-4A2F-9890-5874E774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1448117"/>
            <a:ext cx="3640140" cy="52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5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E268-5962-4817-8D62-4E21FC6C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57F1-1BD5-4460-B66A-8FE80F027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Routing (R) and wavelength assignment (WA), together referred to as RWA</a:t>
            </a:r>
          </a:p>
          <a:p>
            <a:endParaRPr lang="fa-IR" dirty="0"/>
          </a:p>
          <a:p>
            <a:r>
              <a:rPr lang="en-US" dirty="0"/>
              <a:t>Regeneration</a:t>
            </a:r>
          </a:p>
          <a:p>
            <a:pPr lvl="1"/>
            <a:r>
              <a:rPr lang="en-US" dirty="0"/>
              <a:t>Entering the WDM signal from optical to electrical domain and again, to optical</a:t>
            </a:r>
          </a:p>
          <a:p>
            <a:endParaRPr lang="en-US" dirty="0"/>
          </a:p>
          <a:p>
            <a:r>
              <a:rPr lang="en-US" dirty="0"/>
              <a:t>3R regeneration</a:t>
            </a:r>
          </a:p>
          <a:p>
            <a:pPr lvl="1"/>
            <a:r>
              <a:rPr lang="en-US" dirty="0"/>
              <a:t>Re-amplification</a:t>
            </a:r>
          </a:p>
          <a:p>
            <a:pPr lvl="1"/>
            <a:r>
              <a:rPr lang="en-US" dirty="0"/>
              <a:t>Re-shaping</a:t>
            </a:r>
          </a:p>
          <a:p>
            <a:pPr lvl="1"/>
            <a:r>
              <a:rPr lang="en-US" dirty="0"/>
              <a:t>Re-timing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006D-258B-4A37-8A74-EFC39D5A8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O-E-O architecture</a:t>
            </a:r>
          </a:p>
          <a:p>
            <a:pPr lvl="1"/>
            <a:r>
              <a:rPr lang="en-US" dirty="0"/>
              <a:t>Signal regeneration at each intermediate node</a:t>
            </a:r>
          </a:p>
          <a:p>
            <a:pPr lvl="1"/>
            <a:r>
              <a:rPr lang="en-US" dirty="0"/>
              <a:t>Large amount of equipment!</a:t>
            </a:r>
          </a:p>
          <a:p>
            <a:pPr lvl="1"/>
            <a:r>
              <a:rPr lang="en-US" dirty="0"/>
              <a:t>Drawbacks in terms of cost, power consumption, reliability and space requirements</a:t>
            </a:r>
          </a:p>
          <a:p>
            <a:endParaRPr lang="en-US" dirty="0"/>
          </a:p>
          <a:p>
            <a:r>
              <a:rPr lang="en-US" dirty="0"/>
              <a:t>O-O-O (all-optical) architecture</a:t>
            </a:r>
          </a:p>
          <a:p>
            <a:pPr lvl="1"/>
            <a:r>
              <a:rPr lang="en-US" dirty="0"/>
              <a:t>Signal being carried in optical domain throughout transmission</a:t>
            </a:r>
          </a:p>
          <a:p>
            <a:pPr lvl="1"/>
            <a:r>
              <a:rPr lang="en-US" dirty="0"/>
              <a:t>Also referring to infrequent regeneration</a:t>
            </a:r>
          </a:p>
          <a:p>
            <a:pPr lvl="1"/>
            <a:r>
              <a:rPr lang="en-US" dirty="0"/>
              <a:t>Reconfigurable optical add/drop multiplexers (ROADMs) for optical bypass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1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438B-0E25-49EF-8A4E-0176B72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8574-4368-414A-9F36-673B50B6B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OFDM</a:t>
            </a:r>
          </a:p>
          <a:p>
            <a:pPr lvl="1"/>
            <a:r>
              <a:rPr lang="en-US" dirty="0"/>
              <a:t>Carrying a signal over multiple carriers</a:t>
            </a:r>
          </a:p>
          <a:p>
            <a:pPr lvl="1"/>
            <a:r>
              <a:rPr lang="en-US" dirty="0"/>
              <a:t>More tolerable to fiber impairments</a:t>
            </a:r>
          </a:p>
          <a:p>
            <a:r>
              <a:rPr lang="en-US" dirty="0"/>
              <a:t>Software-controlled bandwidth-variable transponders (BVTs)</a:t>
            </a:r>
          </a:p>
          <a:p>
            <a:pPr lvl="1"/>
            <a:r>
              <a:rPr lang="en-US" dirty="0"/>
              <a:t>Handling variable-rate</a:t>
            </a:r>
          </a:p>
          <a:p>
            <a:pPr lvl="1"/>
            <a:r>
              <a:rPr lang="en-US" dirty="0"/>
              <a:t>Serving as multiple virtual transponders for narrow-bandwidth connections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C4ADB-5E37-4B31-82E9-C6718586DF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Variable-bandwidth switches</a:t>
            </a:r>
          </a:p>
          <a:p>
            <a:pPr lvl="1"/>
            <a:r>
              <a:rPr lang="en-US" dirty="0" err="1"/>
              <a:t>LCoS</a:t>
            </a:r>
            <a:r>
              <a:rPr lang="en-US" dirty="0"/>
              <a:t>-WSSs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E09B643-4AFF-49A3-8275-CEDB023043CA}"/>
              </a:ext>
            </a:extLst>
          </p:cNvPr>
          <p:cNvSpPr/>
          <p:nvPr/>
        </p:nvSpPr>
        <p:spPr>
          <a:xfrm>
            <a:off x="6393180" y="3035300"/>
            <a:ext cx="4739640" cy="32766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limitation of filtering technology imposes the griding not to be totally unquantized. Rather, it must provide multiples of a base bandwidth called </a:t>
            </a:r>
            <a:r>
              <a:rPr lang="en-US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12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0B59-CEA5-4B20-A01E-DC1FB929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EONs (cont’d)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C5494-007B-4278-B336-E420580A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962150"/>
            <a:ext cx="10144125" cy="1466850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A61ABB4D-7E89-4C55-8967-2266BA6C6C7E}"/>
              </a:ext>
            </a:extLst>
          </p:cNvPr>
          <p:cNvSpPr/>
          <p:nvPr/>
        </p:nvSpPr>
        <p:spPr>
          <a:xfrm>
            <a:off x="3840479" y="3825240"/>
            <a:ext cx="4511040" cy="266763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Ideal and aggressively pursued for future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540428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4E1D-B268-4095-8628-E893908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RSA in EONs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F480-3D04-49E1-9C82-62757782E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Routing is the same!</a:t>
            </a:r>
          </a:p>
          <a:p>
            <a:r>
              <a:rPr lang="en-US" dirty="0"/>
              <a:t>Spectrum assignment</a:t>
            </a:r>
          </a:p>
          <a:p>
            <a:pPr lvl="1"/>
            <a:r>
              <a:rPr lang="en-US" dirty="0"/>
              <a:t>Assigning a particular set of slots to an optical channel</a:t>
            </a:r>
          </a:p>
          <a:p>
            <a:pPr lvl="1"/>
            <a:r>
              <a:rPr lang="en-US" dirty="0"/>
              <a:t>Continuity constraint</a:t>
            </a:r>
          </a:p>
          <a:p>
            <a:pPr lvl="2"/>
            <a:r>
              <a:rPr lang="en-US" dirty="0"/>
              <a:t>Same slots </a:t>
            </a:r>
            <a:r>
              <a:rPr lang="en-US" b="1" dirty="0"/>
              <a:t>must be assigned</a:t>
            </a:r>
            <a:r>
              <a:rPr lang="en-US" dirty="0"/>
              <a:t> in an all-optical segment of transmission</a:t>
            </a:r>
          </a:p>
          <a:p>
            <a:pPr lvl="2"/>
            <a:r>
              <a:rPr lang="en-US" dirty="0"/>
              <a:t>Similar to continuity in fixed-grid networks</a:t>
            </a:r>
          </a:p>
          <a:p>
            <a:pPr lvl="1"/>
            <a:r>
              <a:rPr lang="en-US" dirty="0"/>
              <a:t>Contiguity constraint</a:t>
            </a:r>
          </a:p>
          <a:p>
            <a:pPr lvl="2"/>
            <a:r>
              <a:rPr lang="en-US" dirty="0"/>
              <a:t>Slots </a:t>
            </a:r>
            <a:r>
              <a:rPr lang="en-US" b="1" dirty="0"/>
              <a:t>must be assigned</a:t>
            </a:r>
            <a:r>
              <a:rPr lang="en-US" dirty="0"/>
              <a:t> consecutively to a connection</a:t>
            </a:r>
          </a:p>
          <a:p>
            <a:pPr lvl="2"/>
            <a:r>
              <a:rPr lang="en-US" dirty="0"/>
              <a:t>New concept in EONs!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3AC51DB-10FD-49D4-97FD-763FA7EEA530}"/>
              </a:ext>
            </a:extLst>
          </p:cNvPr>
          <p:cNvSpPr/>
          <p:nvPr/>
        </p:nvSpPr>
        <p:spPr>
          <a:xfrm>
            <a:off x="6301740" y="1690688"/>
            <a:ext cx="5417820" cy="423989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challenging and complicated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Multi-step RSA is more reasonable.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alternative-path routing is favored once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Both link-load and fragmentation are important now.</a:t>
            </a:r>
          </a:p>
        </p:txBody>
      </p:sp>
    </p:spTree>
    <p:extLst>
      <p:ext uri="{BB962C8B-B14F-4D97-AF65-F5344CB8AC3E}">
        <p14:creationId xmlns:p14="http://schemas.microsoft.com/office/powerpoint/2010/main" val="2311847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C41-8899-4FF0-8AC7-291B8E5D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RSA in EONs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4133-15C5-44F9-B5F3-7A4C3D7F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1040" cy="4351338"/>
          </a:xfrm>
        </p:spPr>
        <p:txBody>
          <a:bodyPr/>
          <a:lstStyle/>
          <a:p>
            <a:r>
              <a:rPr lang="en-US" dirty="0"/>
              <a:t>Spectrum assignment</a:t>
            </a:r>
          </a:p>
          <a:p>
            <a:pPr lvl="1"/>
            <a:r>
              <a:rPr lang="en-US" dirty="0"/>
              <a:t>Weighted graph-coloring</a:t>
            </a:r>
          </a:p>
          <a:p>
            <a:pPr lvl="2"/>
            <a:r>
              <a:rPr lang="en-US" dirty="0"/>
              <a:t>More weights to connection requests with more required slots</a:t>
            </a:r>
          </a:p>
          <a:p>
            <a:pPr lvl="1"/>
            <a:r>
              <a:rPr lang="en-US" dirty="0"/>
              <a:t>Considering contiguity</a:t>
            </a:r>
          </a:p>
          <a:p>
            <a:pPr lvl="1"/>
            <a:r>
              <a:rPr lang="en-US" dirty="0"/>
              <a:t>Variations to first-fit and most-used</a:t>
            </a:r>
          </a:p>
          <a:p>
            <a:pPr lvl="2"/>
            <a:r>
              <a:rPr lang="en-US" dirty="0"/>
              <a:t>First-last-fit</a:t>
            </a:r>
          </a:p>
          <a:p>
            <a:pPr lvl="2"/>
            <a:r>
              <a:rPr lang="en-US" dirty="0"/>
              <a:t>Best-fit</a:t>
            </a:r>
          </a:p>
          <a:p>
            <a:pPr lvl="2"/>
            <a:r>
              <a:rPr lang="en-US" dirty="0"/>
              <a:t>Exact-fit (reverting to first-fit)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9E937-F54D-4F53-8425-F4D895E5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2204688"/>
            <a:ext cx="6448425" cy="35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2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F690-165B-4670-B83A-4E050E60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RSA in EONs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1227-FFE0-4786-BDB0-623051C8F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ILP-based RSA</a:t>
            </a:r>
          </a:p>
          <a:p>
            <a:pPr lvl="1"/>
            <a:r>
              <a:rPr lang="en-US" dirty="0"/>
              <a:t>Constraints</a:t>
            </a:r>
          </a:p>
          <a:p>
            <a:pPr lvl="2"/>
            <a:r>
              <a:rPr lang="en-US" dirty="0"/>
              <a:t>Unique spectrum assignment on a single fiber</a:t>
            </a:r>
          </a:p>
          <a:p>
            <a:pPr lvl="2"/>
            <a:r>
              <a:rPr lang="en-US" dirty="0"/>
              <a:t>Continuity</a:t>
            </a:r>
          </a:p>
          <a:p>
            <a:pPr lvl="2"/>
            <a:r>
              <a:rPr lang="en-US" dirty="0"/>
              <a:t>Contiguity</a:t>
            </a:r>
          </a:p>
          <a:p>
            <a:pPr lvl="1"/>
            <a:r>
              <a:rPr lang="en-US" dirty="0"/>
              <a:t>Objective function</a:t>
            </a:r>
          </a:p>
          <a:p>
            <a:pPr lvl="2"/>
            <a:r>
              <a:rPr lang="en-US" dirty="0"/>
              <a:t>Minimizing the maximum number of utilized slots on all links</a:t>
            </a:r>
          </a:p>
          <a:p>
            <a:pPr lvl="2"/>
            <a:r>
              <a:rPr lang="en-US" dirty="0"/>
              <a:t>Minimizing the highest-numbered slot utilized on any link</a:t>
            </a:r>
          </a:p>
          <a:p>
            <a:pPr lvl="2"/>
            <a:r>
              <a:rPr lang="en-US" dirty="0"/>
              <a:t>Minimizing the total number of slots utilized across the network</a:t>
            </a:r>
          </a:p>
          <a:p>
            <a:pPr lvl="2"/>
            <a:r>
              <a:rPr lang="en-US" dirty="0"/>
              <a:t>Minimizing the amount of requested bandwidth that is blocked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AA2E0-F79F-4632-B564-DEC4B8D972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Distance-adaptive RSA</a:t>
            </a:r>
          </a:p>
          <a:p>
            <a:pPr lvl="1"/>
            <a:r>
              <a:rPr lang="en-US" dirty="0"/>
              <a:t>Routing, modulation level and spectrum assignment (RMLSA)</a:t>
            </a:r>
          </a:p>
          <a:p>
            <a:pPr lvl="1"/>
            <a:r>
              <a:rPr lang="en-US" dirty="0"/>
              <a:t>Including modulation level for transmission reach maximization</a:t>
            </a:r>
          </a:p>
          <a:p>
            <a:pPr lvl="1"/>
            <a:r>
              <a:rPr lang="en-US" dirty="0"/>
              <a:t>Transmission degradation due to multiple modulation formats in fibers</a:t>
            </a:r>
          </a:p>
          <a:p>
            <a:r>
              <a:rPr lang="en-US" dirty="0"/>
              <a:t>Routing, Spectrum and Core Assignment (RSCA)</a:t>
            </a:r>
          </a:p>
          <a:p>
            <a:pPr lvl="1"/>
            <a:r>
              <a:rPr lang="en-US" dirty="0"/>
              <a:t>Including multi-core fibers and space-division multiplexing</a:t>
            </a:r>
          </a:p>
          <a:p>
            <a:pPr lvl="1"/>
            <a:r>
              <a:rPr lang="en-US" dirty="0"/>
              <a:t>Crosstalk between cores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21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6A9F-57B1-411F-B437-7CFFD05E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756D-2B62-43A2-966E-AE45C828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stranded bandwidth and displacing gaps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D2B5-2D45-4DEC-B7CE-3ADF05C1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93" y="2699471"/>
            <a:ext cx="9934614" cy="34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5344-460D-48AC-BCDD-F0B99CDD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Push-Pull Defragmentation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15333-48D4-48FE-AF26-86921315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73200"/>
            <a:ext cx="101536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28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01FA7-A1C1-4F1D-9557-B026823F4DFA}"/>
              </a:ext>
            </a:extLst>
          </p:cNvPr>
          <p:cNvSpPr txBox="1"/>
          <p:nvPr/>
        </p:nvSpPr>
        <p:spPr>
          <a:xfrm>
            <a:off x="3764785" y="2967335"/>
            <a:ext cx="4662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40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1CE0-5E52-4205-BCAF-25FB6054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O-E-O vs. O-O-O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BD6EB-AA0E-4B38-9035-8A7E5DD0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91" y="1413509"/>
            <a:ext cx="5163735" cy="5268644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60CD9673-3416-452E-8434-674E2CF434C3}"/>
              </a:ext>
            </a:extLst>
          </p:cNvPr>
          <p:cNvSpPr/>
          <p:nvPr/>
        </p:nvSpPr>
        <p:spPr>
          <a:xfrm>
            <a:off x="7237102" y="1413509"/>
            <a:ext cx="3615397" cy="2377440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recent research area: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Investigating regenerations also in a point on links not only nodes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297349F-B93A-42DD-BB47-648E07D90D92}"/>
              </a:ext>
            </a:extLst>
          </p:cNvPr>
          <p:cNvSpPr/>
          <p:nvPr/>
        </p:nvSpPr>
        <p:spPr>
          <a:xfrm>
            <a:off x="7237102" y="4115435"/>
            <a:ext cx="3615397" cy="2377440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 typical network, shortest path was not the minimum-regeneration path for 1% of demands!</a:t>
            </a:r>
          </a:p>
        </p:txBody>
      </p:sp>
    </p:spTree>
    <p:extLst>
      <p:ext uri="{BB962C8B-B14F-4D97-AF65-F5344CB8AC3E}">
        <p14:creationId xmlns:p14="http://schemas.microsoft.com/office/powerpoint/2010/main" val="16576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83E7-F883-480F-BDC9-12F4799E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Wavelength- vs. Spectrum 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6C14-B1DB-4A93-84DD-36153AC37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Wavelength</a:t>
            </a:r>
          </a:p>
          <a:p>
            <a:pPr lvl="1"/>
            <a:r>
              <a:rPr lang="en-US" sz="2000" dirty="0"/>
              <a:t>Fixed griding</a:t>
            </a:r>
          </a:p>
          <a:p>
            <a:pPr lvl="1"/>
            <a:r>
              <a:rPr lang="en-US" sz="2000" dirty="0"/>
              <a:t>Sub-optimal due to fixed-grid constraints</a:t>
            </a:r>
          </a:p>
          <a:p>
            <a:pPr lvl="1"/>
            <a:r>
              <a:rPr lang="en-US" sz="2000" dirty="0"/>
              <a:t>Less contention-prone</a:t>
            </a:r>
          </a:p>
          <a:p>
            <a:pPr lvl="1"/>
            <a:r>
              <a:rPr lang="en-US" sz="2000" dirty="0"/>
              <a:t>Simple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26FA8-A4D4-4E1E-A946-AD89E2328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Spectrum</a:t>
            </a:r>
          </a:p>
          <a:p>
            <a:pPr lvl="1"/>
            <a:r>
              <a:rPr lang="en-US" sz="2000" dirty="0"/>
              <a:t>Flexible griding</a:t>
            </a:r>
          </a:p>
          <a:p>
            <a:pPr lvl="1"/>
            <a:r>
              <a:rPr lang="en-US" sz="2000" dirty="0"/>
              <a:t>More optimal</a:t>
            </a:r>
          </a:p>
          <a:p>
            <a:pPr lvl="1"/>
            <a:r>
              <a:rPr lang="en-US" sz="2000" dirty="0"/>
              <a:t>More contention-prone</a:t>
            </a:r>
          </a:p>
          <a:p>
            <a:pPr lvl="1"/>
            <a:r>
              <a:rPr lang="en-US" sz="2000" dirty="0"/>
              <a:t>More complicated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66432-848C-437B-823C-C25DE155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00" y="3652173"/>
            <a:ext cx="6317200" cy="30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2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41F7-0DC8-4995-B6B0-E1D30434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RWA (RSA)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F9CE-F79D-4991-B950-215A3006C4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WA (SA), O-O-O architecture</a:t>
            </a:r>
          </a:p>
          <a:p>
            <a:pPr lvl="1"/>
            <a:r>
              <a:rPr lang="en-US" sz="2000" dirty="0"/>
              <a:t>Challenging design</a:t>
            </a:r>
          </a:p>
          <a:p>
            <a:pPr lvl="1"/>
            <a:r>
              <a:rPr lang="en-US" sz="2000" dirty="0"/>
              <a:t>Wavelength continuity constraint</a:t>
            </a:r>
          </a:p>
          <a:p>
            <a:r>
              <a:rPr lang="en-US" sz="2600" dirty="0"/>
              <a:t>WA (SA), O-E-O architecture</a:t>
            </a:r>
          </a:p>
          <a:p>
            <a:pPr lvl="1"/>
            <a:r>
              <a:rPr lang="en-US" sz="2000" dirty="0"/>
              <a:t>Simple problem of WA</a:t>
            </a:r>
          </a:p>
          <a:p>
            <a:r>
              <a:rPr lang="en-US" sz="2600" dirty="0"/>
              <a:t>Routing order</a:t>
            </a:r>
          </a:p>
          <a:p>
            <a:pPr lvl="1"/>
            <a:r>
              <a:rPr lang="en-US" sz="2000" dirty="0"/>
              <a:t>Fulfilling more challenging demands first</a:t>
            </a:r>
          </a:p>
          <a:p>
            <a:r>
              <a:rPr lang="en-US" sz="2600" dirty="0"/>
              <a:t>Back-up paths for a connection</a:t>
            </a:r>
          </a:p>
          <a:p>
            <a:pPr lvl="1"/>
            <a:r>
              <a:rPr lang="en-US" sz="2000" dirty="0"/>
              <a:t>Multiple candidates for a connection</a:t>
            </a:r>
          </a:p>
          <a:p>
            <a:r>
              <a:rPr lang="en-US" sz="2600" dirty="0"/>
              <a:t>Routing strategies</a:t>
            </a:r>
          </a:p>
          <a:p>
            <a:pPr lvl="1"/>
            <a:r>
              <a:rPr lang="en-US" sz="2000" dirty="0"/>
              <a:t>Avoiding congestion</a:t>
            </a:r>
          </a:p>
          <a:p>
            <a:pPr lvl="1"/>
            <a:r>
              <a:rPr lang="en-US" sz="2000" dirty="0"/>
              <a:t>Shortest path</a:t>
            </a:r>
          </a:p>
          <a:p>
            <a:pPr lvl="1"/>
            <a:r>
              <a:rPr lang="en-US" sz="2000" dirty="0"/>
              <a:t>Minimum-hop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B35B3-5DD9-4469-A08E-F9C6964DB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Wavelength contention</a:t>
            </a:r>
          </a:p>
          <a:p>
            <a:pPr lvl="1"/>
            <a:r>
              <a:rPr lang="en-US" sz="2200" dirty="0"/>
              <a:t>Free capacity, but no free wavelength due to poor design!</a:t>
            </a:r>
          </a:p>
          <a:p>
            <a:pPr lvl="1"/>
            <a:r>
              <a:rPr lang="en-US" sz="2200" dirty="0"/>
              <a:t>Heuristic algorithms</a:t>
            </a:r>
          </a:p>
          <a:p>
            <a:r>
              <a:rPr lang="en-US" sz="2600" dirty="0"/>
              <a:t>Joint routing and wavelength assignment</a:t>
            </a:r>
          </a:p>
          <a:p>
            <a:pPr lvl="1"/>
            <a:r>
              <a:rPr lang="en-US" sz="2200" dirty="0"/>
              <a:t>More complicated algorithm as opposed to separate RWA</a:t>
            </a:r>
          </a:p>
          <a:p>
            <a:r>
              <a:rPr lang="en-US" sz="2600" dirty="0"/>
              <a:t>Impairment-aware RWA</a:t>
            </a:r>
          </a:p>
          <a:p>
            <a:pPr lvl="1"/>
            <a:r>
              <a:rPr lang="en-US" sz="2200" dirty="0"/>
              <a:t>Exploiting models for capturing fiber impairments</a:t>
            </a:r>
          </a:p>
          <a:p>
            <a:r>
              <a:rPr lang="en-US" sz="2600" dirty="0"/>
              <a:t>Multicast routing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4297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2500-A375-419A-A867-88E557A8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RWA (RSA) Perspectives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8534-E92C-478C-B23C-85F32C5F6F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Wavelength contention</a:t>
            </a:r>
          </a:p>
          <a:p>
            <a:pPr lvl="1"/>
            <a:r>
              <a:rPr lang="en-US" dirty="0"/>
              <a:t>Free capacity, but no free wavelength due to poor design!</a:t>
            </a:r>
          </a:p>
          <a:p>
            <a:pPr lvl="1"/>
            <a:r>
              <a:rPr lang="en-US" dirty="0"/>
              <a:t>Heuristic algorithms</a:t>
            </a:r>
          </a:p>
          <a:p>
            <a:r>
              <a:rPr lang="en-US" dirty="0"/>
              <a:t>Joint routing and wavelength assignment</a:t>
            </a:r>
          </a:p>
          <a:p>
            <a:pPr lvl="1"/>
            <a:r>
              <a:rPr lang="en-US" dirty="0"/>
              <a:t>More complicated algorithm as opposed to separate RWA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698E9-B328-4903-8247-91F7F7F11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Impairment-aware RWA</a:t>
            </a:r>
          </a:p>
          <a:p>
            <a:pPr lvl="1"/>
            <a:r>
              <a:rPr lang="en-US" dirty="0"/>
              <a:t>Exploiting models for capturing fiber impairments</a:t>
            </a:r>
          </a:p>
        </p:txBody>
      </p:sp>
    </p:spTree>
    <p:extLst>
      <p:ext uri="{BB962C8B-B14F-4D97-AF65-F5344CB8AC3E}">
        <p14:creationId xmlns:p14="http://schemas.microsoft.com/office/powerpoint/2010/main" val="169827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EC35-26F6-4170-A46E-7C73F78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Shortest-Path Routing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12D4-BC41-48E7-8A5D-6D05DF3056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pPr lvl="1"/>
            <a:r>
              <a:rPr lang="en-US" dirty="0"/>
              <a:t>Finding a path of minimum total metric (whether distance, hop, etc.)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Additive cost</a:t>
            </a:r>
          </a:p>
          <a:p>
            <a:pPr lvl="1"/>
            <a:r>
              <a:rPr lang="en-US" dirty="0"/>
              <a:t>No negative cycles in network</a:t>
            </a:r>
          </a:p>
          <a:p>
            <a:pPr lvl="1"/>
            <a:r>
              <a:rPr lang="en-US" dirty="0"/>
              <a:t>(bidirectional links; indifference between source and destination)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D3C5-5CA6-4995-84F1-34E742BDFB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Dijkstra</a:t>
            </a:r>
          </a:p>
          <a:p>
            <a:pPr lvl="2"/>
            <a:r>
              <a:rPr lang="en-US" dirty="0"/>
              <a:t>Minimum distance</a:t>
            </a:r>
          </a:p>
          <a:p>
            <a:pPr lvl="2"/>
            <a:r>
              <a:rPr lang="en-US" dirty="0"/>
              <a:t>Greedy</a:t>
            </a:r>
          </a:p>
          <a:p>
            <a:pPr lvl="2"/>
            <a:r>
              <a:rPr lang="en-US" dirty="0"/>
              <a:t>Always yielding a solution (if exists)</a:t>
            </a:r>
          </a:p>
          <a:p>
            <a:pPr lvl="1"/>
            <a:r>
              <a:rPr lang="en-US" dirty="0"/>
              <a:t>Breadth-first-search (BFS)</a:t>
            </a:r>
          </a:p>
          <a:p>
            <a:pPr lvl="2"/>
            <a:r>
              <a:rPr lang="en-US" dirty="0"/>
              <a:t>Minimum hop</a:t>
            </a:r>
          </a:p>
          <a:p>
            <a:pPr lvl="2"/>
            <a:r>
              <a:rPr lang="en-US" dirty="0"/>
              <a:t>Link cost equal to 1</a:t>
            </a:r>
          </a:p>
          <a:p>
            <a:pPr lvl="1"/>
            <a:r>
              <a:rPr lang="en-US" dirty="0"/>
              <a:t>Constrained shortest-path (CSP)</a:t>
            </a:r>
          </a:p>
          <a:p>
            <a:pPr lvl="2"/>
            <a:r>
              <a:rPr lang="en-US" dirty="0"/>
              <a:t>Extra constraints on paths found (e.g. maximum number of hops not exceeding a threshold)</a:t>
            </a:r>
          </a:p>
        </p:txBody>
      </p:sp>
    </p:spTree>
    <p:extLst>
      <p:ext uri="{BB962C8B-B14F-4D97-AF65-F5344CB8AC3E}">
        <p14:creationId xmlns:p14="http://schemas.microsoft.com/office/powerpoint/2010/main" val="275909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2049</Words>
  <Application>Microsoft Office PowerPoint</Application>
  <PresentationFormat>Widescreen</PresentationFormat>
  <Paragraphs>386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PcbknwTimes-Roman</vt:lpstr>
      <vt:lpstr>Office Theme</vt:lpstr>
      <vt:lpstr>Routing and Wavelength (Spectrum) Assignment</vt:lpstr>
      <vt:lpstr>Routing and Wavelength (Spectrum) Assignment: Concepts</vt:lpstr>
      <vt:lpstr>Terminology</vt:lpstr>
      <vt:lpstr>Terminology (cont’d)</vt:lpstr>
      <vt:lpstr>O-E-O vs. O-O-O architecture</vt:lpstr>
      <vt:lpstr>Wavelength- vs. Spectrum Assignment</vt:lpstr>
      <vt:lpstr>RWA (RSA) Perspectives</vt:lpstr>
      <vt:lpstr>RWA (RSA) Perspectives (cont’d)</vt:lpstr>
      <vt:lpstr>Shortest-Path Routing Algorithms</vt:lpstr>
      <vt:lpstr>k-Shortest-Paths Routing Algorithms</vt:lpstr>
      <vt:lpstr>Shortest-Distance Versus Minimum-Hop Routing</vt:lpstr>
      <vt:lpstr>Protection Considerations in Routing</vt:lpstr>
      <vt:lpstr>Methods for Finding Disjoint Paths</vt:lpstr>
      <vt:lpstr>Drawbacks of Method 1</vt:lpstr>
      <vt:lpstr>Method 2: Bhandari Algorithm</vt:lpstr>
      <vt:lpstr>Method 2: Suurballe Algorithm</vt:lpstr>
      <vt:lpstr>Scenarios with SPDP Algorithm Failure</vt:lpstr>
      <vt:lpstr>Disjoint-Path Routing with Multiple Sources and/or Destinations</vt:lpstr>
      <vt:lpstr>Shared-Risk Link Group (SRLG)</vt:lpstr>
      <vt:lpstr>Routing Strategies</vt:lpstr>
      <vt:lpstr>Routing Strategies (cont’d)</vt:lpstr>
      <vt:lpstr>Routing Order</vt:lpstr>
      <vt:lpstr>Multicast Routing</vt:lpstr>
      <vt:lpstr>Multicast Routing</vt:lpstr>
      <vt:lpstr>Multicast Protection with respect to Regeneration Sites</vt:lpstr>
      <vt:lpstr>Wavelength Assignment</vt:lpstr>
      <vt:lpstr>Wavelength Assignment; Challenges</vt:lpstr>
      <vt:lpstr>Wavelength Assignment Failure</vt:lpstr>
      <vt:lpstr>WA Studies; Figures of Merit </vt:lpstr>
      <vt:lpstr>Wavelength Assignment Algorithms</vt:lpstr>
      <vt:lpstr>Wavelength Assignment Algorithms</vt:lpstr>
      <vt:lpstr>RWA Schemes</vt:lpstr>
      <vt:lpstr>One-Step RWA; Reachability Graph Transformation</vt:lpstr>
      <vt:lpstr>RWA Schemes (cont’d)</vt:lpstr>
      <vt:lpstr>Impairment-Aware Routing and Wavelength Assignment</vt:lpstr>
      <vt:lpstr>Worst-Case vs. Precise Impairment Calculation</vt:lpstr>
      <vt:lpstr>Impact of Impairments on RWA</vt:lpstr>
      <vt:lpstr>Mixed Line-Rate Systems</vt:lpstr>
      <vt:lpstr>Elastic Optical Networks (EONs)</vt:lpstr>
      <vt:lpstr>EONs (cont’d)</vt:lpstr>
      <vt:lpstr>EONs (cont’d)</vt:lpstr>
      <vt:lpstr>RSA in EONs</vt:lpstr>
      <vt:lpstr>RSA in EONs (cont’d)</vt:lpstr>
      <vt:lpstr>RSA in EONs (cont’d)</vt:lpstr>
      <vt:lpstr>Defragmentation</vt:lpstr>
      <vt:lpstr>Push-Pull Defragmentation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Wavelength (Spectrum) Assignment</dc:title>
  <dc:creator>Mostafa</dc:creator>
  <cp:lastModifiedBy>Mostafa</cp:lastModifiedBy>
  <cp:revision>191</cp:revision>
  <dcterms:created xsi:type="dcterms:W3CDTF">2021-04-16T17:03:47Z</dcterms:created>
  <dcterms:modified xsi:type="dcterms:W3CDTF">2021-05-01T22:53:32Z</dcterms:modified>
</cp:coreProperties>
</file>