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0" r:id="rId7"/>
    <p:sldId id="263" r:id="rId8"/>
    <p:sldId id="264" r:id="rId9"/>
    <p:sldId id="265" r:id="rId10"/>
    <p:sldId id="267" r:id="rId11"/>
    <p:sldId id="266"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1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2F091-06BC-41E2-9513-31517CCA8A19}"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BDFF5-87EE-4381-80CA-CE1A1374546C}" type="slidenum">
              <a:rPr lang="en-US" smtClean="0"/>
              <a:t>‹#›</a:t>
            </a:fld>
            <a:endParaRPr lang="en-US"/>
          </a:p>
        </p:txBody>
      </p:sp>
    </p:spTree>
    <p:extLst>
      <p:ext uri="{BB962C8B-B14F-4D97-AF65-F5344CB8AC3E}">
        <p14:creationId xmlns:p14="http://schemas.microsoft.com/office/powerpoint/2010/main" val="100109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BDFF5-87EE-4381-80CA-CE1A1374546C}" type="slidenum">
              <a:rPr lang="en-US" smtClean="0"/>
              <a:t>3</a:t>
            </a:fld>
            <a:endParaRPr lang="en-US"/>
          </a:p>
        </p:txBody>
      </p:sp>
    </p:spTree>
    <p:extLst>
      <p:ext uri="{BB962C8B-B14F-4D97-AF65-F5344CB8AC3E}">
        <p14:creationId xmlns:p14="http://schemas.microsoft.com/office/powerpoint/2010/main" val="263990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BDFF5-87EE-4381-80CA-CE1A1374546C}" type="slidenum">
              <a:rPr lang="en-US" smtClean="0"/>
              <a:t>5</a:t>
            </a:fld>
            <a:endParaRPr lang="en-US"/>
          </a:p>
        </p:txBody>
      </p:sp>
    </p:spTree>
    <p:extLst>
      <p:ext uri="{BB962C8B-B14F-4D97-AF65-F5344CB8AC3E}">
        <p14:creationId xmlns:p14="http://schemas.microsoft.com/office/powerpoint/2010/main" val="88196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BDFF5-87EE-4381-80CA-CE1A1374546C}" type="slidenum">
              <a:rPr lang="en-US" smtClean="0"/>
              <a:t>6</a:t>
            </a:fld>
            <a:endParaRPr lang="en-US"/>
          </a:p>
        </p:txBody>
      </p:sp>
    </p:spTree>
    <p:extLst>
      <p:ext uri="{BB962C8B-B14F-4D97-AF65-F5344CB8AC3E}">
        <p14:creationId xmlns:p14="http://schemas.microsoft.com/office/powerpoint/2010/main" val="4000799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544A-5C3A-4152-ABA3-3353A7406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484503-A913-411F-87B8-8A34A4BE9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992AD-DBD7-484E-9495-9E688678EC82}"/>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5" name="Footer Placeholder 4">
            <a:extLst>
              <a:ext uri="{FF2B5EF4-FFF2-40B4-BE49-F238E27FC236}">
                <a16:creationId xmlns:a16="http://schemas.microsoft.com/office/drawing/2014/main" id="{B4F160E7-BF94-4CF2-A4F2-5E7C3CCD5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D9784-01CB-4751-891A-013F0948BA1E}"/>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218352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7423-3942-4FB4-93C3-0AE746FD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C70E65-A481-4803-99B9-C20491EB16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29A16-B78A-4955-A729-1A75212482BB}"/>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5" name="Footer Placeholder 4">
            <a:extLst>
              <a:ext uri="{FF2B5EF4-FFF2-40B4-BE49-F238E27FC236}">
                <a16:creationId xmlns:a16="http://schemas.microsoft.com/office/drawing/2014/main" id="{F58F8F68-301C-4590-AFE3-59A1610BE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8CAA9-F496-4402-A93F-CCB5B9A9DD9E}"/>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51853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775B7-C039-4A8F-9729-6A11BA187C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E70CF-969E-487C-88CC-DB4944D510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E4821-C97D-4CC5-B2FA-13888408EE30}"/>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5" name="Footer Placeholder 4">
            <a:extLst>
              <a:ext uri="{FF2B5EF4-FFF2-40B4-BE49-F238E27FC236}">
                <a16:creationId xmlns:a16="http://schemas.microsoft.com/office/drawing/2014/main" id="{ED522C13-9C2C-48D1-B69D-AD339F379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C95E2-36FD-4544-8F12-6E1C6DFC56A1}"/>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51088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946D-1A4B-441E-B8C4-7F09903170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EB940-D736-4FEC-A759-6EC78FB5A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1A5F9-2DED-4323-8CE3-E77B0851B0EC}"/>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5" name="Footer Placeholder 4">
            <a:extLst>
              <a:ext uri="{FF2B5EF4-FFF2-40B4-BE49-F238E27FC236}">
                <a16:creationId xmlns:a16="http://schemas.microsoft.com/office/drawing/2014/main" id="{F79B30EA-CBAD-433F-87AF-24930223C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A6995-10D6-447B-94D4-DDB685C78444}"/>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3813106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084-5957-458F-A12F-DF9999DEE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C465C8-26B3-4928-8985-B3F9DF6FCB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D8B783-517A-4796-BB3A-830464CBFBF1}"/>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5" name="Footer Placeholder 4">
            <a:extLst>
              <a:ext uri="{FF2B5EF4-FFF2-40B4-BE49-F238E27FC236}">
                <a16:creationId xmlns:a16="http://schemas.microsoft.com/office/drawing/2014/main" id="{232D0D62-0741-442B-A7CB-CCC4D0FC6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08A85-8E3A-416D-A7E4-341EB44580B1}"/>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389206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050B-90D7-42A5-A7F9-77960DC7A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5CB3C9-E0F1-4701-9BEA-DF349C4F6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B2B73F-EB85-4DD5-9192-C35694C414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ABE377-3871-4301-A47F-D887BBA54215}"/>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6" name="Footer Placeholder 5">
            <a:extLst>
              <a:ext uri="{FF2B5EF4-FFF2-40B4-BE49-F238E27FC236}">
                <a16:creationId xmlns:a16="http://schemas.microsoft.com/office/drawing/2014/main" id="{C989A2D6-DCAA-4D4E-997C-F1D1257E0C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34F3A-12C8-41F5-9A76-9732C15A7BAA}"/>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420794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2417-D256-4213-A734-4BE7EAF2C2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86A4EE-92AD-4DAE-865B-07F693FF67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22B80-B60C-4EA8-9D46-6649D3137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39B8EA-1575-48C3-BEF7-BA7BDABED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5A6E9C-3937-4AE7-9E87-361D6D3CA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8CDCAA-90D6-41C8-B5EC-B54B775F1A0D}"/>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8" name="Footer Placeholder 7">
            <a:extLst>
              <a:ext uri="{FF2B5EF4-FFF2-40B4-BE49-F238E27FC236}">
                <a16:creationId xmlns:a16="http://schemas.microsoft.com/office/drawing/2014/main" id="{CEF5D145-D48D-42CD-B3FF-04E3135832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EEF5D-E0C0-40A8-9DAB-664984844738}"/>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165295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6C1F-7E94-4C58-8B00-999DB2D3D3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CC4494-3F72-4669-A745-4B00CBEB8F3F}"/>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4" name="Footer Placeholder 3">
            <a:extLst>
              <a:ext uri="{FF2B5EF4-FFF2-40B4-BE49-F238E27FC236}">
                <a16:creationId xmlns:a16="http://schemas.microsoft.com/office/drawing/2014/main" id="{355FC1DB-E821-4F5E-9CF6-C266842F38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08A7CE-F531-4871-A0EE-72BC8D36ACC7}"/>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120558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3C6545-D876-45F0-8D5D-E4189728506F}"/>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3" name="Footer Placeholder 2">
            <a:extLst>
              <a:ext uri="{FF2B5EF4-FFF2-40B4-BE49-F238E27FC236}">
                <a16:creationId xmlns:a16="http://schemas.microsoft.com/office/drawing/2014/main" id="{9370714D-7258-4AFF-94A1-86C69B722E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67729-3F3A-45B1-8F0D-E84191CC91CA}"/>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114967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D2AD-5E60-47C8-B4B8-2EB66A169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F0FC4B-ECC7-48DB-A855-BFEC47B47A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1C2454-EB5A-4BF5-BE55-F666B71D2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D3D1B-EB03-4442-870C-2C48F1BB300D}"/>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6" name="Footer Placeholder 5">
            <a:extLst>
              <a:ext uri="{FF2B5EF4-FFF2-40B4-BE49-F238E27FC236}">
                <a16:creationId xmlns:a16="http://schemas.microsoft.com/office/drawing/2014/main" id="{CDDB6D82-4D01-4C01-B524-F6D037013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E6E34-7CD6-4032-94FE-C9594C538E81}"/>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335342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0311-87C6-4C4D-A7EC-EFCEE68A7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D9C50-3155-44C5-AFB9-11BFBD7C1B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7D624-5F16-4E3A-A391-58ECD127B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B5F1D-8CE2-46F6-8B28-3C2B1065C340}"/>
              </a:ext>
            </a:extLst>
          </p:cNvPr>
          <p:cNvSpPr>
            <a:spLocks noGrp="1"/>
          </p:cNvSpPr>
          <p:nvPr>
            <p:ph type="dt" sz="half" idx="10"/>
          </p:nvPr>
        </p:nvSpPr>
        <p:spPr/>
        <p:txBody>
          <a:bodyPr/>
          <a:lstStyle/>
          <a:p>
            <a:fld id="{51137DB4-718C-4072-8631-09CA62A36AE1}" type="datetimeFigureOut">
              <a:rPr lang="en-US" smtClean="0"/>
              <a:t>3/15/2021</a:t>
            </a:fld>
            <a:endParaRPr lang="en-US"/>
          </a:p>
        </p:txBody>
      </p:sp>
      <p:sp>
        <p:nvSpPr>
          <p:cNvPr id="6" name="Footer Placeholder 5">
            <a:extLst>
              <a:ext uri="{FF2B5EF4-FFF2-40B4-BE49-F238E27FC236}">
                <a16:creationId xmlns:a16="http://schemas.microsoft.com/office/drawing/2014/main" id="{19D5228E-DEBE-4FE6-891B-887925D222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B641A-CA54-4937-BFC5-F4FFF10B9338}"/>
              </a:ext>
            </a:extLst>
          </p:cNvPr>
          <p:cNvSpPr>
            <a:spLocks noGrp="1"/>
          </p:cNvSpPr>
          <p:nvPr>
            <p:ph type="sldNum" sz="quarter" idx="12"/>
          </p:nvPr>
        </p:nvSpPr>
        <p:spPr/>
        <p:txBody>
          <a:bodyPr/>
          <a:lstStyle/>
          <a:p>
            <a:fld id="{C6C096A4-9174-4080-887C-036BBFF94B76}" type="slidenum">
              <a:rPr lang="en-US" smtClean="0"/>
              <a:t>‹#›</a:t>
            </a:fld>
            <a:endParaRPr lang="en-US"/>
          </a:p>
        </p:txBody>
      </p:sp>
    </p:spTree>
    <p:extLst>
      <p:ext uri="{BB962C8B-B14F-4D97-AF65-F5344CB8AC3E}">
        <p14:creationId xmlns:p14="http://schemas.microsoft.com/office/powerpoint/2010/main" val="362718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8D179-112B-4997-A46C-E95CE208B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1E53FD-78A6-46FE-918D-66B3F9F49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9AE1-3CED-4002-8DAC-FCCE03A7B8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37DB4-718C-4072-8631-09CA62A36AE1}" type="datetimeFigureOut">
              <a:rPr lang="en-US" smtClean="0"/>
              <a:t>3/15/2021</a:t>
            </a:fld>
            <a:endParaRPr lang="en-US"/>
          </a:p>
        </p:txBody>
      </p:sp>
      <p:sp>
        <p:nvSpPr>
          <p:cNvPr id="5" name="Footer Placeholder 4">
            <a:extLst>
              <a:ext uri="{FF2B5EF4-FFF2-40B4-BE49-F238E27FC236}">
                <a16:creationId xmlns:a16="http://schemas.microsoft.com/office/drawing/2014/main" id="{3B4485D9-BD78-4449-8ACF-7BBABD0DC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C6CA8D-72F8-42CA-9FD9-3AAB24E2B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096A4-9174-4080-887C-036BBFF94B76}" type="slidenum">
              <a:rPr lang="en-US" smtClean="0"/>
              <a:t>‹#›</a:t>
            </a:fld>
            <a:endParaRPr lang="en-US"/>
          </a:p>
        </p:txBody>
      </p:sp>
    </p:spTree>
    <p:extLst>
      <p:ext uri="{BB962C8B-B14F-4D97-AF65-F5344CB8AC3E}">
        <p14:creationId xmlns:p14="http://schemas.microsoft.com/office/powerpoint/2010/main" val="152192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3763-B1A3-4FE1-9C9A-7DB328241E3D}"/>
              </a:ext>
            </a:extLst>
          </p:cNvPr>
          <p:cNvSpPr>
            <a:spLocks noGrp="1"/>
          </p:cNvSpPr>
          <p:nvPr>
            <p:ph type="ctrTitle"/>
          </p:nvPr>
        </p:nvSpPr>
        <p:spPr/>
        <p:txBody>
          <a:bodyPr/>
          <a:lstStyle/>
          <a:p>
            <a:r>
              <a:rPr lang="en-US" dirty="0"/>
              <a:t>An Introduction to SSFM and EGN Simulations</a:t>
            </a:r>
          </a:p>
        </p:txBody>
      </p:sp>
      <p:sp>
        <p:nvSpPr>
          <p:cNvPr id="3" name="Subtitle 2">
            <a:extLst>
              <a:ext uri="{FF2B5EF4-FFF2-40B4-BE49-F238E27FC236}">
                <a16:creationId xmlns:a16="http://schemas.microsoft.com/office/drawing/2014/main" id="{D511088C-4FD1-4D9F-870C-9E0599666430}"/>
              </a:ext>
            </a:extLst>
          </p:cNvPr>
          <p:cNvSpPr>
            <a:spLocks noGrp="1"/>
          </p:cNvSpPr>
          <p:nvPr>
            <p:ph type="subTitle" idx="1"/>
          </p:nvPr>
        </p:nvSpPr>
        <p:spPr/>
        <p:txBody>
          <a:bodyPr/>
          <a:lstStyle/>
          <a:p>
            <a:r>
              <a:rPr lang="en-US" dirty="0"/>
              <a:t>Mostafa Ayaz</a:t>
            </a:r>
          </a:p>
          <a:p>
            <a:r>
              <a:rPr lang="en-US" dirty="0"/>
              <a:t>Optical Networks</a:t>
            </a:r>
          </a:p>
          <a:p>
            <a:r>
              <a:rPr lang="en-US" dirty="0"/>
              <a:t>March 2021</a:t>
            </a:r>
          </a:p>
        </p:txBody>
      </p:sp>
    </p:spTree>
    <p:extLst>
      <p:ext uri="{BB962C8B-B14F-4D97-AF65-F5344CB8AC3E}">
        <p14:creationId xmlns:p14="http://schemas.microsoft.com/office/powerpoint/2010/main" val="135456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343C-B7F9-4C53-867A-4347112EC73D}"/>
              </a:ext>
            </a:extLst>
          </p:cNvPr>
          <p:cNvSpPr>
            <a:spLocks noGrp="1"/>
          </p:cNvSpPr>
          <p:nvPr>
            <p:ph type="title"/>
          </p:nvPr>
        </p:nvSpPr>
        <p:spPr/>
        <p:txBody>
          <a:bodyPr/>
          <a:lstStyle/>
          <a:p>
            <a:pPr algn="ctr"/>
            <a:r>
              <a:rPr lang="en-US" dirty="0"/>
              <a:t>Simulation Setup</a:t>
            </a:r>
          </a:p>
        </p:txBody>
      </p:sp>
      <p:sp>
        <p:nvSpPr>
          <p:cNvPr id="3" name="Content Placeholder 2">
            <a:extLst>
              <a:ext uri="{FF2B5EF4-FFF2-40B4-BE49-F238E27FC236}">
                <a16:creationId xmlns:a16="http://schemas.microsoft.com/office/drawing/2014/main" id="{EE10C6F2-F37C-42DC-93B7-455B6FAE192A}"/>
              </a:ext>
            </a:extLst>
          </p:cNvPr>
          <p:cNvSpPr>
            <a:spLocks noGrp="1"/>
          </p:cNvSpPr>
          <p:nvPr>
            <p:ph idx="1"/>
          </p:nvPr>
        </p:nvSpPr>
        <p:spPr/>
        <p:txBody>
          <a:bodyPr/>
          <a:lstStyle/>
          <a:p>
            <a:r>
              <a:rPr lang="en-US" dirty="0"/>
              <a:t>Codes are written in Python.</a:t>
            </a:r>
          </a:p>
          <a:p>
            <a:endParaRPr lang="en-US" dirty="0"/>
          </a:p>
          <a:p>
            <a:r>
              <a:rPr lang="en-US" dirty="0"/>
              <a:t>A session for quick Python start-up is advantageous (but not mandatory!)</a:t>
            </a:r>
          </a:p>
          <a:p>
            <a:endParaRPr lang="en-US" dirty="0"/>
          </a:p>
          <a:p>
            <a:r>
              <a:rPr lang="en-US" dirty="0"/>
              <a:t>All the information you need, would be given to you in a PDF.</a:t>
            </a:r>
          </a:p>
        </p:txBody>
      </p:sp>
    </p:spTree>
    <p:extLst>
      <p:ext uri="{BB962C8B-B14F-4D97-AF65-F5344CB8AC3E}">
        <p14:creationId xmlns:p14="http://schemas.microsoft.com/office/powerpoint/2010/main" val="184222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B467-5EFE-4C42-AF5E-E7D6F3B394A9}"/>
              </a:ext>
            </a:extLst>
          </p:cNvPr>
          <p:cNvSpPr>
            <a:spLocks noGrp="1"/>
          </p:cNvSpPr>
          <p:nvPr>
            <p:ph type="title"/>
          </p:nvPr>
        </p:nvSpPr>
        <p:spPr/>
        <p:txBody>
          <a:bodyPr/>
          <a:lstStyle/>
          <a:p>
            <a:pPr algn="ctr"/>
            <a:r>
              <a:rPr lang="en-US" dirty="0"/>
              <a:t>Where You Come In …</a:t>
            </a:r>
          </a:p>
        </p:txBody>
      </p:sp>
      <p:sp>
        <p:nvSpPr>
          <p:cNvPr id="3" name="Content Placeholder 2">
            <a:extLst>
              <a:ext uri="{FF2B5EF4-FFF2-40B4-BE49-F238E27FC236}">
                <a16:creationId xmlns:a16="http://schemas.microsoft.com/office/drawing/2014/main" id="{9A53A40B-8427-4B90-B0E6-ACE2F3B686FB}"/>
              </a:ext>
            </a:extLst>
          </p:cNvPr>
          <p:cNvSpPr>
            <a:spLocks noGrp="1"/>
          </p:cNvSpPr>
          <p:nvPr>
            <p:ph idx="1"/>
          </p:nvPr>
        </p:nvSpPr>
        <p:spPr/>
        <p:txBody>
          <a:bodyPr/>
          <a:lstStyle/>
          <a:p>
            <a:pPr algn="just"/>
            <a:r>
              <a:rPr lang="en-US" dirty="0"/>
              <a:t>The optical link part (and possibly the transmitter part) of the SSFM simulation is missing. Complete it and compare its results to those of the EGN model in given p2p scenarios.</a:t>
            </a:r>
          </a:p>
          <a:p>
            <a:pPr algn="just"/>
            <a:endParaRPr lang="en-US" dirty="0"/>
          </a:p>
          <a:p>
            <a:pPr algn="just"/>
            <a:r>
              <a:rPr lang="en-US" dirty="0"/>
              <a:t>The EGN model code given to you, is almost complete with a random bug (deliberately inserted!). Find the bug and fix it.</a:t>
            </a:r>
          </a:p>
          <a:p>
            <a:pPr algn="just"/>
            <a:endParaRPr lang="en-US" dirty="0"/>
          </a:p>
          <a:p>
            <a:pPr algn="just"/>
            <a:r>
              <a:rPr lang="en-US" dirty="0"/>
              <a:t>Hand in a complete report + correct codes. Codes must be able to be run standalone!</a:t>
            </a:r>
          </a:p>
        </p:txBody>
      </p:sp>
    </p:spTree>
    <p:extLst>
      <p:ext uri="{BB962C8B-B14F-4D97-AF65-F5344CB8AC3E}">
        <p14:creationId xmlns:p14="http://schemas.microsoft.com/office/powerpoint/2010/main" val="1319952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6FC906-EA01-4921-BE3A-A6CBEE90409E}"/>
              </a:ext>
            </a:extLst>
          </p:cNvPr>
          <p:cNvSpPr txBox="1"/>
          <p:nvPr/>
        </p:nvSpPr>
        <p:spPr>
          <a:xfrm>
            <a:off x="3817043" y="2967335"/>
            <a:ext cx="4557914" cy="923330"/>
          </a:xfrm>
          <a:prstGeom prst="rect">
            <a:avLst/>
          </a:prstGeom>
          <a:noFill/>
        </p:spPr>
        <p:txBody>
          <a:bodyPr wrap="none" rtlCol="0">
            <a:spAutoFit/>
          </a:bodyPr>
          <a:lstStyle/>
          <a:p>
            <a:r>
              <a:rPr lang="en-US" sz="5400" dirty="0"/>
              <a:t>Any Questions?</a:t>
            </a:r>
          </a:p>
        </p:txBody>
      </p:sp>
    </p:spTree>
    <p:extLst>
      <p:ext uri="{BB962C8B-B14F-4D97-AF65-F5344CB8AC3E}">
        <p14:creationId xmlns:p14="http://schemas.microsoft.com/office/powerpoint/2010/main" val="30356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72CC-2763-4EAB-A6FE-879F213031B6}"/>
              </a:ext>
            </a:extLst>
          </p:cNvPr>
          <p:cNvSpPr>
            <a:spLocks noGrp="1"/>
          </p:cNvSpPr>
          <p:nvPr>
            <p:ph type="title"/>
          </p:nvPr>
        </p:nvSpPr>
        <p:spPr/>
        <p:txBody>
          <a:bodyPr/>
          <a:lstStyle/>
          <a:p>
            <a:pPr algn="ctr"/>
            <a:r>
              <a:rPr lang="en-US" dirty="0"/>
              <a:t>Pseudo-Code for Link Transmission Simulation</a:t>
            </a:r>
          </a:p>
        </p:txBody>
      </p:sp>
      <p:graphicFrame>
        <p:nvGraphicFramePr>
          <p:cNvPr id="5" name="Table 5">
            <a:extLst>
              <a:ext uri="{FF2B5EF4-FFF2-40B4-BE49-F238E27FC236}">
                <a16:creationId xmlns:a16="http://schemas.microsoft.com/office/drawing/2014/main" id="{C5F9D29E-20E9-4FE7-B1BE-E2CF261DA471}"/>
              </a:ext>
            </a:extLst>
          </p:cNvPr>
          <p:cNvGraphicFramePr>
            <a:graphicFrameLocks noGrp="1"/>
          </p:cNvGraphicFramePr>
          <p:nvPr>
            <p:extLst>
              <p:ext uri="{D42A27DB-BD31-4B8C-83A1-F6EECF244321}">
                <p14:modId xmlns:p14="http://schemas.microsoft.com/office/powerpoint/2010/main" val="414048707"/>
              </p:ext>
            </p:extLst>
          </p:nvPr>
        </p:nvGraphicFramePr>
        <p:xfrm>
          <a:off x="668420" y="1690687"/>
          <a:ext cx="10685380" cy="5486400"/>
        </p:xfrm>
        <a:graphic>
          <a:graphicData uri="http://schemas.openxmlformats.org/drawingml/2006/table">
            <a:tbl>
              <a:tblPr firstRow="1" bandRow="1">
                <a:tableStyleId>{2D5ABB26-0587-4C30-8999-92F81FD0307C}</a:tableStyleId>
              </a:tblPr>
              <a:tblGrid>
                <a:gridCol w="1769980">
                  <a:extLst>
                    <a:ext uri="{9D8B030D-6E8A-4147-A177-3AD203B41FA5}">
                      <a16:colId xmlns:a16="http://schemas.microsoft.com/office/drawing/2014/main" val="3261817532"/>
                    </a:ext>
                  </a:extLst>
                </a:gridCol>
                <a:gridCol w="8915400">
                  <a:extLst>
                    <a:ext uri="{9D8B030D-6E8A-4147-A177-3AD203B41FA5}">
                      <a16:colId xmlns:a16="http://schemas.microsoft.com/office/drawing/2014/main" val="2144498536"/>
                    </a:ext>
                  </a:extLst>
                </a:gridCol>
              </a:tblGrid>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15">
                  <a:txBody>
                    <a:bodyPr/>
                    <a:lstStyle/>
                    <a:p>
                      <a:pPr marL="0" indent="0">
                        <a:buNone/>
                      </a:pPr>
                      <a:r>
                        <a:rPr lang="en-US" sz="2400" b="1" dirty="0"/>
                        <a:t>for</a:t>
                      </a:r>
                      <a:r>
                        <a:rPr lang="en-US" sz="2400" dirty="0"/>
                        <a:t> span </a:t>
                      </a:r>
                      <a:r>
                        <a:rPr lang="en-US" sz="2400" b="1" dirty="0"/>
                        <a:t>in</a:t>
                      </a:r>
                      <a:r>
                        <a:rPr lang="en-US" sz="2400" dirty="0"/>
                        <a:t> </a:t>
                      </a:r>
                      <a:r>
                        <a:rPr lang="en-US" sz="2400" dirty="0" err="1"/>
                        <a:t>spans_of_link</a:t>
                      </a:r>
                      <a:r>
                        <a:rPr lang="en-US" sz="2400" dirty="0"/>
                        <a:t> </a:t>
                      </a:r>
                      <a:r>
                        <a:rPr lang="en-US" sz="2400" b="1" dirty="0"/>
                        <a:t>do:</a:t>
                      </a:r>
                    </a:p>
                    <a:p>
                      <a:pPr marL="457200" lvl="1" indent="0">
                        <a:buNone/>
                      </a:pPr>
                      <a:r>
                        <a:rPr lang="en-US" sz="2000" b="1" dirty="0"/>
                        <a:t>for</a:t>
                      </a:r>
                      <a:r>
                        <a:rPr lang="en-US" sz="2000" dirty="0"/>
                        <a:t> </a:t>
                      </a:r>
                      <a:r>
                        <a:rPr lang="en-US" sz="2000" dirty="0" err="1"/>
                        <a:t>fiber_section</a:t>
                      </a:r>
                      <a:r>
                        <a:rPr lang="en-US" sz="2000" dirty="0"/>
                        <a:t> </a:t>
                      </a:r>
                      <a:r>
                        <a:rPr lang="en-US" sz="2000" b="1" dirty="0"/>
                        <a:t>in</a:t>
                      </a:r>
                      <a:r>
                        <a:rPr lang="en-US" sz="2000" dirty="0"/>
                        <a:t> </a:t>
                      </a:r>
                      <a:r>
                        <a:rPr lang="en-US" sz="2000" dirty="0" err="1"/>
                        <a:t>span_fiber_sections</a:t>
                      </a:r>
                      <a:r>
                        <a:rPr lang="en-US" sz="2000" dirty="0"/>
                        <a:t> </a:t>
                      </a:r>
                      <a:r>
                        <a:rPr lang="en-US" sz="2000" b="1" dirty="0"/>
                        <a:t>do:</a:t>
                      </a:r>
                    </a:p>
                    <a:p>
                      <a:pPr marL="914400" lvl="2" indent="0">
                        <a:buNone/>
                      </a:pPr>
                      <a:r>
                        <a:rPr lang="en-US" sz="1800" dirty="0"/>
                        <a:t>Apply the half linear effects on frequency-domain signal</a:t>
                      </a:r>
                    </a:p>
                    <a:p>
                      <a:pPr marL="914400" lvl="2" indent="0">
                        <a:buNone/>
                      </a:pPr>
                      <a:r>
                        <a:rPr lang="en-US" sz="1800" dirty="0"/>
                        <a:t>Calculate the time-domain of signal</a:t>
                      </a:r>
                    </a:p>
                    <a:p>
                      <a:pPr marL="914400" lvl="2" indent="0">
                        <a:buNone/>
                      </a:pPr>
                      <a:r>
                        <a:rPr lang="en-US" sz="1800" dirty="0"/>
                        <a:t>Apply the non-linear span effects on time-domain signal</a:t>
                      </a:r>
                    </a:p>
                    <a:p>
                      <a:pPr marL="914400" lvl="2" indent="0">
                        <a:buNone/>
                      </a:pPr>
                      <a:r>
                        <a:rPr lang="en-US" sz="1800" dirty="0"/>
                        <a:t>Calculate the frequency-domain of signal</a:t>
                      </a:r>
                    </a:p>
                    <a:p>
                      <a:pPr marL="914400" lvl="2" indent="0">
                        <a:buNone/>
                      </a:pPr>
                      <a:r>
                        <a:rPr lang="en-US" sz="1800" dirty="0"/>
                        <a:t>Apply the half linear effects on frequency-domain signal</a:t>
                      </a:r>
                    </a:p>
                    <a:p>
                      <a:pPr marL="457200" lvl="1" indent="0">
                        <a:buNone/>
                      </a:pPr>
                      <a:r>
                        <a:rPr lang="en-US" sz="2000" b="1" dirty="0" err="1"/>
                        <a:t>endfor</a:t>
                      </a:r>
                      <a:endParaRPr lang="en-US" sz="2000" b="1" dirty="0"/>
                    </a:p>
                    <a:p>
                      <a:pPr marL="457200" lvl="1" indent="0">
                        <a:buNone/>
                      </a:pPr>
                      <a:r>
                        <a:rPr lang="en-US" sz="2000" dirty="0"/>
                        <a:t>Calculate the time-domain of signal</a:t>
                      </a:r>
                    </a:p>
                    <a:p>
                      <a:pPr marL="457200" lvl="1" indent="0">
                        <a:buNone/>
                      </a:pPr>
                      <a:r>
                        <a:rPr lang="en-US" sz="2000" dirty="0"/>
                        <a:t>Multiply the time-domain signal in amplifier gain for</a:t>
                      </a:r>
                    </a:p>
                    <a:p>
                      <a:pPr marL="457200" lvl="1" indent="0">
                        <a:buNone/>
                      </a:pPr>
                      <a:r>
                        <a:rPr lang="en-US" sz="2000" dirty="0"/>
                        <a:t>	loss compensation</a:t>
                      </a:r>
                    </a:p>
                    <a:p>
                      <a:pPr marL="457200" lvl="1" indent="0">
                        <a:buNone/>
                      </a:pPr>
                      <a:r>
                        <a:rPr lang="en-US" sz="2000" dirty="0"/>
                        <a:t>Construct a white gaussian noise of proper variance as</a:t>
                      </a:r>
                    </a:p>
                    <a:p>
                      <a:pPr marL="457200" lvl="1" indent="0">
                        <a:buNone/>
                      </a:pPr>
                      <a:r>
                        <a:rPr lang="en-US" sz="2000" dirty="0"/>
                        <a:t>	ASE noise and add it to the time-domain signal</a:t>
                      </a:r>
                    </a:p>
                    <a:p>
                      <a:pPr marL="457200" lvl="1" indent="0">
                        <a:buNone/>
                      </a:pPr>
                      <a:r>
                        <a:rPr lang="en-US" sz="2000" dirty="0"/>
                        <a:t>Calculate the frequency-domain of signal</a:t>
                      </a:r>
                    </a:p>
                    <a:p>
                      <a:pPr marL="0" indent="0">
                        <a:buNone/>
                      </a:pPr>
                      <a:r>
                        <a:rPr lang="en-US" sz="2400" b="1" dirty="0" err="1"/>
                        <a:t>Endfor</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0233701"/>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467748"/>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7857585"/>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347752"/>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680998"/>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6703"/>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961238"/>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471468"/>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8567892"/>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306927"/>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299017"/>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123918"/>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323733"/>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825308"/>
                  </a:ext>
                </a:extLst>
              </a:tr>
              <a:tr h="35966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0380109"/>
                  </a:ext>
                </a:extLst>
              </a:tr>
            </a:tbl>
          </a:graphicData>
        </a:graphic>
      </p:graphicFrame>
    </p:spTree>
    <p:extLst>
      <p:ext uri="{BB962C8B-B14F-4D97-AF65-F5344CB8AC3E}">
        <p14:creationId xmlns:p14="http://schemas.microsoft.com/office/powerpoint/2010/main" val="23977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AAB2-7D44-4DCF-AC37-DD0A6FB26D71}"/>
              </a:ext>
            </a:extLst>
          </p:cNvPr>
          <p:cNvSpPr>
            <a:spLocks noGrp="1"/>
          </p:cNvSpPr>
          <p:nvPr>
            <p:ph type="title"/>
          </p:nvPr>
        </p:nvSpPr>
        <p:spPr/>
        <p:txBody>
          <a:bodyPr/>
          <a:lstStyle/>
          <a:p>
            <a:pPr algn="ctr"/>
            <a:r>
              <a:rPr lang="en-US" dirty="0"/>
              <a:t>What is SSFM?</a:t>
            </a:r>
          </a:p>
        </p:txBody>
      </p:sp>
      <p:sp>
        <p:nvSpPr>
          <p:cNvPr id="3" name="Content Placeholder 2">
            <a:extLst>
              <a:ext uri="{FF2B5EF4-FFF2-40B4-BE49-F238E27FC236}">
                <a16:creationId xmlns:a16="http://schemas.microsoft.com/office/drawing/2014/main" id="{3AB42160-23FF-4BBC-A08F-3FB518F3FBDE}"/>
              </a:ext>
            </a:extLst>
          </p:cNvPr>
          <p:cNvSpPr>
            <a:spLocks noGrp="1"/>
          </p:cNvSpPr>
          <p:nvPr>
            <p:ph idx="1"/>
          </p:nvPr>
        </p:nvSpPr>
        <p:spPr/>
        <p:txBody>
          <a:bodyPr/>
          <a:lstStyle/>
          <a:p>
            <a:pPr algn="just"/>
            <a:r>
              <a:rPr lang="en-US" dirty="0"/>
              <a:t>A recursive way for solving the dual-polarized </a:t>
            </a:r>
            <a:r>
              <a:rPr lang="en-US" dirty="0" err="1"/>
              <a:t>Manakov’s</a:t>
            </a:r>
            <a:r>
              <a:rPr lang="en-US" dirty="0"/>
              <a:t> equation</a:t>
            </a:r>
          </a:p>
          <a:p>
            <a:pPr algn="just"/>
            <a:r>
              <a:rPr lang="en-US" dirty="0"/>
              <a:t>Transmitter, receiver and optical transmission media simulation</a:t>
            </a:r>
          </a:p>
          <a:p>
            <a:pPr algn="just"/>
            <a:r>
              <a:rPr lang="en-US" dirty="0"/>
              <a:t>Taking advantage of Fourier synthesis and analysis transforms periodically</a:t>
            </a:r>
          </a:p>
        </p:txBody>
      </p:sp>
      <p:sp>
        <p:nvSpPr>
          <p:cNvPr id="4" name="Cloud 3">
            <a:extLst>
              <a:ext uri="{FF2B5EF4-FFF2-40B4-BE49-F238E27FC236}">
                <a16:creationId xmlns:a16="http://schemas.microsoft.com/office/drawing/2014/main" id="{D15195D2-332E-44C4-A23D-7168CE5F9C13}"/>
              </a:ext>
            </a:extLst>
          </p:cNvPr>
          <p:cNvSpPr/>
          <p:nvPr/>
        </p:nvSpPr>
        <p:spPr>
          <a:xfrm>
            <a:off x="1308293" y="3953022"/>
            <a:ext cx="4434840" cy="2539853"/>
          </a:xfrm>
          <a:prstGeom prst="clou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Highly accurate!</a:t>
            </a:r>
          </a:p>
          <a:p>
            <a:pPr marL="285750" indent="-285750">
              <a:buFont typeface="Arial" panose="020B0604020202020204" pitchFamily="34" charset="0"/>
              <a:buChar char="•"/>
            </a:pPr>
            <a:r>
              <a:rPr lang="en-US" dirty="0">
                <a:solidFill>
                  <a:schemeClr val="tx1"/>
                </a:solidFill>
              </a:rPr>
              <a:t>Capable of handling all scenarios (no limits)</a:t>
            </a:r>
          </a:p>
        </p:txBody>
      </p:sp>
      <p:sp>
        <p:nvSpPr>
          <p:cNvPr id="5" name="Cloud 4">
            <a:extLst>
              <a:ext uri="{FF2B5EF4-FFF2-40B4-BE49-F238E27FC236}">
                <a16:creationId xmlns:a16="http://schemas.microsoft.com/office/drawing/2014/main" id="{7B206EEA-2CE8-42FD-B1F5-741AE71C9268}"/>
              </a:ext>
            </a:extLst>
          </p:cNvPr>
          <p:cNvSpPr/>
          <p:nvPr/>
        </p:nvSpPr>
        <p:spPr>
          <a:xfrm>
            <a:off x="6448869" y="3953021"/>
            <a:ext cx="4434840" cy="2539853"/>
          </a:xfrm>
          <a:prstGeom prst="cloud">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Highly time-consuming as well!</a:t>
            </a:r>
          </a:p>
          <a:p>
            <a:pPr marL="285750" indent="-285750">
              <a:buFont typeface="Arial" panose="020B0604020202020204" pitchFamily="34" charset="0"/>
              <a:buChar char="•"/>
            </a:pPr>
            <a:r>
              <a:rPr lang="en-US" dirty="0">
                <a:solidFill>
                  <a:schemeClr val="tx1"/>
                </a:solidFill>
              </a:rPr>
              <a:t>Unsuitable for modeling, specially when studying parameter effects on transmission</a:t>
            </a:r>
          </a:p>
        </p:txBody>
      </p:sp>
    </p:spTree>
    <p:extLst>
      <p:ext uri="{BB962C8B-B14F-4D97-AF65-F5344CB8AC3E}">
        <p14:creationId xmlns:p14="http://schemas.microsoft.com/office/powerpoint/2010/main" val="38714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7043-AFF9-42AB-B01B-0EA69678D7C0}"/>
              </a:ext>
            </a:extLst>
          </p:cNvPr>
          <p:cNvSpPr>
            <a:spLocks noGrp="1"/>
          </p:cNvSpPr>
          <p:nvPr>
            <p:ph type="title"/>
          </p:nvPr>
        </p:nvSpPr>
        <p:spPr/>
        <p:txBody>
          <a:bodyPr/>
          <a:lstStyle/>
          <a:p>
            <a:pPr algn="ctr"/>
            <a:r>
              <a:rPr lang="en-US" dirty="0"/>
              <a:t>SSFM in a General Schema</a:t>
            </a:r>
          </a:p>
        </p:txBody>
      </p:sp>
      <p:sp>
        <p:nvSpPr>
          <p:cNvPr id="3" name="Content Placeholder 2">
            <a:extLst>
              <a:ext uri="{FF2B5EF4-FFF2-40B4-BE49-F238E27FC236}">
                <a16:creationId xmlns:a16="http://schemas.microsoft.com/office/drawing/2014/main" id="{99B38B0F-8A3A-4857-8AE0-9C28798EB48A}"/>
              </a:ext>
            </a:extLst>
          </p:cNvPr>
          <p:cNvSpPr>
            <a:spLocks noGrp="1"/>
          </p:cNvSpPr>
          <p:nvPr>
            <p:ph idx="1"/>
          </p:nvPr>
        </p:nvSpPr>
        <p:spPr/>
        <p:txBody>
          <a:bodyPr/>
          <a:lstStyle/>
          <a:p>
            <a:r>
              <a:rPr lang="en-US" dirty="0"/>
              <a:t>WDM signal construction at transmitter</a:t>
            </a:r>
          </a:p>
          <a:p>
            <a:r>
              <a:rPr lang="en-US" dirty="0"/>
              <a:t>Signal propagation through nodes and links</a:t>
            </a:r>
          </a:p>
          <a:p>
            <a:r>
              <a:rPr lang="en-US" dirty="0"/>
              <a:t>Signal reception and data detection process</a:t>
            </a:r>
          </a:p>
          <a:p>
            <a:r>
              <a:rPr lang="en-US" dirty="0"/>
              <a:t>SNR (and possibly SER) calculation from TX and RX data</a:t>
            </a:r>
          </a:p>
        </p:txBody>
      </p:sp>
      <p:sp>
        <p:nvSpPr>
          <p:cNvPr id="42" name="Rectangle 41">
            <a:extLst>
              <a:ext uri="{FF2B5EF4-FFF2-40B4-BE49-F238E27FC236}">
                <a16:creationId xmlns:a16="http://schemas.microsoft.com/office/drawing/2014/main" id="{6CCEDFE6-6A47-4868-861D-F2A73E7BBA43}"/>
              </a:ext>
            </a:extLst>
          </p:cNvPr>
          <p:cNvSpPr/>
          <p:nvPr/>
        </p:nvSpPr>
        <p:spPr>
          <a:xfrm>
            <a:off x="1024718" y="4986337"/>
            <a:ext cx="2142699" cy="1325563"/>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Transmitter</a:t>
            </a:r>
          </a:p>
        </p:txBody>
      </p:sp>
      <p:sp>
        <p:nvSpPr>
          <p:cNvPr id="43" name="Rectangle 42">
            <a:extLst>
              <a:ext uri="{FF2B5EF4-FFF2-40B4-BE49-F238E27FC236}">
                <a16:creationId xmlns:a16="http://schemas.microsoft.com/office/drawing/2014/main" id="{2CDAEA8E-8973-4630-A302-FB47EBBE099B}"/>
              </a:ext>
            </a:extLst>
          </p:cNvPr>
          <p:cNvSpPr/>
          <p:nvPr/>
        </p:nvSpPr>
        <p:spPr>
          <a:xfrm>
            <a:off x="9024582" y="4986337"/>
            <a:ext cx="2142699" cy="1325563"/>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Receiver</a:t>
            </a:r>
          </a:p>
        </p:txBody>
      </p:sp>
      <p:cxnSp>
        <p:nvCxnSpPr>
          <p:cNvPr id="44" name="Connector: Elbow 43">
            <a:extLst>
              <a:ext uri="{FF2B5EF4-FFF2-40B4-BE49-F238E27FC236}">
                <a16:creationId xmlns:a16="http://schemas.microsoft.com/office/drawing/2014/main" id="{33D4A2A0-F480-4510-B47B-9FBC5F1513C1}"/>
              </a:ext>
            </a:extLst>
          </p:cNvPr>
          <p:cNvCxnSpPr>
            <a:cxnSpLocks/>
            <a:stCxn id="42" idx="0"/>
            <a:endCxn id="43" idx="0"/>
          </p:cNvCxnSpPr>
          <p:nvPr/>
        </p:nvCxnSpPr>
        <p:spPr>
          <a:xfrm rot="5400000" flipH="1" flipV="1">
            <a:off x="6096000" y="986405"/>
            <a:ext cx="12700" cy="7999864"/>
          </a:xfrm>
          <a:prstGeom prst="bentConnector3">
            <a:avLst>
              <a:gd name="adj1" fmla="val 5346268"/>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891E04B-6283-4420-8152-9777D7594BB2}"/>
              </a:ext>
            </a:extLst>
          </p:cNvPr>
          <p:cNvSpPr/>
          <p:nvPr/>
        </p:nvSpPr>
        <p:spPr>
          <a:xfrm>
            <a:off x="5024650" y="4986337"/>
            <a:ext cx="2142699" cy="1325563"/>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Optical Media</a:t>
            </a:r>
          </a:p>
        </p:txBody>
      </p:sp>
      <p:cxnSp>
        <p:nvCxnSpPr>
          <p:cNvPr id="46" name="Straight Arrow Connector 45">
            <a:extLst>
              <a:ext uri="{FF2B5EF4-FFF2-40B4-BE49-F238E27FC236}">
                <a16:creationId xmlns:a16="http://schemas.microsoft.com/office/drawing/2014/main" id="{D8523582-D89E-4D7B-A968-0642592EDD92}"/>
              </a:ext>
            </a:extLst>
          </p:cNvPr>
          <p:cNvCxnSpPr>
            <a:stCxn id="42" idx="3"/>
            <a:endCxn id="45" idx="1"/>
          </p:cNvCxnSpPr>
          <p:nvPr/>
        </p:nvCxnSpPr>
        <p:spPr>
          <a:xfrm>
            <a:off x="3167417" y="5649119"/>
            <a:ext cx="185723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01B0CDE-F3D4-4000-8B12-8A228C08CF6E}"/>
              </a:ext>
            </a:extLst>
          </p:cNvPr>
          <p:cNvCxnSpPr>
            <a:stCxn id="45" idx="3"/>
            <a:endCxn id="43" idx="1"/>
          </p:cNvCxnSpPr>
          <p:nvPr/>
        </p:nvCxnSpPr>
        <p:spPr>
          <a:xfrm>
            <a:off x="7167349" y="5649119"/>
            <a:ext cx="185723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3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2" grpId="0" animBg="1"/>
      <p:bldP spid="43"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E809-685C-4546-A94F-F73E0B8F6DBA}"/>
              </a:ext>
            </a:extLst>
          </p:cNvPr>
          <p:cNvSpPr>
            <a:spLocks noGrp="1"/>
          </p:cNvSpPr>
          <p:nvPr>
            <p:ph type="title"/>
          </p:nvPr>
        </p:nvSpPr>
        <p:spPr/>
        <p:txBody>
          <a:bodyPr/>
          <a:lstStyle/>
          <a:p>
            <a:pPr algn="ctr"/>
            <a:r>
              <a:rPr lang="en-US" dirty="0"/>
              <a:t>WDM Transmitter</a:t>
            </a:r>
          </a:p>
        </p:txBody>
      </p:sp>
      <p:sp>
        <p:nvSpPr>
          <p:cNvPr id="14" name="Trapezoid 13">
            <a:extLst>
              <a:ext uri="{FF2B5EF4-FFF2-40B4-BE49-F238E27FC236}">
                <a16:creationId xmlns:a16="http://schemas.microsoft.com/office/drawing/2014/main" id="{04CA518A-5C91-44AD-A1E7-F22BFD7E79E4}"/>
              </a:ext>
            </a:extLst>
          </p:cNvPr>
          <p:cNvSpPr/>
          <p:nvPr/>
        </p:nvSpPr>
        <p:spPr>
          <a:xfrm rot="5400000">
            <a:off x="5147918" y="3532065"/>
            <a:ext cx="4880482" cy="955343"/>
          </a:xfrm>
          <a:prstGeom prst="trapezoid">
            <a:avLst>
              <a:gd name="adj" fmla="val 6500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MUX</a:t>
            </a:r>
          </a:p>
        </p:txBody>
      </p:sp>
      <p:sp>
        <p:nvSpPr>
          <p:cNvPr id="15" name="Rectangle 14">
            <a:extLst>
              <a:ext uri="{FF2B5EF4-FFF2-40B4-BE49-F238E27FC236}">
                <a16:creationId xmlns:a16="http://schemas.microsoft.com/office/drawing/2014/main" id="{7A8F3EA2-A359-46E6-9F12-5EA6FE2A5CD4}"/>
              </a:ext>
            </a:extLst>
          </p:cNvPr>
          <p:cNvSpPr/>
          <p:nvPr/>
        </p:nvSpPr>
        <p:spPr>
          <a:xfrm>
            <a:off x="1759427" y="2098023"/>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Symbol Sequence Generation</a:t>
            </a:r>
          </a:p>
        </p:txBody>
      </p:sp>
      <p:sp>
        <p:nvSpPr>
          <p:cNvPr id="16" name="Rectangle 15">
            <a:extLst>
              <a:ext uri="{FF2B5EF4-FFF2-40B4-BE49-F238E27FC236}">
                <a16:creationId xmlns:a16="http://schemas.microsoft.com/office/drawing/2014/main" id="{3385CE35-CD07-4EF0-9E9E-8C6FECA5C109}"/>
              </a:ext>
            </a:extLst>
          </p:cNvPr>
          <p:cNvSpPr/>
          <p:nvPr/>
        </p:nvSpPr>
        <p:spPr>
          <a:xfrm>
            <a:off x="5227097" y="2098022"/>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Carrier Modulation</a:t>
            </a:r>
          </a:p>
        </p:txBody>
      </p:sp>
      <p:sp>
        <p:nvSpPr>
          <p:cNvPr id="17" name="Rectangle 16">
            <a:extLst>
              <a:ext uri="{FF2B5EF4-FFF2-40B4-BE49-F238E27FC236}">
                <a16:creationId xmlns:a16="http://schemas.microsoft.com/office/drawing/2014/main" id="{FD8C7D27-79EF-4A7E-B526-DE70C5E2D075}"/>
              </a:ext>
            </a:extLst>
          </p:cNvPr>
          <p:cNvSpPr/>
          <p:nvPr/>
        </p:nvSpPr>
        <p:spPr>
          <a:xfrm>
            <a:off x="3496103" y="2098023"/>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Pulse Shaping</a:t>
            </a:r>
          </a:p>
        </p:txBody>
      </p:sp>
      <p:cxnSp>
        <p:nvCxnSpPr>
          <p:cNvPr id="19" name="Straight Arrow Connector 18">
            <a:extLst>
              <a:ext uri="{FF2B5EF4-FFF2-40B4-BE49-F238E27FC236}">
                <a16:creationId xmlns:a16="http://schemas.microsoft.com/office/drawing/2014/main" id="{DB70B536-D38F-4318-AA3A-CFE084055EAB}"/>
              </a:ext>
            </a:extLst>
          </p:cNvPr>
          <p:cNvCxnSpPr>
            <a:stCxn id="15" idx="3"/>
            <a:endCxn id="17" idx="1"/>
          </p:cNvCxnSpPr>
          <p:nvPr/>
        </p:nvCxnSpPr>
        <p:spPr>
          <a:xfrm>
            <a:off x="3017297" y="2432714"/>
            <a:ext cx="4788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78CEE6-4F86-4511-A806-08EAD34BE215}"/>
              </a:ext>
            </a:extLst>
          </p:cNvPr>
          <p:cNvCxnSpPr>
            <a:stCxn id="17" idx="3"/>
            <a:endCxn id="16" idx="1"/>
          </p:cNvCxnSpPr>
          <p:nvPr/>
        </p:nvCxnSpPr>
        <p:spPr>
          <a:xfrm flipV="1">
            <a:off x="4753973" y="2432713"/>
            <a:ext cx="47312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80B433B-2AD9-47AC-98D3-798C3091CC81}"/>
              </a:ext>
            </a:extLst>
          </p:cNvPr>
          <p:cNvSpPr/>
          <p:nvPr/>
        </p:nvSpPr>
        <p:spPr>
          <a:xfrm>
            <a:off x="1759427" y="3102094"/>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Symbol Sequence Generation</a:t>
            </a:r>
          </a:p>
        </p:txBody>
      </p:sp>
      <p:sp>
        <p:nvSpPr>
          <p:cNvPr id="23" name="Rectangle 22">
            <a:extLst>
              <a:ext uri="{FF2B5EF4-FFF2-40B4-BE49-F238E27FC236}">
                <a16:creationId xmlns:a16="http://schemas.microsoft.com/office/drawing/2014/main" id="{B3CBEE59-61FB-440D-98D7-284776395906}"/>
              </a:ext>
            </a:extLst>
          </p:cNvPr>
          <p:cNvSpPr/>
          <p:nvPr/>
        </p:nvSpPr>
        <p:spPr>
          <a:xfrm>
            <a:off x="5227097" y="3102093"/>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Carrier Modulation</a:t>
            </a:r>
          </a:p>
        </p:txBody>
      </p:sp>
      <p:sp>
        <p:nvSpPr>
          <p:cNvPr id="24" name="Rectangle 23">
            <a:extLst>
              <a:ext uri="{FF2B5EF4-FFF2-40B4-BE49-F238E27FC236}">
                <a16:creationId xmlns:a16="http://schemas.microsoft.com/office/drawing/2014/main" id="{5D3D41BB-85FA-4896-A5AC-08B68321DD3D}"/>
              </a:ext>
            </a:extLst>
          </p:cNvPr>
          <p:cNvSpPr/>
          <p:nvPr/>
        </p:nvSpPr>
        <p:spPr>
          <a:xfrm>
            <a:off x="3496103" y="3102094"/>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Pulse Shaping</a:t>
            </a:r>
          </a:p>
        </p:txBody>
      </p:sp>
      <p:cxnSp>
        <p:nvCxnSpPr>
          <p:cNvPr id="25" name="Straight Arrow Connector 24">
            <a:extLst>
              <a:ext uri="{FF2B5EF4-FFF2-40B4-BE49-F238E27FC236}">
                <a16:creationId xmlns:a16="http://schemas.microsoft.com/office/drawing/2014/main" id="{4E0588C5-0C80-4ECD-B35B-6F633096A6ED}"/>
              </a:ext>
            </a:extLst>
          </p:cNvPr>
          <p:cNvCxnSpPr>
            <a:stCxn id="22" idx="3"/>
            <a:endCxn id="24" idx="1"/>
          </p:cNvCxnSpPr>
          <p:nvPr/>
        </p:nvCxnSpPr>
        <p:spPr>
          <a:xfrm>
            <a:off x="3017297" y="3436785"/>
            <a:ext cx="4788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CE5BAFA-3C18-4497-884E-287F4DAB6E89}"/>
              </a:ext>
            </a:extLst>
          </p:cNvPr>
          <p:cNvCxnSpPr>
            <a:stCxn id="24" idx="3"/>
            <a:endCxn id="23" idx="1"/>
          </p:cNvCxnSpPr>
          <p:nvPr/>
        </p:nvCxnSpPr>
        <p:spPr>
          <a:xfrm flipV="1">
            <a:off x="4753973" y="3436784"/>
            <a:ext cx="47312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11C79AE-18D4-4478-9B1A-A742BB6A7913}"/>
              </a:ext>
            </a:extLst>
          </p:cNvPr>
          <p:cNvSpPr/>
          <p:nvPr/>
        </p:nvSpPr>
        <p:spPr>
          <a:xfrm>
            <a:off x="1759427" y="5443998"/>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Symbol Sequence Generation</a:t>
            </a:r>
          </a:p>
        </p:txBody>
      </p:sp>
      <p:sp>
        <p:nvSpPr>
          <p:cNvPr id="28" name="Rectangle 27">
            <a:extLst>
              <a:ext uri="{FF2B5EF4-FFF2-40B4-BE49-F238E27FC236}">
                <a16:creationId xmlns:a16="http://schemas.microsoft.com/office/drawing/2014/main" id="{CB7599BF-A762-4EA0-8442-8F8957155B72}"/>
              </a:ext>
            </a:extLst>
          </p:cNvPr>
          <p:cNvSpPr/>
          <p:nvPr/>
        </p:nvSpPr>
        <p:spPr>
          <a:xfrm>
            <a:off x="5227097" y="5443997"/>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Carrier Modulation</a:t>
            </a:r>
          </a:p>
        </p:txBody>
      </p:sp>
      <p:sp>
        <p:nvSpPr>
          <p:cNvPr id="29" name="Rectangle 28">
            <a:extLst>
              <a:ext uri="{FF2B5EF4-FFF2-40B4-BE49-F238E27FC236}">
                <a16:creationId xmlns:a16="http://schemas.microsoft.com/office/drawing/2014/main" id="{D5F7CF1D-9781-4C7D-9D41-D5671D007240}"/>
              </a:ext>
            </a:extLst>
          </p:cNvPr>
          <p:cNvSpPr/>
          <p:nvPr/>
        </p:nvSpPr>
        <p:spPr>
          <a:xfrm>
            <a:off x="3496103" y="5443998"/>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Pulse Shaping</a:t>
            </a:r>
          </a:p>
        </p:txBody>
      </p:sp>
      <p:cxnSp>
        <p:nvCxnSpPr>
          <p:cNvPr id="30" name="Straight Arrow Connector 29">
            <a:extLst>
              <a:ext uri="{FF2B5EF4-FFF2-40B4-BE49-F238E27FC236}">
                <a16:creationId xmlns:a16="http://schemas.microsoft.com/office/drawing/2014/main" id="{7B6AD93F-03E9-4F12-A3A8-65183D75CBED}"/>
              </a:ext>
            </a:extLst>
          </p:cNvPr>
          <p:cNvCxnSpPr>
            <a:stCxn id="27" idx="3"/>
            <a:endCxn id="29" idx="1"/>
          </p:cNvCxnSpPr>
          <p:nvPr/>
        </p:nvCxnSpPr>
        <p:spPr>
          <a:xfrm>
            <a:off x="3017297" y="5778689"/>
            <a:ext cx="4788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E23F73-7D72-41F2-8F50-73552514D2C5}"/>
              </a:ext>
            </a:extLst>
          </p:cNvPr>
          <p:cNvCxnSpPr>
            <a:stCxn id="29" idx="3"/>
            <a:endCxn id="28" idx="1"/>
          </p:cNvCxnSpPr>
          <p:nvPr/>
        </p:nvCxnSpPr>
        <p:spPr>
          <a:xfrm flipV="1">
            <a:off x="4753973" y="5778688"/>
            <a:ext cx="47312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151156-97AE-4864-B0E9-2A92361674BB}"/>
              </a:ext>
            </a:extLst>
          </p:cNvPr>
          <p:cNvCxnSpPr>
            <a:cxnSpLocks/>
            <a:stCxn id="16" idx="3"/>
          </p:cNvCxnSpPr>
          <p:nvPr/>
        </p:nvCxnSpPr>
        <p:spPr>
          <a:xfrm>
            <a:off x="6484967" y="2432713"/>
            <a:ext cx="6255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89CF812-029B-4C0B-A214-23A9CD78DDAF}"/>
              </a:ext>
            </a:extLst>
          </p:cNvPr>
          <p:cNvCxnSpPr>
            <a:cxnSpLocks/>
            <a:stCxn id="23" idx="3"/>
          </p:cNvCxnSpPr>
          <p:nvPr/>
        </p:nvCxnSpPr>
        <p:spPr>
          <a:xfrm>
            <a:off x="6484967" y="3436784"/>
            <a:ext cx="6255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772FA17-112C-468A-85DF-1C09FE196B3E}"/>
              </a:ext>
            </a:extLst>
          </p:cNvPr>
          <p:cNvCxnSpPr>
            <a:cxnSpLocks/>
            <a:stCxn id="28" idx="3"/>
          </p:cNvCxnSpPr>
          <p:nvPr/>
        </p:nvCxnSpPr>
        <p:spPr>
          <a:xfrm>
            <a:off x="6484967" y="5778688"/>
            <a:ext cx="6255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7329F87-AE55-4145-9B14-2B86402AEF09}"/>
              </a:ext>
            </a:extLst>
          </p:cNvPr>
          <p:cNvSpPr txBox="1"/>
          <p:nvPr/>
        </p:nvSpPr>
        <p:spPr>
          <a:xfrm>
            <a:off x="4299047" y="3915239"/>
            <a:ext cx="284052" cy="1384995"/>
          </a:xfrm>
          <a:prstGeom prst="rect">
            <a:avLst/>
          </a:prstGeom>
          <a:noFill/>
        </p:spPr>
        <p:txBody>
          <a:bodyPr wrap="none" rtlCol="0">
            <a:spAutoFit/>
          </a:bodyPr>
          <a:lstStyle/>
          <a:p>
            <a:r>
              <a:rPr lang="fa-IR" sz="2800" b="1" dirty="0"/>
              <a:t>.</a:t>
            </a:r>
          </a:p>
          <a:p>
            <a:r>
              <a:rPr lang="fa-IR" sz="2800" b="1" dirty="0"/>
              <a:t>.</a:t>
            </a:r>
          </a:p>
          <a:p>
            <a:r>
              <a:rPr lang="fa-IR" sz="2800" b="1" dirty="0"/>
              <a:t>.</a:t>
            </a:r>
            <a:endParaRPr lang="en-US" sz="2800" b="1" dirty="0"/>
          </a:p>
        </p:txBody>
      </p:sp>
      <p:sp>
        <p:nvSpPr>
          <p:cNvPr id="46" name="TextBox 45">
            <a:extLst>
              <a:ext uri="{FF2B5EF4-FFF2-40B4-BE49-F238E27FC236}">
                <a16:creationId xmlns:a16="http://schemas.microsoft.com/office/drawing/2014/main" id="{4A8E0741-2317-4B5F-922A-76745665FA26}"/>
              </a:ext>
            </a:extLst>
          </p:cNvPr>
          <p:cNvSpPr txBox="1"/>
          <p:nvPr/>
        </p:nvSpPr>
        <p:spPr>
          <a:xfrm>
            <a:off x="592984" y="2253353"/>
            <a:ext cx="787395" cy="369332"/>
          </a:xfrm>
          <a:prstGeom prst="rect">
            <a:avLst/>
          </a:prstGeom>
          <a:noFill/>
        </p:spPr>
        <p:txBody>
          <a:bodyPr wrap="none" rtlCol="0">
            <a:spAutoFit/>
          </a:bodyPr>
          <a:lstStyle/>
          <a:p>
            <a:r>
              <a:rPr lang="en-US" dirty="0"/>
              <a:t>User 1</a:t>
            </a:r>
          </a:p>
        </p:txBody>
      </p:sp>
      <p:sp>
        <p:nvSpPr>
          <p:cNvPr id="47" name="TextBox 46">
            <a:extLst>
              <a:ext uri="{FF2B5EF4-FFF2-40B4-BE49-F238E27FC236}">
                <a16:creationId xmlns:a16="http://schemas.microsoft.com/office/drawing/2014/main" id="{706D9C44-2A38-4D1F-82EE-DD87A5279AE5}"/>
              </a:ext>
            </a:extLst>
          </p:cNvPr>
          <p:cNvSpPr txBox="1"/>
          <p:nvPr/>
        </p:nvSpPr>
        <p:spPr>
          <a:xfrm>
            <a:off x="576953" y="5594021"/>
            <a:ext cx="819455" cy="369332"/>
          </a:xfrm>
          <a:prstGeom prst="rect">
            <a:avLst/>
          </a:prstGeom>
          <a:noFill/>
        </p:spPr>
        <p:txBody>
          <a:bodyPr wrap="none" rtlCol="0">
            <a:spAutoFit/>
          </a:bodyPr>
          <a:lstStyle/>
          <a:p>
            <a:r>
              <a:rPr lang="en-US" dirty="0"/>
              <a:t>User N</a:t>
            </a:r>
          </a:p>
        </p:txBody>
      </p:sp>
      <p:sp>
        <p:nvSpPr>
          <p:cNvPr id="48" name="TextBox 47">
            <a:extLst>
              <a:ext uri="{FF2B5EF4-FFF2-40B4-BE49-F238E27FC236}">
                <a16:creationId xmlns:a16="http://schemas.microsoft.com/office/drawing/2014/main" id="{E6CB951B-04B1-4111-B0F5-9B78CD54EA3F}"/>
              </a:ext>
            </a:extLst>
          </p:cNvPr>
          <p:cNvSpPr txBox="1"/>
          <p:nvPr/>
        </p:nvSpPr>
        <p:spPr>
          <a:xfrm>
            <a:off x="592984" y="3252117"/>
            <a:ext cx="787395" cy="369332"/>
          </a:xfrm>
          <a:prstGeom prst="rect">
            <a:avLst/>
          </a:prstGeom>
          <a:noFill/>
        </p:spPr>
        <p:txBody>
          <a:bodyPr wrap="none" rtlCol="0">
            <a:spAutoFit/>
          </a:bodyPr>
          <a:lstStyle/>
          <a:p>
            <a:r>
              <a:rPr lang="en-US" dirty="0"/>
              <a:t>User 2</a:t>
            </a:r>
          </a:p>
        </p:txBody>
      </p:sp>
      <p:cxnSp>
        <p:nvCxnSpPr>
          <p:cNvPr id="49" name="Straight Arrow Connector 48">
            <a:extLst>
              <a:ext uri="{FF2B5EF4-FFF2-40B4-BE49-F238E27FC236}">
                <a16:creationId xmlns:a16="http://schemas.microsoft.com/office/drawing/2014/main" id="{95244B26-CC10-4489-8428-C3D2A8FC4574}"/>
              </a:ext>
            </a:extLst>
          </p:cNvPr>
          <p:cNvCxnSpPr>
            <a:cxnSpLocks/>
            <a:stCxn id="14" idx="0"/>
          </p:cNvCxnSpPr>
          <p:nvPr/>
        </p:nvCxnSpPr>
        <p:spPr>
          <a:xfrm>
            <a:off x="8065831" y="4009737"/>
            <a:ext cx="20062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FA2B9F9-F697-4DF7-B79F-D88390B075E4}"/>
              </a:ext>
            </a:extLst>
          </p:cNvPr>
          <p:cNvCxnSpPr>
            <a:cxnSpLocks/>
          </p:cNvCxnSpPr>
          <p:nvPr/>
        </p:nvCxnSpPr>
        <p:spPr>
          <a:xfrm>
            <a:off x="8065831" y="4653457"/>
            <a:ext cx="20062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1A24B4C-C0F5-49DC-9CFF-D92DCBCD3C9D}"/>
              </a:ext>
            </a:extLst>
          </p:cNvPr>
          <p:cNvCxnSpPr>
            <a:cxnSpLocks/>
          </p:cNvCxnSpPr>
          <p:nvPr/>
        </p:nvCxnSpPr>
        <p:spPr>
          <a:xfrm>
            <a:off x="8065831" y="3417197"/>
            <a:ext cx="20062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B694AB9-3F97-466A-A0AC-61643C255241}"/>
              </a:ext>
            </a:extLst>
          </p:cNvPr>
          <p:cNvSpPr txBox="1"/>
          <p:nvPr/>
        </p:nvSpPr>
        <p:spPr>
          <a:xfrm>
            <a:off x="10181046" y="3825070"/>
            <a:ext cx="827662" cy="369332"/>
          </a:xfrm>
          <a:prstGeom prst="rect">
            <a:avLst/>
          </a:prstGeom>
          <a:noFill/>
        </p:spPr>
        <p:txBody>
          <a:bodyPr wrap="none" rtlCol="0">
            <a:spAutoFit/>
          </a:bodyPr>
          <a:lstStyle/>
          <a:p>
            <a:r>
              <a:rPr lang="en-US" dirty="0" err="1"/>
              <a:t>freq_D</a:t>
            </a:r>
            <a:endParaRPr lang="en-US" dirty="0"/>
          </a:p>
        </p:txBody>
      </p:sp>
      <p:sp>
        <p:nvSpPr>
          <p:cNvPr id="55" name="TextBox 54">
            <a:extLst>
              <a:ext uri="{FF2B5EF4-FFF2-40B4-BE49-F238E27FC236}">
                <a16:creationId xmlns:a16="http://schemas.microsoft.com/office/drawing/2014/main" id="{20E74DEF-836C-44D0-A552-B717767C7096}"/>
              </a:ext>
            </a:extLst>
          </p:cNvPr>
          <p:cNvSpPr txBox="1"/>
          <p:nvPr/>
        </p:nvSpPr>
        <p:spPr>
          <a:xfrm>
            <a:off x="10181046" y="4468791"/>
            <a:ext cx="872355" cy="369332"/>
          </a:xfrm>
          <a:prstGeom prst="rect">
            <a:avLst/>
          </a:prstGeom>
          <a:noFill/>
        </p:spPr>
        <p:txBody>
          <a:bodyPr wrap="none" rtlCol="0">
            <a:spAutoFit/>
          </a:bodyPr>
          <a:lstStyle/>
          <a:p>
            <a:r>
              <a:rPr lang="en-US" dirty="0" err="1"/>
              <a:t>time_D</a:t>
            </a:r>
            <a:endParaRPr lang="en-US" dirty="0"/>
          </a:p>
        </p:txBody>
      </p:sp>
      <p:sp>
        <p:nvSpPr>
          <p:cNvPr id="56" name="TextBox 55">
            <a:extLst>
              <a:ext uri="{FF2B5EF4-FFF2-40B4-BE49-F238E27FC236}">
                <a16:creationId xmlns:a16="http://schemas.microsoft.com/office/drawing/2014/main" id="{F01306E6-1E12-4DB0-9A4B-85BC783DF32D}"/>
              </a:ext>
            </a:extLst>
          </p:cNvPr>
          <p:cNvSpPr txBox="1"/>
          <p:nvPr/>
        </p:nvSpPr>
        <p:spPr>
          <a:xfrm>
            <a:off x="10181047" y="3232531"/>
            <a:ext cx="790601" cy="369332"/>
          </a:xfrm>
          <a:prstGeom prst="rect">
            <a:avLst/>
          </a:prstGeom>
          <a:noFill/>
        </p:spPr>
        <p:txBody>
          <a:bodyPr wrap="none" rtlCol="0">
            <a:spAutoFit/>
          </a:bodyPr>
          <a:lstStyle/>
          <a:p>
            <a:r>
              <a:rPr lang="en-US" dirty="0"/>
              <a:t>TX out</a:t>
            </a:r>
          </a:p>
        </p:txBody>
      </p:sp>
      <p:sp>
        <p:nvSpPr>
          <p:cNvPr id="62" name="Cloud 61">
            <a:extLst>
              <a:ext uri="{FF2B5EF4-FFF2-40B4-BE49-F238E27FC236}">
                <a16:creationId xmlns:a16="http://schemas.microsoft.com/office/drawing/2014/main" id="{9B1B6F68-3BE9-451B-9DC7-DC41A5FA3206}"/>
              </a:ext>
            </a:extLst>
          </p:cNvPr>
          <p:cNvSpPr/>
          <p:nvPr/>
        </p:nvSpPr>
        <p:spPr>
          <a:xfrm>
            <a:off x="8734566" y="5112512"/>
            <a:ext cx="2318835" cy="1495825"/>
          </a:xfrm>
          <a:prstGeom prst="clou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Used for discrete filtering</a:t>
            </a:r>
          </a:p>
        </p:txBody>
      </p:sp>
      <p:cxnSp>
        <p:nvCxnSpPr>
          <p:cNvPr id="64" name="Connector: Curved 63">
            <a:extLst>
              <a:ext uri="{FF2B5EF4-FFF2-40B4-BE49-F238E27FC236}">
                <a16:creationId xmlns:a16="http://schemas.microsoft.com/office/drawing/2014/main" id="{01F117E9-545F-4E82-8A2D-1F07667D6BC9}"/>
              </a:ext>
            </a:extLst>
          </p:cNvPr>
          <p:cNvCxnSpPr>
            <a:stCxn id="54" idx="3"/>
            <a:endCxn id="62" idx="0"/>
          </p:cNvCxnSpPr>
          <p:nvPr/>
        </p:nvCxnSpPr>
        <p:spPr>
          <a:xfrm>
            <a:off x="11008708" y="4009736"/>
            <a:ext cx="42761" cy="1850689"/>
          </a:xfrm>
          <a:prstGeom prst="curvedConnector3">
            <a:avLst>
              <a:gd name="adj1" fmla="val 1405112"/>
            </a:avLst>
          </a:prstGeom>
          <a:ln w="2857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041FE2C5-67CD-4FCD-AE71-BE6B27A71D32}"/>
              </a:ext>
            </a:extLst>
          </p:cNvPr>
          <p:cNvCxnSpPr>
            <a:cxnSpLocks/>
            <a:stCxn id="55" idx="3"/>
            <a:endCxn id="62" idx="0"/>
          </p:cNvCxnSpPr>
          <p:nvPr/>
        </p:nvCxnSpPr>
        <p:spPr>
          <a:xfrm flipH="1">
            <a:off x="11051469" y="4653457"/>
            <a:ext cx="1932" cy="1206968"/>
          </a:xfrm>
          <a:prstGeom prst="curvedConnector3">
            <a:avLst>
              <a:gd name="adj1" fmla="val -11832298"/>
            </a:avLst>
          </a:prstGeom>
          <a:ln w="2857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40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par>
                                <p:cTn id="81" presetID="10"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fade">
                                      <p:cBhvr>
                                        <p:cTn id="83" dur="500"/>
                                        <p:tgtEl>
                                          <p:spTgt spid="41"/>
                                        </p:tgtEl>
                                      </p:cBhvr>
                                    </p:animEffect>
                                  </p:childTnLst>
                                </p:cTn>
                              </p:par>
                              <p:par>
                                <p:cTn id="84" presetID="10" presetClass="entr" presetSubtype="0"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fade">
                                      <p:cBhvr>
                                        <p:cTn id="94" dur="500"/>
                                        <p:tgtEl>
                                          <p:spTgt spid="5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fade">
                                      <p:cBhvr>
                                        <p:cTn id="97" dur="500"/>
                                        <p:tgtEl>
                                          <p:spTgt spid="5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fade">
                                      <p:cBhvr>
                                        <p:cTn id="105" dur="500"/>
                                        <p:tgtEl>
                                          <p:spTgt spid="54"/>
                                        </p:tgtEl>
                                      </p:cBhvr>
                                    </p:animEffect>
                                  </p:childTnLst>
                                </p:cTn>
                              </p:par>
                              <p:par>
                                <p:cTn id="106" presetID="10" presetClass="entr" presetSubtype="0" fill="hold"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fade">
                                      <p:cBhvr>
                                        <p:cTn id="108" dur="500"/>
                                        <p:tgtEl>
                                          <p:spTgt spid="5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500"/>
                                        <p:tgtEl>
                                          <p:spTgt spid="55"/>
                                        </p:tgtEl>
                                      </p:cBhvr>
                                    </p:animEffect>
                                  </p:childTnLst>
                                </p:cTn>
                              </p:par>
                              <p:par>
                                <p:cTn id="112" presetID="10" presetClass="entr" presetSubtype="0" fill="hold" nodeType="with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par>
                                <p:cTn id="115" presetID="10" presetClass="entr" presetSubtype="0" fill="hold"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fade">
                                      <p:cBhvr>
                                        <p:cTn id="117" dur="500"/>
                                        <p:tgtEl>
                                          <p:spTgt spid="6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fade">
                                      <p:cBhvr>
                                        <p:cTn id="12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2" grpId="0" animBg="1"/>
      <p:bldP spid="23" grpId="0" animBg="1"/>
      <p:bldP spid="24" grpId="0" animBg="1"/>
      <p:bldP spid="27" grpId="0" animBg="1"/>
      <p:bldP spid="28" grpId="0" animBg="1"/>
      <p:bldP spid="29" grpId="0" animBg="1"/>
      <p:bldP spid="45" grpId="0"/>
      <p:bldP spid="46" grpId="0"/>
      <p:bldP spid="47" grpId="0"/>
      <p:bldP spid="48" grpId="0"/>
      <p:bldP spid="54" grpId="0"/>
      <p:bldP spid="55" grpId="0"/>
      <p:bldP spid="56" grpId="0"/>
      <p:bldP spid="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9DF7-2A1F-4408-86C1-6BBE402E1A7F}"/>
              </a:ext>
            </a:extLst>
          </p:cNvPr>
          <p:cNvSpPr>
            <a:spLocks noGrp="1"/>
          </p:cNvSpPr>
          <p:nvPr>
            <p:ph type="title"/>
          </p:nvPr>
        </p:nvSpPr>
        <p:spPr/>
        <p:txBody>
          <a:bodyPr/>
          <a:lstStyle/>
          <a:p>
            <a:pPr algn="ctr"/>
            <a:r>
              <a:rPr lang="en-US" dirty="0"/>
              <a:t>WDM Signal Spectrum</a:t>
            </a:r>
          </a:p>
        </p:txBody>
      </p:sp>
      <p:cxnSp>
        <p:nvCxnSpPr>
          <p:cNvPr id="15" name="Straight Connector 14">
            <a:extLst>
              <a:ext uri="{FF2B5EF4-FFF2-40B4-BE49-F238E27FC236}">
                <a16:creationId xmlns:a16="http://schemas.microsoft.com/office/drawing/2014/main" id="{C5873F33-104D-4ABF-B643-453968D2C018}"/>
              </a:ext>
            </a:extLst>
          </p:cNvPr>
          <p:cNvCxnSpPr>
            <a:cxnSpLocks/>
          </p:cNvCxnSpPr>
          <p:nvPr/>
        </p:nvCxnSpPr>
        <p:spPr>
          <a:xfrm>
            <a:off x="4059326" y="3305222"/>
            <a:ext cx="39285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hord 15">
            <a:extLst>
              <a:ext uri="{FF2B5EF4-FFF2-40B4-BE49-F238E27FC236}">
                <a16:creationId xmlns:a16="http://schemas.microsoft.com/office/drawing/2014/main" id="{F2D126C3-332E-45B1-BAFE-74AD57801820}"/>
              </a:ext>
            </a:extLst>
          </p:cNvPr>
          <p:cNvSpPr/>
          <p:nvPr/>
        </p:nvSpPr>
        <p:spPr>
          <a:xfrm>
            <a:off x="4059326" y="2566566"/>
            <a:ext cx="971264" cy="1446662"/>
          </a:xfrm>
          <a:prstGeom prst="chord">
            <a:avLst>
              <a:gd name="adj1" fmla="val 10762283"/>
              <a:gd name="adj2" fmla="val 91826"/>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a:extLst>
              <a:ext uri="{FF2B5EF4-FFF2-40B4-BE49-F238E27FC236}">
                <a16:creationId xmlns:a16="http://schemas.microsoft.com/office/drawing/2014/main" id="{AA71BBD3-04AE-44A2-B8AD-597AFA30CD0A}"/>
              </a:ext>
            </a:extLst>
          </p:cNvPr>
          <p:cNvSpPr/>
          <p:nvPr/>
        </p:nvSpPr>
        <p:spPr>
          <a:xfrm>
            <a:off x="5030590" y="2566566"/>
            <a:ext cx="971264" cy="1446662"/>
          </a:xfrm>
          <a:prstGeom prst="chord">
            <a:avLst>
              <a:gd name="adj1" fmla="val 10762283"/>
              <a:gd name="adj2" fmla="val 91826"/>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ord 19">
            <a:extLst>
              <a:ext uri="{FF2B5EF4-FFF2-40B4-BE49-F238E27FC236}">
                <a16:creationId xmlns:a16="http://schemas.microsoft.com/office/drawing/2014/main" id="{F2CA1E82-7A3D-481F-8DA4-7DA75DEA7ABE}"/>
              </a:ext>
            </a:extLst>
          </p:cNvPr>
          <p:cNvSpPr/>
          <p:nvPr/>
        </p:nvSpPr>
        <p:spPr>
          <a:xfrm>
            <a:off x="6973118" y="2566566"/>
            <a:ext cx="971264" cy="1446662"/>
          </a:xfrm>
          <a:prstGeom prst="chord">
            <a:avLst>
              <a:gd name="adj1" fmla="val 10762283"/>
              <a:gd name="adj2" fmla="val 91826"/>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35E8D75B-2760-439F-B8DF-987C67252C81}"/>
              </a:ext>
            </a:extLst>
          </p:cNvPr>
          <p:cNvCxnSpPr>
            <a:cxnSpLocks/>
          </p:cNvCxnSpPr>
          <p:nvPr/>
        </p:nvCxnSpPr>
        <p:spPr>
          <a:xfrm>
            <a:off x="2199820" y="5898256"/>
            <a:ext cx="39285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hord 21">
            <a:extLst>
              <a:ext uri="{FF2B5EF4-FFF2-40B4-BE49-F238E27FC236}">
                <a16:creationId xmlns:a16="http://schemas.microsoft.com/office/drawing/2014/main" id="{78395D05-C5EC-461C-8D34-8C2B6E7BB4CD}"/>
              </a:ext>
            </a:extLst>
          </p:cNvPr>
          <p:cNvSpPr/>
          <p:nvPr/>
        </p:nvSpPr>
        <p:spPr>
          <a:xfrm>
            <a:off x="2199820" y="5159600"/>
            <a:ext cx="971264" cy="1446662"/>
          </a:xfrm>
          <a:prstGeom prst="chord">
            <a:avLst>
              <a:gd name="adj1" fmla="val 10762283"/>
              <a:gd name="adj2" fmla="val 91826"/>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hord 22">
            <a:extLst>
              <a:ext uri="{FF2B5EF4-FFF2-40B4-BE49-F238E27FC236}">
                <a16:creationId xmlns:a16="http://schemas.microsoft.com/office/drawing/2014/main" id="{C85169FF-9DFE-423F-9564-D2B19987D175}"/>
              </a:ext>
            </a:extLst>
          </p:cNvPr>
          <p:cNvSpPr/>
          <p:nvPr/>
        </p:nvSpPr>
        <p:spPr>
          <a:xfrm>
            <a:off x="3171084" y="5159600"/>
            <a:ext cx="971264" cy="1446662"/>
          </a:xfrm>
          <a:prstGeom prst="chord">
            <a:avLst>
              <a:gd name="adj1" fmla="val 10762283"/>
              <a:gd name="adj2" fmla="val 91826"/>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hord 23">
            <a:extLst>
              <a:ext uri="{FF2B5EF4-FFF2-40B4-BE49-F238E27FC236}">
                <a16:creationId xmlns:a16="http://schemas.microsoft.com/office/drawing/2014/main" id="{6B20EC09-3F51-45C4-BA94-29F06A8C2169}"/>
              </a:ext>
            </a:extLst>
          </p:cNvPr>
          <p:cNvSpPr/>
          <p:nvPr/>
        </p:nvSpPr>
        <p:spPr>
          <a:xfrm>
            <a:off x="5113612" y="5159600"/>
            <a:ext cx="971264" cy="1446662"/>
          </a:xfrm>
          <a:prstGeom prst="chord">
            <a:avLst>
              <a:gd name="adj1" fmla="val 10762283"/>
              <a:gd name="adj2" fmla="val 91826"/>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A9D582EC-A91E-4B4B-B9DC-86D3A056C8A7}"/>
              </a:ext>
            </a:extLst>
          </p:cNvPr>
          <p:cNvCxnSpPr>
            <a:cxnSpLocks/>
          </p:cNvCxnSpPr>
          <p:nvPr/>
        </p:nvCxnSpPr>
        <p:spPr>
          <a:xfrm>
            <a:off x="6084876" y="5898256"/>
            <a:ext cx="39285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hord 25">
            <a:extLst>
              <a:ext uri="{FF2B5EF4-FFF2-40B4-BE49-F238E27FC236}">
                <a16:creationId xmlns:a16="http://schemas.microsoft.com/office/drawing/2014/main" id="{A7602C13-F815-475A-8954-46F9A1A88311}"/>
              </a:ext>
            </a:extLst>
          </p:cNvPr>
          <p:cNvSpPr/>
          <p:nvPr/>
        </p:nvSpPr>
        <p:spPr>
          <a:xfrm>
            <a:off x="6084876" y="5159600"/>
            <a:ext cx="971264" cy="1446662"/>
          </a:xfrm>
          <a:prstGeom prst="chord">
            <a:avLst>
              <a:gd name="adj1" fmla="val 10762283"/>
              <a:gd name="adj2" fmla="val 91826"/>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hord 26">
            <a:extLst>
              <a:ext uri="{FF2B5EF4-FFF2-40B4-BE49-F238E27FC236}">
                <a16:creationId xmlns:a16="http://schemas.microsoft.com/office/drawing/2014/main" id="{C691133B-F25A-4A31-9A99-47F669F6CA0A}"/>
              </a:ext>
            </a:extLst>
          </p:cNvPr>
          <p:cNvSpPr/>
          <p:nvPr/>
        </p:nvSpPr>
        <p:spPr>
          <a:xfrm>
            <a:off x="7056140" y="5159600"/>
            <a:ext cx="971264" cy="1446662"/>
          </a:xfrm>
          <a:prstGeom prst="chord">
            <a:avLst>
              <a:gd name="adj1" fmla="val 10762283"/>
              <a:gd name="adj2" fmla="val 91826"/>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hord 27">
            <a:extLst>
              <a:ext uri="{FF2B5EF4-FFF2-40B4-BE49-F238E27FC236}">
                <a16:creationId xmlns:a16="http://schemas.microsoft.com/office/drawing/2014/main" id="{6E061F0A-EF19-4654-98CB-A47420C5712E}"/>
              </a:ext>
            </a:extLst>
          </p:cNvPr>
          <p:cNvSpPr/>
          <p:nvPr/>
        </p:nvSpPr>
        <p:spPr>
          <a:xfrm>
            <a:off x="8998668" y="5159600"/>
            <a:ext cx="971264" cy="1446662"/>
          </a:xfrm>
          <a:prstGeom prst="chord">
            <a:avLst>
              <a:gd name="adj1" fmla="val 10762283"/>
              <a:gd name="adj2" fmla="val 91826"/>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3D59D64-68D2-4C87-A7DF-14A2714FD050}"/>
              </a:ext>
            </a:extLst>
          </p:cNvPr>
          <p:cNvSpPr/>
          <p:nvPr/>
        </p:nvSpPr>
        <p:spPr>
          <a:xfrm>
            <a:off x="1165744" y="5410204"/>
            <a:ext cx="146713" cy="1467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0EF878C-9C39-47DF-9B1D-D232E6B96673}"/>
              </a:ext>
            </a:extLst>
          </p:cNvPr>
          <p:cNvSpPr/>
          <p:nvPr/>
        </p:nvSpPr>
        <p:spPr>
          <a:xfrm>
            <a:off x="1464857" y="5410204"/>
            <a:ext cx="146713" cy="1467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C1403AB-1AAF-4C5B-AFEA-7F02DB1FC40E}"/>
              </a:ext>
            </a:extLst>
          </p:cNvPr>
          <p:cNvSpPr/>
          <p:nvPr/>
        </p:nvSpPr>
        <p:spPr>
          <a:xfrm>
            <a:off x="1763970" y="5410204"/>
            <a:ext cx="146713" cy="1467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1D227FB-FDF4-42F1-BEB5-2A1C7F20D94E}"/>
              </a:ext>
            </a:extLst>
          </p:cNvPr>
          <p:cNvSpPr/>
          <p:nvPr/>
        </p:nvSpPr>
        <p:spPr>
          <a:xfrm>
            <a:off x="10245489" y="5410204"/>
            <a:ext cx="146713" cy="1467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36E22F1-32DF-48DD-9F29-F34E33A699BE}"/>
              </a:ext>
            </a:extLst>
          </p:cNvPr>
          <p:cNvSpPr/>
          <p:nvPr/>
        </p:nvSpPr>
        <p:spPr>
          <a:xfrm>
            <a:off x="10544602" y="5410204"/>
            <a:ext cx="146713" cy="1467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AD073E9-92B9-4084-A372-605B6C929ABF}"/>
              </a:ext>
            </a:extLst>
          </p:cNvPr>
          <p:cNvSpPr/>
          <p:nvPr/>
        </p:nvSpPr>
        <p:spPr>
          <a:xfrm>
            <a:off x="10843715" y="5410204"/>
            <a:ext cx="146713" cy="1467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705DD1B-4923-4A4C-B2C9-EF8447E7F551}"/>
              </a:ext>
            </a:extLst>
          </p:cNvPr>
          <p:cNvSpPr txBox="1"/>
          <p:nvPr/>
        </p:nvSpPr>
        <p:spPr>
          <a:xfrm>
            <a:off x="3788203" y="2090890"/>
            <a:ext cx="4470776" cy="369332"/>
          </a:xfrm>
          <a:prstGeom prst="rect">
            <a:avLst/>
          </a:prstGeom>
          <a:noFill/>
        </p:spPr>
        <p:txBody>
          <a:bodyPr wrap="none" rtlCol="0">
            <a:spAutoFit/>
          </a:bodyPr>
          <a:lstStyle/>
          <a:p>
            <a:r>
              <a:rPr lang="en-US" dirty="0"/>
              <a:t>Continuous frequency domain of WDM signal</a:t>
            </a:r>
          </a:p>
        </p:txBody>
      </p:sp>
      <p:sp>
        <p:nvSpPr>
          <p:cNvPr id="39" name="TextBox 38">
            <a:extLst>
              <a:ext uri="{FF2B5EF4-FFF2-40B4-BE49-F238E27FC236}">
                <a16:creationId xmlns:a16="http://schemas.microsoft.com/office/drawing/2014/main" id="{2767BC55-7D99-49A6-A5E7-8F7826D292F3}"/>
              </a:ext>
            </a:extLst>
          </p:cNvPr>
          <p:cNvSpPr txBox="1"/>
          <p:nvPr/>
        </p:nvSpPr>
        <p:spPr>
          <a:xfrm>
            <a:off x="3967827" y="4717239"/>
            <a:ext cx="4147161" cy="369332"/>
          </a:xfrm>
          <a:prstGeom prst="rect">
            <a:avLst/>
          </a:prstGeom>
          <a:noFill/>
        </p:spPr>
        <p:txBody>
          <a:bodyPr wrap="none" rtlCol="0">
            <a:spAutoFit/>
          </a:bodyPr>
          <a:lstStyle/>
          <a:p>
            <a:r>
              <a:rPr lang="en-US" dirty="0"/>
              <a:t>Discrete frequency domain of WDM signal</a:t>
            </a:r>
          </a:p>
        </p:txBody>
      </p:sp>
    </p:spTree>
    <p:extLst>
      <p:ext uri="{BB962C8B-B14F-4D97-AF65-F5344CB8AC3E}">
        <p14:creationId xmlns:p14="http://schemas.microsoft.com/office/powerpoint/2010/main" val="181874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24A2-86E2-4F4D-940D-B1293E72EAD6}"/>
              </a:ext>
            </a:extLst>
          </p:cNvPr>
          <p:cNvSpPr>
            <a:spLocks noGrp="1"/>
          </p:cNvSpPr>
          <p:nvPr>
            <p:ph type="title"/>
          </p:nvPr>
        </p:nvSpPr>
        <p:spPr/>
        <p:txBody>
          <a:bodyPr/>
          <a:lstStyle/>
          <a:p>
            <a:pPr algn="ctr"/>
            <a:r>
              <a:rPr lang="en-US" dirty="0"/>
              <a:t>Optical Transmission Media</a:t>
            </a:r>
          </a:p>
        </p:txBody>
      </p:sp>
      <p:sp>
        <p:nvSpPr>
          <p:cNvPr id="13" name="Rectangle 12">
            <a:extLst>
              <a:ext uri="{FF2B5EF4-FFF2-40B4-BE49-F238E27FC236}">
                <a16:creationId xmlns:a16="http://schemas.microsoft.com/office/drawing/2014/main" id="{3B6206C8-BB2A-450E-99F2-08BB7B617B9D}"/>
              </a:ext>
            </a:extLst>
          </p:cNvPr>
          <p:cNvSpPr/>
          <p:nvPr/>
        </p:nvSpPr>
        <p:spPr>
          <a:xfrm>
            <a:off x="979945" y="2838734"/>
            <a:ext cx="1514902" cy="42308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Optical Fiber</a:t>
            </a:r>
          </a:p>
        </p:txBody>
      </p:sp>
      <p:sp>
        <p:nvSpPr>
          <p:cNvPr id="19" name="Arrow: Pentagon 18">
            <a:extLst>
              <a:ext uri="{FF2B5EF4-FFF2-40B4-BE49-F238E27FC236}">
                <a16:creationId xmlns:a16="http://schemas.microsoft.com/office/drawing/2014/main" id="{4CD70F12-01F4-4F41-B63A-F9C3B9475287}"/>
              </a:ext>
            </a:extLst>
          </p:cNvPr>
          <p:cNvSpPr/>
          <p:nvPr/>
        </p:nvSpPr>
        <p:spPr>
          <a:xfrm>
            <a:off x="2685911" y="2688608"/>
            <a:ext cx="600501" cy="723332"/>
          </a:xfrm>
          <a:prstGeom prst="homePlate">
            <a:avLst>
              <a:gd name="adj" fmla="val 216854"/>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3" name="Straight Connector 22">
            <a:extLst>
              <a:ext uri="{FF2B5EF4-FFF2-40B4-BE49-F238E27FC236}">
                <a16:creationId xmlns:a16="http://schemas.microsoft.com/office/drawing/2014/main" id="{B0BA38CF-7208-4E9D-896B-EA9C30D964CD}"/>
              </a:ext>
            </a:extLst>
          </p:cNvPr>
          <p:cNvCxnSpPr>
            <a:stCxn id="13" idx="3"/>
            <a:endCxn id="19" idx="1"/>
          </p:cNvCxnSpPr>
          <p:nvPr/>
        </p:nvCxnSpPr>
        <p:spPr>
          <a:xfrm flipV="1">
            <a:off x="2494847" y="3050274"/>
            <a:ext cx="1910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837995F-0534-4FF9-83B4-50B1BC3C8ABB}"/>
              </a:ext>
            </a:extLst>
          </p:cNvPr>
          <p:cNvSpPr/>
          <p:nvPr/>
        </p:nvSpPr>
        <p:spPr>
          <a:xfrm>
            <a:off x="4077988" y="2838734"/>
            <a:ext cx="1514902" cy="42308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Optical Fiber</a:t>
            </a:r>
          </a:p>
        </p:txBody>
      </p:sp>
      <p:sp>
        <p:nvSpPr>
          <p:cNvPr id="25" name="Arrow: Pentagon 24">
            <a:extLst>
              <a:ext uri="{FF2B5EF4-FFF2-40B4-BE49-F238E27FC236}">
                <a16:creationId xmlns:a16="http://schemas.microsoft.com/office/drawing/2014/main" id="{ABDF022D-8B7C-4616-B815-62A3F7682421}"/>
              </a:ext>
            </a:extLst>
          </p:cNvPr>
          <p:cNvSpPr/>
          <p:nvPr/>
        </p:nvSpPr>
        <p:spPr>
          <a:xfrm>
            <a:off x="5783965" y="2688608"/>
            <a:ext cx="600501" cy="723332"/>
          </a:xfrm>
          <a:prstGeom prst="homePlate">
            <a:avLst>
              <a:gd name="adj" fmla="val 216854"/>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a:extLst>
              <a:ext uri="{FF2B5EF4-FFF2-40B4-BE49-F238E27FC236}">
                <a16:creationId xmlns:a16="http://schemas.microsoft.com/office/drawing/2014/main" id="{30984D3F-F97C-4E40-AD5A-6A2E3FB45AA1}"/>
              </a:ext>
            </a:extLst>
          </p:cNvPr>
          <p:cNvCxnSpPr>
            <a:stCxn id="24" idx="3"/>
            <a:endCxn id="25" idx="1"/>
          </p:cNvCxnSpPr>
          <p:nvPr/>
        </p:nvCxnSpPr>
        <p:spPr>
          <a:xfrm flipV="1">
            <a:off x="5592890" y="3050274"/>
            <a:ext cx="19107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4CE31EE-0897-40C8-94C7-913F6909505E}"/>
              </a:ext>
            </a:extLst>
          </p:cNvPr>
          <p:cNvSpPr/>
          <p:nvPr/>
        </p:nvSpPr>
        <p:spPr>
          <a:xfrm>
            <a:off x="8695361" y="2842146"/>
            <a:ext cx="1514902" cy="42308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Optical Fiber</a:t>
            </a:r>
          </a:p>
        </p:txBody>
      </p:sp>
      <p:sp>
        <p:nvSpPr>
          <p:cNvPr id="28" name="Arrow: Pentagon 27">
            <a:extLst>
              <a:ext uri="{FF2B5EF4-FFF2-40B4-BE49-F238E27FC236}">
                <a16:creationId xmlns:a16="http://schemas.microsoft.com/office/drawing/2014/main" id="{8506E296-0CB6-47AE-8818-346BF9E8B434}"/>
              </a:ext>
            </a:extLst>
          </p:cNvPr>
          <p:cNvSpPr/>
          <p:nvPr/>
        </p:nvSpPr>
        <p:spPr>
          <a:xfrm>
            <a:off x="10455922" y="2688608"/>
            <a:ext cx="600501" cy="723332"/>
          </a:xfrm>
          <a:prstGeom prst="homePlate">
            <a:avLst>
              <a:gd name="adj" fmla="val 216854"/>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9" name="Straight Connector 28">
            <a:extLst>
              <a:ext uri="{FF2B5EF4-FFF2-40B4-BE49-F238E27FC236}">
                <a16:creationId xmlns:a16="http://schemas.microsoft.com/office/drawing/2014/main" id="{59893C6E-82D9-41A8-9A86-0A530C41EDD5}"/>
              </a:ext>
            </a:extLst>
          </p:cNvPr>
          <p:cNvCxnSpPr>
            <a:stCxn id="27" idx="3"/>
            <a:endCxn id="28" idx="1"/>
          </p:cNvCxnSpPr>
          <p:nvPr/>
        </p:nvCxnSpPr>
        <p:spPr>
          <a:xfrm flipV="1">
            <a:off x="10210263" y="3050274"/>
            <a:ext cx="245659" cy="3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BEA88B1-70B7-4A31-A1DD-B36BCC784F2D}"/>
              </a:ext>
            </a:extLst>
          </p:cNvPr>
          <p:cNvCxnSpPr>
            <a:stCxn id="25" idx="3"/>
            <a:endCxn id="27" idx="1"/>
          </p:cNvCxnSpPr>
          <p:nvPr/>
        </p:nvCxnSpPr>
        <p:spPr>
          <a:xfrm>
            <a:off x="6384466" y="3050274"/>
            <a:ext cx="2310895" cy="341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4B08189-0460-4C7F-BE7D-D69C60F7C4F6}"/>
              </a:ext>
            </a:extLst>
          </p:cNvPr>
          <p:cNvCxnSpPr>
            <a:cxnSpLocks/>
            <a:stCxn id="19" idx="3"/>
            <a:endCxn id="24" idx="1"/>
          </p:cNvCxnSpPr>
          <p:nvPr/>
        </p:nvCxnSpPr>
        <p:spPr>
          <a:xfrm>
            <a:off x="3286412" y="3050274"/>
            <a:ext cx="79157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89F282D-76D6-43DD-923B-1C37030DFBB7}"/>
              </a:ext>
            </a:extLst>
          </p:cNvPr>
          <p:cNvSpPr/>
          <p:nvPr/>
        </p:nvSpPr>
        <p:spPr>
          <a:xfrm>
            <a:off x="2928474" y="4865164"/>
            <a:ext cx="559557" cy="4588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a:t>
            </a:r>
          </a:p>
        </p:txBody>
      </p:sp>
      <p:sp>
        <p:nvSpPr>
          <p:cNvPr id="39" name="Rectangle 38">
            <a:extLst>
              <a:ext uri="{FF2B5EF4-FFF2-40B4-BE49-F238E27FC236}">
                <a16:creationId xmlns:a16="http://schemas.microsoft.com/office/drawing/2014/main" id="{BB265B41-4F68-46CA-B7CB-C6AEEFC19CE5}"/>
              </a:ext>
            </a:extLst>
          </p:cNvPr>
          <p:cNvSpPr/>
          <p:nvPr/>
        </p:nvSpPr>
        <p:spPr>
          <a:xfrm>
            <a:off x="3488031" y="4865164"/>
            <a:ext cx="45719" cy="45883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0DA6F47-3170-4144-85CF-23E7A0D34642}"/>
              </a:ext>
            </a:extLst>
          </p:cNvPr>
          <p:cNvSpPr/>
          <p:nvPr/>
        </p:nvSpPr>
        <p:spPr>
          <a:xfrm>
            <a:off x="3532213" y="4865164"/>
            <a:ext cx="559557" cy="4588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a:t>
            </a:r>
          </a:p>
        </p:txBody>
      </p:sp>
      <p:sp>
        <p:nvSpPr>
          <p:cNvPr id="41" name="Rectangle 40">
            <a:extLst>
              <a:ext uri="{FF2B5EF4-FFF2-40B4-BE49-F238E27FC236}">
                <a16:creationId xmlns:a16="http://schemas.microsoft.com/office/drawing/2014/main" id="{4BD5BF97-0064-4C0F-B1D2-C9E1E4C382B2}"/>
              </a:ext>
            </a:extLst>
          </p:cNvPr>
          <p:cNvSpPr/>
          <p:nvPr/>
        </p:nvSpPr>
        <p:spPr>
          <a:xfrm>
            <a:off x="4088727" y="4865164"/>
            <a:ext cx="559557" cy="4588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ectangle 41">
            <a:extLst>
              <a:ext uri="{FF2B5EF4-FFF2-40B4-BE49-F238E27FC236}">
                <a16:creationId xmlns:a16="http://schemas.microsoft.com/office/drawing/2014/main" id="{854C1FDF-C7E1-46ED-B6B3-97EF3644749F}"/>
              </a:ext>
            </a:extLst>
          </p:cNvPr>
          <p:cNvSpPr/>
          <p:nvPr/>
        </p:nvSpPr>
        <p:spPr>
          <a:xfrm>
            <a:off x="4648284" y="4865164"/>
            <a:ext cx="45719" cy="45883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46A8B4D6-4B5C-4A34-9765-1EBF985193CC}"/>
              </a:ext>
            </a:extLst>
          </p:cNvPr>
          <p:cNvSpPr/>
          <p:nvPr/>
        </p:nvSpPr>
        <p:spPr>
          <a:xfrm>
            <a:off x="4697782" y="4865164"/>
            <a:ext cx="559557" cy="4588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73A1D9D3-6228-4CB8-ADDF-1111DA369C9D}"/>
              </a:ext>
            </a:extLst>
          </p:cNvPr>
          <p:cNvSpPr/>
          <p:nvPr/>
        </p:nvSpPr>
        <p:spPr>
          <a:xfrm>
            <a:off x="8476914" y="4865164"/>
            <a:ext cx="559557" cy="4588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B4D7DC9E-0323-4925-9668-DCFCED424CF8}"/>
              </a:ext>
            </a:extLst>
          </p:cNvPr>
          <p:cNvSpPr/>
          <p:nvPr/>
        </p:nvSpPr>
        <p:spPr>
          <a:xfrm>
            <a:off x="9036471" y="4865164"/>
            <a:ext cx="45719" cy="45883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9321673B-398C-4793-9AC8-3F53217DC96D}"/>
              </a:ext>
            </a:extLst>
          </p:cNvPr>
          <p:cNvSpPr/>
          <p:nvPr/>
        </p:nvSpPr>
        <p:spPr>
          <a:xfrm>
            <a:off x="9091285" y="4865164"/>
            <a:ext cx="559557" cy="4588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7F6345DA-A2AA-4285-B171-104D24FBF5AF}"/>
              </a:ext>
            </a:extLst>
          </p:cNvPr>
          <p:cNvSpPr/>
          <p:nvPr/>
        </p:nvSpPr>
        <p:spPr>
          <a:xfrm>
            <a:off x="5253779" y="4865164"/>
            <a:ext cx="559557" cy="4588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76640496-55EE-44BE-B5AC-D83137760626}"/>
              </a:ext>
            </a:extLst>
          </p:cNvPr>
          <p:cNvSpPr/>
          <p:nvPr/>
        </p:nvSpPr>
        <p:spPr>
          <a:xfrm>
            <a:off x="5808020" y="4865164"/>
            <a:ext cx="45719" cy="458834"/>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51">
            <a:extLst>
              <a:ext uri="{FF2B5EF4-FFF2-40B4-BE49-F238E27FC236}">
                <a16:creationId xmlns:a16="http://schemas.microsoft.com/office/drawing/2014/main" id="{E5336866-BE97-442B-BA4A-276023EB93D6}"/>
              </a:ext>
            </a:extLst>
          </p:cNvPr>
          <p:cNvSpPr/>
          <p:nvPr/>
        </p:nvSpPr>
        <p:spPr>
          <a:xfrm>
            <a:off x="5857518" y="4865164"/>
            <a:ext cx="559557" cy="45883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7C414BBC-D42A-4364-BEEE-8B7261DA76C2}"/>
              </a:ext>
            </a:extLst>
          </p:cNvPr>
          <p:cNvSpPr/>
          <p:nvPr/>
        </p:nvSpPr>
        <p:spPr>
          <a:xfrm>
            <a:off x="6420854" y="4865164"/>
            <a:ext cx="2056060" cy="4588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Too many fiber sections!</a:t>
            </a:r>
          </a:p>
        </p:txBody>
      </p:sp>
      <p:sp>
        <p:nvSpPr>
          <p:cNvPr id="54" name="TextBox 53">
            <a:extLst>
              <a:ext uri="{FF2B5EF4-FFF2-40B4-BE49-F238E27FC236}">
                <a16:creationId xmlns:a16="http://schemas.microsoft.com/office/drawing/2014/main" id="{12080332-E5DB-41F6-9424-8F6A142F937E}"/>
              </a:ext>
            </a:extLst>
          </p:cNvPr>
          <p:cNvSpPr txBox="1"/>
          <p:nvPr/>
        </p:nvSpPr>
        <p:spPr>
          <a:xfrm>
            <a:off x="3293523" y="5552476"/>
            <a:ext cx="434734" cy="369332"/>
          </a:xfrm>
          <a:prstGeom prst="rect">
            <a:avLst/>
          </a:prstGeom>
          <a:noFill/>
        </p:spPr>
        <p:txBody>
          <a:bodyPr wrap="none" rtlCol="0">
            <a:spAutoFit/>
          </a:bodyPr>
          <a:lstStyle/>
          <a:p>
            <a:r>
              <a:rPr lang="en-US" b="1" dirty="0"/>
              <a:t>NL</a:t>
            </a:r>
          </a:p>
        </p:txBody>
      </p:sp>
      <p:cxnSp>
        <p:nvCxnSpPr>
          <p:cNvPr id="58" name="Straight Arrow Connector 57">
            <a:extLst>
              <a:ext uri="{FF2B5EF4-FFF2-40B4-BE49-F238E27FC236}">
                <a16:creationId xmlns:a16="http://schemas.microsoft.com/office/drawing/2014/main" id="{39F06E88-E50F-4646-9711-65B3277FB69D}"/>
              </a:ext>
            </a:extLst>
          </p:cNvPr>
          <p:cNvCxnSpPr>
            <a:stCxn id="39" idx="2"/>
            <a:endCxn id="54" idx="0"/>
          </p:cNvCxnSpPr>
          <p:nvPr/>
        </p:nvCxnSpPr>
        <p:spPr>
          <a:xfrm flipH="1">
            <a:off x="3510890" y="5323998"/>
            <a:ext cx="1" cy="2284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75CCCB3-0C39-46DA-92D9-71F0F06786EB}"/>
              </a:ext>
            </a:extLst>
          </p:cNvPr>
          <p:cNvCxnSpPr>
            <a:cxnSpLocks/>
            <a:stCxn id="24" idx="1"/>
          </p:cNvCxnSpPr>
          <p:nvPr/>
        </p:nvCxnSpPr>
        <p:spPr>
          <a:xfrm flipH="1">
            <a:off x="2928474" y="3050275"/>
            <a:ext cx="1149514" cy="181488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64974D3-2AA9-454C-8D60-38CF2F97199F}"/>
              </a:ext>
            </a:extLst>
          </p:cNvPr>
          <p:cNvCxnSpPr>
            <a:cxnSpLocks/>
            <a:stCxn id="24" idx="3"/>
          </p:cNvCxnSpPr>
          <p:nvPr/>
        </p:nvCxnSpPr>
        <p:spPr>
          <a:xfrm>
            <a:off x="5592890" y="3050275"/>
            <a:ext cx="4057952" cy="181830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464F633-B0FB-46CD-805C-497CB51BA89A}"/>
              </a:ext>
            </a:extLst>
          </p:cNvPr>
          <p:cNvSpPr txBox="1"/>
          <p:nvPr/>
        </p:nvSpPr>
        <p:spPr>
          <a:xfrm>
            <a:off x="6798324" y="2684776"/>
            <a:ext cx="1376211" cy="369332"/>
          </a:xfrm>
          <a:prstGeom prst="rect">
            <a:avLst/>
          </a:prstGeom>
          <a:noFill/>
        </p:spPr>
        <p:txBody>
          <a:bodyPr wrap="none" rtlCol="0">
            <a:spAutoFit/>
          </a:bodyPr>
          <a:lstStyle/>
          <a:p>
            <a:r>
              <a:rPr lang="en-US" dirty="0"/>
              <a:t>Many spans!</a:t>
            </a:r>
          </a:p>
        </p:txBody>
      </p:sp>
      <p:sp>
        <p:nvSpPr>
          <p:cNvPr id="72" name="TextBox 71">
            <a:extLst>
              <a:ext uri="{FF2B5EF4-FFF2-40B4-BE49-F238E27FC236}">
                <a16:creationId xmlns:a16="http://schemas.microsoft.com/office/drawing/2014/main" id="{C59AEEEE-36C9-4568-94CE-3E14C72DEF41}"/>
              </a:ext>
            </a:extLst>
          </p:cNvPr>
          <p:cNvSpPr txBox="1"/>
          <p:nvPr/>
        </p:nvSpPr>
        <p:spPr>
          <a:xfrm>
            <a:off x="3611522" y="1926087"/>
            <a:ext cx="4484433" cy="369332"/>
          </a:xfrm>
          <a:prstGeom prst="rect">
            <a:avLst/>
          </a:prstGeom>
          <a:noFill/>
        </p:spPr>
        <p:txBody>
          <a:bodyPr wrap="none" rtlCol="0">
            <a:spAutoFit/>
          </a:bodyPr>
          <a:lstStyle/>
          <a:p>
            <a:r>
              <a:rPr lang="en-US" dirty="0"/>
              <a:t>Point-to-Point (P2P) Transmission [Single Link]</a:t>
            </a:r>
          </a:p>
        </p:txBody>
      </p:sp>
    </p:spTree>
    <p:extLst>
      <p:ext uri="{BB962C8B-B14F-4D97-AF65-F5344CB8AC3E}">
        <p14:creationId xmlns:p14="http://schemas.microsoft.com/office/powerpoint/2010/main" val="337283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0"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500"/>
                                        <p:tgtEl>
                                          <p:spTgt spid="4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500"/>
                                        <p:tgtEl>
                                          <p:spTgt spid="4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500"/>
                                        <p:tgtEl>
                                          <p:spTgt spid="54"/>
                                        </p:tgtEl>
                                      </p:cBhvr>
                                    </p:animEffect>
                                  </p:childTnLst>
                                </p:cTn>
                              </p:par>
                              <p:par>
                                <p:cTn id="102" presetID="10" presetClass="entr" presetSubtype="0" fill="hold"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4" grpId="0" animBg="1"/>
      <p:bldP spid="25" grpId="0" animBg="1"/>
      <p:bldP spid="27" grpId="0" animBg="1"/>
      <p:bldP spid="28" grpId="0" animBg="1"/>
      <p:bldP spid="38" grpId="0" animBg="1"/>
      <p:bldP spid="39" grpId="0" animBg="1"/>
      <p:bldP spid="40" grpId="0" animBg="1"/>
      <p:bldP spid="41" grpId="0" animBg="1"/>
      <p:bldP spid="42" grpId="0" animBg="1"/>
      <p:bldP spid="43" grpId="0" animBg="1"/>
      <p:bldP spid="47" grpId="0" animBg="1"/>
      <p:bldP spid="48" grpId="0" animBg="1"/>
      <p:bldP spid="49" grpId="0" animBg="1"/>
      <p:bldP spid="50" grpId="0" animBg="1"/>
      <p:bldP spid="51" grpId="0" animBg="1"/>
      <p:bldP spid="52" grpId="0" animBg="1"/>
      <p:bldP spid="53" grpId="0" animBg="1"/>
      <p:bldP spid="54" grpId="0"/>
      <p:bldP spid="69"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72CC-2763-4EAB-A6FE-879F213031B6}"/>
              </a:ext>
            </a:extLst>
          </p:cNvPr>
          <p:cNvSpPr>
            <a:spLocks noGrp="1"/>
          </p:cNvSpPr>
          <p:nvPr>
            <p:ph type="title"/>
          </p:nvPr>
        </p:nvSpPr>
        <p:spPr/>
        <p:txBody>
          <a:bodyPr/>
          <a:lstStyle/>
          <a:p>
            <a:pPr algn="ctr"/>
            <a:r>
              <a:rPr lang="en-US" dirty="0"/>
              <a:t>Pseudo-Code for Link Transmission Simulation</a:t>
            </a:r>
          </a:p>
        </p:txBody>
      </p:sp>
      <p:sp>
        <p:nvSpPr>
          <p:cNvPr id="3" name="Content Placeholder 2">
            <a:extLst>
              <a:ext uri="{FF2B5EF4-FFF2-40B4-BE49-F238E27FC236}">
                <a16:creationId xmlns:a16="http://schemas.microsoft.com/office/drawing/2014/main" id="{1BF05ECF-B9DD-470F-9C05-6D0747A61E12}"/>
              </a:ext>
            </a:extLst>
          </p:cNvPr>
          <p:cNvSpPr>
            <a:spLocks noGrp="1"/>
          </p:cNvSpPr>
          <p:nvPr>
            <p:ph idx="1"/>
          </p:nvPr>
        </p:nvSpPr>
        <p:spPr>
          <a:xfrm>
            <a:off x="3037973" y="1871162"/>
            <a:ext cx="6116053" cy="4351338"/>
          </a:xfrm>
        </p:spPr>
        <p:txBody>
          <a:bodyPr>
            <a:normAutofit fontScale="92500" lnSpcReduction="20000"/>
          </a:bodyPr>
          <a:lstStyle/>
          <a:p>
            <a:pPr marL="0" indent="0">
              <a:buNone/>
            </a:pPr>
            <a:r>
              <a:rPr lang="en-US" sz="2400" b="1" dirty="0"/>
              <a:t>for</a:t>
            </a:r>
            <a:r>
              <a:rPr lang="en-US" sz="2400" dirty="0"/>
              <a:t> span </a:t>
            </a:r>
            <a:r>
              <a:rPr lang="en-US" sz="2400" b="1" dirty="0"/>
              <a:t>in</a:t>
            </a:r>
            <a:r>
              <a:rPr lang="en-US" sz="2400" dirty="0"/>
              <a:t> </a:t>
            </a:r>
            <a:r>
              <a:rPr lang="en-US" sz="2400" dirty="0" err="1"/>
              <a:t>spans_of_link</a:t>
            </a:r>
            <a:r>
              <a:rPr lang="en-US" sz="2400" dirty="0"/>
              <a:t> </a:t>
            </a:r>
            <a:r>
              <a:rPr lang="en-US" sz="2400" b="1" dirty="0"/>
              <a:t>do:</a:t>
            </a:r>
          </a:p>
          <a:p>
            <a:pPr marL="457200" lvl="1" indent="0">
              <a:buNone/>
            </a:pPr>
            <a:r>
              <a:rPr lang="en-US" sz="2000" b="1" dirty="0"/>
              <a:t>for</a:t>
            </a:r>
            <a:r>
              <a:rPr lang="en-US" sz="2000" dirty="0"/>
              <a:t> </a:t>
            </a:r>
            <a:r>
              <a:rPr lang="en-US" sz="2000" dirty="0" err="1"/>
              <a:t>fiber_section</a:t>
            </a:r>
            <a:r>
              <a:rPr lang="en-US" sz="2000" dirty="0"/>
              <a:t> </a:t>
            </a:r>
            <a:r>
              <a:rPr lang="en-US" sz="2000" b="1" dirty="0"/>
              <a:t>in</a:t>
            </a:r>
            <a:r>
              <a:rPr lang="en-US" sz="2000" dirty="0"/>
              <a:t> </a:t>
            </a:r>
            <a:r>
              <a:rPr lang="en-US" sz="2000" dirty="0" err="1"/>
              <a:t>span_fiber_sections</a:t>
            </a:r>
            <a:r>
              <a:rPr lang="en-US" sz="2000" dirty="0"/>
              <a:t> </a:t>
            </a:r>
            <a:r>
              <a:rPr lang="en-US" sz="2000" b="1" dirty="0"/>
              <a:t>do:</a:t>
            </a:r>
          </a:p>
          <a:p>
            <a:pPr marL="914400" lvl="2" indent="0">
              <a:buNone/>
            </a:pPr>
            <a:r>
              <a:rPr lang="en-US" sz="1800" dirty="0"/>
              <a:t>Apply the half linear effects on frequency-domain signal</a:t>
            </a:r>
          </a:p>
          <a:p>
            <a:pPr marL="914400" lvl="2" indent="0">
              <a:buNone/>
            </a:pPr>
            <a:r>
              <a:rPr lang="en-US" sz="1800" dirty="0"/>
              <a:t>Calculate the time-domain of signal</a:t>
            </a:r>
          </a:p>
          <a:p>
            <a:pPr marL="914400" lvl="2" indent="0">
              <a:buNone/>
            </a:pPr>
            <a:r>
              <a:rPr lang="en-US" sz="1800" dirty="0"/>
              <a:t>Apply the non-linear span effects on time-domain signal</a:t>
            </a:r>
          </a:p>
          <a:p>
            <a:pPr marL="914400" lvl="2" indent="0">
              <a:buNone/>
            </a:pPr>
            <a:r>
              <a:rPr lang="en-US" sz="1800" dirty="0"/>
              <a:t>Calculate the frequency-domain of signal</a:t>
            </a:r>
          </a:p>
          <a:p>
            <a:pPr marL="914400" lvl="2" indent="0">
              <a:buNone/>
            </a:pPr>
            <a:r>
              <a:rPr lang="en-US" sz="1800" dirty="0"/>
              <a:t>Apply the half linear effects on frequency-domain signal</a:t>
            </a:r>
          </a:p>
          <a:p>
            <a:pPr marL="457200" lvl="1" indent="0">
              <a:buNone/>
            </a:pPr>
            <a:r>
              <a:rPr lang="en-US" sz="2000" b="1" dirty="0" err="1"/>
              <a:t>endfor</a:t>
            </a:r>
            <a:endParaRPr lang="en-US" sz="2000" b="1" dirty="0"/>
          </a:p>
          <a:p>
            <a:pPr marL="457200" lvl="1" indent="0">
              <a:buNone/>
            </a:pPr>
            <a:r>
              <a:rPr lang="en-US" sz="2000" dirty="0"/>
              <a:t>Calculate the time-domain of signal</a:t>
            </a:r>
          </a:p>
          <a:p>
            <a:pPr marL="457200" lvl="1" indent="0">
              <a:buNone/>
            </a:pPr>
            <a:r>
              <a:rPr lang="en-US" sz="2000" dirty="0"/>
              <a:t>Multiply the time-domain signal in amplifier gain for</a:t>
            </a:r>
          </a:p>
          <a:p>
            <a:pPr marL="457200" lvl="1" indent="0">
              <a:buNone/>
            </a:pPr>
            <a:r>
              <a:rPr lang="en-US" sz="2000" dirty="0"/>
              <a:t>	loss compensation</a:t>
            </a:r>
          </a:p>
          <a:p>
            <a:pPr marL="457200" lvl="1" indent="0">
              <a:buNone/>
            </a:pPr>
            <a:r>
              <a:rPr lang="en-US" sz="2000" dirty="0"/>
              <a:t>Construct a white gaussian noise of proper variance as</a:t>
            </a:r>
          </a:p>
          <a:p>
            <a:pPr marL="457200" lvl="1" indent="0">
              <a:buNone/>
            </a:pPr>
            <a:r>
              <a:rPr lang="en-US" sz="2000" dirty="0"/>
              <a:t>	ASE noise and add it to the time-domain signal</a:t>
            </a:r>
          </a:p>
          <a:p>
            <a:pPr marL="457200" lvl="1" indent="0">
              <a:buNone/>
            </a:pPr>
            <a:r>
              <a:rPr lang="en-US" sz="2000" dirty="0"/>
              <a:t>Calculate the frequency-domain of signal</a:t>
            </a:r>
          </a:p>
          <a:p>
            <a:pPr marL="0" indent="0">
              <a:buNone/>
            </a:pPr>
            <a:r>
              <a:rPr lang="en-US" sz="2400" b="1" dirty="0" err="1"/>
              <a:t>endfor</a:t>
            </a:r>
            <a:endParaRPr lang="en-US" sz="2400" b="1" dirty="0"/>
          </a:p>
          <a:p>
            <a:pPr marL="457200" lvl="1" indent="0">
              <a:buNone/>
            </a:pPr>
            <a:endParaRPr lang="en-US" sz="2000" dirty="0"/>
          </a:p>
        </p:txBody>
      </p:sp>
    </p:spTree>
    <p:extLst>
      <p:ext uri="{BB962C8B-B14F-4D97-AF65-F5344CB8AC3E}">
        <p14:creationId xmlns:p14="http://schemas.microsoft.com/office/powerpoint/2010/main" val="423506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07A3-3616-4D59-80EE-1C3B95426AC8}"/>
              </a:ext>
            </a:extLst>
          </p:cNvPr>
          <p:cNvSpPr>
            <a:spLocks noGrp="1"/>
          </p:cNvSpPr>
          <p:nvPr>
            <p:ph type="title"/>
          </p:nvPr>
        </p:nvSpPr>
        <p:spPr/>
        <p:txBody>
          <a:bodyPr/>
          <a:lstStyle/>
          <a:p>
            <a:pPr algn="ctr"/>
            <a:r>
              <a:rPr lang="en-US" dirty="0"/>
              <a:t>Receiver</a:t>
            </a:r>
          </a:p>
        </p:txBody>
      </p:sp>
      <p:sp>
        <p:nvSpPr>
          <p:cNvPr id="4" name="Trapezoid 3">
            <a:extLst>
              <a:ext uri="{FF2B5EF4-FFF2-40B4-BE49-F238E27FC236}">
                <a16:creationId xmlns:a16="http://schemas.microsoft.com/office/drawing/2014/main" id="{BBB21CBB-FAA0-4D94-854A-2188BF0DD0B7}"/>
              </a:ext>
            </a:extLst>
          </p:cNvPr>
          <p:cNvSpPr/>
          <p:nvPr/>
        </p:nvSpPr>
        <p:spPr>
          <a:xfrm rot="16200000">
            <a:off x="961750" y="3653257"/>
            <a:ext cx="4880482" cy="955343"/>
          </a:xfrm>
          <a:prstGeom prst="trapezoid">
            <a:avLst>
              <a:gd name="adj" fmla="val 65000"/>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DeMUX</a:t>
            </a:r>
            <a:endParaRPr lang="en-US" dirty="0">
              <a:solidFill>
                <a:schemeClr val="tx1"/>
              </a:solidFill>
            </a:endParaRPr>
          </a:p>
        </p:txBody>
      </p:sp>
      <p:sp>
        <p:nvSpPr>
          <p:cNvPr id="5" name="Rectangle 4">
            <a:extLst>
              <a:ext uri="{FF2B5EF4-FFF2-40B4-BE49-F238E27FC236}">
                <a16:creationId xmlns:a16="http://schemas.microsoft.com/office/drawing/2014/main" id="{1CDBED37-1282-4EF6-A3C2-BFD89DF8AE79}"/>
              </a:ext>
            </a:extLst>
          </p:cNvPr>
          <p:cNvSpPr/>
          <p:nvPr/>
        </p:nvSpPr>
        <p:spPr>
          <a:xfrm>
            <a:off x="4611810" y="2002487"/>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Baseband Signal Recovery</a:t>
            </a:r>
          </a:p>
        </p:txBody>
      </p:sp>
      <p:sp>
        <p:nvSpPr>
          <p:cNvPr id="6" name="Rectangle 5">
            <a:extLst>
              <a:ext uri="{FF2B5EF4-FFF2-40B4-BE49-F238E27FC236}">
                <a16:creationId xmlns:a16="http://schemas.microsoft.com/office/drawing/2014/main" id="{DEE0C8DF-F94B-4D4E-B49C-355DE89EEA3E}"/>
              </a:ext>
            </a:extLst>
          </p:cNvPr>
          <p:cNvSpPr/>
          <p:nvPr/>
        </p:nvSpPr>
        <p:spPr>
          <a:xfrm>
            <a:off x="8079480" y="2002486"/>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Sampling and Symbol Detection</a:t>
            </a:r>
          </a:p>
        </p:txBody>
      </p:sp>
      <p:sp>
        <p:nvSpPr>
          <p:cNvPr id="7" name="Rectangle 6">
            <a:extLst>
              <a:ext uri="{FF2B5EF4-FFF2-40B4-BE49-F238E27FC236}">
                <a16:creationId xmlns:a16="http://schemas.microsoft.com/office/drawing/2014/main" id="{5F2CB4A8-113C-49C8-8800-0DF9DF4FCAD2}"/>
              </a:ext>
            </a:extLst>
          </p:cNvPr>
          <p:cNvSpPr/>
          <p:nvPr/>
        </p:nvSpPr>
        <p:spPr>
          <a:xfrm>
            <a:off x="6348486" y="2002487"/>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Matched Filtering</a:t>
            </a:r>
          </a:p>
        </p:txBody>
      </p:sp>
      <p:cxnSp>
        <p:nvCxnSpPr>
          <p:cNvPr id="8" name="Straight Arrow Connector 7">
            <a:extLst>
              <a:ext uri="{FF2B5EF4-FFF2-40B4-BE49-F238E27FC236}">
                <a16:creationId xmlns:a16="http://schemas.microsoft.com/office/drawing/2014/main" id="{EFB52FA4-FC8D-4A58-9440-76AF56057AC8}"/>
              </a:ext>
            </a:extLst>
          </p:cNvPr>
          <p:cNvCxnSpPr>
            <a:stCxn id="5" idx="3"/>
            <a:endCxn id="7" idx="1"/>
          </p:cNvCxnSpPr>
          <p:nvPr/>
        </p:nvCxnSpPr>
        <p:spPr>
          <a:xfrm>
            <a:off x="5869680" y="2337178"/>
            <a:ext cx="4788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39B8A3-159B-463D-BC8A-96AFD0DEDD75}"/>
              </a:ext>
            </a:extLst>
          </p:cNvPr>
          <p:cNvCxnSpPr>
            <a:stCxn id="7" idx="3"/>
            <a:endCxn id="6" idx="1"/>
          </p:cNvCxnSpPr>
          <p:nvPr/>
        </p:nvCxnSpPr>
        <p:spPr>
          <a:xfrm flipV="1">
            <a:off x="7606356" y="2337177"/>
            <a:ext cx="47312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EA7A4E-9169-408B-AB61-EC71D6D4F5E2}"/>
              </a:ext>
            </a:extLst>
          </p:cNvPr>
          <p:cNvCxnSpPr>
            <a:cxnSpLocks/>
            <a:stCxn id="6" idx="3"/>
            <a:endCxn id="38" idx="1"/>
          </p:cNvCxnSpPr>
          <p:nvPr/>
        </p:nvCxnSpPr>
        <p:spPr>
          <a:xfrm>
            <a:off x="9337350" y="2337177"/>
            <a:ext cx="41568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5640B93-7E91-4F10-8064-A6AB88719022}"/>
              </a:ext>
            </a:extLst>
          </p:cNvPr>
          <p:cNvSpPr txBox="1"/>
          <p:nvPr/>
        </p:nvSpPr>
        <p:spPr>
          <a:xfrm>
            <a:off x="11153452" y="2151044"/>
            <a:ext cx="787395" cy="369332"/>
          </a:xfrm>
          <a:prstGeom prst="rect">
            <a:avLst/>
          </a:prstGeom>
          <a:noFill/>
        </p:spPr>
        <p:txBody>
          <a:bodyPr wrap="none" rtlCol="0">
            <a:spAutoFit/>
          </a:bodyPr>
          <a:lstStyle/>
          <a:p>
            <a:r>
              <a:rPr lang="en-US" dirty="0"/>
              <a:t>User 1</a:t>
            </a:r>
          </a:p>
        </p:txBody>
      </p:sp>
      <p:sp>
        <p:nvSpPr>
          <p:cNvPr id="37" name="Rectangle 36">
            <a:extLst>
              <a:ext uri="{FF2B5EF4-FFF2-40B4-BE49-F238E27FC236}">
                <a16:creationId xmlns:a16="http://schemas.microsoft.com/office/drawing/2014/main" id="{136B1042-EEBF-4953-A55A-5081C1654C7C}"/>
              </a:ext>
            </a:extLst>
          </p:cNvPr>
          <p:cNvSpPr/>
          <p:nvPr/>
        </p:nvSpPr>
        <p:spPr>
          <a:xfrm>
            <a:off x="929748" y="3796238"/>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EDC</a:t>
            </a:r>
          </a:p>
        </p:txBody>
      </p:sp>
      <p:sp>
        <p:nvSpPr>
          <p:cNvPr id="38" name="Rectangle 37">
            <a:extLst>
              <a:ext uri="{FF2B5EF4-FFF2-40B4-BE49-F238E27FC236}">
                <a16:creationId xmlns:a16="http://schemas.microsoft.com/office/drawing/2014/main" id="{1A410FEB-3DAA-4532-9904-717EADB514E8}"/>
              </a:ext>
            </a:extLst>
          </p:cNvPr>
          <p:cNvSpPr/>
          <p:nvPr/>
        </p:nvSpPr>
        <p:spPr>
          <a:xfrm>
            <a:off x="9753039" y="2002486"/>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Comparing to TX Symbols</a:t>
            </a:r>
          </a:p>
        </p:txBody>
      </p:sp>
      <p:sp>
        <p:nvSpPr>
          <p:cNvPr id="57" name="Rectangle 56">
            <a:extLst>
              <a:ext uri="{FF2B5EF4-FFF2-40B4-BE49-F238E27FC236}">
                <a16:creationId xmlns:a16="http://schemas.microsoft.com/office/drawing/2014/main" id="{7C751190-3D36-4CB1-B215-FD5F10483839}"/>
              </a:ext>
            </a:extLst>
          </p:cNvPr>
          <p:cNvSpPr/>
          <p:nvPr/>
        </p:nvSpPr>
        <p:spPr>
          <a:xfrm>
            <a:off x="4611810" y="3127288"/>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Baseband Signal Recovery</a:t>
            </a:r>
          </a:p>
        </p:txBody>
      </p:sp>
      <p:sp>
        <p:nvSpPr>
          <p:cNvPr id="58" name="Rectangle 57">
            <a:extLst>
              <a:ext uri="{FF2B5EF4-FFF2-40B4-BE49-F238E27FC236}">
                <a16:creationId xmlns:a16="http://schemas.microsoft.com/office/drawing/2014/main" id="{BFA9645B-3C8C-499B-A422-729306411983}"/>
              </a:ext>
            </a:extLst>
          </p:cNvPr>
          <p:cNvSpPr/>
          <p:nvPr/>
        </p:nvSpPr>
        <p:spPr>
          <a:xfrm>
            <a:off x="8079480" y="3127287"/>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Sampling and Symbol Detection</a:t>
            </a:r>
          </a:p>
        </p:txBody>
      </p:sp>
      <p:sp>
        <p:nvSpPr>
          <p:cNvPr id="59" name="Rectangle 58">
            <a:extLst>
              <a:ext uri="{FF2B5EF4-FFF2-40B4-BE49-F238E27FC236}">
                <a16:creationId xmlns:a16="http://schemas.microsoft.com/office/drawing/2014/main" id="{6D7B3328-227A-476E-A095-627D37865415}"/>
              </a:ext>
            </a:extLst>
          </p:cNvPr>
          <p:cNvSpPr/>
          <p:nvPr/>
        </p:nvSpPr>
        <p:spPr>
          <a:xfrm>
            <a:off x="6348486" y="3127288"/>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Matched Filtering</a:t>
            </a:r>
          </a:p>
        </p:txBody>
      </p:sp>
      <p:cxnSp>
        <p:nvCxnSpPr>
          <p:cNvPr id="60" name="Straight Arrow Connector 59">
            <a:extLst>
              <a:ext uri="{FF2B5EF4-FFF2-40B4-BE49-F238E27FC236}">
                <a16:creationId xmlns:a16="http://schemas.microsoft.com/office/drawing/2014/main" id="{F8B97CB1-255B-4969-9D6E-D982D7D3795D}"/>
              </a:ext>
            </a:extLst>
          </p:cNvPr>
          <p:cNvCxnSpPr>
            <a:stCxn id="57" idx="3"/>
            <a:endCxn id="59" idx="1"/>
          </p:cNvCxnSpPr>
          <p:nvPr/>
        </p:nvCxnSpPr>
        <p:spPr>
          <a:xfrm>
            <a:off x="5869680" y="3461979"/>
            <a:ext cx="4788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B18318D-66F5-46C5-A138-567948C3417C}"/>
              </a:ext>
            </a:extLst>
          </p:cNvPr>
          <p:cNvCxnSpPr>
            <a:stCxn id="59" idx="3"/>
            <a:endCxn id="58" idx="1"/>
          </p:cNvCxnSpPr>
          <p:nvPr/>
        </p:nvCxnSpPr>
        <p:spPr>
          <a:xfrm flipV="1">
            <a:off x="7606356" y="3461978"/>
            <a:ext cx="47312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AD0A6BF-04AE-440D-8128-9004B2CF5C06}"/>
              </a:ext>
            </a:extLst>
          </p:cNvPr>
          <p:cNvCxnSpPr>
            <a:cxnSpLocks/>
            <a:stCxn id="58" idx="3"/>
            <a:endCxn id="64" idx="1"/>
          </p:cNvCxnSpPr>
          <p:nvPr/>
        </p:nvCxnSpPr>
        <p:spPr>
          <a:xfrm>
            <a:off x="9337350" y="3461978"/>
            <a:ext cx="41568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17E7912-DBF1-4F68-A0D6-C1731BF17EF0}"/>
              </a:ext>
            </a:extLst>
          </p:cNvPr>
          <p:cNvSpPr txBox="1"/>
          <p:nvPr/>
        </p:nvSpPr>
        <p:spPr>
          <a:xfrm>
            <a:off x="11153452" y="3275845"/>
            <a:ext cx="787395" cy="369332"/>
          </a:xfrm>
          <a:prstGeom prst="rect">
            <a:avLst/>
          </a:prstGeom>
          <a:noFill/>
        </p:spPr>
        <p:txBody>
          <a:bodyPr wrap="none" rtlCol="0">
            <a:spAutoFit/>
          </a:bodyPr>
          <a:lstStyle/>
          <a:p>
            <a:r>
              <a:rPr lang="en-US" dirty="0"/>
              <a:t>User 2</a:t>
            </a:r>
          </a:p>
        </p:txBody>
      </p:sp>
      <p:sp>
        <p:nvSpPr>
          <p:cNvPr id="64" name="Rectangle 63">
            <a:extLst>
              <a:ext uri="{FF2B5EF4-FFF2-40B4-BE49-F238E27FC236}">
                <a16:creationId xmlns:a16="http://schemas.microsoft.com/office/drawing/2014/main" id="{A5F071EB-62A7-4B26-995D-E2965AD64FEC}"/>
              </a:ext>
            </a:extLst>
          </p:cNvPr>
          <p:cNvSpPr/>
          <p:nvPr/>
        </p:nvSpPr>
        <p:spPr>
          <a:xfrm>
            <a:off x="9753039" y="3127287"/>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Comparing to TX Symbols</a:t>
            </a:r>
          </a:p>
        </p:txBody>
      </p:sp>
      <p:sp>
        <p:nvSpPr>
          <p:cNvPr id="65" name="Rectangle 64">
            <a:extLst>
              <a:ext uri="{FF2B5EF4-FFF2-40B4-BE49-F238E27FC236}">
                <a16:creationId xmlns:a16="http://schemas.microsoft.com/office/drawing/2014/main" id="{AB838B11-A913-4D0C-8496-4FACB9F21934}"/>
              </a:ext>
            </a:extLst>
          </p:cNvPr>
          <p:cNvSpPr/>
          <p:nvPr/>
        </p:nvSpPr>
        <p:spPr>
          <a:xfrm>
            <a:off x="4616364" y="5519651"/>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Baseband Signal Recovery</a:t>
            </a:r>
          </a:p>
        </p:txBody>
      </p:sp>
      <p:sp>
        <p:nvSpPr>
          <p:cNvPr id="66" name="Rectangle 65">
            <a:extLst>
              <a:ext uri="{FF2B5EF4-FFF2-40B4-BE49-F238E27FC236}">
                <a16:creationId xmlns:a16="http://schemas.microsoft.com/office/drawing/2014/main" id="{B3C3B620-FA3F-4F89-8695-57117BD1AC83}"/>
              </a:ext>
            </a:extLst>
          </p:cNvPr>
          <p:cNvSpPr/>
          <p:nvPr/>
        </p:nvSpPr>
        <p:spPr>
          <a:xfrm>
            <a:off x="8084034" y="5519650"/>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Sampling and Symbol Detection</a:t>
            </a:r>
          </a:p>
        </p:txBody>
      </p:sp>
      <p:sp>
        <p:nvSpPr>
          <p:cNvPr id="67" name="Rectangle 66">
            <a:extLst>
              <a:ext uri="{FF2B5EF4-FFF2-40B4-BE49-F238E27FC236}">
                <a16:creationId xmlns:a16="http://schemas.microsoft.com/office/drawing/2014/main" id="{EB4FAEDF-DEA2-4A06-8197-367CBCF1F2B8}"/>
              </a:ext>
            </a:extLst>
          </p:cNvPr>
          <p:cNvSpPr/>
          <p:nvPr/>
        </p:nvSpPr>
        <p:spPr>
          <a:xfrm>
            <a:off x="6353040" y="5519651"/>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Matched Filtering</a:t>
            </a:r>
          </a:p>
        </p:txBody>
      </p:sp>
      <p:cxnSp>
        <p:nvCxnSpPr>
          <p:cNvPr id="68" name="Straight Arrow Connector 67">
            <a:extLst>
              <a:ext uri="{FF2B5EF4-FFF2-40B4-BE49-F238E27FC236}">
                <a16:creationId xmlns:a16="http://schemas.microsoft.com/office/drawing/2014/main" id="{E2444493-1FD6-4F10-9D35-3A689393B3E5}"/>
              </a:ext>
            </a:extLst>
          </p:cNvPr>
          <p:cNvCxnSpPr>
            <a:stCxn id="65" idx="3"/>
            <a:endCxn id="67" idx="1"/>
          </p:cNvCxnSpPr>
          <p:nvPr/>
        </p:nvCxnSpPr>
        <p:spPr>
          <a:xfrm>
            <a:off x="5874234" y="5854342"/>
            <a:ext cx="47880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539A528-34AF-4CDE-94EB-CB5F9D91B3DD}"/>
              </a:ext>
            </a:extLst>
          </p:cNvPr>
          <p:cNvCxnSpPr>
            <a:stCxn id="67" idx="3"/>
            <a:endCxn id="66" idx="1"/>
          </p:cNvCxnSpPr>
          <p:nvPr/>
        </p:nvCxnSpPr>
        <p:spPr>
          <a:xfrm flipV="1">
            <a:off x="7610910" y="5854341"/>
            <a:ext cx="47312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DA62EAB-4821-41EA-9F38-C77FC5B5715F}"/>
              </a:ext>
            </a:extLst>
          </p:cNvPr>
          <p:cNvCxnSpPr>
            <a:cxnSpLocks/>
            <a:stCxn id="66" idx="3"/>
            <a:endCxn id="72" idx="1"/>
          </p:cNvCxnSpPr>
          <p:nvPr/>
        </p:nvCxnSpPr>
        <p:spPr>
          <a:xfrm>
            <a:off x="9341904" y="5854341"/>
            <a:ext cx="41568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B64D7C6-CEFF-4042-9AF7-D2AD10DC33DD}"/>
              </a:ext>
            </a:extLst>
          </p:cNvPr>
          <p:cNvSpPr txBox="1"/>
          <p:nvPr/>
        </p:nvSpPr>
        <p:spPr>
          <a:xfrm>
            <a:off x="11158006" y="5668208"/>
            <a:ext cx="819455" cy="369332"/>
          </a:xfrm>
          <a:prstGeom prst="rect">
            <a:avLst/>
          </a:prstGeom>
          <a:noFill/>
        </p:spPr>
        <p:txBody>
          <a:bodyPr wrap="none" rtlCol="0">
            <a:spAutoFit/>
          </a:bodyPr>
          <a:lstStyle/>
          <a:p>
            <a:r>
              <a:rPr lang="en-US" dirty="0"/>
              <a:t>User N</a:t>
            </a:r>
          </a:p>
        </p:txBody>
      </p:sp>
      <p:sp>
        <p:nvSpPr>
          <p:cNvPr id="72" name="Rectangle 71">
            <a:extLst>
              <a:ext uri="{FF2B5EF4-FFF2-40B4-BE49-F238E27FC236}">
                <a16:creationId xmlns:a16="http://schemas.microsoft.com/office/drawing/2014/main" id="{4D3996DE-CAFD-453B-AAE1-4D13B8B2A398}"/>
              </a:ext>
            </a:extLst>
          </p:cNvPr>
          <p:cNvSpPr/>
          <p:nvPr/>
        </p:nvSpPr>
        <p:spPr>
          <a:xfrm>
            <a:off x="9757593" y="5519650"/>
            <a:ext cx="1257870" cy="669381"/>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Comparing to TX Symbols</a:t>
            </a:r>
          </a:p>
        </p:txBody>
      </p:sp>
      <p:cxnSp>
        <p:nvCxnSpPr>
          <p:cNvPr id="73" name="Straight Arrow Connector 72">
            <a:extLst>
              <a:ext uri="{FF2B5EF4-FFF2-40B4-BE49-F238E27FC236}">
                <a16:creationId xmlns:a16="http://schemas.microsoft.com/office/drawing/2014/main" id="{47B23EC9-5BF6-4FE4-8AD8-C8B5E06AC5B6}"/>
              </a:ext>
            </a:extLst>
          </p:cNvPr>
          <p:cNvCxnSpPr>
            <a:cxnSpLocks/>
          </p:cNvCxnSpPr>
          <p:nvPr/>
        </p:nvCxnSpPr>
        <p:spPr>
          <a:xfrm>
            <a:off x="3879663" y="2375843"/>
            <a:ext cx="732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5400623-CDC2-404E-B98E-7652601122C3}"/>
              </a:ext>
            </a:extLst>
          </p:cNvPr>
          <p:cNvCxnSpPr>
            <a:cxnSpLocks/>
          </p:cNvCxnSpPr>
          <p:nvPr/>
        </p:nvCxnSpPr>
        <p:spPr>
          <a:xfrm>
            <a:off x="3879663" y="3461978"/>
            <a:ext cx="732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443688D-7704-47E1-B384-CD9C5A416F94}"/>
              </a:ext>
            </a:extLst>
          </p:cNvPr>
          <p:cNvCxnSpPr>
            <a:cxnSpLocks/>
          </p:cNvCxnSpPr>
          <p:nvPr/>
        </p:nvCxnSpPr>
        <p:spPr>
          <a:xfrm>
            <a:off x="3879663" y="5854341"/>
            <a:ext cx="732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EFBB69A-CC8D-48BE-8C28-F1A1032994CC}"/>
              </a:ext>
            </a:extLst>
          </p:cNvPr>
          <p:cNvCxnSpPr>
            <a:cxnSpLocks/>
            <a:stCxn id="37" idx="3"/>
            <a:endCxn id="4" idx="0"/>
          </p:cNvCxnSpPr>
          <p:nvPr/>
        </p:nvCxnSpPr>
        <p:spPr>
          <a:xfrm>
            <a:off x="2187618" y="4130929"/>
            <a:ext cx="7367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4A67398-D639-4402-AE65-1FD15D34593A}"/>
              </a:ext>
            </a:extLst>
          </p:cNvPr>
          <p:cNvCxnSpPr>
            <a:cxnSpLocks/>
            <a:endCxn id="37" idx="1"/>
          </p:cNvCxnSpPr>
          <p:nvPr/>
        </p:nvCxnSpPr>
        <p:spPr>
          <a:xfrm>
            <a:off x="169738" y="4130928"/>
            <a:ext cx="76001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5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childTnLst>
                                </p:cTn>
                              </p:par>
                              <p:par>
                                <p:cTn id="67" presetID="10" presetClass="entr" presetSubtype="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0"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500"/>
                                        <p:tgtEl>
                                          <p:spTgt spid="64"/>
                                        </p:tgtEl>
                                      </p:cBhvr>
                                    </p:animEffect>
                                  </p:childTnLst>
                                </p:cTn>
                              </p:par>
                              <p:par>
                                <p:cTn id="79" presetID="10" presetClass="entr" presetSubtype="0" fill="hold"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fade">
                                      <p:cBhvr>
                                        <p:cTn id="81" dur="500"/>
                                        <p:tgtEl>
                                          <p:spTgt spid="7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500"/>
                                        <p:tgtEl>
                                          <p:spTgt spid="6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fade">
                                      <p:cBhvr>
                                        <p:cTn id="95" dur="500"/>
                                        <p:tgtEl>
                                          <p:spTgt spid="67"/>
                                        </p:tgtEl>
                                      </p:cBhvr>
                                    </p:animEffect>
                                  </p:childTnLst>
                                </p:cTn>
                              </p:par>
                              <p:par>
                                <p:cTn id="96" presetID="10" presetClass="entr" presetSubtype="0" fill="hold"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fade">
                                      <p:cBhvr>
                                        <p:cTn id="98" dur="500"/>
                                        <p:tgtEl>
                                          <p:spTgt spid="68"/>
                                        </p:tgtEl>
                                      </p:cBhvr>
                                    </p:animEffect>
                                  </p:childTnLst>
                                </p:cTn>
                              </p:par>
                              <p:par>
                                <p:cTn id="99" presetID="10" presetClass="entr" presetSubtype="0" fill="hold"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fade">
                                      <p:cBhvr>
                                        <p:cTn id="101" dur="500"/>
                                        <p:tgtEl>
                                          <p:spTgt spid="69"/>
                                        </p:tgtEl>
                                      </p:cBhvr>
                                    </p:animEffect>
                                  </p:childTnLst>
                                </p:cTn>
                              </p:par>
                              <p:par>
                                <p:cTn id="102" presetID="10" presetClass="entr" presetSubtype="0" fill="hold"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fade">
                                      <p:cBhvr>
                                        <p:cTn id="104" dur="500"/>
                                        <p:tgtEl>
                                          <p:spTgt spid="7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500"/>
                                        <p:tgtEl>
                                          <p:spTgt spid="7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500"/>
                                        <p:tgtEl>
                                          <p:spTgt spid="72"/>
                                        </p:tgtEl>
                                      </p:cBhvr>
                                    </p:animEffect>
                                  </p:childTnLst>
                                </p:cTn>
                              </p:par>
                              <p:par>
                                <p:cTn id="111" presetID="10" presetClass="entr" presetSubtype="0" fill="hold" nodeType="withEffect">
                                  <p:stCondLst>
                                    <p:cond delay="0"/>
                                  </p:stCondLst>
                                  <p:childTnLst>
                                    <p:set>
                                      <p:cBhvr>
                                        <p:cTn id="112" dur="1" fill="hold">
                                          <p:stCondLst>
                                            <p:cond delay="0"/>
                                          </p:stCondLst>
                                        </p:cTn>
                                        <p:tgtEl>
                                          <p:spTgt spid="76"/>
                                        </p:tgtEl>
                                        <p:attrNameLst>
                                          <p:attrName>style.visibility</p:attrName>
                                        </p:attrNameLst>
                                      </p:cBhvr>
                                      <p:to>
                                        <p:strVal val="visible"/>
                                      </p:to>
                                    </p:set>
                                    <p:animEffect transition="in" filter="fade">
                                      <p:cBhvr>
                                        <p:cTn id="11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4" grpId="0"/>
      <p:bldP spid="37" grpId="0" animBg="1"/>
      <p:bldP spid="38" grpId="0" animBg="1"/>
      <p:bldP spid="57" grpId="0" animBg="1"/>
      <p:bldP spid="58" grpId="0" animBg="1"/>
      <p:bldP spid="59" grpId="0" animBg="1"/>
      <p:bldP spid="63" grpId="0"/>
      <p:bldP spid="64" grpId="0" animBg="1"/>
      <p:bldP spid="65" grpId="0" animBg="1"/>
      <p:bldP spid="66" grpId="0" animBg="1"/>
      <p:bldP spid="67" grpId="0" animBg="1"/>
      <p:bldP spid="71" grpId="0"/>
      <p:bldP spid="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0BED-5138-4C67-A26C-B6D5D06FAE10}"/>
              </a:ext>
            </a:extLst>
          </p:cNvPr>
          <p:cNvSpPr>
            <a:spLocks noGrp="1"/>
          </p:cNvSpPr>
          <p:nvPr>
            <p:ph type="title"/>
          </p:nvPr>
        </p:nvSpPr>
        <p:spPr/>
        <p:txBody>
          <a:bodyPr/>
          <a:lstStyle/>
          <a:p>
            <a:pPr algn="ctr"/>
            <a:r>
              <a:rPr lang="en-US" dirty="0"/>
              <a:t>A Brief Introduction to EGN Model</a:t>
            </a:r>
          </a:p>
        </p:txBody>
      </p:sp>
      <p:sp>
        <p:nvSpPr>
          <p:cNvPr id="3" name="Content Placeholder 2">
            <a:extLst>
              <a:ext uri="{FF2B5EF4-FFF2-40B4-BE49-F238E27FC236}">
                <a16:creationId xmlns:a16="http://schemas.microsoft.com/office/drawing/2014/main" id="{A2C10125-1077-4053-9894-ACDD3BC69BEC}"/>
              </a:ext>
            </a:extLst>
          </p:cNvPr>
          <p:cNvSpPr>
            <a:spLocks noGrp="1"/>
          </p:cNvSpPr>
          <p:nvPr>
            <p:ph idx="1"/>
          </p:nvPr>
        </p:nvSpPr>
        <p:spPr/>
        <p:txBody>
          <a:bodyPr>
            <a:normAutofit/>
          </a:bodyPr>
          <a:lstStyle/>
          <a:p>
            <a:pPr algn="just"/>
            <a:r>
              <a:rPr lang="en-US" dirty="0"/>
              <a:t>An accurate, flexible and relatively fast model for non-linear interference</a:t>
            </a:r>
          </a:p>
          <a:p>
            <a:pPr algn="just"/>
            <a:r>
              <a:rPr lang="en-US" dirty="0"/>
              <a:t>Based on perturbation approach and efficient in pseudo-linear regime of optical fiber</a:t>
            </a:r>
          </a:p>
        </p:txBody>
      </p:sp>
      <p:graphicFrame>
        <p:nvGraphicFramePr>
          <p:cNvPr id="4" name="Table 4">
            <a:extLst>
              <a:ext uri="{FF2B5EF4-FFF2-40B4-BE49-F238E27FC236}">
                <a16:creationId xmlns:a16="http://schemas.microsoft.com/office/drawing/2014/main" id="{7A3431C4-65A0-44E4-AE25-9A276D244687}"/>
              </a:ext>
            </a:extLst>
          </p:cNvPr>
          <p:cNvGraphicFramePr>
            <a:graphicFrameLocks noGrp="1"/>
          </p:cNvGraphicFramePr>
          <p:nvPr>
            <p:extLst>
              <p:ext uri="{D42A27DB-BD31-4B8C-83A1-F6EECF244321}">
                <p14:modId xmlns:p14="http://schemas.microsoft.com/office/powerpoint/2010/main" val="1342895733"/>
              </p:ext>
            </p:extLst>
          </p:nvPr>
        </p:nvGraphicFramePr>
        <p:xfrm>
          <a:off x="2075125" y="4512315"/>
          <a:ext cx="8041749" cy="1112520"/>
        </p:xfrm>
        <a:graphic>
          <a:graphicData uri="http://schemas.openxmlformats.org/drawingml/2006/table">
            <a:tbl>
              <a:tblPr firstRow="1" bandRow="1">
                <a:tableStyleId>{2D5ABB26-0587-4C30-8999-92F81FD0307C}</a:tableStyleId>
              </a:tblPr>
              <a:tblGrid>
                <a:gridCol w="1161143">
                  <a:extLst>
                    <a:ext uri="{9D8B030D-6E8A-4147-A177-3AD203B41FA5}">
                      <a16:colId xmlns:a16="http://schemas.microsoft.com/office/drawing/2014/main" val="2908056660"/>
                    </a:ext>
                  </a:extLst>
                </a:gridCol>
                <a:gridCol w="1934146">
                  <a:extLst>
                    <a:ext uri="{9D8B030D-6E8A-4147-A177-3AD203B41FA5}">
                      <a16:colId xmlns:a16="http://schemas.microsoft.com/office/drawing/2014/main" val="4289856097"/>
                    </a:ext>
                  </a:extLst>
                </a:gridCol>
                <a:gridCol w="1111314">
                  <a:extLst>
                    <a:ext uri="{9D8B030D-6E8A-4147-A177-3AD203B41FA5}">
                      <a16:colId xmlns:a16="http://schemas.microsoft.com/office/drawing/2014/main" val="3380278246"/>
                    </a:ext>
                  </a:extLst>
                </a:gridCol>
                <a:gridCol w="2300986">
                  <a:extLst>
                    <a:ext uri="{9D8B030D-6E8A-4147-A177-3AD203B41FA5}">
                      <a16:colId xmlns:a16="http://schemas.microsoft.com/office/drawing/2014/main" val="4059195855"/>
                    </a:ext>
                  </a:extLst>
                </a:gridCol>
                <a:gridCol w="1534160">
                  <a:extLst>
                    <a:ext uri="{9D8B030D-6E8A-4147-A177-3AD203B41FA5}">
                      <a16:colId xmlns:a16="http://schemas.microsoft.com/office/drawing/2014/main" val="1855976453"/>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Flexibility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Limitation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536431"/>
                  </a:ext>
                </a:extLst>
              </a:tr>
              <a:tr h="370840">
                <a:tc>
                  <a:txBody>
                    <a:bodyPr/>
                    <a:lstStyle/>
                    <a:p>
                      <a:pPr algn="ctr"/>
                      <a:r>
                        <a:rPr lang="en-US" dirty="0"/>
                        <a:t>SSFM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Very 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Almost Nothing!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847728"/>
                  </a:ext>
                </a:extLst>
              </a:tr>
              <a:tr h="370840">
                <a:tc>
                  <a:txBody>
                    <a:bodyPr/>
                    <a:lstStyle/>
                    <a:p>
                      <a:pPr algn="ctr"/>
                      <a:r>
                        <a:rPr lang="en-US" dirty="0"/>
                        <a:t>EGN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Very Good to 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Pseudo-Linear Regime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Relatively-low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97628"/>
                  </a:ext>
                </a:extLst>
              </a:tr>
            </a:tbl>
          </a:graphicData>
        </a:graphic>
      </p:graphicFrame>
      <p:sp>
        <p:nvSpPr>
          <p:cNvPr id="5" name="Explosion: 8 Points 4">
            <a:extLst>
              <a:ext uri="{FF2B5EF4-FFF2-40B4-BE49-F238E27FC236}">
                <a16:creationId xmlns:a16="http://schemas.microsoft.com/office/drawing/2014/main" id="{40AA61D7-3AFE-4EBB-A3CE-2BA78F396109}"/>
              </a:ext>
            </a:extLst>
          </p:cNvPr>
          <p:cNvSpPr/>
          <p:nvPr/>
        </p:nvSpPr>
        <p:spPr>
          <a:xfrm>
            <a:off x="4355909" y="3888072"/>
            <a:ext cx="3480179" cy="2599709"/>
          </a:xfrm>
          <a:prstGeom prst="irregularSeal1">
            <a:avLst/>
          </a:prstGeom>
          <a:solidFill>
            <a:schemeClr val="bg2">
              <a:lumMod val="9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More on this later!</a:t>
            </a:r>
          </a:p>
        </p:txBody>
      </p:sp>
    </p:spTree>
    <p:extLst>
      <p:ext uri="{BB962C8B-B14F-4D97-AF65-F5344CB8AC3E}">
        <p14:creationId xmlns:p14="http://schemas.microsoft.com/office/powerpoint/2010/main" val="7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636</Words>
  <Application>Microsoft Office PowerPoint</Application>
  <PresentationFormat>Widescreen</PresentationFormat>
  <Paragraphs>141</Paragraphs>
  <Slides>13</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An Introduction to SSFM and EGN Simulations</vt:lpstr>
      <vt:lpstr>What is SSFM?</vt:lpstr>
      <vt:lpstr>SSFM in a General Schema</vt:lpstr>
      <vt:lpstr>WDM Transmitter</vt:lpstr>
      <vt:lpstr>WDM Signal Spectrum</vt:lpstr>
      <vt:lpstr>Optical Transmission Media</vt:lpstr>
      <vt:lpstr>Pseudo-Code for Link Transmission Simulation</vt:lpstr>
      <vt:lpstr>Receiver</vt:lpstr>
      <vt:lpstr>A Brief Introduction to EGN Model</vt:lpstr>
      <vt:lpstr>Simulation Setup</vt:lpstr>
      <vt:lpstr>Where You Come In …</vt:lpstr>
      <vt:lpstr>PowerPoint Presentation</vt:lpstr>
      <vt:lpstr>Pseudo-Code for Link Transmission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SSFM and EGN Simulations</dc:title>
  <dc:creator>Mostafa</dc:creator>
  <cp:lastModifiedBy>Mostafa</cp:lastModifiedBy>
  <cp:revision>33</cp:revision>
  <dcterms:created xsi:type="dcterms:W3CDTF">2021-03-15T20:26:40Z</dcterms:created>
  <dcterms:modified xsi:type="dcterms:W3CDTF">2021-03-15T22:54:45Z</dcterms:modified>
</cp:coreProperties>
</file>