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5" r:id="rId4"/>
    <p:sldId id="276" r:id="rId5"/>
    <p:sldId id="277" r:id="rId6"/>
    <p:sldId id="278" r:id="rId7"/>
    <p:sldId id="279" r:id="rId8"/>
    <p:sldId id="280" r:id="rId9"/>
    <p:sldId id="281"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Results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End to end multiplexing</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Lambda-Link</c:v>
                </c:pt>
                <c:pt idx="1">
                  <c:v>Average Lambda Capacity Usage (percentage)</c:v>
                </c:pt>
                <c:pt idx="2">
                  <c:v>Number of Trasnponders</c:v>
                </c:pt>
                <c:pt idx="3">
                  <c:v>Number of Connections</c:v>
                </c:pt>
              </c:strCache>
            </c:strRef>
          </c:cat>
          <c:val>
            <c:numRef>
              <c:f>Sheet1!$B$2:$B$5</c:f>
              <c:numCache>
                <c:formatCode>General</c:formatCode>
                <c:ptCount val="4"/>
                <c:pt idx="0">
                  <c:v>21</c:v>
                </c:pt>
                <c:pt idx="1">
                  <c:v>27</c:v>
                </c:pt>
                <c:pt idx="2">
                  <c:v>12</c:v>
                </c:pt>
                <c:pt idx="3">
                  <c:v>6</c:v>
                </c:pt>
              </c:numCache>
            </c:numRef>
          </c:val>
          <c:extLst>
            <c:ext xmlns:c16="http://schemas.microsoft.com/office/drawing/2014/chart" uri="{C3380CC4-5D6E-409C-BE32-E72D297353CC}">
              <c16:uniqueId val="{00000000-16B5-4582-A8B8-AF2C045AE939}"/>
            </c:ext>
          </c:extLst>
        </c:ser>
        <c:ser>
          <c:idx val="1"/>
          <c:order val="1"/>
          <c:tx>
            <c:strRef>
              <c:f>Sheet1!$C$1</c:f>
              <c:strCache>
                <c:ptCount val="1"/>
                <c:pt idx="0">
                  <c:v>Grooming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Lambda-Link</c:v>
                </c:pt>
                <c:pt idx="1">
                  <c:v>Average Lambda Capacity Usage (percentage)</c:v>
                </c:pt>
                <c:pt idx="2">
                  <c:v>Number of Trasnponders</c:v>
                </c:pt>
                <c:pt idx="3">
                  <c:v>Number of Connections</c:v>
                </c:pt>
              </c:strCache>
            </c:strRef>
          </c:cat>
          <c:val>
            <c:numRef>
              <c:f>Sheet1!$C$2:$C$5</c:f>
              <c:numCache>
                <c:formatCode>General</c:formatCode>
                <c:ptCount val="4"/>
                <c:pt idx="0">
                  <c:v>9</c:v>
                </c:pt>
                <c:pt idx="1">
                  <c:v>75</c:v>
                </c:pt>
                <c:pt idx="2">
                  <c:v>10</c:v>
                </c:pt>
                <c:pt idx="3">
                  <c:v>5</c:v>
                </c:pt>
              </c:numCache>
            </c:numRef>
          </c:val>
          <c:extLst>
            <c:ext xmlns:c16="http://schemas.microsoft.com/office/drawing/2014/chart" uri="{C3380CC4-5D6E-409C-BE32-E72D297353CC}">
              <c16:uniqueId val="{00000001-16B5-4582-A8B8-AF2C045AE939}"/>
            </c:ext>
          </c:extLst>
        </c:ser>
        <c:dLbls>
          <c:showLegendKey val="0"/>
          <c:showVal val="1"/>
          <c:showCatName val="0"/>
          <c:showSerName val="0"/>
          <c:showPercent val="0"/>
          <c:showBubbleSize val="0"/>
        </c:dLbls>
        <c:gapWidth val="115"/>
        <c:overlap val="-20"/>
        <c:axId val="531449008"/>
        <c:axId val="51031347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4"/>
                      <c:pt idx="0">
                        <c:v>Lambda-Link</c:v>
                      </c:pt>
                      <c:pt idx="1">
                        <c:v>Average Lambda Capacity Usage (percentage)</c:v>
                      </c:pt>
                      <c:pt idx="2">
                        <c:v>Number of Trasnponders</c:v>
                      </c:pt>
                      <c:pt idx="3">
                        <c:v>Number of Connections</c:v>
                      </c:pt>
                    </c:strCache>
                  </c:strRef>
                </c:cat>
                <c:val>
                  <c:numRef>
                    <c:extLst>
                      <c:ext uri="{02D57815-91ED-43cb-92C2-25804820EDAC}">
                        <c15:formulaRef>
                          <c15:sqref>Sheet1!$D$2:$D$5</c15:sqref>
                        </c15:formulaRef>
                      </c:ext>
                    </c:extLst>
                    <c:numCache>
                      <c:formatCode>General</c:formatCode>
                      <c:ptCount val="4"/>
                    </c:numCache>
                  </c:numRef>
                </c:val>
                <c:extLst>
                  <c:ext xmlns:c16="http://schemas.microsoft.com/office/drawing/2014/chart" uri="{C3380CC4-5D6E-409C-BE32-E72D297353CC}">
                    <c16:uniqueId val="{00000002-16B5-4582-A8B8-AF2C045AE939}"/>
                  </c:ext>
                </c:extLst>
              </c15:ser>
            </c15:filteredBarSeries>
          </c:ext>
        </c:extLst>
      </c:barChart>
      <c:catAx>
        <c:axId val="53144900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0313472"/>
        <c:crosses val="autoZero"/>
        <c:auto val="1"/>
        <c:lblAlgn val="ctr"/>
        <c:lblOffset val="100"/>
        <c:noMultiLvlLbl val="0"/>
      </c:catAx>
      <c:valAx>
        <c:axId val="510313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1449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17A91-153F-4669-905F-8ACF58027F94}"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6FA4A275-C6C0-49DA-A248-13144127605E}">
      <dgm:prSet phldrT="[Text]"/>
      <dgm:spPr/>
      <dgm:t>
        <a:bodyPr/>
        <a:lstStyle/>
        <a:p>
          <a:r>
            <a:rPr lang="en-US" dirty="0"/>
            <a:t>Grooming Node Selection Inputs</a:t>
          </a:r>
        </a:p>
      </dgm:t>
    </dgm:pt>
    <dgm:pt modelId="{229DB4C1-34F9-4AD3-A431-D1DB3C1453F2}" type="parTrans" cxnId="{8BA756A0-F12E-47CA-A54E-EF4963AC2776}">
      <dgm:prSet/>
      <dgm:spPr/>
      <dgm:t>
        <a:bodyPr/>
        <a:lstStyle/>
        <a:p>
          <a:endParaRPr lang="en-US"/>
        </a:p>
      </dgm:t>
    </dgm:pt>
    <dgm:pt modelId="{2109E019-2812-44E4-9537-FCABB59520CD}" type="sibTrans" cxnId="{8BA756A0-F12E-47CA-A54E-EF4963AC2776}">
      <dgm:prSet/>
      <dgm:spPr/>
      <dgm:t>
        <a:bodyPr/>
        <a:lstStyle/>
        <a:p>
          <a:endParaRPr lang="en-US"/>
        </a:p>
      </dgm:t>
    </dgm:pt>
    <dgm:pt modelId="{3365D3D7-0044-41F8-96DB-4C20BAA57458}" type="asst">
      <dgm:prSet phldrT="[Text]"/>
      <dgm:spPr/>
      <dgm:t>
        <a:bodyPr/>
        <a:lstStyle/>
        <a:p>
          <a:r>
            <a:rPr lang="en-US" dirty="0"/>
            <a:t>Physical Topology</a:t>
          </a:r>
        </a:p>
      </dgm:t>
    </dgm:pt>
    <dgm:pt modelId="{D8E77E69-55B6-4196-961C-0D4E3D3711C6}" type="parTrans" cxnId="{6520FCBA-364E-4B61-AF68-FC1539ED8D3F}">
      <dgm:prSet/>
      <dgm:spPr/>
      <dgm:t>
        <a:bodyPr/>
        <a:lstStyle/>
        <a:p>
          <a:endParaRPr lang="en-US"/>
        </a:p>
      </dgm:t>
    </dgm:pt>
    <dgm:pt modelId="{596E7256-EFB3-41B6-BCA9-A42C2812C271}" type="sibTrans" cxnId="{6520FCBA-364E-4B61-AF68-FC1539ED8D3F}">
      <dgm:prSet/>
      <dgm:spPr/>
      <dgm:t>
        <a:bodyPr/>
        <a:lstStyle/>
        <a:p>
          <a:endParaRPr lang="en-US"/>
        </a:p>
      </dgm:t>
    </dgm:pt>
    <dgm:pt modelId="{4B460514-9FDE-430E-B932-5BEEE40BBFED}" type="asst">
      <dgm:prSet phldrT="[Text]"/>
      <dgm:spPr/>
      <dgm:t>
        <a:bodyPr/>
        <a:lstStyle/>
        <a:p>
          <a:r>
            <a:rPr lang="en-US" dirty="0"/>
            <a:t>Traffic Matrix</a:t>
          </a:r>
        </a:p>
      </dgm:t>
    </dgm:pt>
    <dgm:pt modelId="{B26A3993-C8E8-435A-8797-CFF44D28EED2}" type="parTrans" cxnId="{A4977023-A46F-40AF-956C-278CA08AB056}">
      <dgm:prSet/>
      <dgm:spPr/>
      <dgm:t>
        <a:bodyPr/>
        <a:lstStyle/>
        <a:p>
          <a:endParaRPr lang="en-US"/>
        </a:p>
      </dgm:t>
    </dgm:pt>
    <dgm:pt modelId="{2A1162FF-4D3B-4137-A3A7-15812BAA40DD}" type="sibTrans" cxnId="{A4977023-A46F-40AF-956C-278CA08AB056}">
      <dgm:prSet/>
      <dgm:spPr/>
      <dgm:t>
        <a:bodyPr/>
        <a:lstStyle/>
        <a:p>
          <a:endParaRPr lang="en-US"/>
        </a:p>
      </dgm:t>
    </dgm:pt>
    <dgm:pt modelId="{2281BF85-4BE3-4E6B-AEA6-1895ECEC9825}" type="pres">
      <dgm:prSet presAssocID="{64A17A91-153F-4669-905F-8ACF58027F94}" presName="hierChild1" presStyleCnt="0">
        <dgm:presLayoutVars>
          <dgm:orgChart val="1"/>
          <dgm:chPref val="1"/>
          <dgm:dir/>
          <dgm:animOne val="branch"/>
          <dgm:animLvl val="lvl"/>
          <dgm:resizeHandles/>
        </dgm:presLayoutVars>
      </dgm:prSet>
      <dgm:spPr/>
    </dgm:pt>
    <dgm:pt modelId="{C6128749-F1D9-4F10-8738-69D2C86F35D5}" type="pres">
      <dgm:prSet presAssocID="{6FA4A275-C6C0-49DA-A248-13144127605E}" presName="hierRoot1" presStyleCnt="0">
        <dgm:presLayoutVars>
          <dgm:hierBranch val="init"/>
        </dgm:presLayoutVars>
      </dgm:prSet>
      <dgm:spPr/>
    </dgm:pt>
    <dgm:pt modelId="{4C9B5FBA-164F-493B-9D50-CF1B9B31D38A}" type="pres">
      <dgm:prSet presAssocID="{6FA4A275-C6C0-49DA-A248-13144127605E}" presName="rootComposite1" presStyleCnt="0"/>
      <dgm:spPr/>
    </dgm:pt>
    <dgm:pt modelId="{42B7CE79-015F-422A-8DE5-D0CBF374E594}" type="pres">
      <dgm:prSet presAssocID="{6FA4A275-C6C0-49DA-A248-13144127605E}" presName="rootText1" presStyleLbl="node0" presStyleIdx="0" presStyleCnt="1">
        <dgm:presLayoutVars>
          <dgm:chPref val="3"/>
        </dgm:presLayoutVars>
      </dgm:prSet>
      <dgm:spPr/>
    </dgm:pt>
    <dgm:pt modelId="{5BA975F1-53A1-4443-8AB4-9DC765BD04E8}" type="pres">
      <dgm:prSet presAssocID="{6FA4A275-C6C0-49DA-A248-13144127605E}" presName="rootConnector1" presStyleLbl="node1" presStyleIdx="0" presStyleCnt="0"/>
      <dgm:spPr/>
    </dgm:pt>
    <dgm:pt modelId="{C23589B6-CADF-4FD3-B4DF-28BC2B9714E4}" type="pres">
      <dgm:prSet presAssocID="{6FA4A275-C6C0-49DA-A248-13144127605E}" presName="hierChild2" presStyleCnt="0"/>
      <dgm:spPr/>
    </dgm:pt>
    <dgm:pt modelId="{5AE77E3F-840E-4FA7-93BF-EF4B444D5496}" type="pres">
      <dgm:prSet presAssocID="{6FA4A275-C6C0-49DA-A248-13144127605E}" presName="hierChild3" presStyleCnt="0"/>
      <dgm:spPr/>
    </dgm:pt>
    <dgm:pt modelId="{65FFDE2E-69F5-4633-B467-94AFCACD2957}" type="pres">
      <dgm:prSet presAssocID="{D8E77E69-55B6-4196-961C-0D4E3D3711C6}" presName="Name111" presStyleLbl="parChTrans1D2" presStyleIdx="0" presStyleCnt="2"/>
      <dgm:spPr/>
    </dgm:pt>
    <dgm:pt modelId="{3FF73E5D-D586-4DCA-92A0-6B28DD41DDA6}" type="pres">
      <dgm:prSet presAssocID="{3365D3D7-0044-41F8-96DB-4C20BAA57458}" presName="hierRoot3" presStyleCnt="0">
        <dgm:presLayoutVars>
          <dgm:hierBranch val="init"/>
        </dgm:presLayoutVars>
      </dgm:prSet>
      <dgm:spPr/>
    </dgm:pt>
    <dgm:pt modelId="{D0EDF867-2F41-4981-9165-5E1A9C20258C}" type="pres">
      <dgm:prSet presAssocID="{3365D3D7-0044-41F8-96DB-4C20BAA57458}" presName="rootComposite3" presStyleCnt="0"/>
      <dgm:spPr/>
    </dgm:pt>
    <dgm:pt modelId="{D2552B29-4901-4345-998B-5E4A31EADC0A}" type="pres">
      <dgm:prSet presAssocID="{3365D3D7-0044-41F8-96DB-4C20BAA57458}" presName="rootText3" presStyleLbl="asst1" presStyleIdx="0" presStyleCnt="2">
        <dgm:presLayoutVars>
          <dgm:chPref val="3"/>
        </dgm:presLayoutVars>
      </dgm:prSet>
      <dgm:spPr/>
    </dgm:pt>
    <dgm:pt modelId="{33D2AEFF-E6E7-47F5-BCBE-B9D21B1E9E03}" type="pres">
      <dgm:prSet presAssocID="{3365D3D7-0044-41F8-96DB-4C20BAA57458}" presName="rootConnector3" presStyleLbl="asst1" presStyleIdx="0" presStyleCnt="2"/>
      <dgm:spPr/>
    </dgm:pt>
    <dgm:pt modelId="{99D4A22C-9BF3-4B8D-BD13-030A5B26AFA3}" type="pres">
      <dgm:prSet presAssocID="{3365D3D7-0044-41F8-96DB-4C20BAA57458}" presName="hierChild6" presStyleCnt="0"/>
      <dgm:spPr/>
    </dgm:pt>
    <dgm:pt modelId="{F45F62BB-8F8B-4929-96A4-52783A5BDCF0}" type="pres">
      <dgm:prSet presAssocID="{3365D3D7-0044-41F8-96DB-4C20BAA57458}" presName="hierChild7" presStyleCnt="0"/>
      <dgm:spPr/>
    </dgm:pt>
    <dgm:pt modelId="{4F73C1BA-2BA9-482C-8836-BCAEFA06331A}" type="pres">
      <dgm:prSet presAssocID="{B26A3993-C8E8-435A-8797-CFF44D28EED2}" presName="Name111" presStyleLbl="parChTrans1D2" presStyleIdx="1" presStyleCnt="2"/>
      <dgm:spPr/>
    </dgm:pt>
    <dgm:pt modelId="{DC16A458-3DD0-40A4-BEE7-4C4AF48074CB}" type="pres">
      <dgm:prSet presAssocID="{4B460514-9FDE-430E-B932-5BEEE40BBFED}" presName="hierRoot3" presStyleCnt="0">
        <dgm:presLayoutVars>
          <dgm:hierBranch val="init"/>
        </dgm:presLayoutVars>
      </dgm:prSet>
      <dgm:spPr/>
    </dgm:pt>
    <dgm:pt modelId="{1FD9B253-FDCF-4A95-B1BC-36CB9E02BD18}" type="pres">
      <dgm:prSet presAssocID="{4B460514-9FDE-430E-B932-5BEEE40BBFED}" presName="rootComposite3" presStyleCnt="0"/>
      <dgm:spPr/>
    </dgm:pt>
    <dgm:pt modelId="{C9618F6C-12E5-47A2-9B0D-300955602F47}" type="pres">
      <dgm:prSet presAssocID="{4B460514-9FDE-430E-B932-5BEEE40BBFED}" presName="rootText3" presStyleLbl="asst1" presStyleIdx="1" presStyleCnt="2">
        <dgm:presLayoutVars>
          <dgm:chPref val="3"/>
        </dgm:presLayoutVars>
      </dgm:prSet>
      <dgm:spPr/>
    </dgm:pt>
    <dgm:pt modelId="{1F717A63-29D9-4FC0-A55D-7F99A5E0FF91}" type="pres">
      <dgm:prSet presAssocID="{4B460514-9FDE-430E-B932-5BEEE40BBFED}" presName="rootConnector3" presStyleLbl="asst1" presStyleIdx="1" presStyleCnt="2"/>
      <dgm:spPr/>
    </dgm:pt>
    <dgm:pt modelId="{EF7D99FA-23EF-446B-A5B5-850F6D2FE198}" type="pres">
      <dgm:prSet presAssocID="{4B460514-9FDE-430E-B932-5BEEE40BBFED}" presName="hierChild6" presStyleCnt="0"/>
      <dgm:spPr/>
    </dgm:pt>
    <dgm:pt modelId="{6448EC9E-83E5-4DBF-8CCD-EED25B6ED72A}" type="pres">
      <dgm:prSet presAssocID="{4B460514-9FDE-430E-B932-5BEEE40BBFED}" presName="hierChild7" presStyleCnt="0"/>
      <dgm:spPr/>
    </dgm:pt>
  </dgm:ptLst>
  <dgm:cxnLst>
    <dgm:cxn modelId="{399E7C04-17A0-4102-AA02-FC22D0DD93B1}" type="presOf" srcId="{64A17A91-153F-4669-905F-8ACF58027F94}" destId="{2281BF85-4BE3-4E6B-AEA6-1895ECEC9825}" srcOrd="0" destOrd="0" presId="urn:microsoft.com/office/officeart/2005/8/layout/orgChart1"/>
    <dgm:cxn modelId="{047F8908-7A23-4573-86BE-3E8942AB8369}" type="presOf" srcId="{4B460514-9FDE-430E-B932-5BEEE40BBFED}" destId="{1F717A63-29D9-4FC0-A55D-7F99A5E0FF91}" srcOrd="1" destOrd="0" presId="urn:microsoft.com/office/officeart/2005/8/layout/orgChart1"/>
    <dgm:cxn modelId="{693D6309-EDC8-472D-8141-2038278E65DF}" type="presOf" srcId="{6FA4A275-C6C0-49DA-A248-13144127605E}" destId="{42B7CE79-015F-422A-8DE5-D0CBF374E594}" srcOrd="0" destOrd="0" presId="urn:microsoft.com/office/officeart/2005/8/layout/orgChart1"/>
    <dgm:cxn modelId="{A4977023-A46F-40AF-956C-278CA08AB056}" srcId="{6FA4A275-C6C0-49DA-A248-13144127605E}" destId="{4B460514-9FDE-430E-B932-5BEEE40BBFED}" srcOrd="1" destOrd="0" parTransId="{B26A3993-C8E8-435A-8797-CFF44D28EED2}" sibTransId="{2A1162FF-4D3B-4137-A3A7-15812BAA40DD}"/>
    <dgm:cxn modelId="{0B44CA5E-DD3E-450B-823F-E0FA0B1F8838}" type="presOf" srcId="{3365D3D7-0044-41F8-96DB-4C20BAA57458}" destId="{D2552B29-4901-4345-998B-5E4A31EADC0A}" srcOrd="0" destOrd="0" presId="urn:microsoft.com/office/officeart/2005/8/layout/orgChart1"/>
    <dgm:cxn modelId="{D2D29560-7CF1-42A8-AA03-E0E2472AB5BD}" type="presOf" srcId="{3365D3D7-0044-41F8-96DB-4C20BAA57458}" destId="{33D2AEFF-E6E7-47F5-BCBE-B9D21B1E9E03}" srcOrd="1" destOrd="0" presId="urn:microsoft.com/office/officeart/2005/8/layout/orgChart1"/>
    <dgm:cxn modelId="{D196C97B-ECB6-4776-AF45-A6F612DF928A}" type="presOf" srcId="{B26A3993-C8E8-435A-8797-CFF44D28EED2}" destId="{4F73C1BA-2BA9-482C-8836-BCAEFA06331A}" srcOrd="0" destOrd="0" presId="urn:microsoft.com/office/officeart/2005/8/layout/orgChart1"/>
    <dgm:cxn modelId="{2E36D37B-0BC4-453D-AAA7-075AD7C96F11}" type="presOf" srcId="{4B460514-9FDE-430E-B932-5BEEE40BBFED}" destId="{C9618F6C-12E5-47A2-9B0D-300955602F47}" srcOrd="0" destOrd="0" presId="urn:microsoft.com/office/officeart/2005/8/layout/orgChart1"/>
    <dgm:cxn modelId="{8BA756A0-F12E-47CA-A54E-EF4963AC2776}" srcId="{64A17A91-153F-4669-905F-8ACF58027F94}" destId="{6FA4A275-C6C0-49DA-A248-13144127605E}" srcOrd="0" destOrd="0" parTransId="{229DB4C1-34F9-4AD3-A431-D1DB3C1453F2}" sibTransId="{2109E019-2812-44E4-9537-FCABB59520CD}"/>
    <dgm:cxn modelId="{6520FCBA-364E-4B61-AF68-FC1539ED8D3F}" srcId="{6FA4A275-C6C0-49DA-A248-13144127605E}" destId="{3365D3D7-0044-41F8-96DB-4C20BAA57458}" srcOrd="0" destOrd="0" parTransId="{D8E77E69-55B6-4196-961C-0D4E3D3711C6}" sibTransId="{596E7256-EFB3-41B6-BCA9-A42C2812C271}"/>
    <dgm:cxn modelId="{EFAF35C6-822E-447B-8D34-15856D7329F5}" type="presOf" srcId="{6FA4A275-C6C0-49DA-A248-13144127605E}" destId="{5BA975F1-53A1-4443-8AB4-9DC765BD04E8}" srcOrd="1" destOrd="0" presId="urn:microsoft.com/office/officeart/2005/8/layout/orgChart1"/>
    <dgm:cxn modelId="{4E3D69D3-4859-4B02-86DB-DE96AB0084FF}" type="presOf" srcId="{D8E77E69-55B6-4196-961C-0D4E3D3711C6}" destId="{65FFDE2E-69F5-4633-B467-94AFCACD2957}" srcOrd="0" destOrd="0" presId="urn:microsoft.com/office/officeart/2005/8/layout/orgChart1"/>
    <dgm:cxn modelId="{58996624-EC05-418A-BA53-3B9F6B6D5D7B}" type="presParOf" srcId="{2281BF85-4BE3-4E6B-AEA6-1895ECEC9825}" destId="{C6128749-F1D9-4F10-8738-69D2C86F35D5}" srcOrd="0" destOrd="0" presId="urn:microsoft.com/office/officeart/2005/8/layout/orgChart1"/>
    <dgm:cxn modelId="{228E497F-6572-4ACE-8D90-7EE92A331E1F}" type="presParOf" srcId="{C6128749-F1D9-4F10-8738-69D2C86F35D5}" destId="{4C9B5FBA-164F-493B-9D50-CF1B9B31D38A}" srcOrd="0" destOrd="0" presId="urn:microsoft.com/office/officeart/2005/8/layout/orgChart1"/>
    <dgm:cxn modelId="{59383D6C-9371-4246-8DAD-6BC230516D91}" type="presParOf" srcId="{4C9B5FBA-164F-493B-9D50-CF1B9B31D38A}" destId="{42B7CE79-015F-422A-8DE5-D0CBF374E594}" srcOrd="0" destOrd="0" presId="urn:microsoft.com/office/officeart/2005/8/layout/orgChart1"/>
    <dgm:cxn modelId="{A99E4973-F407-4D92-901F-1B461C3B0691}" type="presParOf" srcId="{4C9B5FBA-164F-493B-9D50-CF1B9B31D38A}" destId="{5BA975F1-53A1-4443-8AB4-9DC765BD04E8}" srcOrd="1" destOrd="0" presId="urn:microsoft.com/office/officeart/2005/8/layout/orgChart1"/>
    <dgm:cxn modelId="{001DDC21-F41A-47EB-AE57-1AAAF2531C51}" type="presParOf" srcId="{C6128749-F1D9-4F10-8738-69D2C86F35D5}" destId="{C23589B6-CADF-4FD3-B4DF-28BC2B9714E4}" srcOrd="1" destOrd="0" presId="urn:microsoft.com/office/officeart/2005/8/layout/orgChart1"/>
    <dgm:cxn modelId="{2014DF45-6ED5-4B0E-8DF7-B6A967DD387B}" type="presParOf" srcId="{C6128749-F1D9-4F10-8738-69D2C86F35D5}" destId="{5AE77E3F-840E-4FA7-93BF-EF4B444D5496}" srcOrd="2" destOrd="0" presId="urn:microsoft.com/office/officeart/2005/8/layout/orgChart1"/>
    <dgm:cxn modelId="{A0BD46DE-0CC4-4233-893B-4655AA5348AC}" type="presParOf" srcId="{5AE77E3F-840E-4FA7-93BF-EF4B444D5496}" destId="{65FFDE2E-69F5-4633-B467-94AFCACD2957}" srcOrd="0" destOrd="0" presId="urn:microsoft.com/office/officeart/2005/8/layout/orgChart1"/>
    <dgm:cxn modelId="{692D6336-824A-420B-A674-75CFDF88CA96}" type="presParOf" srcId="{5AE77E3F-840E-4FA7-93BF-EF4B444D5496}" destId="{3FF73E5D-D586-4DCA-92A0-6B28DD41DDA6}" srcOrd="1" destOrd="0" presId="urn:microsoft.com/office/officeart/2005/8/layout/orgChart1"/>
    <dgm:cxn modelId="{B3194A41-A38B-4CF5-8544-2256E01C7D06}" type="presParOf" srcId="{3FF73E5D-D586-4DCA-92A0-6B28DD41DDA6}" destId="{D0EDF867-2F41-4981-9165-5E1A9C20258C}" srcOrd="0" destOrd="0" presId="urn:microsoft.com/office/officeart/2005/8/layout/orgChart1"/>
    <dgm:cxn modelId="{EE0CCA5D-4C56-459B-AAD9-C33CEB80E05C}" type="presParOf" srcId="{D0EDF867-2F41-4981-9165-5E1A9C20258C}" destId="{D2552B29-4901-4345-998B-5E4A31EADC0A}" srcOrd="0" destOrd="0" presId="urn:microsoft.com/office/officeart/2005/8/layout/orgChart1"/>
    <dgm:cxn modelId="{E5E0B38A-06F1-4EA1-A35D-47AAA13DB43C}" type="presParOf" srcId="{D0EDF867-2F41-4981-9165-5E1A9C20258C}" destId="{33D2AEFF-E6E7-47F5-BCBE-B9D21B1E9E03}" srcOrd="1" destOrd="0" presId="urn:microsoft.com/office/officeart/2005/8/layout/orgChart1"/>
    <dgm:cxn modelId="{FCDAF48A-00A9-46BE-AE1C-F415AB95B12B}" type="presParOf" srcId="{3FF73E5D-D586-4DCA-92A0-6B28DD41DDA6}" destId="{99D4A22C-9BF3-4B8D-BD13-030A5B26AFA3}" srcOrd="1" destOrd="0" presId="urn:microsoft.com/office/officeart/2005/8/layout/orgChart1"/>
    <dgm:cxn modelId="{75E37EFB-928F-4DB8-AE2B-EBE92154B175}" type="presParOf" srcId="{3FF73E5D-D586-4DCA-92A0-6B28DD41DDA6}" destId="{F45F62BB-8F8B-4929-96A4-52783A5BDCF0}" srcOrd="2" destOrd="0" presId="urn:microsoft.com/office/officeart/2005/8/layout/orgChart1"/>
    <dgm:cxn modelId="{7F35E155-37AF-4603-8B87-186B51003BB5}" type="presParOf" srcId="{5AE77E3F-840E-4FA7-93BF-EF4B444D5496}" destId="{4F73C1BA-2BA9-482C-8836-BCAEFA06331A}" srcOrd="2" destOrd="0" presId="urn:microsoft.com/office/officeart/2005/8/layout/orgChart1"/>
    <dgm:cxn modelId="{0D2C5094-1C27-41AD-8D6E-E524202DA966}" type="presParOf" srcId="{5AE77E3F-840E-4FA7-93BF-EF4B444D5496}" destId="{DC16A458-3DD0-40A4-BEE7-4C4AF48074CB}" srcOrd="3" destOrd="0" presId="urn:microsoft.com/office/officeart/2005/8/layout/orgChart1"/>
    <dgm:cxn modelId="{B6826D61-68C3-4AC8-A302-ACE6874D969B}" type="presParOf" srcId="{DC16A458-3DD0-40A4-BEE7-4C4AF48074CB}" destId="{1FD9B253-FDCF-4A95-B1BC-36CB9E02BD18}" srcOrd="0" destOrd="0" presId="urn:microsoft.com/office/officeart/2005/8/layout/orgChart1"/>
    <dgm:cxn modelId="{CCB810A3-F9B8-4BD7-96DD-9D78D6CE49EB}" type="presParOf" srcId="{1FD9B253-FDCF-4A95-B1BC-36CB9E02BD18}" destId="{C9618F6C-12E5-47A2-9B0D-300955602F47}" srcOrd="0" destOrd="0" presId="urn:microsoft.com/office/officeart/2005/8/layout/orgChart1"/>
    <dgm:cxn modelId="{AFDDD5C4-CD4C-4D43-9B9F-0DDA62614CAF}" type="presParOf" srcId="{1FD9B253-FDCF-4A95-B1BC-36CB9E02BD18}" destId="{1F717A63-29D9-4FC0-A55D-7F99A5E0FF91}" srcOrd="1" destOrd="0" presId="urn:microsoft.com/office/officeart/2005/8/layout/orgChart1"/>
    <dgm:cxn modelId="{15A92B79-10F2-47F5-9E80-B39DAC7D0DD2}" type="presParOf" srcId="{DC16A458-3DD0-40A4-BEE7-4C4AF48074CB}" destId="{EF7D99FA-23EF-446B-A5B5-850F6D2FE198}" srcOrd="1" destOrd="0" presId="urn:microsoft.com/office/officeart/2005/8/layout/orgChart1"/>
    <dgm:cxn modelId="{D8503343-3113-4F2D-8438-0F1549D8C520}" type="presParOf" srcId="{DC16A458-3DD0-40A4-BEE7-4C4AF48074CB}" destId="{6448EC9E-83E5-4DBF-8CCD-EED25B6ED7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3C1BA-2BA9-482C-8836-BCAEFA06331A}">
      <dsp:nvSpPr>
        <dsp:cNvPr id="0" name=""/>
        <dsp:cNvSpPr/>
      </dsp:nvSpPr>
      <dsp:spPr>
        <a:xfrm>
          <a:off x="2244725" y="1223114"/>
          <a:ext cx="213196" cy="934005"/>
        </a:xfrm>
        <a:custGeom>
          <a:avLst/>
          <a:gdLst/>
          <a:ahLst/>
          <a:cxnLst/>
          <a:rect l="0" t="0" r="0" b="0"/>
          <a:pathLst>
            <a:path>
              <a:moveTo>
                <a:pt x="0" y="0"/>
              </a:moveTo>
              <a:lnTo>
                <a:pt x="0" y="934005"/>
              </a:lnTo>
              <a:lnTo>
                <a:pt x="213196" y="93400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FDE2E-69F5-4633-B467-94AFCACD2957}">
      <dsp:nvSpPr>
        <dsp:cNvPr id="0" name=""/>
        <dsp:cNvSpPr/>
      </dsp:nvSpPr>
      <dsp:spPr>
        <a:xfrm>
          <a:off x="2031528" y="1223114"/>
          <a:ext cx="213196" cy="934005"/>
        </a:xfrm>
        <a:custGeom>
          <a:avLst/>
          <a:gdLst/>
          <a:ahLst/>
          <a:cxnLst/>
          <a:rect l="0" t="0" r="0" b="0"/>
          <a:pathLst>
            <a:path>
              <a:moveTo>
                <a:pt x="213196" y="0"/>
              </a:moveTo>
              <a:lnTo>
                <a:pt x="213196" y="934005"/>
              </a:lnTo>
              <a:lnTo>
                <a:pt x="0" y="93400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B7CE79-015F-422A-8DE5-D0CBF374E594}">
      <dsp:nvSpPr>
        <dsp:cNvPr id="0" name=""/>
        <dsp:cNvSpPr/>
      </dsp:nvSpPr>
      <dsp:spPr>
        <a:xfrm>
          <a:off x="1229502" y="207891"/>
          <a:ext cx="2030445" cy="10152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Grooming Node Selection Inputs</a:t>
          </a:r>
        </a:p>
      </dsp:txBody>
      <dsp:txXfrm>
        <a:off x="1229502" y="207891"/>
        <a:ext cx="2030445" cy="1015222"/>
      </dsp:txXfrm>
    </dsp:sp>
    <dsp:sp modelId="{D2552B29-4901-4345-998B-5E4A31EADC0A}">
      <dsp:nvSpPr>
        <dsp:cNvPr id="0" name=""/>
        <dsp:cNvSpPr/>
      </dsp:nvSpPr>
      <dsp:spPr>
        <a:xfrm>
          <a:off x="1082" y="1649507"/>
          <a:ext cx="2030445" cy="1015222"/>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Physical Topology</a:t>
          </a:r>
        </a:p>
      </dsp:txBody>
      <dsp:txXfrm>
        <a:off x="1082" y="1649507"/>
        <a:ext cx="2030445" cy="1015222"/>
      </dsp:txXfrm>
    </dsp:sp>
    <dsp:sp modelId="{C9618F6C-12E5-47A2-9B0D-300955602F47}">
      <dsp:nvSpPr>
        <dsp:cNvPr id="0" name=""/>
        <dsp:cNvSpPr/>
      </dsp:nvSpPr>
      <dsp:spPr>
        <a:xfrm>
          <a:off x="2457921" y="1649507"/>
          <a:ext cx="2030445" cy="1015222"/>
        </a:xfrm>
        <a:prstGeom prst="rect">
          <a:avLst/>
        </a:prstGeom>
        <a:solidFill>
          <a:schemeClr val="accent6">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Traffic Matrix</a:t>
          </a:r>
        </a:p>
      </dsp:txBody>
      <dsp:txXfrm>
        <a:off x="2457921" y="1649507"/>
        <a:ext cx="2030445" cy="10152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B0218-C1E9-4A4B-9A15-E18B955B9B67}"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AFA41-91F2-42EB-BBD9-93685FA4387D}" type="slidenum">
              <a:rPr lang="en-US" smtClean="0"/>
              <a:t>‹#›</a:t>
            </a:fld>
            <a:endParaRPr lang="en-US"/>
          </a:p>
        </p:txBody>
      </p:sp>
    </p:spTree>
    <p:extLst>
      <p:ext uri="{BB962C8B-B14F-4D97-AF65-F5344CB8AC3E}">
        <p14:creationId xmlns:p14="http://schemas.microsoft.com/office/powerpoint/2010/main" val="75147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914957B2-E42E-4A15-B8EC-E9F9DDC6398F}" type="datetime1">
              <a:rPr lang="en-US" smtClean="0"/>
              <a:t>5/23/2021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EF906DA0-7941-4AA6-8C6E-899567E34976}" type="datetime1">
              <a:rPr lang="en-US" smtClean="0"/>
              <a:t>5/23/2021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E25161D4-98A8-4936-9750-7E9E7747CA63}" type="datetime1">
              <a:rPr lang="en-US" smtClean="0"/>
              <a:t>5/23/2021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F3B81588-116E-4679-847D-D1F0D168E8AD}" type="datetime1">
              <a:rPr lang="en-US" smtClean="0"/>
              <a:t>5/23/2021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59D89C6B-0DA7-4AAA-8F61-A285E16A6C39}" type="datetime1">
              <a:rPr lang="en-US" smtClean="0"/>
              <a:t>5/23/2021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A1D337B1-5C84-46AD-9D64-DDF237E3B870}" type="datetime1">
              <a:rPr lang="en-US" smtClean="0"/>
              <a:t>5/23/2021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7E02C49D-B45A-4C0D-90BB-77D3F79F2229}" type="datetime1">
              <a:rPr lang="en-US" smtClean="0"/>
              <a:t>5/23/2021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BC54C066-90F6-4C0C-8A60-2E8F79751616}" type="datetime1">
              <a:rPr lang="en-US" smtClean="0"/>
              <a:t>5/23/2021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EE170839-5CEE-40F5-AFF2-6DB38B163EB7}" type="datetime1">
              <a:rPr lang="en-US" smtClean="0"/>
              <a:t>5/23/2021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297C6F6C-B46B-45D0-BFC6-61D274D9066F}" type="datetime1">
              <a:rPr lang="en-US" smtClean="0"/>
              <a:t>5/23/2021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929D3346-80B8-446F-9CD9-B127C108E9EE}" type="datetime1">
              <a:rPr lang="en-US" smtClean="0"/>
              <a:t>5/23/2021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397ED2FE-C96E-4E4D-9125-BBD471DB6623}" type="datetime1">
              <a:rPr lang="en-US" smtClean="0"/>
              <a:t>5/23/2021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950E-7249-4D11-A7EF-8A11DF5D7106}"/>
              </a:ext>
            </a:extLst>
          </p:cNvPr>
          <p:cNvSpPr>
            <a:spLocks noGrp="1"/>
          </p:cNvSpPr>
          <p:nvPr>
            <p:ph type="ctrTitle"/>
          </p:nvPr>
        </p:nvSpPr>
        <p:spPr/>
        <p:txBody>
          <a:bodyPr/>
          <a:lstStyle/>
          <a:p>
            <a:r>
              <a:rPr lang="en-US" dirty="0"/>
              <a:t>Traffic Grooming</a:t>
            </a:r>
          </a:p>
        </p:txBody>
      </p:sp>
      <p:sp>
        <p:nvSpPr>
          <p:cNvPr id="3" name="Subtitle 2">
            <a:extLst>
              <a:ext uri="{FF2B5EF4-FFF2-40B4-BE49-F238E27FC236}">
                <a16:creationId xmlns:a16="http://schemas.microsoft.com/office/drawing/2014/main" id="{812F7BCF-EA38-4438-B53B-D19D029EF4D2}"/>
              </a:ext>
            </a:extLst>
          </p:cNvPr>
          <p:cNvSpPr>
            <a:spLocks noGrp="1"/>
          </p:cNvSpPr>
          <p:nvPr>
            <p:ph type="subTitle" idx="1"/>
          </p:nvPr>
        </p:nvSpPr>
        <p:spPr/>
        <p:txBody>
          <a:bodyPr/>
          <a:lstStyle/>
          <a:p>
            <a:r>
              <a:rPr lang="en-US" dirty="0"/>
              <a:t>Optical Communication Network</a:t>
            </a:r>
          </a:p>
          <a:p>
            <a:r>
              <a:rPr lang="en-US" dirty="0"/>
              <a:t>Dr L. Beygi.</a:t>
            </a:r>
          </a:p>
          <a:p>
            <a:endParaRPr lang="en-US" dirty="0"/>
          </a:p>
        </p:txBody>
      </p:sp>
      <p:sp>
        <p:nvSpPr>
          <p:cNvPr id="4" name="Slide Number Placeholder 3">
            <a:extLst>
              <a:ext uri="{FF2B5EF4-FFF2-40B4-BE49-F238E27FC236}">
                <a16:creationId xmlns:a16="http://schemas.microsoft.com/office/drawing/2014/main" id="{04E0992A-DD63-4D3E-AE0A-8F07638BA890}"/>
              </a:ext>
            </a:extLst>
          </p:cNvPr>
          <p:cNvSpPr>
            <a:spLocks noGrp="1"/>
          </p:cNvSpPr>
          <p:nvPr>
            <p:ph type="sldNum" sz="quarter" idx="12"/>
          </p:nvPr>
        </p:nvSpPr>
        <p:spPr>
          <a:xfrm>
            <a:off x="8610600" y="6356350"/>
            <a:ext cx="2743200" cy="365125"/>
          </a:xfrm>
        </p:spPr>
        <p:txBody>
          <a:bodyPr/>
          <a:lstStyle/>
          <a:p>
            <a:fld id="{27CE633F-9882-4A5C-83A2-1109D0C73261}" type="slidenum">
              <a:rPr lang="en-US" smtClean="0"/>
              <a:t>1</a:t>
            </a:fld>
            <a:endParaRPr lang="en-US"/>
          </a:p>
        </p:txBody>
      </p:sp>
    </p:spTree>
    <p:extLst>
      <p:ext uri="{BB962C8B-B14F-4D97-AF65-F5344CB8AC3E}">
        <p14:creationId xmlns:p14="http://schemas.microsoft.com/office/powerpoint/2010/main" val="333233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2EF-0A7E-4537-9377-A9A01D3BBF4E}"/>
              </a:ext>
            </a:extLst>
          </p:cNvPr>
          <p:cNvSpPr>
            <a:spLocks noGrp="1"/>
          </p:cNvSpPr>
          <p:nvPr>
            <p:ph type="title"/>
          </p:nvPr>
        </p:nvSpPr>
        <p:spPr/>
        <p:txBody>
          <a:bodyPr/>
          <a:lstStyle/>
          <a:p>
            <a:r>
              <a:rPr lang="en-US" dirty="0"/>
              <a:t>Beginning of everything</a:t>
            </a:r>
          </a:p>
        </p:txBody>
      </p:sp>
      <p:graphicFrame>
        <p:nvGraphicFramePr>
          <p:cNvPr id="3" name="Object 2">
            <a:extLst>
              <a:ext uri="{FF2B5EF4-FFF2-40B4-BE49-F238E27FC236}">
                <a16:creationId xmlns:a16="http://schemas.microsoft.com/office/drawing/2014/main" id="{B45781BB-2A47-4330-8F4E-31106F49D13A}"/>
              </a:ext>
            </a:extLst>
          </p:cNvPr>
          <p:cNvGraphicFramePr>
            <a:graphicFrameLocks noChangeAspect="1"/>
          </p:cNvGraphicFramePr>
          <p:nvPr>
            <p:extLst>
              <p:ext uri="{D42A27DB-BD31-4B8C-83A1-F6EECF244321}">
                <p14:modId xmlns:p14="http://schemas.microsoft.com/office/powerpoint/2010/main" val="694821169"/>
              </p:ext>
            </p:extLst>
          </p:nvPr>
        </p:nvGraphicFramePr>
        <p:xfrm>
          <a:off x="1023937" y="1690688"/>
          <a:ext cx="10144125" cy="2647950"/>
        </p:xfrm>
        <a:graphic>
          <a:graphicData uri="http://schemas.openxmlformats.org/presentationml/2006/ole">
            <mc:AlternateContent xmlns:mc="http://schemas.openxmlformats.org/markup-compatibility/2006">
              <mc:Choice xmlns:v="urn:schemas-microsoft-com:vml" Requires="v">
                <p:oleObj name="Worksheet" r:id="rId2" imgW="10144032" imgH="2648023" progId="Excel.Sheet.12">
                  <p:embed/>
                </p:oleObj>
              </mc:Choice>
              <mc:Fallback>
                <p:oleObj name="Worksheet" r:id="rId2" imgW="10144032" imgH="2648023" progId="Excel.Sheet.12">
                  <p:embed/>
                  <p:pic>
                    <p:nvPicPr>
                      <p:cNvPr id="0" name=""/>
                      <p:cNvPicPr/>
                      <p:nvPr/>
                    </p:nvPicPr>
                    <p:blipFill>
                      <a:blip r:embed="rId3"/>
                      <a:stretch>
                        <a:fillRect/>
                      </a:stretch>
                    </p:blipFill>
                    <p:spPr>
                      <a:xfrm>
                        <a:off x="1023937" y="1690688"/>
                        <a:ext cx="10144125" cy="264795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583A45BC-5A30-478F-872D-D081174E9724}"/>
              </a:ext>
            </a:extLst>
          </p:cNvPr>
          <p:cNvSpPr txBox="1"/>
          <p:nvPr/>
        </p:nvSpPr>
        <p:spPr>
          <a:xfrm>
            <a:off x="1023937" y="4562475"/>
            <a:ext cx="894873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Above is a sample of </a:t>
            </a:r>
            <a:r>
              <a:rPr lang="en-US" sz="2000" b="1" i="1" dirty="0">
                <a:solidFill>
                  <a:srgbClr val="FF0000"/>
                </a:solidFill>
                <a:latin typeface="Times New Roman" panose="02020603050405020304" pitchFamily="18" charset="0"/>
                <a:cs typeface="Times New Roman" panose="02020603050405020304" pitchFamily="18" charset="0"/>
              </a:rPr>
              <a:t>Traffic Matrix</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Along with </a:t>
            </a:r>
            <a:r>
              <a:rPr lang="en-US" sz="2000" b="1" i="1" dirty="0">
                <a:solidFill>
                  <a:srgbClr val="FF0000"/>
                </a:solidFill>
                <a:latin typeface="Times New Roman" panose="02020603050405020304" pitchFamily="18" charset="0"/>
                <a:cs typeface="Times New Roman" panose="02020603050405020304" pitchFamily="18" charset="0"/>
              </a:rPr>
              <a:t>Physical Topology</a:t>
            </a:r>
            <a:r>
              <a:rPr lang="en-US" sz="2000" dirty="0">
                <a:latin typeface="Times New Roman" panose="02020603050405020304" pitchFamily="18" charset="0"/>
                <a:cs typeface="Times New Roman" panose="02020603050405020304" pitchFamily="18" charset="0"/>
              </a:rPr>
              <a:t>, they are the main inputs of the planning process.</a:t>
            </a:r>
          </a:p>
        </p:txBody>
      </p:sp>
      <p:sp>
        <p:nvSpPr>
          <p:cNvPr id="5" name="Slide Number Placeholder 4">
            <a:extLst>
              <a:ext uri="{FF2B5EF4-FFF2-40B4-BE49-F238E27FC236}">
                <a16:creationId xmlns:a16="http://schemas.microsoft.com/office/drawing/2014/main" id="{3A42C319-18EE-43E7-B8C1-AEEFBEF91725}"/>
              </a:ext>
            </a:extLst>
          </p:cNvPr>
          <p:cNvSpPr>
            <a:spLocks noGrp="1"/>
          </p:cNvSpPr>
          <p:nvPr>
            <p:ph type="sldNum" sz="quarter" idx="12"/>
          </p:nvPr>
        </p:nvSpPr>
        <p:spPr/>
        <p:txBody>
          <a:bodyPr/>
          <a:lstStyle/>
          <a:p>
            <a:fld id="{27CE633F-9882-4A5C-83A2-1109D0C73261}" type="slidenum">
              <a:rPr lang="en-US" smtClean="0"/>
              <a:t>10</a:t>
            </a:fld>
            <a:endParaRPr lang="en-US"/>
          </a:p>
        </p:txBody>
      </p:sp>
    </p:spTree>
    <p:extLst>
      <p:ext uri="{BB962C8B-B14F-4D97-AF65-F5344CB8AC3E}">
        <p14:creationId xmlns:p14="http://schemas.microsoft.com/office/powerpoint/2010/main" val="154875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25AA-FBE6-4124-B4A2-B30B198C7776}"/>
              </a:ext>
            </a:extLst>
          </p:cNvPr>
          <p:cNvSpPr>
            <a:spLocks noGrp="1"/>
          </p:cNvSpPr>
          <p:nvPr>
            <p:ph type="title"/>
          </p:nvPr>
        </p:nvSpPr>
        <p:spPr/>
        <p:txBody>
          <a:bodyPr/>
          <a:lstStyle/>
          <a:p>
            <a:r>
              <a:rPr lang="en-US" dirty="0"/>
              <a:t>Subrate Traffic and Line Rate</a:t>
            </a:r>
          </a:p>
        </p:txBody>
      </p:sp>
      <p:sp>
        <p:nvSpPr>
          <p:cNvPr id="3" name="TextBox 2">
            <a:extLst>
              <a:ext uri="{FF2B5EF4-FFF2-40B4-BE49-F238E27FC236}">
                <a16:creationId xmlns:a16="http://schemas.microsoft.com/office/drawing/2014/main" id="{93B4A11C-E9AB-4E16-AFBC-A93AC9BED477}"/>
              </a:ext>
            </a:extLst>
          </p:cNvPr>
          <p:cNvSpPr txBox="1"/>
          <p:nvPr/>
        </p:nvSpPr>
        <p:spPr>
          <a:xfrm>
            <a:off x="981075" y="1543050"/>
            <a:ext cx="9639300" cy="3139321"/>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Line Rate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Rate of traffic that can be carried in a single wavelength channel</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of line rates: 40 Gb/s, 100 Gb/s, 200 Gb/s , …</a:t>
            </a:r>
          </a:p>
          <a:p>
            <a:endParaRPr lang="en-US" dirty="0"/>
          </a:p>
          <a:p>
            <a:endParaRPr lang="en-US" dirty="0"/>
          </a:p>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Subrate traffic</a:t>
            </a:r>
            <a:r>
              <a:rPr lang="en-US" dirty="0">
                <a:latin typeface="Times New Roman" panose="02020603050405020304" pitchFamily="18" charset="0"/>
                <a:cs typeface="Times New Roman" panose="02020603050405020304" pitchFamily="18" charset="0"/>
              </a:rPr>
              <a:t> (sometimes referring as Service)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Actual traffic demands that backbone have to carry them</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Could be in SDH/SONET or OTN standard </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E5A835-56FC-4D75-B1C3-3F2D9BA63002}"/>
              </a:ext>
            </a:extLst>
          </p:cNvPr>
          <p:cNvSpPr txBox="1"/>
          <p:nvPr/>
        </p:nvSpPr>
        <p:spPr>
          <a:xfrm>
            <a:off x="981075" y="4914840"/>
            <a:ext cx="9210675" cy="400110"/>
          </a:xfrm>
          <a:prstGeom prst="rect">
            <a:avLst/>
          </a:prstGeom>
          <a:noFill/>
        </p:spPr>
        <p:txBody>
          <a:bodyPr wrap="square" rtlCol="0">
            <a:spAutoFit/>
          </a:bodyPr>
          <a:lstStyle/>
          <a:p>
            <a:r>
              <a:rPr lang="en-US" sz="2000" u="sng" dirty="0">
                <a:solidFill>
                  <a:srgbClr val="FF0000"/>
                </a:solidFill>
                <a:latin typeface="Times New Roman" panose="02020603050405020304" pitchFamily="18" charset="0"/>
                <a:cs typeface="Times New Roman" panose="02020603050405020304" pitchFamily="18" charset="0"/>
              </a:rPr>
              <a:t>basically a lightpath is a collection of subrate traffics which stated by Traffic Matrix.</a:t>
            </a:r>
          </a:p>
        </p:txBody>
      </p:sp>
      <p:sp>
        <p:nvSpPr>
          <p:cNvPr id="7" name="Slide Number Placeholder 6">
            <a:extLst>
              <a:ext uri="{FF2B5EF4-FFF2-40B4-BE49-F238E27FC236}">
                <a16:creationId xmlns:a16="http://schemas.microsoft.com/office/drawing/2014/main" id="{31A146C0-EE7A-4771-82B7-0BC45637E7FD}"/>
              </a:ext>
            </a:extLst>
          </p:cNvPr>
          <p:cNvSpPr>
            <a:spLocks noGrp="1"/>
          </p:cNvSpPr>
          <p:nvPr>
            <p:ph type="sldNum" sz="quarter" idx="12"/>
          </p:nvPr>
        </p:nvSpPr>
        <p:spPr/>
        <p:txBody>
          <a:bodyPr/>
          <a:lstStyle/>
          <a:p>
            <a:fld id="{27CE633F-9882-4A5C-83A2-1109D0C73261}" type="slidenum">
              <a:rPr lang="en-US" smtClean="0"/>
              <a:t>11</a:t>
            </a:fld>
            <a:endParaRPr lang="en-US"/>
          </a:p>
        </p:txBody>
      </p:sp>
    </p:spTree>
    <p:extLst>
      <p:ext uri="{BB962C8B-B14F-4D97-AF65-F5344CB8AC3E}">
        <p14:creationId xmlns:p14="http://schemas.microsoft.com/office/powerpoint/2010/main" val="293083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0DE2-31B1-4A0E-B7E8-742B6FA918F7}"/>
              </a:ext>
            </a:extLst>
          </p:cNvPr>
          <p:cNvSpPr>
            <a:spLocks noGrp="1"/>
          </p:cNvSpPr>
          <p:nvPr>
            <p:ph type="title"/>
          </p:nvPr>
        </p:nvSpPr>
        <p:spPr/>
        <p:txBody>
          <a:bodyPr/>
          <a:lstStyle/>
          <a:p>
            <a:r>
              <a:rPr lang="en-US" dirty="0"/>
              <a:t>Big Question</a:t>
            </a:r>
          </a:p>
        </p:txBody>
      </p:sp>
      <p:sp>
        <p:nvSpPr>
          <p:cNvPr id="3" name="TextBox 2">
            <a:extLst>
              <a:ext uri="{FF2B5EF4-FFF2-40B4-BE49-F238E27FC236}">
                <a16:creationId xmlns:a16="http://schemas.microsoft.com/office/drawing/2014/main" id="{BD5E127E-614C-42C5-92D5-0F87306686E1}"/>
              </a:ext>
            </a:extLst>
          </p:cNvPr>
          <p:cNvSpPr txBox="1"/>
          <p:nvPr/>
        </p:nvSpPr>
        <p:spPr>
          <a:xfrm>
            <a:off x="952500" y="1590675"/>
            <a:ext cx="10401300" cy="520142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to map subrate traffics to lightpaths ?</a:t>
            </a: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Possible answers: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a full wavelength to carry a subrate demand, thereby wasting the remaining capacity of the wavelength</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preferred solution is to carry multiple subrate traffic demands in a single wavelength (known as </a:t>
            </a:r>
            <a:r>
              <a:rPr lang="en-US" sz="2000" i="1" dirty="0">
                <a:solidFill>
                  <a:srgbClr val="FF0000"/>
                </a:solidFill>
                <a:latin typeface="Times New Roman" panose="02020603050405020304" pitchFamily="18" charset="0"/>
                <a:cs typeface="Times New Roman" panose="02020603050405020304" pitchFamily="18" charset="0"/>
              </a:rPr>
              <a:t>end-to-end multiplexing</a:t>
            </a:r>
            <a:r>
              <a:rPr lang="en-US" sz="20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subrate demands that have the same source and destination are bundled together to better fill a wavelength</a:t>
            </a:r>
          </a:p>
          <a:p>
            <a:pPr marL="1257300" lvl="2"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demands are then routed as a single unit from source to destination</a:t>
            </a:r>
          </a:p>
          <a:p>
            <a:pPr marL="1257300" lvl="2"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multiplexing improves the network efficiency, it may still be inefficient if the level of traffic between node pairs is small</a:t>
            </a:r>
          </a:p>
        </p:txBody>
      </p:sp>
      <p:sp>
        <p:nvSpPr>
          <p:cNvPr id="4" name="Slide Number Placeholder 3">
            <a:extLst>
              <a:ext uri="{FF2B5EF4-FFF2-40B4-BE49-F238E27FC236}">
                <a16:creationId xmlns:a16="http://schemas.microsoft.com/office/drawing/2014/main" id="{6DFDBA5C-B97C-4745-B3C5-C9B194A6C5C1}"/>
              </a:ext>
            </a:extLst>
          </p:cNvPr>
          <p:cNvSpPr>
            <a:spLocks noGrp="1"/>
          </p:cNvSpPr>
          <p:nvPr>
            <p:ph type="sldNum" sz="quarter" idx="12"/>
          </p:nvPr>
        </p:nvSpPr>
        <p:spPr/>
        <p:txBody>
          <a:bodyPr/>
          <a:lstStyle/>
          <a:p>
            <a:fld id="{27CE633F-9882-4A5C-83A2-1109D0C73261}" type="slidenum">
              <a:rPr lang="en-US" smtClean="0"/>
              <a:t>12</a:t>
            </a:fld>
            <a:endParaRPr lang="en-US"/>
          </a:p>
        </p:txBody>
      </p:sp>
    </p:spTree>
    <p:extLst>
      <p:ext uri="{BB962C8B-B14F-4D97-AF65-F5344CB8AC3E}">
        <p14:creationId xmlns:p14="http://schemas.microsoft.com/office/powerpoint/2010/main" val="153223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596F-38A7-4E1F-95BD-F78F799A8436}"/>
              </a:ext>
            </a:extLst>
          </p:cNvPr>
          <p:cNvSpPr>
            <a:spLocks noGrp="1"/>
          </p:cNvSpPr>
          <p:nvPr>
            <p:ph type="title"/>
          </p:nvPr>
        </p:nvSpPr>
        <p:spPr/>
        <p:txBody>
          <a:bodyPr/>
          <a:lstStyle/>
          <a:p>
            <a:r>
              <a:rPr lang="en-US" dirty="0"/>
              <a:t>Big Question (cont.)</a:t>
            </a:r>
          </a:p>
        </p:txBody>
      </p:sp>
      <p:sp>
        <p:nvSpPr>
          <p:cNvPr id="3" name="TextBox 2">
            <a:extLst>
              <a:ext uri="{FF2B5EF4-FFF2-40B4-BE49-F238E27FC236}">
                <a16:creationId xmlns:a16="http://schemas.microsoft.com/office/drawing/2014/main" id="{D9E4341B-61DD-4BEF-9D87-29900B7E370C}"/>
              </a:ext>
            </a:extLst>
          </p:cNvPr>
          <p:cNvSpPr txBox="1"/>
          <p:nvPr/>
        </p:nvSpPr>
        <p:spPr>
          <a:xfrm>
            <a:off x="971550" y="1514475"/>
            <a:ext cx="10820400"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more effective technique is </a:t>
            </a:r>
            <a:r>
              <a:rPr lang="en-US" sz="2000" i="1" dirty="0">
                <a:solidFill>
                  <a:srgbClr val="FF0000"/>
                </a:solidFill>
                <a:latin typeface="Times New Roman" panose="02020603050405020304" pitchFamily="18" charset="0"/>
                <a:cs typeface="Times New Roman" panose="02020603050405020304" pitchFamily="18" charset="0"/>
              </a:rPr>
              <a:t>grooming</a:t>
            </a:r>
            <a:r>
              <a:rPr lang="en-US" sz="2000" dirty="0">
                <a:latin typeface="Times New Roman" panose="02020603050405020304" pitchFamily="18" charset="0"/>
                <a:cs typeface="Times New Roman" panose="02020603050405020304" pitchFamily="18" charset="0"/>
              </a:rPr>
              <a:t>, where traffic bundling occurs not only at the endpoints of the demands, but also at intermediate points.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Demands may ride together on the same wavelength even though the ultimate endpoints are not the same, providing opportunities for more efficient wavelength packing.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91DD58-BDFF-487A-8030-66083F4C7249}"/>
              </a:ext>
            </a:extLst>
          </p:cNvPr>
          <p:cNvSpPr>
            <a:spLocks noGrp="1"/>
          </p:cNvSpPr>
          <p:nvPr>
            <p:ph type="sldNum" sz="quarter" idx="12"/>
          </p:nvPr>
        </p:nvSpPr>
        <p:spPr/>
        <p:txBody>
          <a:bodyPr/>
          <a:lstStyle/>
          <a:p>
            <a:fld id="{27CE633F-9882-4A5C-83A2-1109D0C73261}" type="slidenum">
              <a:rPr lang="en-US" smtClean="0"/>
              <a:t>13</a:t>
            </a:fld>
            <a:endParaRPr lang="en-US"/>
          </a:p>
        </p:txBody>
      </p:sp>
    </p:spTree>
    <p:extLst>
      <p:ext uri="{BB962C8B-B14F-4D97-AF65-F5344CB8AC3E}">
        <p14:creationId xmlns:p14="http://schemas.microsoft.com/office/powerpoint/2010/main" val="244739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525D-C719-4651-AB78-AD21649E5611}"/>
              </a:ext>
            </a:extLst>
          </p:cNvPr>
          <p:cNvSpPr>
            <a:spLocks noGrp="1"/>
          </p:cNvSpPr>
          <p:nvPr>
            <p:ph type="title"/>
          </p:nvPr>
        </p:nvSpPr>
        <p:spPr/>
        <p:txBody>
          <a:bodyPr/>
          <a:lstStyle/>
          <a:p>
            <a:r>
              <a:rPr lang="en-US" dirty="0"/>
              <a:t>Everything good ?</a:t>
            </a:r>
          </a:p>
        </p:txBody>
      </p:sp>
      <p:sp>
        <p:nvSpPr>
          <p:cNvPr id="3" name="TextBox 2">
            <a:extLst>
              <a:ext uri="{FF2B5EF4-FFF2-40B4-BE49-F238E27FC236}">
                <a16:creationId xmlns:a16="http://schemas.microsoft.com/office/drawing/2014/main" id="{3940CE14-DAC2-49BC-9BAB-F7270E1E4CA2}"/>
              </a:ext>
            </a:extLst>
          </p:cNvPr>
          <p:cNvSpPr txBox="1"/>
          <p:nvPr/>
        </p:nvSpPr>
        <p:spPr>
          <a:xfrm>
            <a:off x="962025" y="1352550"/>
            <a:ext cx="10391775"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grooming is an effective means of transporting subrate traffic, it can also be costly.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Switches that perform grooming may be expensive and may present challenges in power consumption, heat dissipation, and physical space, which will only be exacerbated as the network traffic increases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cost and architectural reasons, grooming switches may be deployed in only a subset of the network nodes.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Given a set of subrate demands, there typically is no single optimal design to groom the demands into lightpaths. For example, one design could favor minimizing cost at the expense of routing demands over very circuitous paths, whereas another design could place a greater emphasis on minimizing path length and reserving capacity for future subrate demands,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Grooming problem in general is a NP-complete problem</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single heuristic grooming algorithm that always produces the “best” results.</a:t>
            </a:r>
          </a:p>
        </p:txBody>
      </p:sp>
      <p:sp>
        <p:nvSpPr>
          <p:cNvPr id="4" name="Slide Number Placeholder 3">
            <a:extLst>
              <a:ext uri="{FF2B5EF4-FFF2-40B4-BE49-F238E27FC236}">
                <a16:creationId xmlns:a16="http://schemas.microsoft.com/office/drawing/2014/main" id="{B6A060EA-B95E-4160-B293-E9FE61B7638F}"/>
              </a:ext>
            </a:extLst>
          </p:cNvPr>
          <p:cNvSpPr>
            <a:spLocks noGrp="1"/>
          </p:cNvSpPr>
          <p:nvPr>
            <p:ph type="sldNum" sz="quarter" idx="12"/>
          </p:nvPr>
        </p:nvSpPr>
        <p:spPr/>
        <p:txBody>
          <a:bodyPr/>
          <a:lstStyle/>
          <a:p>
            <a:fld id="{27CE633F-9882-4A5C-83A2-1109D0C73261}" type="slidenum">
              <a:rPr lang="en-US" smtClean="0"/>
              <a:t>14</a:t>
            </a:fld>
            <a:endParaRPr lang="en-US"/>
          </a:p>
        </p:txBody>
      </p:sp>
    </p:spTree>
    <p:extLst>
      <p:ext uri="{BB962C8B-B14F-4D97-AF65-F5344CB8AC3E}">
        <p14:creationId xmlns:p14="http://schemas.microsoft.com/office/powerpoint/2010/main" val="95474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BC56-2AB6-4831-A8E7-0C5077EDD17B}"/>
              </a:ext>
            </a:extLst>
          </p:cNvPr>
          <p:cNvSpPr>
            <a:spLocks noGrp="1"/>
          </p:cNvSpPr>
          <p:nvPr>
            <p:ph type="title"/>
          </p:nvPr>
        </p:nvSpPr>
        <p:spPr/>
        <p:txBody>
          <a:bodyPr/>
          <a:lstStyle/>
          <a:p>
            <a:r>
              <a:rPr lang="en-US" dirty="0"/>
              <a:t>End to end multiplexing</a:t>
            </a:r>
          </a:p>
        </p:txBody>
      </p:sp>
      <p:sp>
        <p:nvSpPr>
          <p:cNvPr id="3" name="TextBox 2">
            <a:extLst>
              <a:ext uri="{FF2B5EF4-FFF2-40B4-BE49-F238E27FC236}">
                <a16:creationId xmlns:a16="http://schemas.microsoft.com/office/drawing/2014/main" id="{87EE6062-54AE-4E44-8206-E92D05E370CA}"/>
              </a:ext>
            </a:extLst>
          </p:cNvPr>
          <p:cNvSpPr txBox="1"/>
          <p:nvPr/>
        </p:nvSpPr>
        <p:spPr>
          <a:xfrm>
            <a:off x="962025" y="1533525"/>
            <a:ext cx="10391775"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Traffic demands with the </a:t>
            </a:r>
            <a:r>
              <a:rPr lang="en-US" sz="2000" i="1" dirty="0">
                <a:solidFill>
                  <a:srgbClr val="FF0000"/>
                </a:solidFill>
                <a:latin typeface="Times New Roman" panose="02020603050405020304" pitchFamily="18" charset="0"/>
                <a:cs typeface="Times New Roman" panose="02020603050405020304" pitchFamily="18" charset="0"/>
              </a:rPr>
              <a:t>same source and destination</a:t>
            </a:r>
            <a:r>
              <a:rPr lang="en-US" sz="2000" dirty="0">
                <a:latin typeface="Times New Roman" panose="02020603050405020304" pitchFamily="18" charset="0"/>
                <a:cs typeface="Times New Roman" panose="02020603050405020304" pitchFamily="18" charset="0"/>
              </a:rPr>
              <a:t> are packed into lightpaths, is a simple means of grouping subrate traffic to better utilize network capacity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subrate demands have been grouped into a </a:t>
            </a:r>
            <a:r>
              <a:rPr lang="en-US" sz="2000" i="1" dirty="0">
                <a:solidFill>
                  <a:srgbClr val="FF0000"/>
                </a:solidFill>
                <a:latin typeface="Times New Roman" panose="02020603050405020304" pitchFamily="18" charset="0"/>
                <a:cs typeface="Times New Roman" panose="02020603050405020304" pitchFamily="18" charset="0"/>
              </a:rPr>
              <a:t>lightpath</a:t>
            </a:r>
            <a:r>
              <a:rPr lang="en-US" sz="2000" dirty="0">
                <a:latin typeface="Times New Roman" panose="02020603050405020304" pitchFamily="18" charset="0"/>
                <a:cs typeface="Times New Roman" panose="02020603050405020304" pitchFamily="18" charset="0"/>
              </a:rPr>
              <a:t>, they can be treated as if they are a single demand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multiplexing function is most commonly accomplished via a wavelength division multiplexing (WDM) transponder equipped with multiple client-side feeds. This is referred to as a multiplexing transponder, or simply, a </a:t>
            </a:r>
            <a:r>
              <a:rPr lang="en-US" sz="2000" i="1" dirty="0">
                <a:solidFill>
                  <a:srgbClr val="FF0000"/>
                </a:solidFill>
                <a:latin typeface="Times New Roman" panose="02020603050405020304" pitchFamily="18" charset="0"/>
                <a:cs typeface="Times New Roman" panose="02020603050405020304" pitchFamily="18" charset="0"/>
              </a:rPr>
              <a:t>muxponder</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68E335-19A0-4871-AB82-6924790ADD09}"/>
              </a:ext>
            </a:extLst>
          </p:cNvPr>
          <p:cNvSpPr>
            <a:spLocks noGrp="1"/>
          </p:cNvSpPr>
          <p:nvPr>
            <p:ph type="sldNum" sz="quarter" idx="12"/>
          </p:nvPr>
        </p:nvSpPr>
        <p:spPr/>
        <p:txBody>
          <a:bodyPr/>
          <a:lstStyle/>
          <a:p>
            <a:fld id="{27CE633F-9882-4A5C-83A2-1109D0C73261}" type="slidenum">
              <a:rPr lang="en-US" smtClean="0"/>
              <a:t>15</a:t>
            </a:fld>
            <a:endParaRPr lang="en-US"/>
          </a:p>
        </p:txBody>
      </p:sp>
    </p:spTree>
    <p:extLst>
      <p:ext uri="{BB962C8B-B14F-4D97-AF65-F5344CB8AC3E}">
        <p14:creationId xmlns:p14="http://schemas.microsoft.com/office/powerpoint/2010/main" val="101876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C847-81DE-48D9-A2BB-E7C06882A9EE}"/>
              </a:ext>
            </a:extLst>
          </p:cNvPr>
          <p:cNvSpPr>
            <a:spLocks noGrp="1"/>
          </p:cNvSpPr>
          <p:nvPr>
            <p:ph type="title"/>
          </p:nvPr>
        </p:nvSpPr>
        <p:spPr/>
        <p:txBody>
          <a:bodyPr/>
          <a:lstStyle/>
          <a:p>
            <a:r>
              <a:rPr lang="en-US" dirty="0"/>
              <a:t>Example of End to end multiplexing</a:t>
            </a:r>
          </a:p>
        </p:txBody>
      </p:sp>
      <p:pic>
        <p:nvPicPr>
          <p:cNvPr id="4" name="Picture 3">
            <a:extLst>
              <a:ext uri="{FF2B5EF4-FFF2-40B4-BE49-F238E27FC236}">
                <a16:creationId xmlns:a16="http://schemas.microsoft.com/office/drawing/2014/main" id="{3729C912-F1FA-41B8-9159-02AFF171948F}"/>
              </a:ext>
            </a:extLst>
          </p:cNvPr>
          <p:cNvPicPr>
            <a:picLocks noChangeAspect="1"/>
          </p:cNvPicPr>
          <p:nvPr/>
        </p:nvPicPr>
        <p:blipFill>
          <a:blip r:embed="rId2"/>
          <a:stretch>
            <a:fillRect/>
          </a:stretch>
        </p:blipFill>
        <p:spPr>
          <a:xfrm>
            <a:off x="1352550" y="1558925"/>
            <a:ext cx="7562850" cy="4933950"/>
          </a:xfrm>
          <a:prstGeom prst="rect">
            <a:avLst/>
          </a:prstGeom>
        </p:spPr>
      </p:pic>
      <p:sp>
        <p:nvSpPr>
          <p:cNvPr id="5" name="TextBox 4">
            <a:extLst>
              <a:ext uri="{FF2B5EF4-FFF2-40B4-BE49-F238E27FC236}">
                <a16:creationId xmlns:a16="http://schemas.microsoft.com/office/drawing/2014/main" id="{463E7BFE-1A5D-4BDC-98FE-481DC41914B2}"/>
              </a:ext>
            </a:extLst>
          </p:cNvPr>
          <p:cNvSpPr txBox="1"/>
          <p:nvPr/>
        </p:nvSpPr>
        <p:spPr>
          <a:xfrm>
            <a:off x="9382125" y="1690688"/>
            <a:ext cx="233362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First Question to ask after seeing Traffic Matrix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six wavelengths are 27 % full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no multiplexing were used, such that each subrate demand is carried on a separate wavelength, the average wavelength fill rate would be roughly 12 %.</a:t>
            </a:r>
          </a:p>
        </p:txBody>
      </p:sp>
      <p:sp>
        <p:nvSpPr>
          <p:cNvPr id="3" name="Slide Number Placeholder 2">
            <a:extLst>
              <a:ext uri="{FF2B5EF4-FFF2-40B4-BE49-F238E27FC236}">
                <a16:creationId xmlns:a16="http://schemas.microsoft.com/office/drawing/2014/main" id="{F5645FED-479E-40C8-88F9-448CD999BE02}"/>
              </a:ext>
            </a:extLst>
          </p:cNvPr>
          <p:cNvSpPr>
            <a:spLocks noGrp="1"/>
          </p:cNvSpPr>
          <p:nvPr>
            <p:ph type="sldNum" sz="quarter" idx="12"/>
          </p:nvPr>
        </p:nvSpPr>
        <p:spPr/>
        <p:txBody>
          <a:bodyPr/>
          <a:lstStyle/>
          <a:p>
            <a:fld id="{27CE633F-9882-4A5C-83A2-1109D0C73261}" type="slidenum">
              <a:rPr lang="en-US" smtClean="0"/>
              <a:t>16</a:t>
            </a:fld>
            <a:endParaRPr lang="en-US"/>
          </a:p>
        </p:txBody>
      </p:sp>
    </p:spTree>
    <p:extLst>
      <p:ext uri="{BB962C8B-B14F-4D97-AF65-F5344CB8AC3E}">
        <p14:creationId xmlns:p14="http://schemas.microsoft.com/office/powerpoint/2010/main" val="412854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AF11-3E99-493B-BA36-43FCC60BD1E2}"/>
              </a:ext>
            </a:extLst>
          </p:cNvPr>
          <p:cNvSpPr>
            <a:spLocks noGrp="1"/>
          </p:cNvSpPr>
          <p:nvPr>
            <p:ph type="title"/>
          </p:nvPr>
        </p:nvSpPr>
        <p:spPr/>
        <p:txBody>
          <a:bodyPr/>
          <a:lstStyle/>
          <a:p>
            <a:r>
              <a:rPr lang="en-US" dirty="0"/>
              <a:t>QoS consideration</a:t>
            </a:r>
          </a:p>
        </p:txBody>
      </p:sp>
      <p:sp>
        <p:nvSpPr>
          <p:cNvPr id="3" name="TextBox 2">
            <a:extLst>
              <a:ext uri="{FF2B5EF4-FFF2-40B4-BE49-F238E27FC236}">
                <a16:creationId xmlns:a16="http://schemas.microsoft.com/office/drawing/2014/main" id="{BC292D56-9E74-49B7-A821-6A4892B96971}"/>
              </a:ext>
            </a:extLst>
          </p:cNvPr>
          <p:cNvSpPr txBox="1"/>
          <p:nvPr/>
        </p:nvSpPr>
        <p:spPr>
          <a:xfrm>
            <a:off x="942975" y="1485900"/>
            <a:ext cx="1051560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multiplexing traffic together, it is important to ensure that the individual subrate demands are compatible:</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demands may have a requirement that they not be routed on certain links in the network</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demands require protection whereas others do not</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traffic consideration (Day N traffic)</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18BD79-A8B4-43BB-83C5-291835278E4C}"/>
              </a:ext>
            </a:extLst>
          </p:cNvPr>
          <p:cNvSpPr>
            <a:spLocks noGrp="1"/>
          </p:cNvSpPr>
          <p:nvPr>
            <p:ph type="sldNum" sz="quarter" idx="12"/>
          </p:nvPr>
        </p:nvSpPr>
        <p:spPr/>
        <p:txBody>
          <a:bodyPr/>
          <a:lstStyle/>
          <a:p>
            <a:fld id="{27CE633F-9882-4A5C-83A2-1109D0C73261}" type="slidenum">
              <a:rPr lang="en-US" smtClean="0"/>
              <a:t>17</a:t>
            </a:fld>
            <a:endParaRPr lang="en-US"/>
          </a:p>
        </p:txBody>
      </p:sp>
    </p:spTree>
    <p:extLst>
      <p:ext uri="{BB962C8B-B14F-4D97-AF65-F5344CB8AC3E}">
        <p14:creationId xmlns:p14="http://schemas.microsoft.com/office/powerpoint/2010/main" val="274650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D8C7-4E4C-4D44-A95C-8B7C28988952}"/>
              </a:ext>
            </a:extLst>
          </p:cNvPr>
          <p:cNvSpPr>
            <a:spLocks noGrp="1"/>
          </p:cNvSpPr>
          <p:nvPr>
            <p:ph type="title"/>
          </p:nvPr>
        </p:nvSpPr>
        <p:spPr/>
        <p:txBody>
          <a:bodyPr/>
          <a:lstStyle/>
          <a:p>
            <a:r>
              <a:rPr lang="en-US" dirty="0"/>
              <a:t>Bin Packing problem</a:t>
            </a:r>
          </a:p>
        </p:txBody>
      </p:sp>
      <p:pic>
        <p:nvPicPr>
          <p:cNvPr id="5" name="Picture 4">
            <a:extLst>
              <a:ext uri="{FF2B5EF4-FFF2-40B4-BE49-F238E27FC236}">
                <a16:creationId xmlns:a16="http://schemas.microsoft.com/office/drawing/2014/main" id="{0E3D25DB-754E-4F8C-AC2D-30BC68C70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693" y="1473834"/>
            <a:ext cx="6080614" cy="5269865"/>
          </a:xfrm>
          <a:prstGeom prst="rect">
            <a:avLst/>
          </a:prstGeom>
        </p:spPr>
      </p:pic>
      <p:sp>
        <p:nvSpPr>
          <p:cNvPr id="3" name="Slide Number Placeholder 2">
            <a:extLst>
              <a:ext uri="{FF2B5EF4-FFF2-40B4-BE49-F238E27FC236}">
                <a16:creationId xmlns:a16="http://schemas.microsoft.com/office/drawing/2014/main" id="{39460AE7-1F2B-4547-9796-C78E5BC91900}"/>
              </a:ext>
            </a:extLst>
          </p:cNvPr>
          <p:cNvSpPr>
            <a:spLocks noGrp="1"/>
          </p:cNvSpPr>
          <p:nvPr>
            <p:ph type="sldNum" sz="quarter" idx="12"/>
          </p:nvPr>
        </p:nvSpPr>
        <p:spPr/>
        <p:txBody>
          <a:bodyPr/>
          <a:lstStyle/>
          <a:p>
            <a:fld id="{27CE633F-9882-4A5C-83A2-1109D0C73261}" type="slidenum">
              <a:rPr lang="en-US" smtClean="0"/>
              <a:t>18</a:t>
            </a:fld>
            <a:endParaRPr lang="en-US"/>
          </a:p>
        </p:txBody>
      </p:sp>
    </p:spTree>
    <p:extLst>
      <p:ext uri="{BB962C8B-B14F-4D97-AF65-F5344CB8AC3E}">
        <p14:creationId xmlns:p14="http://schemas.microsoft.com/office/powerpoint/2010/main" val="348867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4665-B79C-4A1A-83B1-2AE12F7E38A4}"/>
              </a:ext>
            </a:extLst>
          </p:cNvPr>
          <p:cNvSpPr>
            <a:spLocks noGrp="1"/>
          </p:cNvSpPr>
          <p:nvPr>
            <p:ph type="title"/>
          </p:nvPr>
        </p:nvSpPr>
        <p:spPr/>
        <p:txBody>
          <a:bodyPr/>
          <a:lstStyle/>
          <a:p>
            <a:r>
              <a:rPr lang="en-US" dirty="0"/>
              <a:t>Grooming</a:t>
            </a:r>
          </a:p>
        </p:txBody>
      </p:sp>
      <p:sp>
        <p:nvSpPr>
          <p:cNvPr id="3" name="TextBox 2">
            <a:extLst>
              <a:ext uri="{FF2B5EF4-FFF2-40B4-BE49-F238E27FC236}">
                <a16:creationId xmlns:a16="http://schemas.microsoft.com/office/drawing/2014/main" id="{B5638E7E-E0E9-44AF-979A-C50B3796787B}"/>
              </a:ext>
            </a:extLst>
          </p:cNvPr>
          <p:cNvSpPr txBox="1"/>
          <p:nvPr/>
        </p:nvSpPr>
        <p:spPr>
          <a:xfrm>
            <a:off x="971550" y="1419225"/>
            <a:ext cx="1038225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multiplexing process bundles demands into wavelengths end-to-end, grooming allows </a:t>
            </a:r>
            <a:r>
              <a:rPr lang="en-US" sz="2000" i="1" dirty="0">
                <a:solidFill>
                  <a:srgbClr val="FF0000"/>
                </a:solidFill>
                <a:latin typeface="Times New Roman" panose="02020603050405020304" pitchFamily="18" charset="0"/>
                <a:cs typeface="Times New Roman" panose="02020603050405020304" pitchFamily="18" charset="0"/>
              </a:rPr>
              <a:t>re-bundling</a:t>
            </a:r>
            <a:r>
              <a:rPr lang="en-US" sz="2000" dirty="0">
                <a:latin typeface="Times New Roman" panose="02020603050405020304" pitchFamily="18" charset="0"/>
                <a:cs typeface="Times New Roman" panose="02020603050405020304" pitchFamily="18" charset="0"/>
              </a:rPr>
              <a:t> of lightpaths to occur at intermediate nodes of a connection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Grooming attempts to form well-packed lightpaths between two particular grooming sites as opposed to between the ultimate source and destination of the subrate traffics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Grooming is accomplished through the use of specialized grooming switches, which provide more flexibility and numerous operational advantages as compared to </a:t>
            </a:r>
            <a:r>
              <a:rPr lang="en-US" sz="2000" dirty="0" err="1">
                <a:latin typeface="Times New Roman" panose="02020603050405020304" pitchFamily="18" charset="0"/>
                <a:cs typeface="Times New Roman" panose="02020603050405020304" pitchFamily="18" charset="0"/>
              </a:rPr>
              <a:t>muxponders</a:t>
            </a:r>
            <a:r>
              <a:rPr lang="en-US" sz="2000" dirty="0">
                <a:latin typeface="Times New Roman" panose="02020603050405020304" pitchFamily="18" charset="0"/>
                <a:cs typeface="Times New Roman" panose="02020603050405020304" pitchFamily="18" charset="0"/>
              </a:rPr>
              <a:t> (sec 6.4)</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switch can automatically repack service demands into wavelengths as traffic patterns change. Furthermore, grooming switches typically have built-in protection mechanisms</a:t>
            </a:r>
          </a:p>
        </p:txBody>
      </p:sp>
      <p:sp>
        <p:nvSpPr>
          <p:cNvPr id="4" name="Slide Number Placeholder 3">
            <a:extLst>
              <a:ext uri="{FF2B5EF4-FFF2-40B4-BE49-F238E27FC236}">
                <a16:creationId xmlns:a16="http://schemas.microsoft.com/office/drawing/2014/main" id="{7E1789DC-B5AE-4057-9D6A-B89901C43D39}"/>
              </a:ext>
            </a:extLst>
          </p:cNvPr>
          <p:cNvSpPr>
            <a:spLocks noGrp="1"/>
          </p:cNvSpPr>
          <p:nvPr>
            <p:ph type="sldNum" sz="quarter" idx="12"/>
          </p:nvPr>
        </p:nvSpPr>
        <p:spPr/>
        <p:txBody>
          <a:bodyPr/>
          <a:lstStyle/>
          <a:p>
            <a:fld id="{27CE633F-9882-4A5C-83A2-1109D0C73261}" type="slidenum">
              <a:rPr lang="en-US" smtClean="0"/>
              <a:t>19</a:t>
            </a:fld>
            <a:endParaRPr lang="en-US"/>
          </a:p>
        </p:txBody>
      </p:sp>
    </p:spTree>
    <p:extLst>
      <p:ext uri="{BB962C8B-B14F-4D97-AF65-F5344CB8AC3E}">
        <p14:creationId xmlns:p14="http://schemas.microsoft.com/office/powerpoint/2010/main" val="108372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99F0-AB30-4D41-A88E-33F334A6FA12}"/>
              </a:ext>
            </a:extLst>
          </p:cNvPr>
          <p:cNvSpPr>
            <a:spLocks noGrp="1"/>
          </p:cNvSpPr>
          <p:nvPr>
            <p:ph type="title"/>
          </p:nvPr>
        </p:nvSpPr>
        <p:spPr/>
        <p:txBody>
          <a:bodyPr/>
          <a:lstStyle/>
          <a:p>
            <a:r>
              <a:rPr lang="en-US" dirty="0"/>
              <a:t>Previously on this course</a:t>
            </a:r>
          </a:p>
        </p:txBody>
      </p:sp>
      <p:sp>
        <p:nvSpPr>
          <p:cNvPr id="4" name="TextBox 3">
            <a:extLst>
              <a:ext uri="{FF2B5EF4-FFF2-40B4-BE49-F238E27FC236}">
                <a16:creationId xmlns:a16="http://schemas.microsoft.com/office/drawing/2014/main" id="{73AD5B39-9F25-4DAC-8D79-F5FB96B0425A}"/>
              </a:ext>
            </a:extLst>
          </p:cNvPr>
          <p:cNvSpPr txBox="1"/>
          <p:nvPr/>
        </p:nvSpPr>
        <p:spPr>
          <a:xfrm>
            <a:off x="838200" y="1771650"/>
            <a:ext cx="10639425"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Learned how to find a route for a lightpath (Routing)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Learned how to deal with low SNR or corrupted signals in route (Regeneration of lightpath)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Learned how to assign wavelength to a lightpath (Wavelength Assignment)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Learned (or will learn) how to protect a lightpath from failures (Protection)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3C4FB541-F045-4CCA-8CF7-564A4247151F}"/>
              </a:ext>
            </a:extLst>
          </p:cNvPr>
          <p:cNvSpPr txBox="1"/>
          <p:nvPr/>
        </p:nvSpPr>
        <p:spPr>
          <a:xfrm>
            <a:off x="838200" y="5495746"/>
            <a:ext cx="93059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are keep saying </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lightpath</a:t>
            </a:r>
            <a:r>
              <a:rPr lang="en-US" sz="2400" dirty="0">
                <a:latin typeface="Times New Roman" panose="02020603050405020304" pitchFamily="18" charset="0"/>
                <a:cs typeface="Times New Roman" panose="02020603050405020304" pitchFamily="18" charset="0"/>
              </a:rPr>
              <a:t>, but what is </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lightpath</a:t>
            </a:r>
            <a:r>
              <a:rPr lang="en-US" sz="2400" dirty="0">
                <a:latin typeface="Times New Roman" panose="02020603050405020304" pitchFamily="18" charset="0"/>
                <a:cs typeface="Times New Roman" panose="02020603050405020304" pitchFamily="18" charset="0"/>
              </a:rPr>
              <a:t> and how it’s created ?</a:t>
            </a:r>
          </a:p>
          <a:p>
            <a:r>
              <a:rPr lang="en-US" sz="2400" dirty="0">
                <a:latin typeface="Times New Roman" panose="02020603050405020304" pitchFamily="18" charset="0"/>
                <a:cs typeface="Times New Roman" panose="02020603050405020304" pitchFamily="18" charset="0"/>
              </a:rPr>
              <a:t>Before answering this question, a story must be told</a:t>
            </a:r>
          </a:p>
        </p:txBody>
      </p:sp>
      <p:sp>
        <p:nvSpPr>
          <p:cNvPr id="3" name="Slide Number Placeholder 2">
            <a:extLst>
              <a:ext uri="{FF2B5EF4-FFF2-40B4-BE49-F238E27FC236}">
                <a16:creationId xmlns:a16="http://schemas.microsoft.com/office/drawing/2014/main" id="{A797AC00-FCC7-4FC8-99D9-18042BED8760}"/>
              </a:ext>
            </a:extLst>
          </p:cNvPr>
          <p:cNvSpPr>
            <a:spLocks noGrp="1"/>
          </p:cNvSpPr>
          <p:nvPr>
            <p:ph type="sldNum" sz="quarter" idx="12"/>
          </p:nvPr>
        </p:nvSpPr>
        <p:spPr/>
        <p:txBody>
          <a:bodyPr/>
          <a:lstStyle/>
          <a:p>
            <a:fld id="{27CE633F-9882-4A5C-83A2-1109D0C73261}" type="slidenum">
              <a:rPr lang="en-US" smtClean="0"/>
              <a:t>2</a:t>
            </a:fld>
            <a:endParaRPr lang="en-US"/>
          </a:p>
        </p:txBody>
      </p:sp>
    </p:spTree>
    <p:extLst>
      <p:ext uri="{BB962C8B-B14F-4D97-AF65-F5344CB8AC3E}">
        <p14:creationId xmlns:p14="http://schemas.microsoft.com/office/powerpoint/2010/main" val="1616682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870B-309E-457E-948B-C9CBB832801A}"/>
              </a:ext>
            </a:extLst>
          </p:cNvPr>
          <p:cNvSpPr>
            <a:spLocks noGrp="1"/>
          </p:cNvSpPr>
          <p:nvPr>
            <p:ph type="title"/>
          </p:nvPr>
        </p:nvSpPr>
        <p:spPr/>
        <p:txBody>
          <a:bodyPr/>
          <a:lstStyle/>
          <a:p>
            <a:r>
              <a:rPr lang="en-US" dirty="0"/>
              <a:t>Example of Grooming</a:t>
            </a:r>
          </a:p>
        </p:txBody>
      </p:sp>
      <p:pic>
        <p:nvPicPr>
          <p:cNvPr id="3" name="Picture 2">
            <a:extLst>
              <a:ext uri="{FF2B5EF4-FFF2-40B4-BE49-F238E27FC236}">
                <a16:creationId xmlns:a16="http://schemas.microsoft.com/office/drawing/2014/main" id="{02A81BA6-FCBF-4E23-ADB9-001423383F9F}"/>
              </a:ext>
            </a:extLst>
          </p:cNvPr>
          <p:cNvPicPr>
            <a:picLocks noChangeAspect="1"/>
          </p:cNvPicPr>
          <p:nvPr/>
        </p:nvPicPr>
        <p:blipFill>
          <a:blip r:embed="rId2"/>
          <a:stretch>
            <a:fillRect/>
          </a:stretch>
        </p:blipFill>
        <p:spPr>
          <a:xfrm>
            <a:off x="2286000" y="2043112"/>
            <a:ext cx="7620000" cy="3933825"/>
          </a:xfrm>
          <a:prstGeom prst="rect">
            <a:avLst/>
          </a:prstGeom>
        </p:spPr>
      </p:pic>
      <p:sp>
        <p:nvSpPr>
          <p:cNvPr id="4" name="Slide Number Placeholder 3">
            <a:extLst>
              <a:ext uri="{FF2B5EF4-FFF2-40B4-BE49-F238E27FC236}">
                <a16:creationId xmlns:a16="http://schemas.microsoft.com/office/drawing/2014/main" id="{CB27D7E0-828F-441C-93E8-42E68DD4CDBD}"/>
              </a:ext>
            </a:extLst>
          </p:cNvPr>
          <p:cNvSpPr>
            <a:spLocks noGrp="1"/>
          </p:cNvSpPr>
          <p:nvPr>
            <p:ph type="sldNum" sz="quarter" idx="12"/>
          </p:nvPr>
        </p:nvSpPr>
        <p:spPr/>
        <p:txBody>
          <a:bodyPr/>
          <a:lstStyle/>
          <a:p>
            <a:fld id="{27CE633F-9882-4A5C-83A2-1109D0C73261}" type="slidenum">
              <a:rPr lang="en-US" smtClean="0"/>
              <a:t>20</a:t>
            </a:fld>
            <a:endParaRPr lang="en-US"/>
          </a:p>
        </p:txBody>
      </p:sp>
    </p:spTree>
    <p:extLst>
      <p:ext uri="{BB962C8B-B14F-4D97-AF65-F5344CB8AC3E}">
        <p14:creationId xmlns:p14="http://schemas.microsoft.com/office/powerpoint/2010/main" val="340810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363B-582E-4DF0-BD8F-7FFBCEE68B03}"/>
              </a:ext>
            </a:extLst>
          </p:cNvPr>
          <p:cNvSpPr>
            <a:spLocks noGrp="1"/>
          </p:cNvSpPr>
          <p:nvPr>
            <p:ph type="title"/>
          </p:nvPr>
        </p:nvSpPr>
        <p:spPr/>
        <p:txBody>
          <a:bodyPr/>
          <a:lstStyle/>
          <a:p>
            <a:r>
              <a:rPr lang="en-US" dirty="0"/>
              <a:t>Grooming methods head to head</a:t>
            </a:r>
          </a:p>
        </p:txBody>
      </p:sp>
      <p:graphicFrame>
        <p:nvGraphicFramePr>
          <p:cNvPr id="3" name="Chart 2">
            <a:extLst>
              <a:ext uri="{FF2B5EF4-FFF2-40B4-BE49-F238E27FC236}">
                <a16:creationId xmlns:a16="http://schemas.microsoft.com/office/drawing/2014/main" id="{9CD47892-B0B8-4429-960C-F6B304531AF8}"/>
              </a:ext>
            </a:extLst>
          </p:cNvPr>
          <p:cNvGraphicFramePr/>
          <p:nvPr>
            <p:extLst>
              <p:ext uri="{D42A27DB-BD31-4B8C-83A1-F6EECF244321}">
                <p14:modId xmlns:p14="http://schemas.microsoft.com/office/powerpoint/2010/main" val="357657278"/>
              </p:ext>
            </p:extLst>
          </p:nvPr>
        </p:nvGraphicFramePr>
        <p:xfrm>
          <a:off x="2069306" y="1309159"/>
          <a:ext cx="8053387" cy="5183716"/>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A91D5BE0-552B-4241-9E89-8DBC69064FF8}"/>
              </a:ext>
            </a:extLst>
          </p:cNvPr>
          <p:cNvSpPr>
            <a:spLocks noGrp="1"/>
          </p:cNvSpPr>
          <p:nvPr>
            <p:ph type="sldNum" sz="quarter" idx="12"/>
          </p:nvPr>
        </p:nvSpPr>
        <p:spPr/>
        <p:txBody>
          <a:bodyPr/>
          <a:lstStyle/>
          <a:p>
            <a:fld id="{27CE633F-9882-4A5C-83A2-1109D0C73261}" type="slidenum">
              <a:rPr lang="en-US" smtClean="0"/>
              <a:t>21</a:t>
            </a:fld>
            <a:endParaRPr lang="en-US"/>
          </a:p>
        </p:txBody>
      </p:sp>
    </p:spTree>
    <p:extLst>
      <p:ext uri="{BB962C8B-B14F-4D97-AF65-F5344CB8AC3E}">
        <p14:creationId xmlns:p14="http://schemas.microsoft.com/office/powerpoint/2010/main" val="370786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9640-AB68-4A90-92D4-AA5D7EDEEA7A}"/>
              </a:ext>
            </a:extLst>
          </p:cNvPr>
          <p:cNvSpPr>
            <a:spLocks noGrp="1"/>
          </p:cNvSpPr>
          <p:nvPr>
            <p:ph type="title"/>
          </p:nvPr>
        </p:nvSpPr>
        <p:spPr/>
        <p:txBody>
          <a:bodyPr/>
          <a:lstStyle/>
          <a:p>
            <a:r>
              <a:rPr lang="en-US" dirty="0"/>
              <a:t>Selecting Grooming Nodes</a:t>
            </a:r>
          </a:p>
        </p:txBody>
      </p:sp>
      <p:sp>
        <p:nvSpPr>
          <p:cNvPr id="4" name="TextBox 3">
            <a:extLst>
              <a:ext uri="{FF2B5EF4-FFF2-40B4-BE49-F238E27FC236}">
                <a16:creationId xmlns:a16="http://schemas.microsoft.com/office/drawing/2014/main" id="{E06DD327-FA58-4EE7-B6F4-969F53D6C5C0}"/>
              </a:ext>
            </a:extLst>
          </p:cNvPr>
          <p:cNvSpPr txBox="1"/>
          <p:nvPr/>
        </p:nvSpPr>
        <p:spPr>
          <a:xfrm>
            <a:off x="914400" y="1485900"/>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economic reasons, most carriers do not deploy a grooming switch in every network node.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nodes without a grooming switch typically must </a:t>
            </a:r>
            <a:r>
              <a:rPr lang="en-US" sz="2000" i="1" dirty="0">
                <a:solidFill>
                  <a:srgbClr val="FF0000"/>
                </a:solidFill>
                <a:latin typeface="Times New Roman" panose="02020603050405020304" pitchFamily="18" charset="0"/>
                <a:cs typeface="Times New Roman" panose="02020603050405020304" pitchFamily="18" charset="0"/>
              </a:rPr>
              <a:t>backhaul</a:t>
            </a:r>
            <a:r>
              <a:rPr lang="en-US" sz="2000" dirty="0">
                <a:latin typeface="Times New Roman" panose="02020603050405020304" pitchFamily="18" charset="0"/>
                <a:cs typeface="Times New Roman" panose="02020603050405020304" pitchFamily="18" charset="0"/>
              </a:rPr>
              <a:t> their subrate traffic to nearby grooming nodes.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experience with actual metro-core and backbone networks, selecting about 20–40 % of the nodes to be grooming sites produces designs that are efficient from both a cost and a network-utilization perspective.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4D5566A0-F402-4731-A502-B17E8E3507DC}"/>
              </a:ext>
            </a:extLst>
          </p:cNvPr>
          <p:cNvGraphicFramePr/>
          <p:nvPr>
            <p:extLst>
              <p:ext uri="{D42A27DB-BD31-4B8C-83A1-F6EECF244321}">
                <p14:modId xmlns:p14="http://schemas.microsoft.com/office/powerpoint/2010/main" val="1395364876"/>
              </p:ext>
            </p:extLst>
          </p:nvPr>
        </p:nvGraphicFramePr>
        <p:xfrm>
          <a:off x="3927475" y="3743325"/>
          <a:ext cx="4489450" cy="2872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FF01B3AB-BAF5-46F4-AF67-F00260A6120F}"/>
              </a:ext>
            </a:extLst>
          </p:cNvPr>
          <p:cNvSpPr>
            <a:spLocks noGrp="1"/>
          </p:cNvSpPr>
          <p:nvPr>
            <p:ph type="sldNum" sz="quarter" idx="12"/>
          </p:nvPr>
        </p:nvSpPr>
        <p:spPr/>
        <p:txBody>
          <a:bodyPr/>
          <a:lstStyle/>
          <a:p>
            <a:fld id="{27CE633F-9882-4A5C-83A2-1109D0C73261}" type="slidenum">
              <a:rPr lang="en-US" smtClean="0"/>
              <a:t>22</a:t>
            </a:fld>
            <a:endParaRPr lang="en-US"/>
          </a:p>
        </p:txBody>
      </p:sp>
    </p:spTree>
    <p:extLst>
      <p:ext uri="{BB962C8B-B14F-4D97-AF65-F5344CB8AC3E}">
        <p14:creationId xmlns:p14="http://schemas.microsoft.com/office/powerpoint/2010/main" val="272799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1EE1-6F06-4BBF-AEE2-EF30BE5BEC45}"/>
              </a:ext>
            </a:extLst>
          </p:cNvPr>
          <p:cNvSpPr>
            <a:spLocks noGrp="1"/>
          </p:cNvSpPr>
          <p:nvPr>
            <p:ph type="title"/>
          </p:nvPr>
        </p:nvSpPr>
        <p:spPr/>
        <p:txBody>
          <a:bodyPr/>
          <a:lstStyle/>
          <a:p>
            <a:r>
              <a:rPr lang="en-US" dirty="0"/>
              <a:t>Selecting Grooming Nodes (cont.)</a:t>
            </a:r>
          </a:p>
        </p:txBody>
      </p:sp>
      <p:sp>
        <p:nvSpPr>
          <p:cNvPr id="4" name="TextBox 3">
            <a:extLst>
              <a:ext uri="{FF2B5EF4-FFF2-40B4-BE49-F238E27FC236}">
                <a16:creationId xmlns:a16="http://schemas.microsoft.com/office/drawing/2014/main" id="{C17725D0-209C-4CEA-9888-FD47BD6A0C7E}"/>
              </a:ext>
            </a:extLst>
          </p:cNvPr>
          <p:cNvSpPr txBox="1"/>
          <p:nvPr/>
        </p:nvSpPr>
        <p:spPr>
          <a:xfrm>
            <a:off x="981075" y="1476375"/>
            <a:ext cx="10515600" cy="4862870"/>
          </a:xfrm>
          <a:prstGeom prst="rect">
            <a:avLst/>
          </a:prstGeom>
          <a:noFill/>
        </p:spPr>
        <p:txBody>
          <a:bodyPr wrap="square" rtlCol="0">
            <a:spAutoFit/>
          </a:bodyPr>
          <a:lstStyle/>
          <a:p>
            <a:pPr marL="285750" indent="-285750" algn="l">
              <a:buFont typeface="Arial" panose="020B0604020202020204" pitchFamily="34" charset="0"/>
              <a:buChar char="•"/>
            </a:pPr>
            <a:r>
              <a:rPr lang="en-US" sz="20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Some</a:t>
            </a:r>
            <a:r>
              <a:rPr lang="en-US" sz="2000" dirty="0">
                <a:latin typeface="Times New Roman" panose="02020603050405020304" pitchFamily="18" charset="0"/>
                <a:cs typeface="Times New Roman" panose="02020603050405020304" pitchFamily="18" charset="0"/>
              </a:rPr>
              <a:t> important factors for selecting grooming nodes (or affects selection process):</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node that generates a lot of subrate traffic is a natural location at which to put a grooming switch. Otherwise, there will be a large amount of traffic to backhaul to other sites, which may be inefficient.</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Nodes near the center of the network or nodes that lie along heavily trafficked routes are favored for grooming, as it is likely to be efficient to direct subrate traffic to these sites.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solidFill>
                  <a:srgbClr val="FF0000"/>
                </a:solidFill>
                <a:latin typeface="Times New Roman" panose="02020603050405020304" pitchFamily="18" charset="0"/>
                <a:cs typeface="Times New Roman" panose="02020603050405020304" pitchFamily="18" charset="0"/>
              </a:rPr>
              <a:t>Higher-degree nodes </a:t>
            </a:r>
            <a:r>
              <a:rPr lang="en-US" dirty="0">
                <a:latin typeface="Times New Roman" panose="02020603050405020304" pitchFamily="18" charset="0"/>
                <a:cs typeface="Times New Roman" panose="02020603050405020304" pitchFamily="18" charset="0"/>
              </a:rPr>
              <a:t>are also good candidates for grooming.</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a:t>
            </a:r>
            <a:r>
              <a:rPr lang="en-US" i="1" dirty="0">
                <a:solidFill>
                  <a:srgbClr val="FF0000"/>
                </a:solidFill>
                <a:latin typeface="Times New Roman" panose="02020603050405020304" pitchFamily="18" charset="0"/>
                <a:cs typeface="Times New Roman" panose="02020603050405020304" pitchFamily="18" charset="0"/>
              </a:rPr>
              <a:t>regeneration free path </a:t>
            </a:r>
            <a:r>
              <a:rPr lang="en-US" dirty="0">
                <a:latin typeface="Times New Roman" panose="02020603050405020304" pitchFamily="18" charset="0"/>
                <a:cs typeface="Times New Roman" panose="02020603050405020304" pitchFamily="18" charset="0"/>
              </a:rPr>
              <a:t>between lightpath endpoints.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solidFill>
                  <a:srgbClr val="FF0000"/>
                </a:solidFill>
                <a:latin typeface="Times New Roman" panose="02020603050405020304" pitchFamily="18" charset="0"/>
                <a:cs typeface="Times New Roman" panose="02020603050405020304" pitchFamily="18" charset="0"/>
              </a:rPr>
              <a:t>Line rate</a:t>
            </a:r>
            <a:r>
              <a:rPr lang="en-US" dirty="0">
                <a:latin typeface="Times New Roman" panose="02020603050405020304" pitchFamily="18" charset="0"/>
                <a:cs typeface="Times New Roman" panose="02020603050405020304" pitchFamily="18" charset="0"/>
              </a:rPr>
              <a:t> of network</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Traffic </a:t>
            </a:r>
            <a:r>
              <a:rPr lang="en-US" i="1" dirty="0">
                <a:solidFill>
                  <a:srgbClr val="FF0000"/>
                </a:solidFill>
                <a:latin typeface="Times New Roman" panose="02020603050405020304" pitchFamily="18" charset="0"/>
                <a:cs typeface="Times New Roman" panose="02020603050405020304" pitchFamily="18" charset="0"/>
              </a:rPr>
              <a:t>distribution</a:t>
            </a:r>
            <a:r>
              <a:rPr lang="en-US" dirty="0">
                <a:latin typeface="Times New Roman" panose="02020603050405020304" pitchFamily="18" charset="0"/>
                <a:cs typeface="Times New Roman" panose="02020603050405020304" pitchFamily="18" charset="0"/>
              </a:rPr>
              <a:t> in network</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Available grooming </a:t>
            </a:r>
            <a:r>
              <a:rPr lang="en-US" i="1" dirty="0">
                <a:solidFill>
                  <a:srgbClr val="FF0000"/>
                </a:solidFill>
                <a:latin typeface="Times New Roman" panose="02020603050405020304" pitchFamily="18" charset="0"/>
                <a:cs typeface="Times New Roman" panose="02020603050405020304" pitchFamily="18" charset="0"/>
              </a:rPr>
              <a:t>devices</a:t>
            </a:r>
            <a:r>
              <a:rPr lang="en-US" dirty="0">
                <a:latin typeface="Times New Roman" panose="02020603050405020304" pitchFamily="18" charset="0"/>
                <a:cs typeface="Times New Roman" panose="02020603050405020304" pitchFamily="18" charset="0"/>
              </a:rPr>
              <a:t> (vendor dependent)</a:t>
            </a:r>
          </a:p>
        </p:txBody>
      </p:sp>
      <p:sp>
        <p:nvSpPr>
          <p:cNvPr id="5" name="Slide Number Placeholder 4">
            <a:extLst>
              <a:ext uri="{FF2B5EF4-FFF2-40B4-BE49-F238E27FC236}">
                <a16:creationId xmlns:a16="http://schemas.microsoft.com/office/drawing/2014/main" id="{43642EB3-9FA7-411C-A933-82FB5D687520}"/>
              </a:ext>
            </a:extLst>
          </p:cNvPr>
          <p:cNvSpPr>
            <a:spLocks noGrp="1"/>
          </p:cNvSpPr>
          <p:nvPr>
            <p:ph type="sldNum" sz="quarter" idx="12"/>
          </p:nvPr>
        </p:nvSpPr>
        <p:spPr/>
        <p:txBody>
          <a:bodyPr/>
          <a:lstStyle/>
          <a:p>
            <a:fld id="{27CE633F-9882-4A5C-83A2-1109D0C73261}" type="slidenum">
              <a:rPr lang="en-US" smtClean="0"/>
              <a:t>23</a:t>
            </a:fld>
            <a:endParaRPr lang="en-US"/>
          </a:p>
        </p:txBody>
      </p:sp>
    </p:spTree>
    <p:extLst>
      <p:ext uri="{BB962C8B-B14F-4D97-AF65-F5344CB8AC3E}">
        <p14:creationId xmlns:p14="http://schemas.microsoft.com/office/powerpoint/2010/main" val="1633887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B6B0-CD94-45A4-9E77-21A5B9E251F0}"/>
              </a:ext>
            </a:extLst>
          </p:cNvPr>
          <p:cNvSpPr>
            <a:spLocks noGrp="1"/>
          </p:cNvSpPr>
          <p:nvPr>
            <p:ph type="title"/>
          </p:nvPr>
        </p:nvSpPr>
        <p:spPr/>
        <p:txBody>
          <a:bodyPr/>
          <a:lstStyle/>
          <a:p>
            <a:r>
              <a:rPr lang="en-US" dirty="0"/>
              <a:t>Hierarchical Grooming</a:t>
            </a:r>
          </a:p>
        </p:txBody>
      </p:sp>
      <p:grpSp>
        <p:nvGrpSpPr>
          <p:cNvPr id="88" name="Group 87">
            <a:extLst>
              <a:ext uri="{FF2B5EF4-FFF2-40B4-BE49-F238E27FC236}">
                <a16:creationId xmlns:a16="http://schemas.microsoft.com/office/drawing/2014/main" id="{F9CDA476-CCB1-4490-91B7-D6F4412D6C68}"/>
              </a:ext>
            </a:extLst>
          </p:cNvPr>
          <p:cNvGrpSpPr/>
          <p:nvPr/>
        </p:nvGrpSpPr>
        <p:grpSpPr>
          <a:xfrm>
            <a:off x="1181844" y="2256314"/>
            <a:ext cx="3967868" cy="3228200"/>
            <a:chOff x="1753344" y="2018189"/>
            <a:chExt cx="3967868" cy="3228200"/>
          </a:xfrm>
        </p:grpSpPr>
        <p:grpSp>
          <p:nvGrpSpPr>
            <p:cNvPr id="4" name="Group 3">
              <a:extLst>
                <a:ext uri="{FF2B5EF4-FFF2-40B4-BE49-F238E27FC236}">
                  <a16:creationId xmlns:a16="http://schemas.microsoft.com/office/drawing/2014/main" id="{0A5029B4-8781-4F33-9979-C7470420A06F}"/>
                </a:ext>
              </a:extLst>
            </p:cNvPr>
            <p:cNvGrpSpPr/>
            <p:nvPr/>
          </p:nvGrpSpPr>
          <p:grpSpPr>
            <a:xfrm>
              <a:off x="1914525" y="2179347"/>
              <a:ext cx="3806687" cy="3067042"/>
              <a:chOff x="523875" y="1102614"/>
              <a:chExt cx="3806687" cy="3067042"/>
            </a:xfrm>
          </p:grpSpPr>
          <p:sp>
            <p:nvSpPr>
              <p:cNvPr id="5" name="Oval 4">
                <a:extLst>
                  <a:ext uri="{FF2B5EF4-FFF2-40B4-BE49-F238E27FC236}">
                    <a16:creationId xmlns:a16="http://schemas.microsoft.com/office/drawing/2014/main" id="{F8C56371-F9E3-4067-B618-0F15F9C49832}"/>
                  </a:ext>
                </a:extLst>
              </p:cNvPr>
              <p:cNvSpPr/>
              <p:nvPr/>
            </p:nvSpPr>
            <p:spPr>
              <a:xfrm rot="18556115">
                <a:off x="934335" y="2172703"/>
                <a:ext cx="1780377" cy="2213529"/>
              </a:xfrm>
              <a:prstGeom prst="ellipse">
                <a:avLst/>
              </a:prstGeom>
              <a:solidFill>
                <a:srgbClr val="00B0F0">
                  <a:alpha val="0"/>
                </a:srgbClr>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4764B12A-BD9B-462C-93DD-9093F15D8CFD}"/>
                  </a:ext>
                </a:extLst>
              </p:cNvPr>
              <p:cNvSpPr/>
              <p:nvPr/>
            </p:nvSpPr>
            <p:spPr>
              <a:xfrm rot="16978710">
                <a:off x="2737525" y="2555753"/>
                <a:ext cx="1861674" cy="1324401"/>
              </a:xfrm>
              <a:prstGeom prst="ellipse">
                <a:avLst/>
              </a:prstGeom>
              <a:solidFill>
                <a:schemeClr val="accent1">
                  <a:alpha val="0"/>
                </a:schemeClr>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a:extLst>
                  <a:ext uri="{FF2B5EF4-FFF2-40B4-BE49-F238E27FC236}">
                    <a16:creationId xmlns:a16="http://schemas.microsoft.com/office/drawing/2014/main" id="{D94E554E-DB4E-41A0-AF41-598D3360DB77}"/>
                  </a:ext>
                </a:extLst>
              </p:cNvPr>
              <p:cNvSpPr/>
              <p:nvPr/>
            </p:nvSpPr>
            <p:spPr>
              <a:xfrm>
                <a:off x="700088" y="1563686"/>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id="{4AEA84DC-CCE4-4A68-A082-A854979D5E2D}"/>
                  </a:ext>
                </a:extLst>
              </p:cNvPr>
              <p:cNvSpPr/>
              <p:nvPr/>
            </p:nvSpPr>
            <p:spPr>
              <a:xfrm>
                <a:off x="1600198" y="1830385"/>
                <a:ext cx="352425" cy="333375"/>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id="{95C50B06-AA50-48BB-8D51-7C4B32582554}"/>
                  </a:ext>
                </a:extLst>
              </p:cNvPr>
              <p:cNvSpPr/>
              <p:nvPr/>
            </p:nvSpPr>
            <p:spPr>
              <a:xfrm>
                <a:off x="523875" y="2292350"/>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id="{F6324307-DBFB-4F4C-9A1E-32277C73C19D}"/>
                  </a:ext>
                </a:extLst>
              </p:cNvPr>
              <p:cNvSpPr/>
              <p:nvPr/>
            </p:nvSpPr>
            <p:spPr>
              <a:xfrm>
                <a:off x="2478878" y="2058441"/>
                <a:ext cx="352425" cy="333375"/>
              </a:xfrm>
              <a:prstGeom prst="ellipse">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a:extLst>
                  <a:ext uri="{FF2B5EF4-FFF2-40B4-BE49-F238E27FC236}">
                    <a16:creationId xmlns:a16="http://schemas.microsoft.com/office/drawing/2014/main" id="{974C7EB7-8817-4DBB-9C5C-5204C91B75A2}"/>
                  </a:ext>
                </a:extLst>
              </p:cNvPr>
              <p:cNvSpPr/>
              <p:nvPr/>
            </p:nvSpPr>
            <p:spPr>
              <a:xfrm>
                <a:off x="1247773" y="2430459"/>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2" name="Oval 11">
                <a:extLst>
                  <a:ext uri="{FF2B5EF4-FFF2-40B4-BE49-F238E27FC236}">
                    <a16:creationId xmlns:a16="http://schemas.microsoft.com/office/drawing/2014/main" id="{7E65058F-0717-40B8-B951-A29DBC542B50}"/>
                  </a:ext>
                </a:extLst>
              </p:cNvPr>
              <p:cNvSpPr/>
              <p:nvPr/>
            </p:nvSpPr>
            <p:spPr>
              <a:xfrm>
                <a:off x="2288381" y="2797172"/>
                <a:ext cx="352425" cy="333375"/>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3" name="Oval 12">
                <a:extLst>
                  <a:ext uri="{FF2B5EF4-FFF2-40B4-BE49-F238E27FC236}">
                    <a16:creationId xmlns:a16="http://schemas.microsoft.com/office/drawing/2014/main" id="{89F8F48D-FECD-4D49-A7FB-D493CA020971}"/>
                  </a:ext>
                </a:extLst>
              </p:cNvPr>
              <p:cNvSpPr/>
              <p:nvPr/>
            </p:nvSpPr>
            <p:spPr>
              <a:xfrm>
                <a:off x="901303" y="3030533"/>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4" name="Oval 13">
                <a:extLst>
                  <a:ext uri="{FF2B5EF4-FFF2-40B4-BE49-F238E27FC236}">
                    <a16:creationId xmlns:a16="http://schemas.microsoft.com/office/drawing/2014/main" id="{54153F29-7B61-4492-914C-9CB62C5ABA21}"/>
                  </a:ext>
                </a:extLst>
              </p:cNvPr>
              <p:cNvSpPr/>
              <p:nvPr/>
            </p:nvSpPr>
            <p:spPr>
              <a:xfrm>
                <a:off x="1423985" y="3598360"/>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5" name="Oval 14">
                <a:extLst>
                  <a:ext uri="{FF2B5EF4-FFF2-40B4-BE49-F238E27FC236}">
                    <a16:creationId xmlns:a16="http://schemas.microsoft.com/office/drawing/2014/main" id="{1F107729-87ED-4BD1-829D-AAC524020B61}"/>
                  </a:ext>
                </a:extLst>
              </p:cNvPr>
              <p:cNvSpPr/>
              <p:nvPr/>
            </p:nvSpPr>
            <p:spPr>
              <a:xfrm>
                <a:off x="2281235" y="3607885"/>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6" name="Straight Connector 15">
                <a:extLst>
                  <a:ext uri="{FF2B5EF4-FFF2-40B4-BE49-F238E27FC236}">
                    <a16:creationId xmlns:a16="http://schemas.microsoft.com/office/drawing/2014/main" id="{C1647BFE-5880-4FEF-89A5-996E0934C467}"/>
                  </a:ext>
                </a:extLst>
              </p:cNvPr>
              <p:cNvCxnSpPr>
                <a:cxnSpLocks/>
                <a:stCxn id="7" idx="6"/>
                <a:endCxn id="8" idx="1"/>
              </p:cNvCxnSpPr>
              <p:nvPr/>
            </p:nvCxnSpPr>
            <p:spPr>
              <a:xfrm>
                <a:off x="1052513" y="1730374"/>
                <a:ext cx="599296" cy="1488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70EEDB-A64D-47B4-91A6-D33FB2F897D1}"/>
                  </a:ext>
                </a:extLst>
              </p:cNvPr>
              <p:cNvCxnSpPr>
                <a:cxnSpLocks/>
                <a:stCxn id="10" idx="1"/>
              </p:cNvCxnSpPr>
              <p:nvPr/>
            </p:nvCxnSpPr>
            <p:spPr>
              <a:xfrm flipH="1" flipV="1">
                <a:off x="1974053" y="1997073"/>
                <a:ext cx="556436" cy="110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58CC28-6653-467D-962C-821D212CCB93}"/>
                  </a:ext>
                </a:extLst>
              </p:cNvPr>
              <p:cNvCxnSpPr>
                <a:cxnSpLocks/>
              </p:cNvCxnSpPr>
              <p:nvPr/>
            </p:nvCxnSpPr>
            <p:spPr>
              <a:xfrm flipH="1">
                <a:off x="2486022" y="2391816"/>
                <a:ext cx="190496" cy="4053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35DB43-2B77-486D-B3AC-B0B9F3F9C89C}"/>
                  </a:ext>
                </a:extLst>
              </p:cNvPr>
              <p:cNvCxnSpPr>
                <a:cxnSpLocks/>
                <a:stCxn id="12" idx="1"/>
                <a:endCxn id="11" idx="6"/>
              </p:cNvCxnSpPr>
              <p:nvPr/>
            </p:nvCxnSpPr>
            <p:spPr>
              <a:xfrm flipH="1" flipV="1">
                <a:off x="1600198" y="2597147"/>
                <a:ext cx="739794" cy="2488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8EC20B-BFB5-46D8-8561-177B764AFB14}"/>
                  </a:ext>
                </a:extLst>
              </p:cNvPr>
              <p:cNvCxnSpPr>
                <a:cxnSpLocks/>
                <a:stCxn id="11" idx="2"/>
                <a:endCxn id="9" idx="6"/>
              </p:cNvCxnSpPr>
              <p:nvPr/>
            </p:nvCxnSpPr>
            <p:spPr>
              <a:xfrm flipH="1" flipV="1">
                <a:off x="876300" y="2459038"/>
                <a:ext cx="371473" cy="138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9DFEBF-FABF-4DD7-BE11-A4BFFA312151}"/>
                  </a:ext>
                </a:extLst>
              </p:cNvPr>
              <p:cNvCxnSpPr>
                <a:cxnSpLocks/>
                <a:stCxn id="11" idx="0"/>
              </p:cNvCxnSpPr>
              <p:nvPr/>
            </p:nvCxnSpPr>
            <p:spPr>
              <a:xfrm flipV="1">
                <a:off x="1423986" y="2114939"/>
                <a:ext cx="249250" cy="3155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E4B9AE-F196-4A21-9361-AF461094E7D3}"/>
                  </a:ext>
                </a:extLst>
              </p:cNvPr>
              <p:cNvCxnSpPr>
                <a:cxnSpLocks/>
                <a:stCxn id="7" idx="3"/>
              </p:cNvCxnSpPr>
              <p:nvPr/>
            </p:nvCxnSpPr>
            <p:spPr>
              <a:xfrm flipH="1">
                <a:off x="721517" y="1848239"/>
                <a:ext cx="30182" cy="4441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077648-29A9-4354-A3A0-2F43F5F4D7FE}"/>
                  </a:ext>
                </a:extLst>
              </p:cNvPr>
              <p:cNvCxnSpPr>
                <a:cxnSpLocks/>
              </p:cNvCxnSpPr>
              <p:nvPr/>
            </p:nvCxnSpPr>
            <p:spPr>
              <a:xfrm flipH="1">
                <a:off x="2478875" y="3130547"/>
                <a:ext cx="7146" cy="477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33C2ED8-24E2-4D2B-911C-110832871F9F}"/>
                  </a:ext>
                </a:extLst>
              </p:cNvPr>
              <p:cNvCxnSpPr>
                <a:cxnSpLocks/>
                <a:stCxn id="15" idx="2"/>
              </p:cNvCxnSpPr>
              <p:nvPr/>
            </p:nvCxnSpPr>
            <p:spPr>
              <a:xfrm flipH="1" flipV="1">
                <a:off x="1797839" y="3765049"/>
                <a:ext cx="483396"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B176AC-62BA-48F3-8ACB-ADF82DF491F3}"/>
                  </a:ext>
                </a:extLst>
              </p:cNvPr>
              <p:cNvCxnSpPr>
                <a:cxnSpLocks/>
                <a:stCxn id="14" idx="1"/>
              </p:cNvCxnSpPr>
              <p:nvPr/>
            </p:nvCxnSpPr>
            <p:spPr>
              <a:xfrm flipH="1" flipV="1">
                <a:off x="1223546" y="3315086"/>
                <a:ext cx="252050" cy="332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5522A4-8586-4242-9B42-0FA1325B2FCB}"/>
                  </a:ext>
                </a:extLst>
              </p:cNvPr>
              <p:cNvCxnSpPr>
                <a:cxnSpLocks/>
                <a:stCxn id="13" idx="1"/>
              </p:cNvCxnSpPr>
              <p:nvPr/>
            </p:nvCxnSpPr>
            <p:spPr>
              <a:xfrm flipH="1" flipV="1">
                <a:off x="721516" y="2625725"/>
                <a:ext cx="231398" cy="4536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5FCDC5-1A1F-42EA-B76C-49A593D409F4}"/>
                  </a:ext>
                </a:extLst>
              </p:cNvPr>
              <p:cNvCxnSpPr>
                <a:cxnSpLocks/>
              </p:cNvCxnSpPr>
              <p:nvPr/>
            </p:nvCxnSpPr>
            <p:spPr>
              <a:xfrm flipV="1">
                <a:off x="1746226" y="3081726"/>
                <a:ext cx="615193" cy="5654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260C01-964E-48AA-A172-8A78F22419C7}"/>
                  </a:ext>
                </a:extLst>
              </p:cNvPr>
              <p:cNvCxnSpPr>
                <a:cxnSpLocks/>
                <a:stCxn id="13" idx="0"/>
                <a:endCxn id="11" idx="3"/>
              </p:cNvCxnSpPr>
              <p:nvPr/>
            </p:nvCxnSpPr>
            <p:spPr>
              <a:xfrm flipV="1">
                <a:off x="1077516" y="2715012"/>
                <a:ext cx="221868" cy="315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F1D920-B7F6-4D01-ADB8-0D0E8F1A0BC6}"/>
                  </a:ext>
                </a:extLst>
              </p:cNvPr>
              <p:cNvCxnSpPr>
                <a:cxnSpLocks/>
                <a:stCxn id="14" idx="0"/>
                <a:endCxn id="11" idx="4"/>
              </p:cNvCxnSpPr>
              <p:nvPr/>
            </p:nvCxnSpPr>
            <p:spPr>
              <a:xfrm flipH="1" flipV="1">
                <a:off x="1423986" y="2763834"/>
                <a:ext cx="176212" cy="834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A66B7E6-2B49-48E7-B122-D17608711814}"/>
                  </a:ext>
                </a:extLst>
              </p:cNvPr>
              <p:cNvCxnSpPr>
                <a:cxnSpLocks/>
                <a:stCxn id="11" idx="7"/>
                <a:endCxn id="10" idx="2"/>
              </p:cNvCxnSpPr>
              <p:nvPr/>
            </p:nvCxnSpPr>
            <p:spPr>
              <a:xfrm flipV="1">
                <a:off x="1548587" y="2225129"/>
                <a:ext cx="930291" cy="2541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090DCBE-00CC-4A7A-A42F-104B044BE681}"/>
                  </a:ext>
                </a:extLst>
              </p:cNvPr>
              <p:cNvSpPr/>
              <p:nvPr/>
            </p:nvSpPr>
            <p:spPr>
              <a:xfrm>
                <a:off x="3086101" y="3607885"/>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2" name="Oval 31">
                <a:extLst>
                  <a:ext uri="{FF2B5EF4-FFF2-40B4-BE49-F238E27FC236}">
                    <a16:creationId xmlns:a16="http://schemas.microsoft.com/office/drawing/2014/main" id="{25ECE35C-6F74-4D92-B3FF-25A1395C4B68}"/>
                  </a:ext>
                </a:extLst>
              </p:cNvPr>
              <p:cNvSpPr/>
              <p:nvPr/>
            </p:nvSpPr>
            <p:spPr>
              <a:xfrm>
                <a:off x="3152776" y="2745980"/>
                <a:ext cx="352425" cy="333375"/>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33" name="Oval 32">
                <a:extLst>
                  <a:ext uri="{FF2B5EF4-FFF2-40B4-BE49-F238E27FC236}">
                    <a16:creationId xmlns:a16="http://schemas.microsoft.com/office/drawing/2014/main" id="{8E8FF613-F9CA-4118-BEFC-797434666232}"/>
                  </a:ext>
                </a:extLst>
              </p:cNvPr>
              <p:cNvSpPr/>
              <p:nvPr/>
            </p:nvSpPr>
            <p:spPr>
              <a:xfrm>
                <a:off x="3291659" y="1960067"/>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34" name="Oval 33">
                <a:extLst>
                  <a:ext uri="{FF2B5EF4-FFF2-40B4-BE49-F238E27FC236}">
                    <a16:creationId xmlns:a16="http://schemas.microsoft.com/office/drawing/2014/main" id="{A42BE4A0-F386-478B-9D12-83945F75B1A6}"/>
                  </a:ext>
                </a:extLst>
              </p:cNvPr>
              <p:cNvSpPr/>
              <p:nvPr/>
            </p:nvSpPr>
            <p:spPr>
              <a:xfrm>
                <a:off x="3840958" y="2441077"/>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35" name="Oval 34">
                <a:extLst>
                  <a:ext uri="{FF2B5EF4-FFF2-40B4-BE49-F238E27FC236}">
                    <a16:creationId xmlns:a16="http://schemas.microsoft.com/office/drawing/2014/main" id="{1B788E29-D633-4A81-A89F-C0BD0E00BC8D}"/>
                  </a:ext>
                </a:extLst>
              </p:cNvPr>
              <p:cNvSpPr/>
              <p:nvPr/>
            </p:nvSpPr>
            <p:spPr>
              <a:xfrm>
                <a:off x="3840957" y="3304278"/>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cxnSp>
            <p:nvCxnSpPr>
              <p:cNvPr id="36" name="Straight Connector 35">
                <a:extLst>
                  <a:ext uri="{FF2B5EF4-FFF2-40B4-BE49-F238E27FC236}">
                    <a16:creationId xmlns:a16="http://schemas.microsoft.com/office/drawing/2014/main" id="{D2E1C9B4-2847-4930-B639-464BF90024A1}"/>
                  </a:ext>
                </a:extLst>
              </p:cNvPr>
              <p:cNvCxnSpPr>
                <a:cxnSpLocks/>
                <a:stCxn id="32" idx="2"/>
              </p:cNvCxnSpPr>
              <p:nvPr/>
            </p:nvCxnSpPr>
            <p:spPr>
              <a:xfrm flipH="1">
                <a:off x="2638422" y="2912668"/>
                <a:ext cx="514354" cy="36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60CA29-4869-472A-A874-80FEF5109AC9}"/>
                  </a:ext>
                </a:extLst>
              </p:cNvPr>
              <p:cNvCxnSpPr>
                <a:cxnSpLocks/>
                <a:stCxn id="31" idx="1"/>
                <a:endCxn id="12" idx="5"/>
              </p:cNvCxnSpPr>
              <p:nvPr/>
            </p:nvCxnSpPr>
            <p:spPr>
              <a:xfrm flipH="1" flipV="1">
                <a:off x="2589195" y="3081725"/>
                <a:ext cx="548517" cy="5749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E61FC8-37DF-48AC-8C10-216FF15289C9}"/>
                  </a:ext>
                </a:extLst>
              </p:cNvPr>
              <p:cNvCxnSpPr>
                <a:cxnSpLocks/>
                <a:stCxn id="32" idx="4"/>
                <a:endCxn id="31" idx="0"/>
              </p:cNvCxnSpPr>
              <p:nvPr/>
            </p:nvCxnSpPr>
            <p:spPr>
              <a:xfrm flipH="1">
                <a:off x="3262314" y="3079355"/>
                <a:ext cx="66675" cy="528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56462F-97C8-47AE-AB90-C475CDEBF155}"/>
                  </a:ext>
                </a:extLst>
              </p:cNvPr>
              <p:cNvCxnSpPr>
                <a:cxnSpLocks/>
                <a:stCxn id="34" idx="2"/>
                <a:endCxn id="32" idx="7"/>
              </p:cNvCxnSpPr>
              <p:nvPr/>
            </p:nvCxnSpPr>
            <p:spPr>
              <a:xfrm flipH="1">
                <a:off x="3453590" y="2607765"/>
                <a:ext cx="387368" cy="1870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9503DE-4D31-401A-809A-CADA05E3B107}"/>
                  </a:ext>
                </a:extLst>
              </p:cNvPr>
              <p:cNvCxnSpPr>
                <a:cxnSpLocks/>
                <a:stCxn id="35" idx="3"/>
              </p:cNvCxnSpPr>
              <p:nvPr/>
            </p:nvCxnSpPr>
            <p:spPr>
              <a:xfrm flipH="1">
                <a:off x="3414716" y="3588831"/>
                <a:ext cx="477852" cy="1714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44E9F7-1C78-489E-AB81-4F1DB406DAEA}"/>
                  </a:ext>
                </a:extLst>
              </p:cNvPr>
              <p:cNvCxnSpPr>
                <a:cxnSpLocks/>
                <a:stCxn id="34" idx="4"/>
                <a:endCxn id="35" idx="0"/>
              </p:cNvCxnSpPr>
              <p:nvPr/>
            </p:nvCxnSpPr>
            <p:spPr>
              <a:xfrm flipH="1">
                <a:off x="4017170" y="2774452"/>
                <a:ext cx="1" cy="5298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72E502-A15E-461A-ACF2-0B43B21AAFFC}"/>
                  </a:ext>
                </a:extLst>
              </p:cNvPr>
              <p:cNvCxnSpPr>
                <a:cxnSpLocks/>
                <a:stCxn id="31" idx="2"/>
                <a:endCxn id="15" idx="6"/>
              </p:cNvCxnSpPr>
              <p:nvPr/>
            </p:nvCxnSpPr>
            <p:spPr>
              <a:xfrm flipH="1">
                <a:off x="2633660" y="3774573"/>
                <a:ext cx="4524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561D873-9589-4D95-B8B4-68297CEF1728}"/>
                  </a:ext>
                </a:extLst>
              </p:cNvPr>
              <p:cNvCxnSpPr>
                <a:cxnSpLocks/>
                <a:stCxn id="34" idx="1"/>
                <a:endCxn id="33" idx="5"/>
              </p:cNvCxnSpPr>
              <p:nvPr/>
            </p:nvCxnSpPr>
            <p:spPr>
              <a:xfrm flipH="1" flipV="1">
                <a:off x="3592473" y="2244620"/>
                <a:ext cx="300096" cy="2452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A0BEF7D-92FF-43AC-BFE8-6E40FB84ABB9}"/>
                  </a:ext>
                </a:extLst>
              </p:cNvPr>
              <p:cNvCxnSpPr>
                <a:cxnSpLocks/>
                <a:stCxn id="33" idx="4"/>
                <a:endCxn id="32" idx="0"/>
              </p:cNvCxnSpPr>
              <p:nvPr/>
            </p:nvCxnSpPr>
            <p:spPr>
              <a:xfrm flipH="1">
                <a:off x="3328989" y="2293442"/>
                <a:ext cx="138883" cy="4525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71638E-4F3F-4985-AD86-47ED04FD662C}"/>
                  </a:ext>
                </a:extLst>
              </p:cNvPr>
              <p:cNvCxnSpPr>
                <a:cxnSpLocks/>
                <a:stCxn id="33" idx="2"/>
                <a:endCxn id="10" idx="6"/>
              </p:cNvCxnSpPr>
              <p:nvPr/>
            </p:nvCxnSpPr>
            <p:spPr>
              <a:xfrm flipH="1">
                <a:off x="2831303" y="2126755"/>
                <a:ext cx="460356" cy="983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99A755A5-4924-4AB4-B9B8-3CE3D633FE0A}"/>
                  </a:ext>
                </a:extLst>
              </p:cNvPr>
              <p:cNvSpPr/>
              <p:nvPr/>
            </p:nvSpPr>
            <p:spPr>
              <a:xfrm>
                <a:off x="2989247" y="1559387"/>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57" name="Oval 56">
                <a:extLst>
                  <a:ext uri="{FF2B5EF4-FFF2-40B4-BE49-F238E27FC236}">
                    <a16:creationId xmlns:a16="http://schemas.microsoft.com/office/drawing/2014/main" id="{4B87995C-6FB5-403F-9B4A-BAF062F21962}"/>
                  </a:ext>
                </a:extLst>
              </p:cNvPr>
              <p:cNvSpPr/>
              <p:nvPr/>
            </p:nvSpPr>
            <p:spPr>
              <a:xfrm>
                <a:off x="2790021" y="1102614"/>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59" name="Oval 58">
                <a:extLst>
                  <a:ext uri="{FF2B5EF4-FFF2-40B4-BE49-F238E27FC236}">
                    <a16:creationId xmlns:a16="http://schemas.microsoft.com/office/drawing/2014/main" id="{DB2B50B8-4D0B-4F08-B935-C72EFC0B4461}"/>
                  </a:ext>
                </a:extLst>
              </p:cNvPr>
              <p:cNvSpPr/>
              <p:nvPr/>
            </p:nvSpPr>
            <p:spPr>
              <a:xfrm>
                <a:off x="2385105" y="1512494"/>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60" name="Oval 59">
                <a:extLst>
                  <a:ext uri="{FF2B5EF4-FFF2-40B4-BE49-F238E27FC236}">
                    <a16:creationId xmlns:a16="http://schemas.microsoft.com/office/drawing/2014/main" id="{5668656F-C843-410F-9C30-FC56B22F68E3}"/>
                  </a:ext>
                </a:extLst>
              </p:cNvPr>
              <p:cNvSpPr/>
              <p:nvPr/>
            </p:nvSpPr>
            <p:spPr>
              <a:xfrm>
                <a:off x="1155804" y="1180306"/>
                <a:ext cx="352425" cy="333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64" name="Straight Connector 63">
                <a:extLst>
                  <a:ext uri="{FF2B5EF4-FFF2-40B4-BE49-F238E27FC236}">
                    <a16:creationId xmlns:a16="http://schemas.microsoft.com/office/drawing/2014/main" id="{3B8EB38F-3FDF-4DC7-A988-E699FE45293B}"/>
                  </a:ext>
                </a:extLst>
              </p:cNvPr>
              <p:cNvCxnSpPr>
                <a:cxnSpLocks/>
                <a:stCxn id="56" idx="5"/>
                <a:endCxn id="33" idx="1"/>
              </p:cNvCxnSpPr>
              <p:nvPr/>
            </p:nvCxnSpPr>
            <p:spPr>
              <a:xfrm>
                <a:off x="3290061" y="1843940"/>
                <a:ext cx="53209" cy="164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C077F4-4C35-41FC-A047-B87DE89954C4}"/>
                  </a:ext>
                </a:extLst>
              </p:cNvPr>
              <p:cNvCxnSpPr>
                <a:cxnSpLocks/>
                <a:stCxn id="57" idx="4"/>
                <a:endCxn id="56" idx="1"/>
              </p:cNvCxnSpPr>
              <p:nvPr/>
            </p:nvCxnSpPr>
            <p:spPr>
              <a:xfrm>
                <a:off x="2966234" y="1435989"/>
                <a:ext cx="74624" cy="1722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95843A9-DE19-45A1-8EC8-2B88FC6B8E3A}"/>
                  </a:ext>
                </a:extLst>
              </p:cNvPr>
              <p:cNvCxnSpPr>
                <a:cxnSpLocks/>
                <a:stCxn id="57" idx="3"/>
                <a:endCxn id="59" idx="7"/>
              </p:cNvCxnSpPr>
              <p:nvPr/>
            </p:nvCxnSpPr>
            <p:spPr>
              <a:xfrm flipH="1">
                <a:off x="2685919" y="1387167"/>
                <a:ext cx="155713" cy="1741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4059D6-F6AF-4990-89C5-5A9A223432F7}"/>
                  </a:ext>
                </a:extLst>
              </p:cNvPr>
              <p:cNvCxnSpPr>
                <a:cxnSpLocks/>
                <a:stCxn id="59" idx="4"/>
                <a:endCxn id="10" idx="0"/>
              </p:cNvCxnSpPr>
              <p:nvPr/>
            </p:nvCxnSpPr>
            <p:spPr>
              <a:xfrm>
                <a:off x="2561318" y="1845869"/>
                <a:ext cx="93773" cy="212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60865F4-DEA0-4BAA-B522-5AD5D81362DF}"/>
                  </a:ext>
                </a:extLst>
              </p:cNvPr>
              <p:cNvCxnSpPr>
                <a:cxnSpLocks/>
                <a:stCxn id="60" idx="5"/>
                <a:endCxn id="8" idx="1"/>
              </p:cNvCxnSpPr>
              <p:nvPr/>
            </p:nvCxnSpPr>
            <p:spPr>
              <a:xfrm>
                <a:off x="1456618" y="1464859"/>
                <a:ext cx="195191" cy="4143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22025A-6650-43FA-B003-41592DF2FCA5}"/>
                  </a:ext>
                </a:extLst>
              </p:cNvPr>
              <p:cNvCxnSpPr>
                <a:cxnSpLocks/>
                <a:stCxn id="60" idx="3"/>
                <a:endCxn id="7" idx="7"/>
              </p:cNvCxnSpPr>
              <p:nvPr/>
            </p:nvCxnSpPr>
            <p:spPr>
              <a:xfrm flipH="1">
                <a:off x="1000902" y="1464859"/>
                <a:ext cx="206513" cy="1476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Freeform: Shape 60">
              <a:extLst>
                <a:ext uri="{FF2B5EF4-FFF2-40B4-BE49-F238E27FC236}">
                  <a16:creationId xmlns:a16="http://schemas.microsoft.com/office/drawing/2014/main" id="{AEFC024B-47BC-44FA-BA8A-A30D5237F6F9}"/>
                </a:ext>
              </a:extLst>
            </p:cNvPr>
            <p:cNvSpPr/>
            <p:nvPr/>
          </p:nvSpPr>
          <p:spPr>
            <a:xfrm>
              <a:off x="3582553" y="2018189"/>
              <a:ext cx="1644127" cy="1555782"/>
            </a:xfrm>
            <a:custGeom>
              <a:avLst/>
              <a:gdLst>
                <a:gd name="connsiteX0" fmla="*/ 55997 w 1644127"/>
                <a:gd name="connsiteY0" fmla="*/ 648811 h 1555782"/>
                <a:gd name="connsiteX1" fmla="*/ 732272 w 1644127"/>
                <a:gd name="connsiteY1" fmla="*/ 10636 h 1555782"/>
                <a:gd name="connsiteX2" fmla="*/ 1637147 w 1644127"/>
                <a:gd name="connsiteY2" fmla="*/ 1172686 h 1555782"/>
                <a:gd name="connsiteX3" fmla="*/ 217922 w 1644127"/>
                <a:gd name="connsiteY3" fmla="*/ 1534636 h 1555782"/>
                <a:gd name="connsiteX4" fmla="*/ 55997 w 1644127"/>
                <a:gd name="connsiteY4" fmla="*/ 648811 h 1555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127" h="1555782">
                  <a:moveTo>
                    <a:pt x="55997" y="648811"/>
                  </a:moveTo>
                  <a:cubicBezTo>
                    <a:pt x="141722" y="394811"/>
                    <a:pt x="468747" y="-76677"/>
                    <a:pt x="732272" y="10636"/>
                  </a:cubicBezTo>
                  <a:cubicBezTo>
                    <a:pt x="995797" y="97949"/>
                    <a:pt x="1722872" y="918686"/>
                    <a:pt x="1637147" y="1172686"/>
                  </a:cubicBezTo>
                  <a:cubicBezTo>
                    <a:pt x="1551422" y="1426686"/>
                    <a:pt x="481447" y="1621949"/>
                    <a:pt x="217922" y="1534636"/>
                  </a:cubicBezTo>
                  <a:cubicBezTo>
                    <a:pt x="-45603" y="1447323"/>
                    <a:pt x="-29728" y="902811"/>
                    <a:pt x="55997" y="648811"/>
                  </a:cubicBezTo>
                  <a:close/>
                </a:path>
              </a:pathLst>
            </a:cu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2CE6592-CC5F-4CD5-88D4-AF5F92B0BA91}"/>
                </a:ext>
              </a:extLst>
            </p:cNvPr>
            <p:cNvSpPr/>
            <p:nvPr/>
          </p:nvSpPr>
          <p:spPr>
            <a:xfrm>
              <a:off x="1753344" y="2076009"/>
              <a:ext cx="1758507" cy="2051681"/>
            </a:xfrm>
            <a:custGeom>
              <a:avLst/>
              <a:gdLst>
                <a:gd name="connsiteX0" fmla="*/ 313581 w 1758507"/>
                <a:gd name="connsiteY0" fmla="*/ 1981641 h 2051681"/>
                <a:gd name="connsiteX1" fmla="*/ 751731 w 1758507"/>
                <a:gd name="connsiteY1" fmla="*/ 1314891 h 2051681"/>
                <a:gd name="connsiteX2" fmla="*/ 1608981 w 1758507"/>
                <a:gd name="connsiteY2" fmla="*/ 1257741 h 2051681"/>
                <a:gd name="connsiteX3" fmla="*/ 1704231 w 1758507"/>
                <a:gd name="connsiteY3" fmla="*/ 810066 h 2051681"/>
                <a:gd name="connsiteX4" fmla="*/ 1027956 w 1758507"/>
                <a:gd name="connsiteY4" fmla="*/ 441 h 2051681"/>
                <a:gd name="connsiteX5" fmla="*/ 161181 w 1758507"/>
                <a:gd name="connsiteY5" fmla="*/ 714816 h 2051681"/>
                <a:gd name="connsiteX6" fmla="*/ 8781 w 1758507"/>
                <a:gd name="connsiteY6" fmla="*/ 1886391 h 2051681"/>
                <a:gd name="connsiteX7" fmla="*/ 313581 w 1758507"/>
                <a:gd name="connsiteY7" fmla="*/ 1981641 h 205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8507" h="2051681">
                  <a:moveTo>
                    <a:pt x="313581" y="1981641"/>
                  </a:moveTo>
                  <a:cubicBezTo>
                    <a:pt x="437406" y="1886391"/>
                    <a:pt x="535831" y="1435541"/>
                    <a:pt x="751731" y="1314891"/>
                  </a:cubicBezTo>
                  <a:cubicBezTo>
                    <a:pt x="967631" y="1194241"/>
                    <a:pt x="1450231" y="1341878"/>
                    <a:pt x="1608981" y="1257741"/>
                  </a:cubicBezTo>
                  <a:cubicBezTo>
                    <a:pt x="1767731" y="1173604"/>
                    <a:pt x="1801069" y="1019616"/>
                    <a:pt x="1704231" y="810066"/>
                  </a:cubicBezTo>
                  <a:cubicBezTo>
                    <a:pt x="1607393" y="600516"/>
                    <a:pt x="1285131" y="16316"/>
                    <a:pt x="1027956" y="441"/>
                  </a:cubicBezTo>
                  <a:cubicBezTo>
                    <a:pt x="770781" y="-15434"/>
                    <a:pt x="331043" y="400491"/>
                    <a:pt x="161181" y="714816"/>
                  </a:cubicBezTo>
                  <a:cubicBezTo>
                    <a:pt x="-8681" y="1029141"/>
                    <a:pt x="-11857" y="1672078"/>
                    <a:pt x="8781" y="1886391"/>
                  </a:cubicBezTo>
                  <a:cubicBezTo>
                    <a:pt x="29418" y="2100704"/>
                    <a:pt x="189756" y="2076891"/>
                    <a:pt x="313581" y="1981641"/>
                  </a:cubicBezTo>
                  <a:close/>
                </a:path>
              </a:pathLst>
            </a:cu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Arrow: Right 88">
            <a:extLst>
              <a:ext uri="{FF2B5EF4-FFF2-40B4-BE49-F238E27FC236}">
                <a16:creationId xmlns:a16="http://schemas.microsoft.com/office/drawing/2014/main" id="{CFBB8791-1AA3-4862-B42C-6A69CC0D1D97}"/>
              </a:ext>
            </a:extLst>
          </p:cNvPr>
          <p:cNvSpPr/>
          <p:nvPr/>
        </p:nvSpPr>
        <p:spPr>
          <a:xfrm>
            <a:off x="6019308" y="3269005"/>
            <a:ext cx="1511901" cy="879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48DEA1FF-2B80-4375-BAFA-BE86C630BB31}"/>
              </a:ext>
            </a:extLst>
          </p:cNvPr>
          <p:cNvGrpSpPr/>
          <p:nvPr/>
        </p:nvGrpSpPr>
        <p:grpSpPr>
          <a:xfrm>
            <a:off x="8298077" y="3105854"/>
            <a:ext cx="1905003" cy="1300162"/>
            <a:chOff x="8774327" y="3048724"/>
            <a:chExt cx="1905003" cy="1300162"/>
          </a:xfrm>
        </p:grpSpPr>
        <p:sp>
          <p:nvSpPr>
            <p:cNvPr id="97" name="Oval 96">
              <a:extLst>
                <a:ext uri="{FF2B5EF4-FFF2-40B4-BE49-F238E27FC236}">
                  <a16:creationId xmlns:a16="http://schemas.microsoft.com/office/drawing/2014/main" id="{FE5DC4FB-3456-4095-8257-6D6C07E61E52}"/>
                </a:ext>
              </a:extLst>
            </p:cNvPr>
            <p:cNvSpPr/>
            <p:nvPr/>
          </p:nvSpPr>
          <p:spPr>
            <a:xfrm>
              <a:off x="8774327" y="3048724"/>
              <a:ext cx="352425" cy="333375"/>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9" name="Oval 98">
              <a:extLst>
                <a:ext uri="{FF2B5EF4-FFF2-40B4-BE49-F238E27FC236}">
                  <a16:creationId xmlns:a16="http://schemas.microsoft.com/office/drawing/2014/main" id="{558C5A99-080B-42BA-8059-5AD6DECEEEC0}"/>
                </a:ext>
              </a:extLst>
            </p:cNvPr>
            <p:cNvSpPr/>
            <p:nvPr/>
          </p:nvSpPr>
          <p:spPr>
            <a:xfrm>
              <a:off x="9653007" y="3276780"/>
              <a:ext cx="352425" cy="333375"/>
            </a:xfrm>
            <a:prstGeom prst="ellipse">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1" name="Oval 100">
              <a:extLst>
                <a:ext uri="{FF2B5EF4-FFF2-40B4-BE49-F238E27FC236}">
                  <a16:creationId xmlns:a16="http://schemas.microsoft.com/office/drawing/2014/main" id="{577CC5F4-E91C-4C26-A352-BEE194F77A1A}"/>
                </a:ext>
              </a:extLst>
            </p:cNvPr>
            <p:cNvSpPr/>
            <p:nvPr/>
          </p:nvSpPr>
          <p:spPr>
            <a:xfrm>
              <a:off x="9462510" y="4015511"/>
              <a:ext cx="352425" cy="333375"/>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106" name="Straight Connector 105">
              <a:extLst>
                <a:ext uri="{FF2B5EF4-FFF2-40B4-BE49-F238E27FC236}">
                  <a16:creationId xmlns:a16="http://schemas.microsoft.com/office/drawing/2014/main" id="{03FBB11D-62B8-4437-B58E-09B28CBA1CB0}"/>
                </a:ext>
              </a:extLst>
            </p:cNvPr>
            <p:cNvCxnSpPr>
              <a:cxnSpLocks/>
              <a:stCxn id="99" idx="1"/>
            </p:cNvCxnSpPr>
            <p:nvPr/>
          </p:nvCxnSpPr>
          <p:spPr>
            <a:xfrm flipH="1" flipV="1">
              <a:off x="9148182" y="3215412"/>
              <a:ext cx="556436" cy="110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495B6E-F4D0-44BB-8297-98DE80AA9B14}"/>
                </a:ext>
              </a:extLst>
            </p:cNvPr>
            <p:cNvCxnSpPr>
              <a:cxnSpLocks/>
            </p:cNvCxnSpPr>
            <p:nvPr/>
          </p:nvCxnSpPr>
          <p:spPr>
            <a:xfrm flipH="1">
              <a:off x="9660151" y="3610155"/>
              <a:ext cx="190496" cy="4053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F083E470-1E76-4D2E-823A-E62AC0BEBDF2}"/>
                </a:ext>
              </a:extLst>
            </p:cNvPr>
            <p:cNvSpPr/>
            <p:nvPr/>
          </p:nvSpPr>
          <p:spPr>
            <a:xfrm>
              <a:off x="10326905" y="3964319"/>
              <a:ext cx="352425" cy="333375"/>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125" name="Straight Connector 124">
              <a:extLst>
                <a:ext uri="{FF2B5EF4-FFF2-40B4-BE49-F238E27FC236}">
                  <a16:creationId xmlns:a16="http://schemas.microsoft.com/office/drawing/2014/main" id="{BF2A2D22-9919-493D-B34C-3AE6B2381EAF}"/>
                </a:ext>
              </a:extLst>
            </p:cNvPr>
            <p:cNvCxnSpPr>
              <a:cxnSpLocks/>
              <a:stCxn id="121" idx="2"/>
            </p:cNvCxnSpPr>
            <p:nvPr/>
          </p:nvCxnSpPr>
          <p:spPr>
            <a:xfrm flipH="1">
              <a:off x="9812551" y="4131007"/>
              <a:ext cx="514354" cy="36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 name="Slide Number Placeholder 145">
            <a:extLst>
              <a:ext uri="{FF2B5EF4-FFF2-40B4-BE49-F238E27FC236}">
                <a16:creationId xmlns:a16="http://schemas.microsoft.com/office/drawing/2014/main" id="{3A5392ED-A09E-4390-819F-DA174DA3E1B3}"/>
              </a:ext>
            </a:extLst>
          </p:cNvPr>
          <p:cNvSpPr>
            <a:spLocks noGrp="1"/>
          </p:cNvSpPr>
          <p:nvPr>
            <p:ph type="sldNum" sz="quarter" idx="12"/>
          </p:nvPr>
        </p:nvSpPr>
        <p:spPr/>
        <p:txBody>
          <a:bodyPr/>
          <a:lstStyle/>
          <a:p>
            <a:fld id="{27CE633F-9882-4A5C-83A2-1109D0C73261}" type="slidenum">
              <a:rPr lang="en-US" smtClean="0"/>
              <a:t>24</a:t>
            </a:fld>
            <a:endParaRPr lang="en-US"/>
          </a:p>
        </p:txBody>
      </p:sp>
    </p:spTree>
    <p:extLst>
      <p:ext uri="{BB962C8B-B14F-4D97-AF65-F5344CB8AC3E}">
        <p14:creationId xmlns:p14="http://schemas.microsoft.com/office/powerpoint/2010/main" val="3132643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0EB0-2AE4-41FC-BA16-FE3B3F3AB457}"/>
              </a:ext>
            </a:extLst>
          </p:cNvPr>
          <p:cNvSpPr>
            <a:spLocks noGrp="1"/>
          </p:cNvSpPr>
          <p:nvPr>
            <p:ph type="title"/>
          </p:nvPr>
        </p:nvSpPr>
        <p:spPr/>
        <p:txBody>
          <a:bodyPr/>
          <a:lstStyle/>
          <a:p>
            <a:r>
              <a:rPr lang="en-US" dirty="0"/>
              <a:t>K-Center Problem</a:t>
            </a:r>
          </a:p>
        </p:txBody>
      </p:sp>
      <p:pic>
        <p:nvPicPr>
          <p:cNvPr id="4" name="Picture 3">
            <a:extLst>
              <a:ext uri="{FF2B5EF4-FFF2-40B4-BE49-F238E27FC236}">
                <a16:creationId xmlns:a16="http://schemas.microsoft.com/office/drawing/2014/main" id="{B5394191-4853-4207-8946-061182F07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2209800"/>
            <a:ext cx="5145921" cy="3929062"/>
          </a:xfrm>
          <a:prstGeom prst="rect">
            <a:avLst/>
          </a:prstGeom>
        </p:spPr>
      </p:pic>
      <p:sp>
        <p:nvSpPr>
          <p:cNvPr id="5" name="TextBox 4">
            <a:extLst>
              <a:ext uri="{FF2B5EF4-FFF2-40B4-BE49-F238E27FC236}">
                <a16:creationId xmlns:a16="http://schemas.microsoft.com/office/drawing/2014/main" id="{F510C2E1-68EF-4121-85F2-D97AA65D0F12}"/>
              </a:ext>
            </a:extLst>
          </p:cNvPr>
          <p:cNvSpPr txBox="1"/>
          <p:nvPr/>
        </p:nvSpPr>
        <p:spPr>
          <a:xfrm>
            <a:off x="6848475" y="1333500"/>
            <a:ext cx="450532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n cities with specified distances, one wants to build k warehouses in different cities and minimize the maximum distance of a city to a warehouse.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NP-Hard time-complexity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Good for finding gateways in Hierarchical grooming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116CB94-B120-41F6-BF1B-22CEE2407F40}"/>
              </a:ext>
            </a:extLst>
          </p:cNvPr>
          <p:cNvSpPr>
            <a:spLocks noGrp="1"/>
          </p:cNvSpPr>
          <p:nvPr>
            <p:ph type="sldNum" sz="quarter" idx="12"/>
          </p:nvPr>
        </p:nvSpPr>
        <p:spPr/>
        <p:txBody>
          <a:bodyPr/>
          <a:lstStyle/>
          <a:p>
            <a:fld id="{27CE633F-9882-4A5C-83A2-1109D0C73261}" type="slidenum">
              <a:rPr lang="en-US" smtClean="0"/>
              <a:t>25</a:t>
            </a:fld>
            <a:endParaRPr lang="en-US"/>
          </a:p>
        </p:txBody>
      </p:sp>
    </p:spTree>
    <p:extLst>
      <p:ext uri="{BB962C8B-B14F-4D97-AF65-F5344CB8AC3E}">
        <p14:creationId xmlns:p14="http://schemas.microsoft.com/office/powerpoint/2010/main" val="267336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3247-98F4-40BC-84C7-4FF640EB8F72}"/>
              </a:ext>
            </a:extLst>
          </p:cNvPr>
          <p:cNvSpPr>
            <a:spLocks noGrp="1"/>
          </p:cNvSpPr>
          <p:nvPr>
            <p:ph type="title"/>
          </p:nvPr>
        </p:nvSpPr>
        <p:spPr/>
        <p:txBody>
          <a:bodyPr/>
          <a:lstStyle/>
          <a:p>
            <a:r>
              <a:rPr lang="en-US" dirty="0"/>
              <a:t>Grooming Trade-offs</a:t>
            </a:r>
          </a:p>
        </p:txBody>
      </p:sp>
      <p:sp>
        <p:nvSpPr>
          <p:cNvPr id="4" name="TextBox 3">
            <a:extLst>
              <a:ext uri="{FF2B5EF4-FFF2-40B4-BE49-F238E27FC236}">
                <a16:creationId xmlns:a16="http://schemas.microsoft.com/office/drawing/2014/main" id="{A44665A9-FD7E-42F6-8668-B567288F1E63}"/>
              </a:ext>
            </a:extLst>
          </p:cNvPr>
          <p:cNvSpPr txBox="1"/>
          <p:nvPr/>
        </p:nvSpPr>
        <p:spPr>
          <a:xfrm>
            <a:off x="1000125" y="1590675"/>
            <a:ext cx="105156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yardstick with which a grooming design is evaluated may depend on the preferences of the carrier or may depend on the circumstances under which the design is being performed.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vs Path Distance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vs Capacity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vs Protection Capacity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Maybe more (carrier specific)</a:t>
            </a:r>
          </a:p>
        </p:txBody>
      </p:sp>
      <p:sp>
        <p:nvSpPr>
          <p:cNvPr id="5" name="Slide Number Placeholder 4">
            <a:extLst>
              <a:ext uri="{FF2B5EF4-FFF2-40B4-BE49-F238E27FC236}">
                <a16:creationId xmlns:a16="http://schemas.microsoft.com/office/drawing/2014/main" id="{4AE9BD2D-F797-48F5-AA64-745641A9DDCC}"/>
              </a:ext>
            </a:extLst>
          </p:cNvPr>
          <p:cNvSpPr>
            <a:spLocks noGrp="1"/>
          </p:cNvSpPr>
          <p:nvPr>
            <p:ph type="sldNum" sz="quarter" idx="12"/>
          </p:nvPr>
        </p:nvSpPr>
        <p:spPr/>
        <p:txBody>
          <a:bodyPr/>
          <a:lstStyle/>
          <a:p>
            <a:fld id="{27CE633F-9882-4A5C-83A2-1109D0C73261}" type="slidenum">
              <a:rPr lang="en-US" smtClean="0"/>
              <a:t>26</a:t>
            </a:fld>
            <a:endParaRPr lang="en-US"/>
          </a:p>
        </p:txBody>
      </p:sp>
    </p:spTree>
    <p:extLst>
      <p:ext uri="{BB962C8B-B14F-4D97-AF65-F5344CB8AC3E}">
        <p14:creationId xmlns:p14="http://schemas.microsoft.com/office/powerpoint/2010/main" val="379572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82F4-DE6F-4CBD-BC3E-F2FEDDAE84B1}"/>
              </a:ext>
            </a:extLst>
          </p:cNvPr>
          <p:cNvSpPr>
            <a:spLocks noGrp="1"/>
          </p:cNvSpPr>
          <p:nvPr>
            <p:ph type="title"/>
          </p:nvPr>
        </p:nvSpPr>
        <p:spPr/>
        <p:txBody>
          <a:bodyPr/>
          <a:lstStyle/>
          <a:p>
            <a:r>
              <a:rPr lang="en-US" dirty="0"/>
              <a:t>Story of rates and standards</a:t>
            </a:r>
          </a:p>
        </p:txBody>
      </p:sp>
      <p:sp>
        <p:nvSpPr>
          <p:cNvPr id="3" name="Slide Number Placeholder 2">
            <a:extLst>
              <a:ext uri="{FF2B5EF4-FFF2-40B4-BE49-F238E27FC236}">
                <a16:creationId xmlns:a16="http://schemas.microsoft.com/office/drawing/2014/main" id="{DC8A02AA-7FC6-491D-8A3E-57B27F29DBF9}"/>
              </a:ext>
            </a:extLst>
          </p:cNvPr>
          <p:cNvSpPr>
            <a:spLocks noGrp="1"/>
          </p:cNvSpPr>
          <p:nvPr>
            <p:ph type="sldNum" sz="quarter" idx="12"/>
          </p:nvPr>
        </p:nvSpPr>
        <p:spPr/>
        <p:txBody>
          <a:bodyPr/>
          <a:lstStyle/>
          <a:p>
            <a:fld id="{27CE633F-9882-4A5C-83A2-1109D0C73261}" type="slidenum">
              <a:rPr lang="en-US" smtClean="0"/>
              <a:t>3</a:t>
            </a:fld>
            <a:endParaRPr lang="en-US"/>
          </a:p>
        </p:txBody>
      </p:sp>
      <p:sp>
        <p:nvSpPr>
          <p:cNvPr id="4" name="TextBox 3">
            <a:extLst>
              <a:ext uri="{FF2B5EF4-FFF2-40B4-BE49-F238E27FC236}">
                <a16:creationId xmlns:a16="http://schemas.microsoft.com/office/drawing/2014/main" id="{EAC47275-02C1-4FA1-9904-6DC353E2158B}"/>
              </a:ext>
            </a:extLst>
          </p:cNvPr>
          <p:cNvSpPr txBox="1"/>
          <p:nvPr/>
        </p:nvSpPr>
        <p:spPr>
          <a:xfrm>
            <a:off x="923925" y="1504950"/>
            <a:ext cx="104298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1970s, traffic carried over networks consisted primarily of 64 kb/s services including voice, FAX, and modem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a:t>
            </a:r>
            <a:r>
              <a:rPr lang="en-US" dirty="0" err="1">
                <a:latin typeface="Times New Roman" panose="02020603050405020304" pitchFamily="18" charset="0"/>
                <a:cs typeface="Times New Roman" panose="02020603050405020304" pitchFamily="18" charset="0"/>
              </a:rPr>
              <a:t>lightwave</a:t>
            </a:r>
            <a:r>
              <a:rPr lang="en-US" dirty="0">
                <a:latin typeface="Times New Roman" panose="02020603050405020304" pitchFamily="18" charset="0"/>
                <a:cs typeface="Times New Roman" panose="02020603050405020304" pitchFamily="18" charset="0"/>
              </a:rPr>
              <a:t> systems started to emerge around 1975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Synchronous optical transport networks (SONET and SDH) began emerging in the mid-1980s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F7776A-1C51-4E28-B28B-10F06CE84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778" y="3387725"/>
            <a:ext cx="6754168" cy="2438740"/>
          </a:xfrm>
          <a:prstGeom prst="rect">
            <a:avLst/>
          </a:prstGeom>
        </p:spPr>
      </p:pic>
    </p:spTree>
    <p:extLst>
      <p:ext uri="{BB962C8B-B14F-4D97-AF65-F5344CB8AC3E}">
        <p14:creationId xmlns:p14="http://schemas.microsoft.com/office/powerpoint/2010/main" val="126742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3A8A-2574-49BB-B801-E0320F258280}"/>
              </a:ext>
            </a:extLst>
          </p:cNvPr>
          <p:cNvSpPr>
            <a:spLocks noGrp="1"/>
          </p:cNvSpPr>
          <p:nvPr>
            <p:ph type="title"/>
          </p:nvPr>
        </p:nvSpPr>
        <p:spPr/>
        <p:txBody>
          <a:bodyPr/>
          <a:lstStyle/>
          <a:p>
            <a:r>
              <a:rPr lang="en-US" dirty="0"/>
              <a:t>Story of rates and standards (cont.)</a:t>
            </a:r>
          </a:p>
        </p:txBody>
      </p:sp>
      <p:sp>
        <p:nvSpPr>
          <p:cNvPr id="3" name="Slide Number Placeholder 2">
            <a:extLst>
              <a:ext uri="{FF2B5EF4-FFF2-40B4-BE49-F238E27FC236}">
                <a16:creationId xmlns:a16="http://schemas.microsoft.com/office/drawing/2014/main" id="{FEA589D5-8E96-4354-AA01-002A496FF8CE}"/>
              </a:ext>
            </a:extLst>
          </p:cNvPr>
          <p:cNvSpPr>
            <a:spLocks noGrp="1"/>
          </p:cNvSpPr>
          <p:nvPr>
            <p:ph type="sldNum" sz="quarter" idx="12"/>
          </p:nvPr>
        </p:nvSpPr>
        <p:spPr/>
        <p:txBody>
          <a:bodyPr/>
          <a:lstStyle/>
          <a:p>
            <a:fld id="{27CE633F-9882-4A5C-83A2-1109D0C73261}" type="slidenum">
              <a:rPr lang="en-US" smtClean="0"/>
              <a:t>4</a:t>
            </a:fld>
            <a:endParaRPr lang="en-US"/>
          </a:p>
        </p:txBody>
      </p:sp>
      <p:sp>
        <p:nvSpPr>
          <p:cNvPr id="5" name="TextBox 4">
            <a:extLst>
              <a:ext uri="{FF2B5EF4-FFF2-40B4-BE49-F238E27FC236}">
                <a16:creationId xmlns:a16="http://schemas.microsoft.com/office/drawing/2014/main" id="{099E9957-31D6-4A9B-8F33-FF9BBB1E0104}"/>
              </a:ext>
            </a:extLst>
          </p:cNvPr>
          <p:cNvSpPr txBox="1"/>
          <p:nvPr/>
        </p:nvSpPr>
        <p:spPr>
          <a:xfrm>
            <a:off x="923925" y="1419225"/>
            <a:ext cx="104298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fact that the transmission rate of 50 Mb/s grew eventually to 40 Gb/s were much greater than the (initial) service rates of 64 kb/s enabled the birth of what has become known as the </a:t>
            </a:r>
            <a:r>
              <a:rPr lang="en-US" i="1" dirty="0">
                <a:solidFill>
                  <a:srgbClr val="FF0000"/>
                </a:solidFill>
                <a:latin typeface="Times New Roman" panose="02020603050405020304" pitchFamily="18" charset="0"/>
                <a:cs typeface="Times New Roman" panose="02020603050405020304" pitchFamily="18" charset="0"/>
              </a:rPr>
              <a:t>transport network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split between </a:t>
            </a:r>
            <a:r>
              <a:rPr lang="en-US" i="1" dirty="0">
                <a:solidFill>
                  <a:srgbClr val="FF0000"/>
                </a:solidFill>
                <a:latin typeface="Times New Roman" panose="02020603050405020304" pitchFamily="18" charset="0"/>
                <a:cs typeface="Times New Roman" panose="02020603050405020304" pitchFamily="18" charset="0"/>
              </a:rPr>
              <a:t>transport network </a:t>
            </a:r>
            <a:r>
              <a:rPr lang="en-US" dirty="0">
                <a:latin typeface="Times New Roman" panose="02020603050405020304" pitchFamily="18" charset="0"/>
                <a:cs typeface="Times New Roman" panose="02020603050405020304" pitchFamily="18" charset="0"/>
              </a:rPr>
              <a:t>and </a:t>
            </a:r>
            <a:r>
              <a:rPr lang="en-US" i="1" dirty="0">
                <a:solidFill>
                  <a:srgbClr val="FF0000"/>
                </a:solidFill>
                <a:latin typeface="Times New Roman" panose="02020603050405020304" pitchFamily="18" charset="0"/>
                <a:cs typeface="Times New Roman" panose="02020603050405020304" pitchFamily="18" charset="0"/>
              </a:rPr>
              <a:t>service network </a:t>
            </a:r>
            <a:r>
              <a:rPr lang="en-US" dirty="0">
                <a:latin typeface="Times New Roman" panose="02020603050405020304" pitchFamily="18" charset="0"/>
                <a:cs typeface="Times New Roman" panose="02020603050405020304" pitchFamily="18" charset="0"/>
              </a:rPr>
              <a:t>gave telecom network operators planning independence between service network capacity and offerings and the transmission capacity they built into their networks.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important feature of SONET/SDH was Virtual concatenation (VCAT), which enabled creating larger client containers by logically gluing together multiple smaller containers to form a container that was right sized for a given client.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SONET/SDH provided standardized mapping of client signals, enhanced performance monitoring at multiple layers, comprehensive fault detection and isolation.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evolutionary step in optical networking occurred with the introduction of wavelength division multiplexing (WDM).</a:t>
            </a:r>
          </a:p>
        </p:txBody>
      </p:sp>
    </p:spTree>
    <p:extLst>
      <p:ext uri="{BB962C8B-B14F-4D97-AF65-F5344CB8AC3E}">
        <p14:creationId xmlns:p14="http://schemas.microsoft.com/office/powerpoint/2010/main" val="196908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36C9-1103-489E-B43B-590004198B7C}"/>
              </a:ext>
            </a:extLst>
          </p:cNvPr>
          <p:cNvSpPr>
            <a:spLocks noGrp="1"/>
          </p:cNvSpPr>
          <p:nvPr>
            <p:ph type="title"/>
          </p:nvPr>
        </p:nvSpPr>
        <p:spPr/>
        <p:txBody>
          <a:bodyPr/>
          <a:lstStyle/>
          <a:p>
            <a:r>
              <a:rPr lang="en-US" dirty="0"/>
              <a:t>Story of rates and standards (cont.)</a:t>
            </a:r>
          </a:p>
        </p:txBody>
      </p:sp>
      <p:sp>
        <p:nvSpPr>
          <p:cNvPr id="3" name="Slide Number Placeholder 2">
            <a:extLst>
              <a:ext uri="{FF2B5EF4-FFF2-40B4-BE49-F238E27FC236}">
                <a16:creationId xmlns:a16="http://schemas.microsoft.com/office/drawing/2014/main" id="{DA81F4B6-2A20-44FE-9800-49CBD37CB7C9}"/>
              </a:ext>
            </a:extLst>
          </p:cNvPr>
          <p:cNvSpPr>
            <a:spLocks noGrp="1"/>
          </p:cNvSpPr>
          <p:nvPr>
            <p:ph type="sldNum" sz="quarter" idx="12"/>
          </p:nvPr>
        </p:nvSpPr>
        <p:spPr/>
        <p:txBody>
          <a:bodyPr/>
          <a:lstStyle/>
          <a:p>
            <a:fld id="{27CE633F-9882-4A5C-83A2-1109D0C73261}" type="slidenum">
              <a:rPr lang="en-US" smtClean="0"/>
              <a:t>5</a:t>
            </a:fld>
            <a:endParaRPr lang="en-US"/>
          </a:p>
        </p:txBody>
      </p:sp>
      <p:sp>
        <p:nvSpPr>
          <p:cNvPr id="4" name="TextBox 3">
            <a:extLst>
              <a:ext uri="{FF2B5EF4-FFF2-40B4-BE49-F238E27FC236}">
                <a16:creationId xmlns:a16="http://schemas.microsoft.com/office/drawing/2014/main" id="{19018AB6-5509-482B-91B1-BDD244D3BE07}"/>
              </a:ext>
            </a:extLst>
          </p:cNvPr>
          <p:cNvSpPr txBox="1"/>
          <p:nvPr/>
        </p:nvSpPr>
        <p:spPr>
          <a:xfrm>
            <a:off x="942975" y="1476375"/>
            <a:ext cx="104108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Deploying WDM systems has allowed carriers to tap enormous capacity by carrying multiple wavelengths over a single fiber. For carriers, this means significant cost savings compared to the cost of deploying single-channel networks, or of overlaying multiple networks for each service offering.</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transition to WDM architectures occurred, it became painfully obvious that early WDM implementations lacked many key features required to properly operate and maintain these optical networks.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early WDM platforms many features, such as performance monitoring, fault detection and isolation, a standard multiplexing, were either missing or implemented in a proprietary fashion by each WDM equipment vendor.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events led to Optical Transport Network (OTN) birth.</a:t>
            </a:r>
          </a:p>
        </p:txBody>
      </p:sp>
    </p:spTree>
    <p:extLst>
      <p:ext uri="{BB962C8B-B14F-4D97-AF65-F5344CB8AC3E}">
        <p14:creationId xmlns:p14="http://schemas.microsoft.com/office/powerpoint/2010/main" val="357003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7301-0BF9-4873-82C2-E81C1720CC77}"/>
              </a:ext>
            </a:extLst>
          </p:cNvPr>
          <p:cNvSpPr>
            <a:spLocks noGrp="1"/>
          </p:cNvSpPr>
          <p:nvPr>
            <p:ph type="title"/>
          </p:nvPr>
        </p:nvSpPr>
        <p:spPr/>
        <p:txBody>
          <a:bodyPr/>
          <a:lstStyle/>
          <a:p>
            <a:r>
              <a:rPr lang="en-US" dirty="0"/>
              <a:t>Optical Transport Network (OTN)</a:t>
            </a:r>
          </a:p>
        </p:txBody>
      </p:sp>
      <p:sp>
        <p:nvSpPr>
          <p:cNvPr id="3" name="Slide Number Placeholder 2">
            <a:extLst>
              <a:ext uri="{FF2B5EF4-FFF2-40B4-BE49-F238E27FC236}">
                <a16:creationId xmlns:a16="http://schemas.microsoft.com/office/drawing/2014/main" id="{F064DE57-DDB2-4DBC-A149-42CF4C863B84}"/>
              </a:ext>
            </a:extLst>
          </p:cNvPr>
          <p:cNvSpPr>
            <a:spLocks noGrp="1"/>
          </p:cNvSpPr>
          <p:nvPr>
            <p:ph type="sldNum" sz="quarter" idx="12"/>
          </p:nvPr>
        </p:nvSpPr>
        <p:spPr/>
        <p:txBody>
          <a:bodyPr/>
          <a:lstStyle/>
          <a:p>
            <a:fld id="{27CE633F-9882-4A5C-83A2-1109D0C73261}" type="slidenum">
              <a:rPr lang="en-US" smtClean="0"/>
              <a:t>6</a:t>
            </a:fld>
            <a:endParaRPr lang="en-US"/>
          </a:p>
        </p:txBody>
      </p:sp>
      <p:sp>
        <p:nvSpPr>
          <p:cNvPr id="4" name="TextBox 3">
            <a:extLst>
              <a:ext uri="{FF2B5EF4-FFF2-40B4-BE49-F238E27FC236}">
                <a16:creationId xmlns:a16="http://schemas.microsoft.com/office/drawing/2014/main" id="{09213F9E-4E70-43C4-B517-725677071D5F}"/>
              </a:ext>
            </a:extLst>
          </p:cNvPr>
          <p:cNvSpPr txBox="1"/>
          <p:nvPr/>
        </p:nvSpPr>
        <p:spPr>
          <a:xfrm>
            <a:off x="923925" y="1524000"/>
            <a:ext cx="10429875" cy="412420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OTN were developed to add SONET-like performance monitoring, fault detection, communication channels, and multiplexing hierarchy to WDM wavelengths.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benefits of OTN include: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Operations, Administration and Maintenance (OAM) for wavelengths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 multiplexing hierarchy</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End-to-end optical transport transparency of customer traffic</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Multi-level path OAM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6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72B9-52D6-4903-9EBC-D8E9350634FC}"/>
              </a:ext>
            </a:extLst>
          </p:cNvPr>
          <p:cNvSpPr>
            <a:spLocks noGrp="1"/>
          </p:cNvSpPr>
          <p:nvPr>
            <p:ph type="title"/>
          </p:nvPr>
        </p:nvSpPr>
        <p:spPr/>
        <p:txBody>
          <a:bodyPr/>
          <a:lstStyle/>
          <a:p>
            <a:r>
              <a:rPr lang="en-US" dirty="0"/>
              <a:t>OTN Frame Structure</a:t>
            </a:r>
          </a:p>
        </p:txBody>
      </p:sp>
      <p:sp>
        <p:nvSpPr>
          <p:cNvPr id="3" name="Slide Number Placeholder 2">
            <a:extLst>
              <a:ext uri="{FF2B5EF4-FFF2-40B4-BE49-F238E27FC236}">
                <a16:creationId xmlns:a16="http://schemas.microsoft.com/office/drawing/2014/main" id="{8C1EC3DA-B92C-4D6A-A8AC-EF64B1593F8D}"/>
              </a:ext>
            </a:extLst>
          </p:cNvPr>
          <p:cNvSpPr>
            <a:spLocks noGrp="1"/>
          </p:cNvSpPr>
          <p:nvPr>
            <p:ph type="sldNum" sz="quarter" idx="12"/>
          </p:nvPr>
        </p:nvSpPr>
        <p:spPr/>
        <p:txBody>
          <a:bodyPr/>
          <a:lstStyle/>
          <a:p>
            <a:fld id="{27CE633F-9882-4A5C-83A2-1109D0C73261}" type="slidenum">
              <a:rPr lang="en-US" smtClean="0"/>
              <a:t>7</a:t>
            </a:fld>
            <a:endParaRPr lang="en-US"/>
          </a:p>
        </p:txBody>
      </p:sp>
      <p:sp>
        <p:nvSpPr>
          <p:cNvPr id="4" name="TextBox 3">
            <a:extLst>
              <a:ext uri="{FF2B5EF4-FFF2-40B4-BE49-F238E27FC236}">
                <a16:creationId xmlns:a16="http://schemas.microsoft.com/office/drawing/2014/main" id="{0B95E24B-CEB5-4502-8F97-0F5AECABE100}"/>
              </a:ext>
            </a:extLst>
          </p:cNvPr>
          <p:cNvSpPr txBox="1"/>
          <p:nvPr/>
        </p:nvSpPr>
        <p:spPr>
          <a:xfrm>
            <a:off x="971550" y="1390650"/>
            <a:ext cx="103822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OAM capabilities to WDM networks required creating a frame structure to “digitally wrap” or “encapsulate” the payload.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three overhead areas in an OTN frame: the </a:t>
            </a:r>
            <a:r>
              <a:rPr lang="en-US" i="1" dirty="0">
                <a:solidFill>
                  <a:srgbClr val="FF0000"/>
                </a:solidFill>
                <a:latin typeface="Times New Roman" panose="02020603050405020304" pitchFamily="18" charset="0"/>
                <a:cs typeface="Times New Roman" panose="02020603050405020304" pitchFamily="18" charset="0"/>
              </a:rPr>
              <a:t>Optical Payload Unit (OPU) </a:t>
            </a:r>
            <a:r>
              <a:rPr lang="en-US" dirty="0">
                <a:latin typeface="Times New Roman" panose="02020603050405020304" pitchFamily="18" charset="0"/>
                <a:cs typeface="Times New Roman" panose="02020603050405020304" pitchFamily="18" charset="0"/>
              </a:rPr>
              <a:t>overhead, the </a:t>
            </a:r>
            <a:r>
              <a:rPr lang="en-US" i="1" dirty="0">
                <a:solidFill>
                  <a:schemeClr val="accent2"/>
                </a:solidFill>
                <a:latin typeface="Times New Roman" panose="02020603050405020304" pitchFamily="18" charset="0"/>
                <a:cs typeface="Times New Roman" panose="02020603050405020304" pitchFamily="18" charset="0"/>
              </a:rPr>
              <a:t>Optical Data Unit (ODU)</a:t>
            </a:r>
            <a:r>
              <a:rPr lang="en-US" i="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overhead, and the </a:t>
            </a:r>
            <a:r>
              <a:rPr lang="en-US" i="1" dirty="0">
                <a:solidFill>
                  <a:srgbClr val="C00000"/>
                </a:solidFill>
                <a:latin typeface="Times New Roman" panose="02020603050405020304" pitchFamily="18" charset="0"/>
                <a:cs typeface="Times New Roman" panose="02020603050405020304" pitchFamily="18" charset="0"/>
              </a:rPr>
              <a:t>Optical Transport Unit (OTU) </a:t>
            </a:r>
            <a:r>
              <a:rPr lang="en-US" dirty="0">
                <a:latin typeface="Times New Roman" panose="02020603050405020304" pitchFamily="18" charset="0"/>
                <a:cs typeface="Times New Roman" panose="02020603050405020304" pitchFamily="18" charset="0"/>
              </a:rPr>
              <a:t>overhead.</a:t>
            </a:r>
          </a:p>
        </p:txBody>
      </p:sp>
      <p:pic>
        <p:nvPicPr>
          <p:cNvPr id="6" name="Picture 5">
            <a:extLst>
              <a:ext uri="{FF2B5EF4-FFF2-40B4-BE49-F238E27FC236}">
                <a16:creationId xmlns:a16="http://schemas.microsoft.com/office/drawing/2014/main" id="{65F84AE5-499D-47C8-8313-B6D01B02C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3463774"/>
            <a:ext cx="10382250" cy="2510411"/>
          </a:xfrm>
          <a:prstGeom prst="rect">
            <a:avLst/>
          </a:prstGeom>
        </p:spPr>
      </p:pic>
    </p:spTree>
    <p:extLst>
      <p:ext uri="{BB962C8B-B14F-4D97-AF65-F5344CB8AC3E}">
        <p14:creationId xmlns:p14="http://schemas.microsoft.com/office/powerpoint/2010/main" val="204761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7804-C599-481A-9BA2-F2C75C3D1B32}"/>
              </a:ext>
            </a:extLst>
          </p:cNvPr>
          <p:cNvSpPr>
            <a:spLocks noGrp="1"/>
          </p:cNvSpPr>
          <p:nvPr>
            <p:ph type="title"/>
          </p:nvPr>
        </p:nvSpPr>
        <p:spPr/>
        <p:txBody>
          <a:bodyPr/>
          <a:lstStyle/>
          <a:p>
            <a:r>
              <a:rPr lang="en-US" dirty="0"/>
              <a:t>OTN Frame Structure (cont.)</a:t>
            </a:r>
          </a:p>
        </p:txBody>
      </p:sp>
      <p:sp>
        <p:nvSpPr>
          <p:cNvPr id="3" name="Slide Number Placeholder 2">
            <a:extLst>
              <a:ext uri="{FF2B5EF4-FFF2-40B4-BE49-F238E27FC236}">
                <a16:creationId xmlns:a16="http://schemas.microsoft.com/office/drawing/2014/main" id="{905F29F2-E999-4C42-A6B1-5C61FECDA84C}"/>
              </a:ext>
            </a:extLst>
          </p:cNvPr>
          <p:cNvSpPr>
            <a:spLocks noGrp="1"/>
          </p:cNvSpPr>
          <p:nvPr>
            <p:ph type="sldNum" sz="quarter" idx="12"/>
          </p:nvPr>
        </p:nvSpPr>
        <p:spPr/>
        <p:txBody>
          <a:bodyPr/>
          <a:lstStyle/>
          <a:p>
            <a:fld id="{27CE633F-9882-4A5C-83A2-1109D0C73261}" type="slidenum">
              <a:rPr lang="en-US" smtClean="0"/>
              <a:t>8</a:t>
            </a:fld>
            <a:endParaRPr lang="en-US"/>
          </a:p>
        </p:txBody>
      </p:sp>
      <p:sp>
        <p:nvSpPr>
          <p:cNvPr id="4" name="TextBox 3">
            <a:extLst>
              <a:ext uri="{FF2B5EF4-FFF2-40B4-BE49-F238E27FC236}">
                <a16:creationId xmlns:a16="http://schemas.microsoft.com/office/drawing/2014/main" id="{E92B0EF6-2101-4709-BC5C-8E575B3B66FC}"/>
              </a:ext>
            </a:extLst>
          </p:cNvPr>
          <p:cNvSpPr txBox="1"/>
          <p:nvPr/>
        </p:nvSpPr>
        <p:spPr>
          <a:xfrm>
            <a:off x="952500" y="1390650"/>
            <a:ext cx="51435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client signal is mapped into the OPU payload, with the OPU overhead providing information on the type of signal mapped into the payload and the mapping structure.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ODU overhead adds optical path-level monitoring, alarm indication signals, automatic protection switching bytes, and data communications channels.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OTU overhead adds bytes to provide optical section layer Performance Monitoring (PM), alarm indication.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OTU represents a physical optical interface or port, such as an OTU2 (10 Gbps), OTU3 (40 Gbps) and OTU4 (100 Gbps)</a:t>
            </a:r>
          </a:p>
        </p:txBody>
      </p:sp>
      <p:pic>
        <p:nvPicPr>
          <p:cNvPr id="6" name="Picture 5">
            <a:extLst>
              <a:ext uri="{FF2B5EF4-FFF2-40B4-BE49-F238E27FC236}">
                <a16:creationId xmlns:a16="http://schemas.microsoft.com/office/drawing/2014/main" id="{F5E61F8A-7024-4138-A488-6ACB9A85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397" y="1817938"/>
            <a:ext cx="5709778" cy="3946737"/>
          </a:xfrm>
          <a:prstGeom prst="rect">
            <a:avLst/>
          </a:prstGeom>
        </p:spPr>
      </p:pic>
    </p:spTree>
    <p:extLst>
      <p:ext uri="{BB962C8B-B14F-4D97-AF65-F5344CB8AC3E}">
        <p14:creationId xmlns:p14="http://schemas.microsoft.com/office/powerpoint/2010/main" val="301451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A7CC-FCB9-4755-9757-9220A941AD5D}"/>
              </a:ext>
            </a:extLst>
          </p:cNvPr>
          <p:cNvSpPr>
            <a:spLocks noGrp="1"/>
          </p:cNvSpPr>
          <p:nvPr>
            <p:ph type="title"/>
          </p:nvPr>
        </p:nvSpPr>
        <p:spPr/>
        <p:txBody>
          <a:bodyPr/>
          <a:lstStyle/>
          <a:p>
            <a:r>
              <a:rPr lang="en-US" dirty="0"/>
              <a:t>Standard Hierarchy in OTN</a:t>
            </a:r>
          </a:p>
        </p:txBody>
      </p:sp>
      <p:sp>
        <p:nvSpPr>
          <p:cNvPr id="3" name="Slide Number Placeholder 2">
            <a:extLst>
              <a:ext uri="{FF2B5EF4-FFF2-40B4-BE49-F238E27FC236}">
                <a16:creationId xmlns:a16="http://schemas.microsoft.com/office/drawing/2014/main" id="{DAEAAD00-C315-4A27-8589-252FFCE3BBBF}"/>
              </a:ext>
            </a:extLst>
          </p:cNvPr>
          <p:cNvSpPr>
            <a:spLocks noGrp="1"/>
          </p:cNvSpPr>
          <p:nvPr>
            <p:ph type="sldNum" sz="quarter" idx="12"/>
          </p:nvPr>
        </p:nvSpPr>
        <p:spPr/>
        <p:txBody>
          <a:bodyPr/>
          <a:lstStyle/>
          <a:p>
            <a:fld id="{27CE633F-9882-4A5C-83A2-1109D0C73261}" type="slidenum">
              <a:rPr lang="en-US" smtClean="0"/>
              <a:t>9</a:t>
            </a:fld>
            <a:endParaRPr lang="en-US"/>
          </a:p>
        </p:txBody>
      </p:sp>
      <p:pic>
        <p:nvPicPr>
          <p:cNvPr id="5" name="Picture 4">
            <a:extLst>
              <a:ext uri="{FF2B5EF4-FFF2-40B4-BE49-F238E27FC236}">
                <a16:creationId xmlns:a16="http://schemas.microsoft.com/office/drawing/2014/main" id="{3EA58759-39C0-4901-917A-CA58DF10B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87" y="2143125"/>
            <a:ext cx="10243213" cy="3434769"/>
          </a:xfrm>
          <a:prstGeom prst="rect">
            <a:avLst/>
          </a:prstGeom>
        </p:spPr>
      </p:pic>
    </p:spTree>
    <p:extLst>
      <p:ext uri="{BB962C8B-B14F-4D97-AF65-F5344CB8AC3E}">
        <p14:creationId xmlns:p14="http://schemas.microsoft.com/office/powerpoint/2010/main" val="414265513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Template>
  <TotalTime>291</TotalTime>
  <Words>1746</Words>
  <Application>Microsoft Office PowerPoint</Application>
  <PresentationFormat>Widescreen</PresentationFormat>
  <Paragraphs>237</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Times New Roman</vt:lpstr>
      <vt:lpstr>Univers</vt:lpstr>
      <vt:lpstr>GradientVTI</vt:lpstr>
      <vt:lpstr>Worksheet</vt:lpstr>
      <vt:lpstr>Traffic Grooming</vt:lpstr>
      <vt:lpstr>Previously on this course</vt:lpstr>
      <vt:lpstr>Story of rates and standards</vt:lpstr>
      <vt:lpstr>Story of rates and standards (cont.)</vt:lpstr>
      <vt:lpstr>Story of rates and standards (cont.)</vt:lpstr>
      <vt:lpstr>Optical Transport Network (OTN)</vt:lpstr>
      <vt:lpstr>OTN Frame Structure</vt:lpstr>
      <vt:lpstr>OTN Frame Structure (cont.)</vt:lpstr>
      <vt:lpstr>Standard Hierarchy in OTN</vt:lpstr>
      <vt:lpstr>Beginning of everything</vt:lpstr>
      <vt:lpstr>Subrate Traffic and Line Rate</vt:lpstr>
      <vt:lpstr>Big Question</vt:lpstr>
      <vt:lpstr>Big Question (cont.)</vt:lpstr>
      <vt:lpstr>Everything good ?</vt:lpstr>
      <vt:lpstr>End to end multiplexing</vt:lpstr>
      <vt:lpstr>Example of End to end multiplexing</vt:lpstr>
      <vt:lpstr>QoS consideration</vt:lpstr>
      <vt:lpstr>Bin Packing problem</vt:lpstr>
      <vt:lpstr>Grooming</vt:lpstr>
      <vt:lpstr>Example of Grooming</vt:lpstr>
      <vt:lpstr>Grooming methods head to head</vt:lpstr>
      <vt:lpstr>Selecting Grooming Nodes</vt:lpstr>
      <vt:lpstr>Selecting Grooming Nodes (cont.)</vt:lpstr>
      <vt:lpstr>Hierarchical Grooming</vt:lpstr>
      <vt:lpstr>K-Center Problem</vt:lpstr>
      <vt:lpstr>Grooming Trade-offs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farzad</dc:creator>
  <cp:lastModifiedBy>Mostafa</cp:lastModifiedBy>
  <cp:revision>32</cp:revision>
  <dcterms:created xsi:type="dcterms:W3CDTF">2021-05-02T05:43:43Z</dcterms:created>
  <dcterms:modified xsi:type="dcterms:W3CDTF">2021-05-23T15:15:02Z</dcterms:modified>
</cp:coreProperties>
</file>