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6" r:id="rId6"/>
    <p:sldId id="259" r:id="rId7"/>
    <p:sldId id="267" r:id="rId8"/>
    <p:sldId id="262" r:id="rId9"/>
    <p:sldId id="263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2DB3-FE78-4E1B-BEF0-E3EB1C3F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3E700-B81A-4A54-9FD0-FCD74A822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DD57-294E-440A-8F26-29E1B003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F129-56E6-49CA-B2A4-3DBE87D62B3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4C941-D00D-4E2A-91CE-2AD18331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7521-A2CA-493D-8AE9-51259F3E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AF35-857D-42F4-B5C4-EAD0356F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4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93A6-5AB0-4FD4-BB5C-B7D53B4B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2CCB6-C977-4EBC-A25E-18E3E966C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CF70-BF79-41A0-905E-36F70813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F129-56E6-49CA-B2A4-3DBE87D62B3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A6AA6-8B33-444C-9503-9BF82660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7C5F-4ABF-475D-A2DD-080D0818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AF35-857D-42F4-B5C4-EAD0356F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0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BA356-10F0-46F8-968C-14D6E15A2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05542-E94A-4344-9D29-0EA69CB67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7D647-E59A-406E-A213-2C64E74F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F129-56E6-49CA-B2A4-3DBE87D62B3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402E-A5FE-4B73-BF17-9D969F6E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BAC0-9277-49E3-AAAE-12FEDF1B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AF35-857D-42F4-B5C4-EAD0356F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DBE-2524-4555-A901-6E6F0E7E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03A0-2C08-42D7-98F8-12CB4B95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717FD-2D1E-4B81-9B48-65D897C8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F129-56E6-49CA-B2A4-3DBE87D62B3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9E7D2-275A-4C4F-946C-428E3ED2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15546-9287-4B2B-9142-5AB4C0D6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AF35-857D-42F4-B5C4-EAD0356F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7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7461-3918-452E-8810-AD906AC1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7FAD7-D508-40E4-B52D-4DA60CBDB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44434-4F4F-4F7B-976F-93981B99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F129-56E6-49CA-B2A4-3DBE87D62B3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8C32-4A40-4724-89F4-11B741A4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5DA3-19CF-47A0-93BE-00B46F9E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AF35-857D-42F4-B5C4-EAD0356F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0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4037-F654-4E0C-AEC9-9BA5F06B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1904-D84E-4E1D-8D26-12FEC4929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85CC4-A7D4-4375-8211-DC161DB3C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952E6-234E-46FE-AA7D-5433A2FA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F129-56E6-49CA-B2A4-3DBE87D62B3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20A7E-A16D-4BB0-8E21-B84C13D1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61F2F-82D8-4E95-8F6A-D03BC7C8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AF35-857D-42F4-B5C4-EAD0356F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0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86A7-4161-412C-A87E-280EEC66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71E95-D05A-41A2-A57B-91D0FB7D1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0169A-0B40-4B49-9ED1-38DFCB290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17CBC-217C-450B-AFBB-3B630510F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6EB68-D329-4380-9D44-0DD04A3E7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820DE-33E1-41A6-9CFD-BBB51935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F129-56E6-49CA-B2A4-3DBE87D62B3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7F3BD-E6E2-4363-8883-212E7B96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EE842-1E49-4BA0-97CD-83EA3596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AF35-857D-42F4-B5C4-EAD0356F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7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DB7F-6BFA-44E9-B32D-CEADBDCB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785FE-A952-4879-9C95-DB36A441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F129-56E6-49CA-B2A4-3DBE87D62B3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71A1E-79EC-4139-B3AD-BC321A6F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ADB43-237D-4CFC-86A0-090DE317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AF35-857D-42F4-B5C4-EAD0356F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0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712F0-AE1C-4454-95DB-D74625DD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F129-56E6-49CA-B2A4-3DBE87D62B3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0F549-19E9-41DC-B9FB-FF73E465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CBED-8D45-4939-8232-F6C69589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AF35-857D-42F4-B5C4-EAD0356F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2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EF0C-A654-4389-BAB7-00748371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AB50-5C1A-46F5-9256-22E56A8F0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60272-DBF1-4CF8-82BA-FD9CC321F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46F97-2D97-4D91-82B5-08D80B6D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F129-56E6-49CA-B2A4-3DBE87D62B3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0CD79-60F3-498A-AC9B-1F8464E3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F6854-D784-4A66-95BD-C024ACBA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AF35-857D-42F4-B5C4-EAD0356F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4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1454-F28A-41C7-A979-AE762959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98C39-E1FF-4E2F-B5C2-2DCADD661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190B5-98A2-4376-A308-DA674DE61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E7DA1-AA88-4B81-909E-49D6C664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F129-56E6-49CA-B2A4-3DBE87D62B3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8BAA2-2562-45EE-952E-E8FA6528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F655-716C-493C-85FC-511D0782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AF35-857D-42F4-B5C4-EAD0356F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9852B-57F4-42CC-926C-4C0B86B7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336C9-06CE-4DA8-9B54-EE3BE295A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0C96-997F-441D-A2D2-FA520E9A4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2F129-56E6-49CA-B2A4-3DBE87D62B3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57B9-9FD5-44B3-950E-29BCF99C4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56793-3187-4084-AC63-9720CBD42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DAF35-857D-42F4-B5C4-EAD0356F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7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F288-59AA-41DD-8F1E-9E472DB95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تجزیه به کسرهای جزئی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FB37F-0EDE-42A9-9830-1441A44DC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سیگنال ها و سیستم ها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3524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840F2-389A-4B99-AAEB-C942F934C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34517"/>
                <a:ext cx="10515600" cy="5442445"/>
              </a:xfrm>
            </p:spPr>
            <p:txBody>
              <a:bodyPr>
                <a:normAutofit/>
              </a:bodyPr>
              <a:lstStyle/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در نتیجه:</a:t>
                </a:r>
                <a:endParaRPr lang="fa-IR" sz="2400" i="1" dirty="0">
                  <a:latin typeface="Cambria Math" panose="02040503050406030204" pitchFamily="18" charset="0"/>
                </a:endParaRPr>
              </a:p>
              <a:p>
                <a:pPr marL="0" indent="0" rtl="1">
                  <a:buNone/>
                </a:pPr>
                <a:endParaRPr lang="fa-IR" sz="2400" i="1" dirty="0">
                  <a:latin typeface="Cambria Math" panose="02040503050406030204" pitchFamily="18" charset="0"/>
                </a:endParaRP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rtl="1">
                  <a:buNone/>
                </a:pPr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rtl="1">
                  <a:buNone/>
                </a:pPr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بنابراین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en-US" sz="2400" dirty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840F2-389A-4B99-AAEB-C942F934C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34517"/>
                <a:ext cx="10515600" cy="5442445"/>
              </a:xfrm>
              <a:blipFill>
                <a:blip r:embed="rId2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54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F05106-8CD2-4833-9EBA-50FDF2E16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0843"/>
                <a:ext cx="10515600" cy="5586120"/>
              </a:xfrm>
            </p:spPr>
            <p:txBody>
              <a:bodyPr>
                <a:normAutofit lnSpcReduction="10000"/>
              </a:bodyPr>
              <a:lstStyle/>
              <a:p>
                <a:pPr marL="0" indent="0" algn="r" rtl="1">
                  <a:buNone/>
                </a:pPr>
                <a:r>
                  <a:rPr lang="fa-IR" sz="2200" dirty="0">
                    <a:cs typeface="B Nazanin" panose="00000400000000000000" pitchFamily="2" charset="-78"/>
                  </a:rPr>
                  <a:t>نکته: چنانچه درجه‌ی صورت از مخرج بیشتر یا مساوی باشد، ابتدا یک چند جمله‌ای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sz="2200" dirty="0">
                    <a:cs typeface="B Nazanin" panose="00000400000000000000" pitchFamily="2" charset="-78"/>
                  </a:rPr>
                  <a:t> استخراج کنید به گونه ای که در کسر باقیمانده، درجه‌ی صورت از مخرج کمتر باشد؛ مثلا</a:t>
                </a:r>
                <a:endParaRPr lang="en-US" sz="2200" dirty="0">
                  <a:cs typeface="B Nazanin" panose="00000400000000000000" pitchFamily="2" charset="-78"/>
                </a:endParaRPr>
              </a:p>
              <a:p>
                <a:pPr algn="r" rtl="1"/>
                <a:endParaRPr lang="fa-IR" sz="2200" dirty="0">
                  <a:cs typeface="B Nazanin" panose="00000400000000000000" pitchFamily="2" charset="-78"/>
                </a:endParaRP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>
                  <a:cs typeface="B Nazanin" panose="00000400000000000000" pitchFamily="2" charset="-78"/>
                </a:endParaRPr>
              </a:p>
              <a:p>
                <a:pPr marL="0" indent="0" algn="ctr" rtl="1">
                  <a:buNone/>
                </a:pPr>
                <a:endParaRPr lang="en-US" sz="22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200" dirty="0">
                    <a:cs typeface="B Nazanin" panose="00000400000000000000" pitchFamily="2" charset="-78"/>
                  </a:rPr>
                  <a:t>و سپس کسر باقیمانده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a-IR" sz="2200" dirty="0">
                    <a:cs typeface="B Nazanin" panose="00000400000000000000" pitchFamily="2" charset="-78"/>
                  </a:rPr>
                  <a:t> را به روش قبل تجزیه کنید. در این مثال، مخرج کسر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a-IR" sz="2200" dirty="0">
                    <a:cs typeface="B Nazanin" panose="00000400000000000000" pitchFamily="2" charset="-78"/>
                  </a:rPr>
                  <a:t> دارای دو ریشه‌ی ساده در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r>
                  <a:rPr lang="fa-IR" sz="2200" dirty="0">
                    <a:cs typeface="B Nazanin" panose="00000400000000000000" pitchFamily="2" charset="-78"/>
                  </a:rPr>
                  <a:t> و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</m:oMath>
                </a14:m>
                <a:r>
                  <a:rPr lang="fa-IR" sz="2200" dirty="0">
                    <a:cs typeface="B Nazanin" panose="00000400000000000000" pitchFamily="2" charset="-78"/>
                  </a:rPr>
                  <a:t> است و تجزیه آن به صورت زیر خواهد بود:</a:t>
                </a:r>
                <a:endParaRPr lang="en-US" sz="22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fa-IR" sz="22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𝐹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3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200" dirty="0">
                    <a:cs typeface="B Nazanin" panose="00000400000000000000" pitchFamily="2" charset="-78"/>
                  </a:rPr>
                  <a:t>که در رابطه‌ی بالا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𝐴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=</m:t>
                          </m:r>
                        </m:e>
                      </m:func>
                      <m:r>
                        <a:rPr lang="en-US" sz="2200" i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7</m:t>
                      </m:r>
                    </m:oMath>
                  </m:oMathPara>
                </a14:m>
                <a:endParaRPr lang="en-US" sz="22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𝐴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=</m:t>
                          </m:r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9</m:t>
                      </m:r>
                    </m:oMath>
                  </m:oMathPara>
                </a14:m>
                <a:endParaRPr lang="fa-IR" sz="22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200" dirty="0">
                    <a:cs typeface="B Nazanin" panose="00000400000000000000" pitchFamily="2" charset="-78"/>
                  </a:rPr>
                  <a:t>بنابراین:</a:t>
                </a:r>
                <a:endParaRPr lang="en-US" sz="2200" dirty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F05106-8CD2-4833-9EBA-50FDF2E16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0843"/>
                <a:ext cx="10515600" cy="5586120"/>
              </a:xfrm>
              <a:blipFill>
                <a:blip r:embed="rId2"/>
                <a:stretch>
                  <a:fillRect t="-1419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05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017A0-AC6E-40BD-BE73-DC73A2C9A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4577"/>
                <a:ext cx="10515600" cy="553238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r>
                  <a:rPr lang="fa-IR" dirty="0">
                    <a:cs typeface="B Nazanin" panose="00000400000000000000" pitchFamily="2" charset="-78"/>
                  </a:rPr>
                  <a:t>و نهایتأ</a:t>
                </a:r>
              </a:p>
              <a:p>
                <a:pPr marL="0" indent="0">
                  <a:buNone/>
                </a:pPr>
                <a:endParaRPr lang="fa-I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a-IR" dirty="0"/>
              </a:p>
              <a:p>
                <a:pPr marL="0" indent="0">
                  <a:buNone/>
                </a:pPr>
                <a:endParaRPr lang="fa-I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017A0-AC6E-40BD-BE73-DC73A2C9A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4577"/>
                <a:ext cx="10515600" cy="5532386"/>
              </a:xfrm>
              <a:blipFill>
                <a:blip r:embed="rId2"/>
                <a:stretch>
                  <a:fillRect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97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87F4-80B2-44BA-8E7A-1FC725A4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3600" b="1" dirty="0">
                <a:cs typeface="B Nazanin" panose="00000400000000000000" pitchFamily="2" charset="-78"/>
              </a:rPr>
              <a:t>تجزیه به کسرهای جزئی</a:t>
            </a:r>
            <a:endParaRPr lang="en-US" sz="36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82690-8D43-4CEB-B712-CF8931306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تعریف: تجزیه کردن یک کسر شامل نسبت دو چندجمله ای گویا به مجموع کسرهای ساده‌تر (جزئی)</a:t>
                </a:r>
              </a:p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به زبان ریاضی، میخواهیم طرف چپ تساوی زیر را به صورت طرف راست بنویسیم:</a:t>
                </a:r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در معادله فوق،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𝑁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تعداد ریشه های مخرج (با احتساب تکرر)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ریشه های مخرج می باشند.</a:t>
                </a:r>
              </a:p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هدف، یافتن ضرایب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و چندجمله ای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است؛ به شرط آن که ضرایب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ها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ها داده شده باشند.</a:t>
                </a:r>
              </a:p>
              <a:p>
                <a:pPr marL="0" indent="0" algn="ctr" rtl="1">
                  <a:buNone/>
                </a:pPr>
                <a:endParaRPr lang="en-US" sz="2400" dirty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82690-8D43-4CEB-B712-CF8931306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21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E9A0-CC93-4971-BCA5-0ED3D57F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3600" b="1" dirty="0">
                <a:cs typeface="B Nazanin" panose="00000400000000000000" pitchFamily="2" charset="-78"/>
              </a:rPr>
              <a:t>چند نکته</a:t>
            </a:r>
            <a:endParaRPr lang="en-US" sz="36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C0DB7-3CEB-4AF5-A6BA-0DBCFFCED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در کسر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، درجه‌ی صورت برابر </a:t>
                </a:r>
                <a:r>
                  <a:rPr lang="en-US" sz="2400" dirty="0">
                    <a:cs typeface="B Nazanin" panose="00000400000000000000" pitchFamily="2" charset="-78"/>
                  </a:rPr>
                  <a:t>m</a:t>
                </a:r>
                <a:r>
                  <a:rPr lang="fa-IR" sz="2400" dirty="0">
                    <a:cs typeface="B Nazanin" panose="00000400000000000000" pitchFamily="2" charset="-78"/>
                  </a:rPr>
                  <a:t> و درجه‌ی مخرج برابر </a:t>
                </a:r>
                <a:r>
                  <a:rPr lang="en-US" sz="2400" dirty="0">
                    <a:cs typeface="B Nazanin" panose="00000400000000000000" pitchFamily="2" charset="-78"/>
                  </a:rPr>
                  <a:t>n</a:t>
                </a:r>
                <a:r>
                  <a:rPr lang="fa-IR" sz="2400" dirty="0">
                    <a:cs typeface="B Nazanin" panose="00000400000000000000" pitchFamily="2" charset="-78"/>
                  </a:rPr>
                  <a:t> است.</a:t>
                </a:r>
                <a:endParaRPr lang="en-US" sz="2400" dirty="0">
                  <a:cs typeface="B Nazanin" panose="00000400000000000000" pitchFamily="2" charset="-78"/>
                </a:endParaRP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lvl="1" algn="r" rtl="1">
                  <a:buFont typeface="Wingdings" panose="05000000000000000000" pitchFamily="2" charset="2"/>
                  <a:buChar char="ü"/>
                </a:pPr>
                <a:r>
                  <a:rPr lang="fa-IR" dirty="0">
                    <a:cs typeface="B Nazanin" panose="00000400000000000000" pitchFamily="2" charset="-78"/>
                  </a:rPr>
                  <a:t>در صورتی که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، خواهیم داشت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و در غیر اینصورت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a-IR" dirty="0">
                  <a:cs typeface="B Nazanin" panose="00000400000000000000" pitchFamily="2" charset="-78"/>
                </a:endParaRPr>
              </a:p>
              <a:p>
                <a:pPr lvl="1" algn="r" rtl="1">
                  <a:buFont typeface="Wingdings" panose="05000000000000000000" pitchFamily="2" charset="2"/>
                  <a:buChar char="ü"/>
                </a:pPr>
                <a:r>
                  <a:rPr lang="fa-IR" dirty="0">
                    <a:cs typeface="B Nazanin" panose="00000400000000000000" pitchFamily="2" charset="-78"/>
                  </a:rPr>
                  <a:t>ضرایب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ریشه های چند جمله ای مخرج یعنی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با احتساب تکرر هستند (یعنی ریشه های تکراری به تعداد تکررشان شمرده می شوند)؛ مثلا:</a:t>
                </a:r>
                <a:endParaRPr lang="en-US" dirty="0">
                  <a:cs typeface="B Nazanin" panose="00000400000000000000" pitchFamily="2" charset="-78"/>
                </a:endParaRPr>
              </a:p>
              <a:p>
                <a:pPr lvl="1" algn="r" rtl="1"/>
                <a:endParaRPr lang="fa-IR" dirty="0">
                  <a:cs typeface="B Nazanin" panose="00000400000000000000" pitchFamily="2" charset="-78"/>
                </a:endParaRPr>
              </a:p>
              <a:p>
                <a:pPr marL="457200" lvl="1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a-IR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C0DB7-3CEB-4AF5-A6BA-0DBCFFCED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3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1F4B4C0-864C-4B97-8E17-2E8CC266705E}"/>
              </a:ext>
            </a:extLst>
          </p:cNvPr>
          <p:cNvSpPr/>
          <p:nvPr/>
        </p:nvSpPr>
        <p:spPr>
          <a:xfrm>
            <a:off x="2263514" y="824460"/>
            <a:ext cx="7664971" cy="520908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در ادامه ابتدا به بررسی حالاتی که درجه‌ی مخرج از صورت بیشتر است می‌پردازیم و چند مثال حل می کنیم. سپس حالاتی را که درجه‌ی صورت می‌تواند مساوی یا بیشتر از درجه مخرج باشد مورد بررسی قرار می‌دهیم.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5404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FD68-25C8-4AA7-A534-65CFF0C6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3600" b="1" dirty="0">
                <a:cs typeface="B Nazanin" panose="00000400000000000000" pitchFamily="2" charset="-78"/>
              </a:rPr>
              <a:t>ریشه های ساده</a:t>
            </a:r>
            <a:endParaRPr lang="en-US" sz="36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B29F0D-05A9-4D55-A24E-132EB3F56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اگر تمام ریشه های مخرج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ساده باشند و درجه مخرج از صورت بیشتر باشد، خواهیم داشت:</a:t>
                </a: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>
                  <a:cs typeface="B Nazanin" panose="00000400000000000000" pitchFamily="2" charset="-78"/>
                </a:endParaRP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Nazanin" panose="00000400000000000000" pitchFamily="2" charset="-78"/>
                  </a:rPr>
                  <a:t>که در رابطه فوق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a-IR" sz="2400" dirty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B29F0D-05A9-4D55-A24E-132EB3F56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696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73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DF74-1C62-4D6E-BC1F-68A784FC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3600" b="1" dirty="0">
                <a:cs typeface="B Nazanin" panose="00000400000000000000" pitchFamily="2" charset="-78"/>
              </a:rPr>
              <a:t>یک مثال: پیدا کردن ضرایب برای ریشه های ساده</a:t>
            </a:r>
            <a:endParaRPr lang="en-US" sz="36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73C992-9B3F-48B3-AEDA-42D2FEBDED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هدف: تجزیه‌ی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</a:t>
                </a:r>
                <a:endParaRPr lang="en-US" sz="2400" dirty="0">
                  <a:cs typeface="B Nazanin" panose="00000400000000000000" pitchFamily="2" charset="-78"/>
                </a:endParaRP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ریشه های مخرج عبارتند از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fa-I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den>
                    </m:f>
                  </m:oMath>
                </a14:m>
                <a:r>
                  <a:rPr lang="fa-IR" sz="2400" b="0" dirty="0">
                    <a:cs typeface="B Nazanin" panose="00000400000000000000" pitchFamily="2" charset="-78"/>
                  </a:rPr>
                  <a:t> ؛ همچنین درجه‌ی صورت از مخرج کمتر است؛ بنابراین تجزیه‌ی ما به فرم زیر خواهد بود:</a:t>
                </a:r>
              </a:p>
              <a:p>
                <a:pPr marL="0" indent="0" algn="r" rtl="1">
                  <a:buNone/>
                </a:pPr>
                <a:endParaRPr lang="fa-IR" sz="2400" b="0" dirty="0">
                  <a:cs typeface="B Nazanin" panose="00000400000000000000" pitchFamily="2" charset="-78"/>
                </a:endParaRP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fa-IR" sz="2400" b="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که در رابطه‌ی فوق: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73C992-9B3F-48B3-AEDA-42D2FEBDE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25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0B6BD-7BFB-4285-AA42-2977CEFF4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9725"/>
                <a:ext cx="10515600" cy="5757238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11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3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11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1</m:t>
                      </m:r>
                    </m:oMath>
                  </m:oMathPara>
                </a14:m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3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11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cs typeface="B Nazanin" panose="00000400000000000000" pitchFamily="2" charset="-78"/>
                </a:endParaRPr>
              </a:p>
              <a:p>
                <a:pPr algn="r" rtl="1"/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بنابراین</a:t>
                </a:r>
                <a:endParaRPr lang="en-US" sz="2400" dirty="0">
                  <a:cs typeface="B Nazanin" panose="00000400000000000000" pitchFamily="2" charset="-78"/>
                </a:endParaRP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0B6BD-7BFB-4285-AA42-2977CEFF4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9725"/>
                <a:ext cx="10515600" cy="5757238"/>
              </a:xfrm>
              <a:blipFill>
                <a:blip r:embed="rId2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50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F0C6-685D-467B-BAC4-4DD93D04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3600" b="1" dirty="0">
                <a:cs typeface="B Nazanin" panose="00000400000000000000" pitchFamily="2" charset="-78"/>
              </a:rPr>
              <a:t>ریشه های مکرر (غیرساده‌ی) مخرج</a:t>
            </a:r>
            <a:endParaRPr lang="en-US" sz="36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1A482-38AD-4BEA-8368-3C776CF20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fa-IR" sz="2200" dirty="0">
                    <a:cs typeface="B Nazanin" panose="00000400000000000000" pitchFamily="2" charset="-78"/>
                  </a:rPr>
                  <a:t>اگر مخرج، ریشه ی مکرر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sz="2200" dirty="0">
                    <a:cs typeface="B Nazanin" panose="00000400000000000000" pitchFamily="2" charset="-78"/>
                  </a:rPr>
                  <a:t> از درجه تکرار </a:t>
                </a:r>
                <a:r>
                  <a:rPr lang="en-US" sz="2200" dirty="0">
                    <a:cs typeface="B Nazanin" panose="00000400000000000000" pitchFamily="2" charset="-78"/>
                  </a:rPr>
                  <a:t>k</a:t>
                </a:r>
                <a:r>
                  <a:rPr lang="fa-IR" sz="2200" dirty="0">
                    <a:cs typeface="B Nazanin" panose="00000400000000000000" pitchFamily="2" charset="-78"/>
                  </a:rPr>
                  <a:t> داشته باشد، آنگاه در تجزیه‌ی آن، فرم زیر ظاهر می شود:</a:t>
                </a:r>
                <a:endParaRPr lang="en-US" sz="2200" dirty="0">
                  <a:cs typeface="B Nazanin" panose="00000400000000000000" pitchFamily="2" charset="-78"/>
                </a:endParaRPr>
              </a:p>
              <a:p>
                <a:pPr algn="r" rtl="1"/>
                <a:endParaRPr lang="fa-IR" sz="2200" dirty="0">
                  <a:cs typeface="B Nazanin" panose="00000400000000000000" pitchFamily="2" charset="-78"/>
                </a:endParaRP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⋯+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fa-IR" sz="22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fa-IR" sz="22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200" dirty="0">
                    <a:cs typeface="B Nazanin" panose="00000400000000000000" pitchFamily="2" charset="-78"/>
                  </a:rPr>
                  <a:t>در اینصورت، ضرایب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a-IR" sz="2200" dirty="0">
                    <a:cs typeface="B Nazanin" panose="00000400000000000000" pitchFamily="2" charset="-78"/>
                  </a:rPr>
                  <a:t> از رابطه‌ی زیر به دست می آیند:</a:t>
                </a:r>
              </a:p>
              <a:p>
                <a:pPr marL="0" indent="0" algn="r" rtl="1">
                  <a:buNone/>
                </a:pPr>
                <a:endParaRPr lang="fa-IR" sz="2200" dirty="0">
                  <a:cs typeface="B Nazanin" panose="00000400000000000000" pitchFamily="2" charset="-78"/>
                </a:endParaRP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a-IR" sz="2200" dirty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1A482-38AD-4BEA-8368-3C776CF20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00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C382-7DF0-4279-981A-E6F1393B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3600" b="1" dirty="0">
                <a:cs typeface="B Nazanin" panose="00000400000000000000" pitchFamily="2" charset="-78"/>
              </a:rPr>
              <a:t>یک مثال از ریشه های غیر ساده</a:t>
            </a:r>
            <a:endParaRPr lang="en-US" sz="36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20A62-4187-4ED8-9045-D7202A9B8C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هدف: تجزیه‌ی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a-IR" sz="2400" b="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مخرج یک ریشه ساده در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و یک ریشه مکرر مرتبه 2 در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دارد؛ بنابراین تجزیه‌ی ما به صورت زیر خواهد بود: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برای ریشه‌ی ساده‌ی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خواهیم داشت:</a:t>
                </a:r>
              </a:p>
              <a:p>
                <a:pPr marL="0" indent="0" algn="ctr" rtl="1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sz="2400" dirty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همچنین: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20A62-4187-4ED8-9045-D7202A9B8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25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660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تجزیه به کسرهای جزئی</vt:lpstr>
      <vt:lpstr>تجزیه به کسرهای جزئی</vt:lpstr>
      <vt:lpstr>چند نکته</vt:lpstr>
      <vt:lpstr>PowerPoint Presentation</vt:lpstr>
      <vt:lpstr>ریشه های ساده</vt:lpstr>
      <vt:lpstr>یک مثال: پیدا کردن ضرایب برای ریشه های ساده</vt:lpstr>
      <vt:lpstr>PowerPoint Presentation</vt:lpstr>
      <vt:lpstr>ریشه های مکرر (غیرساده‌ی) مخرج</vt:lpstr>
      <vt:lpstr>یک مثال از ریشه های غیر ساده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</dc:creator>
  <cp:lastModifiedBy>Mostafa</cp:lastModifiedBy>
  <cp:revision>58</cp:revision>
  <dcterms:created xsi:type="dcterms:W3CDTF">2020-06-02T07:55:41Z</dcterms:created>
  <dcterms:modified xsi:type="dcterms:W3CDTF">2021-05-25T16:26:57Z</dcterms:modified>
</cp:coreProperties>
</file>