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Open Sans Light"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37018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4702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91500c7ed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091500c7ed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35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4357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fb41baf954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fb41baf954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17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b41baf954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fb41baf954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74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94aaf8eb1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94aaf8eb1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094aaf8eb1_1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330207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94aaf8eb1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94aaf8eb1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3094aaf8eb1_1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485236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094aaf8eb1_3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3094aaf8eb1_3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431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94aaf8eb1_3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3094aaf8eb1_3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2200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094aaf8eb1_3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3094aaf8eb1_3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46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094aaf8eb1_3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3094aaf8eb1_3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47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Pruning: This helps in making the model more efficient, faster, and less memory-intensive without significantly affecting its accuracy.</a:t>
            </a:r>
            <a:endParaRPr/>
          </a:p>
          <a:p>
            <a:pPr marL="0" lvl="0" indent="0" algn="l" rtl="0">
              <a:spcBef>
                <a:spcPts val="0"/>
              </a:spcBef>
              <a:spcAft>
                <a:spcPts val="0"/>
              </a:spcAft>
              <a:buNone/>
            </a:pPr>
            <a:r>
              <a:rPr lang="en-US"/>
              <a:t>pattern aware pruning: It ensures that the remaining connections follow a certain structure, which can be more efficiently processed by specialized hardware, like FPGAs, leading to improved performance and resource utilization.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46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094aaf8eb1_3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094aaf8eb1_3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430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94aaf8eb1_3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3094aaf8eb1_3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015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094aaf8eb1_3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3094aaf8eb1_3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06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094aaf8eb1_3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3094aaf8eb1_3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365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874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091500c7ed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3091500c7ed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951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33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b41baf954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fb41baf954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77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b2f27182d_6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b2f27182d_6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fb2f27182d_6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16127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b2f27182d_6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2fb2f27182d_6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6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98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b2f27182d_6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fb2f27182d_6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090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91500c7ed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3091500c7ed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55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91500c7ed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3091500c7ed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199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p:cSld name="Title 1">
    <p:bg>
      <p:bgPr>
        <a:solidFill>
          <a:srgbClr val="3F636A"/>
        </a:solidFill>
        <a:effectLst/>
      </p:bgPr>
    </p:bg>
    <p:spTree>
      <p:nvGrpSpPr>
        <p:cNvPr id="1" name="Shape 15"/>
        <p:cNvGrpSpPr/>
        <p:nvPr/>
      </p:nvGrpSpPr>
      <p:grpSpPr>
        <a:xfrm>
          <a:off x="0" y="0"/>
          <a:ext cx="0" cy="0"/>
          <a:chOff x="0" y="0"/>
          <a:chExt cx="0" cy="0"/>
        </a:xfrm>
      </p:grpSpPr>
      <p:sp>
        <p:nvSpPr>
          <p:cNvPr id="16" name="Google Shape;16;p2"/>
          <p:cNvSpPr/>
          <p:nvPr/>
        </p:nvSpPr>
        <p:spPr>
          <a:xfrm>
            <a:off x="0" y="594360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17" name="Google Shape;17;p2"/>
          <p:cNvCxnSpPr/>
          <p:nvPr/>
        </p:nvCxnSpPr>
        <p:spPr>
          <a:xfrm>
            <a:off x="896628" y="0"/>
            <a:ext cx="0" cy="6858000"/>
          </a:xfrm>
          <a:prstGeom prst="straightConnector1">
            <a:avLst/>
          </a:prstGeom>
          <a:noFill/>
          <a:ln w="19050" cap="flat" cmpd="sng">
            <a:solidFill>
              <a:srgbClr val="F2ECE9"/>
            </a:solidFill>
            <a:prstDash val="solid"/>
            <a:miter lim="800000"/>
            <a:headEnd type="none" w="sm" len="sm"/>
            <a:tailEnd type="none" w="sm" len="sm"/>
          </a:ln>
        </p:spPr>
      </p:cxnSp>
      <p:sp>
        <p:nvSpPr>
          <p:cNvPr id="18" name="Google Shape;18;p2"/>
          <p:cNvSpPr/>
          <p:nvPr/>
        </p:nvSpPr>
        <p:spPr>
          <a:xfrm>
            <a:off x="11277600" y="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19" name="Google Shape;19;p2"/>
          <p:cNvSpPr txBox="1">
            <a:spLocks noGrp="1"/>
          </p:cNvSpPr>
          <p:nvPr>
            <p:ph type="title"/>
          </p:nvPr>
        </p:nvSpPr>
        <p:spPr>
          <a:xfrm>
            <a:off x="1317615" y="690511"/>
            <a:ext cx="5185821" cy="525308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and Table">
  <p:cSld name="Title Content and Table">
    <p:bg>
      <p:bgPr>
        <a:solidFill>
          <a:srgbClr val="F2ECE9"/>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468814" y="503852"/>
            <a:ext cx="9808773" cy="1427585"/>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1468814" y="2057400"/>
            <a:ext cx="3091027" cy="3867538"/>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0"/>
              </a:spcBef>
              <a:spcAft>
                <a:spcPts val="0"/>
              </a:spcAft>
              <a:buClr>
                <a:schemeClr val="dk1"/>
              </a:buClr>
              <a:buSzPts val="2000"/>
              <a:buNone/>
              <a:defRPr sz="2000"/>
            </a:lvl1pPr>
            <a:lvl2pPr marL="914400" lvl="1" indent="-355600" algn="l">
              <a:lnSpc>
                <a:spcPct val="10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p:nvPr/>
        </p:nvSpPr>
        <p:spPr>
          <a:xfrm>
            <a:off x="11277600" y="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76" name="Google Shape;76;p11"/>
          <p:cNvCxnSpPr/>
          <p:nvPr/>
        </p:nvCxnSpPr>
        <p:spPr>
          <a:xfrm>
            <a:off x="896628" y="0"/>
            <a:ext cx="0" cy="5943600"/>
          </a:xfrm>
          <a:prstGeom prst="straightConnector1">
            <a:avLst/>
          </a:prstGeom>
          <a:noFill/>
          <a:ln w="19050" cap="flat" cmpd="sng">
            <a:solidFill>
              <a:srgbClr val="DF978A"/>
            </a:solidFill>
            <a:prstDash val="solid"/>
            <a:miter lim="800000"/>
            <a:headEnd type="none" w="sm" len="sm"/>
            <a:tailEnd type="none" w="sm" len="sm"/>
          </a:ln>
        </p:spPr>
      </p:cxnSp>
      <p:sp>
        <p:nvSpPr>
          <p:cNvPr id="77" name="Google Shape;77;p11"/>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2 Content 2">
  <p:cSld name="Title and 2 Content 2">
    <p:bg>
      <p:bgPr>
        <a:solidFill>
          <a:srgbClr val="F2ECE9"/>
        </a:solidFill>
        <a:effectLst/>
      </p:bgPr>
    </p:bg>
    <p:spTree>
      <p:nvGrpSpPr>
        <p:cNvPr id="1" name="Shape 78"/>
        <p:cNvGrpSpPr/>
        <p:nvPr/>
      </p:nvGrpSpPr>
      <p:grpSpPr>
        <a:xfrm>
          <a:off x="0" y="0"/>
          <a:ext cx="0" cy="0"/>
          <a:chOff x="0" y="0"/>
          <a:chExt cx="0" cy="0"/>
        </a:xfrm>
      </p:grpSpPr>
      <p:sp>
        <p:nvSpPr>
          <p:cNvPr id="79" name="Google Shape;79;p12"/>
          <p:cNvSpPr/>
          <p:nvPr/>
        </p:nvSpPr>
        <p:spPr>
          <a:xfrm>
            <a:off x="11277600" y="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80" name="Google Shape;80;p12"/>
          <p:cNvCxnSpPr/>
          <p:nvPr/>
        </p:nvCxnSpPr>
        <p:spPr>
          <a:xfrm>
            <a:off x="896628" y="0"/>
            <a:ext cx="0" cy="5943600"/>
          </a:xfrm>
          <a:prstGeom prst="straightConnector1">
            <a:avLst/>
          </a:prstGeom>
          <a:noFill/>
          <a:ln w="19050" cap="flat" cmpd="sng">
            <a:solidFill>
              <a:srgbClr val="DF978A"/>
            </a:solidFill>
            <a:prstDash val="solid"/>
            <a:miter lim="800000"/>
            <a:headEnd type="none" w="sm" len="sm"/>
            <a:tailEnd type="none" w="sm" len="sm"/>
          </a:ln>
        </p:spPr>
      </p:cxnSp>
      <p:sp>
        <p:nvSpPr>
          <p:cNvPr id="81" name="Google Shape;81;p12"/>
          <p:cNvSpPr txBox="1">
            <a:spLocks noGrp="1"/>
          </p:cNvSpPr>
          <p:nvPr>
            <p:ph type="title"/>
          </p:nvPr>
        </p:nvSpPr>
        <p:spPr>
          <a:xfrm>
            <a:off x="1468814" y="503852"/>
            <a:ext cx="9808773" cy="1427585"/>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1468814" y="2066731"/>
            <a:ext cx="6452876" cy="3867538"/>
          </a:xfrm>
          <a:prstGeom prst="rect">
            <a:avLst/>
          </a:prstGeom>
          <a:noFill/>
          <a:ln>
            <a:noFill/>
          </a:ln>
        </p:spPr>
        <p:txBody>
          <a:bodyPr spcFirstLastPara="1" wrap="square" lIns="0" tIns="45700" rIns="91425" bIns="45700" anchor="t" anchorCtr="0">
            <a:normAutofit/>
          </a:bodyPr>
          <a:lstStyle>
            <a:lvl1pPr marL="457200" lvl="0" indent="-355600" algn="l">
              <a:lnSpc>
                <a:spcPct val="100000"/>
              </a:lnSpc>
              <a:spcBef>
                <a:spcPts val="1000"/>
              </a:spcBef>
              <a:spcAft>
                <a:spcPts val="0"/>
              </a:spcAft>
              <a:buClr>
                <a:schemeClr val="dk1"/>
              </a:buClr>
              <a:buSzPts val="2000"/>
              <a:buChar char="•"/>
              <a:defRPr sz="20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10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body" idx="2"/>
          </p:nvPr>
        </p:nvSpPr>
        <p:spPr>
          <a:xfrm>
            <a:off x="8169196" y="2066731"/>
            <a:ext cx="3108391" cy="3867538"/>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1"/>
              </a:buClr>
              <a:buSzPts val="2000"/>
              <a:buNone/>
              <a:defRPr sz="2000"/>
            </a:lvl1pPr>
            <a:lvl2pPr marL="914400" lvl="1" indent="-355600" algn="l">
              <a:lnSpc>
                <a:spcPct val="100000"/>
              </a:lnSpc>
              <a:spcBef>
                <a:spcPts val="600"/>
              </a:spcBef>
              <a:spcAft>
                <a:spcPts val="0"/>
              </a:spcAft>
              <a:buClr>
                <a:schemeClr val="dk1"/>
              </a:buClr>
              <a:buSzPts val="2000"/>
              <a:buFont typeface="Arial"/>
              <a:buChar char="•"/>
              <a:defRPr sz="2000"/>
            </a:lvl2pPr>
            <a:lvl3pPr marL="1371600" lvl="2" indent="-355600" algn="l">
              <a:lnSpc>
                <a:spcPct val="90000"/>
              </a:lnSpc>
              <a:spcBef>
                <a:spcPts val="600"/>
              </a:spcBef>
              <a:spcAft>
                <a:spcPts val="0"/>
              </a:spcAft>
              <a:buClr>
                <a:schemeClr val="dk1"/>
              </a:buClr>
              <a:buSzPts val="2000"/>
              <a:buFont typeface="Arial"/>
              <a:buChar char="•"/>
              <a:defRPr sz="2000"/>
            </a:lvl3pPr>
            <a:lvl4pPr marL="1828800" lvl="3" indent="-355600" algn="l">
              <a:lnSpc>
                <a:spcPct val="90000"/>
              </a:lnSpc>
              <a:spcBef>
                <a:spcPts val="500"/>
              </a:spcBef>
              <a:spcAft>
                <a:spcPts val="0"/>
              </a:spcAft>
              <a:buClr>
                <a:schemeClr val="dk1"/>
              </a:buClr>
              <a:buSzPts val="2000"/>
              <a:buFont typeface="Arial"/>
              <a:buChar char="•"/>
              <a:defRPr sz="2000"/>
            </a:lvl4pPr>
            <a:lvl5pPr marL="2286000" lvl="4" indent="-355600" algn="l">
              <a:lnSpc>
                <a:spcPct val="90000"/>
              </a:lnSpc>
              <a:spcBef>
                <a:spcPts val="5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2"/>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p:cSld name="Title and Table">
    <p:bg>
      <p:bgPr>
        <a:solidFill>
          <a:srgbClr val="F2ECE9"/>
        </a:solidFill>
        <a:effectLst/>
      </p:bgPr>
    </p:bg>
    <p:spTree>
      <p:nvGrpSpPr>
        <p:cNvPr id="1" name="Shape 85"/>
        <p:cNvGrpSpPr/>
        <p:nvPr/>
      </p:nvGrpSpPr>
      <p:grpSpPr>
        <a:xfrm>
          <a:off x="0" y="0"/>
          <a:ext cx="0" cy="0"/>
          <a:chOff x="0" y="0"/>
          <a:chExt cx="0" cy="0"/>
        </a:xfrm>
      </p:grpSpPr>
      <p:sp>
        <p:nvSpPr>
          <p:cNvPr id="86" name="Google Shape;86;p13"/>
          <p:cNvSpPr/>
          <p:nvPr/>
        </p:nvSpPr>
        <p:spPr>
          <a:xfrm>
            <a:off x="11277600" y="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87" name="Google Shape;87;p13"/>
          <p:cNvCxnSpPr/>
          <p:nvPr/>
        </p:nvCxnSpPr>
        <p:spPr>
          <a:xfrm>
            <a:off x="896628" y="0"/>
            <a:ext cx="0" cy="5943600"/>
          </a:xfrm>
          <a:prstGeom prst="straightConnector1">
            <a:avLst/>
          </a:prstGeom>
          <a:noFill/>
          <a:ln w="19050" cap="flat" cmpd="sng">
            <a:solidFill>
              <a:srgbClr val="DF978A"/>
            </a:solidFill>
            <a:prstDash val="solid"/>
            <a:miter lim="800000"/>
            <a:headEnd type="none" w="sm" len="sm"/>
            <a:tailEnd type="none" w="sm" len="sm"/>
          </a:ln>
        </p:spPr>
      </p:cxnSp>
      <p:sp>
        <p:nvSpPr>
          <p:cNvPr id="88" name="Google Shape;88;p13"/>
          <p:cNvSpPr txBox="1">
            <a:spLocks noGrp="1"/>
          </p:cNvSpPr>
          <p:nvPr>
            <p:ph type="title"/>
          </p:nvPr>
        </p:nvSpPr>
        <p:spPr>
          <a:xfrm>
            <a:off x="1468814" y="503852"/>
            <a:ext cx="9808773" cy="1427585"/>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1">
  <p:cSld name="Thank you 1">
    <p:bg>
      <p:bgPr>
        <a:solidFill>
          <a:srgbClr val="3F636A"/>
        </a:solidFill>
        <a:effectLst/>
      </p:bgPr>
    </p:bg>
    <p:spTree>
      <p:nvGrpSpPr>
        <p:cNvPr id="1" name="Shape 90"/>
        <p:cNvGrpSpPr/>
        <p:nvPr/>
      </p:nvGrpSpPr>
      <p:grpSpPr>
        <a:xfrm>
          <a:off x="0" y="0"/>
          <a:ext cx="0" cy="0"/>
          <a:chOff x="0" y="0"/>
          <a:chExt cx="0" cy="0"/>
        </a:xfrm>
      </p:grpSpPr>
      <p:sp>
        <p:nvSpPr>
          <p:cNvPr id="91" name="Google Shape;91;p14"/>
          <p:cNvSpPr/>
          <p:nvPr/>
        </p:nvSpPr>
        <p:spPr>
          <a:xfrm>
            <a:off x="0" y="594360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92" name="Google Shape;92;p14"/>
          <p:cNvCxnSpPr/>
          <p:nvPr/>
        </p:nvCxnSpPr>
        <p:spPr>
          <a:xfrm>
            <a:off x="896628" y="0"/>
            <a:ext cx="0" cy="6858000"/>
          </a:xfrm>
          <a:prstGeom prst="straightConnector1">
            <a:avLst/>
          </a:prstGeom>
          <a:noFill/>
          <a:ln w="19050" cap="flat" cmpd="sng">
            <a:solidFill>
              <a:srgbClr val="F2ECE9"/>
            </a:solidFill>
            <a:prstDash val="solid"/>
            <a:miter lim="800000"/>
            <a:headEnd type="none" w="sm" len="sm"/>
            <a:tailEnd type="none" w="sm" len="sm"/>
          </a:ln>
        </p:spPr>
      </p:cxnSp>
      <p:sp>
        <p:nvSpPr>
          <p:cNvPr id="93" name="Google Shape;93;p14"/>
          <p:cNvSpPr/>
          <p:nvPr/>
        </p:nvSpPr>
        <p:spPr>
          <a:xfrm>
            <a:off x="11277600" y="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94" name="Google Shape;94;p14"/>
          <p:cNvSpPr txBox="1">
            <a:spLocks noGrp="1"/>
          </p:cNvSpPr>
          <p:nvPr>
            <p:ph type="title"/>
          </p:nvPr>
        </p:nvSpPr>
        <p:spPr>
          <a:xfrm>
            <a:off x="1317614" y="690511"/>
            <a:ext cx="4964671" cy="525308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4"/>
          <p:cNvSpPr txBox="1">
            <a:spLocks noGrp="1"/>
          </p:cNvSpPr>
          <p:nvPr>
            <p:ph type="body" idx="1"/>
          </p:nvPr>
        </p:nvSpPr>
        <p:spPr>
          <a:xfrm>
            <a:off x="6282286" y="690465"/>
            <a:ext cx="4784372" cy="5253089"/>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lt1"/>
              </a:buClr>
              <a:buSzPts val="2000"/>
              <a:buNone/>
              <a:defRPr sz="2000">
                <a:solidFill>
                  <a:schemeClr val="lt1"/>
                </a:solidFill>
              </a:defRPr>
            </a:lvl1pPr>
            <a:lvl2pPr marL="914400" lvl="1" indent="-342900" algn="l">
              <a:lnSpc>
                <a:spcPct val="100000"/>
              </a:lnSpc>
              <a:spcBef>
                <a:spcPts val="1200"/>
              </a:spcBef>
              <a:spcAft>
                <a:spcPts val="0"/>
              </a:spcAft>
              <a:buClr>
                <a:schemeClr val="lt1"/>
              </a:buClr>
              <a:buSzPts val="1800"/>
              <a:buFont typeface="Arial"/>
              <a:buChar char="•"/>
              <a:defRPr sz="1800">
                <a:solidFill>
                  <a:schemeClr val="lt1"/>
                </a:solidFill>
              </a:defRPr>
            </a:lvl2pPr>
            <a:lvl3pPr marL="1371600" lvl="2" indent="-330200" algn="l">
              <a:lnSpc>
                <a:spcPct val="100000"/>
              </a:lnSpc>
              <a:spcBef>
                <a:spcPts val="1200"/>
              </a:spcBef>
              <a:spcAft>
                <a:spcPts val="0"/>
              </a:spcAft>
              <a:buClr>
                <a:schemeClr val="lt1"/>
              </a:buClr>
              <a:buSzPts val="1600"/>
              <a:buFont typeface="Arial"/>
              <a:buChar char="•"/>
              <a:defRPr sz="1600">
                <a:solidFill>
                  <a:schemeClr val="lt1"/>
                </a:solidFill>
              </a:defRPr>
            </a:lvl3pPr>
            <a:lvl4pPr marL="1828800" lvl="3" indent="-317500" algn="l">
              <a:lnSpc>
                <a:spcPct val="100000"/>
              </a:lnSpc>
              <a:spcBef>
                <a:spcPts val="1200"/>
              </a:spcBef>
              <a:spcAft>
                <a:spcPts val="0"/>
              </a:spcAft>
              <a:buClr>
                <a:schemeClr val="lt1"/>
              </a:buClr>
              <a:buSzPts val="1400"/>
              <a:buFont typeface="Arial"/>
              <a:buChar char="•"/>
              <a:defRPr sz="1400">
                <a:solidFill>
                  <a:schemeClr val="lt1"/>
                </a:solidFill>
              </a:defRPr>
            </a:lvl4pPr>
            <a:lvl5pPr marL="2286000" lvl="4" indent="-317500" algn="l">
              <a:lnSpc>
                <a:spcPct val="100000"/>
              </a:lnSpc>
              <a:spcBef>
                <a:spcPts val="1200"/>
              </a:spcBef>
              <a:spcAft>
                <a:spcPts val="0"/>
              </a:spcAft>
              <a:buClr>
                <a:schemeClr val="lt1"/>
              </a:buClr>
              <a:buSzPts val="1400"/>
              <a:buFont typeface="Arial"/>
              <a:buChar char="•"/>
              <a:defRPr sz="1400">
                <a:solidFill>
                  <a:schemeClr val="lt1"/>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1">
  <p:cSld name="Agenda 1">
    <p:bg>
      <p:bgPr>
        <a:solidFill>
          <a:srgbClr val="E9F0F1"/>
        </a:soli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455583" y="737115"/>
            <a:ext cx="4640418" cy="5407091"/>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388461" y="737115"/>
            <a:ext cx="4449712" cy="5407091"/>
          </a:xfrm>
          <a:prstGeom prst="rect">
            <a:avLst/>
          </a:prstGeom>
          <a:noFill/>
          <a:ln>
            <a:noFill/>
          </a:ln>
        </p:spPr>
        <p:txBody>
          <a:bodyPr spcFirstLastPara="1" wrap="square" lIns="0" tIns="0" rIns="0" bIns="0" anchor="ctr" anchorCtr="0">
            <a:normAutofit/>
          </a:bodyPr>
          <a:lstStyle>
            <a:lvl1pPr marL="457200" lvl="0" indent="-355600" algn="l">
              <a:lnSpc>
                <a:spcPct val="100000"/>
              </a:lnSpc>
              <a:spcBef>
                <a:spcPts val="0"/>
              </a:spcBef>
              <a:spcAft>
                <a:spcPts val="0"/>
              </a:spcAft>
              <a:buClr>
                <a:schemeClr val="dk1"/>
              </a:buClr>
              <a:buSzPts val="2000"/>
              <a:buFont typeface="Arial"/>
              <a:buChar char="•"/>
              <a:defRPr sz="2000"/>
            </a:lvl1pPr>
            <a:lvl2pPr marL="914400" lvl="1" indent="-355600" algn="l">
              <a:lnSpc>
                <a:spcPct val="10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3" name="Google Shape;23;p3"/>
          <p:cNvCxnSpPr/>
          <p:nvPr/>
        </p:nvCxnSpPr>
        <p:spPr>
          <a:xfrm>
            <a:off x="896628" y="0"/>
            <a:ext cx="0" cy="5943600"/>
          </a:xfrm>
          <a:prstGeom prst="straightConnector1">
            <a:avLst/>
          </a:prstGeom>
          <a:noFill/>
          <a:ln w="19050" cap="flat" cmpd="sng">
            <a:solidFill>
              <a:srgbClr val="3F636A"/>
            </a:solidFill>
            <a:prstDash val="solid"/>
            <a:miter lim="800000"/>
            <a:headEnd type="none" w="sm" len="sm"/>
            <a:tailEnd type="none" w="sm" len="sm"/>
          </a:ln>
        </p:spPr>
      </p:cxnSp>
      <p:sp>
        <p:nvSpPr>
          <p:cNvPr id="24" name="Google Shape;24;p3"/>
          <p:cNvSpPr/>
          <p:nvPr/>
        </p:nvSpPr>
        <p:spPr>
          <a:xfrm>
            <a:off x="11277600" y="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 name="Google Shape;25;p3"/>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Picture">
  <p:cSld name="Title and Picture">
    <p:bg>
      <p:bgPr>
        <a:solidFill>
          <a:srgbClr val="E9F0F1"/>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353827" y="1278294"/>
            <a:ext cx="5000318" cy="49041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a:spLocks noGrp="1"/>
          </p:cNvSpPr>
          <p:nvPr>
            <p:ph type="pic" idx="2"/>
          </p:nvPr>
        </p:nvSpPr>
        <p:spPr>
          <a:xfrm>
            <a:off x="6642169" y="-1"/>
            <a:ext cx="4635426" cy="6857999"/>
          </a:xfrm>
          <a:prstGeom prst="rect">
            <a:avLst/>
          </a:prstGeom>
          <a:noFill/>
          <a:ln>
            <a:noFill/>
          </a:ln>
        </p:spPr>
      </p:sp>
      <p:sp>
        <p:nvSpPr>
          <p:cNvPr id="29" name="Google Shape;29;p4"/>
          <p:cNvSpPr/>
          <p:nvPr/>
        </p:nvSpPr>
        <p:spPr>
          <a:xfrm>
            <a:off x="0" y="594360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30" name="Google Shape;30;p4"/>
          <p:cNvSpPr/>
          <p:nvPr/>
        </p:nvSpPr>
        <p:spPr>
          <a:xfrm>
            <a:off x="11277600" y="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31" name="Google Shape;31;p4"/>
          <p:cNvCxnSpPr/>
          <p:nvPr/>
        </p:nvCxnSpPr>
        <p:spPr>
          <a:xfrm>
            <a:off x="896628" y="0"/>
            <a:ext cx="0" cy="6858000"/>
          </a:xfrm>
          <a:prstGeom prst="straightConnector1">
            <a:avLst/>
          </a:prstGeom>
          <a:noFill/>
          <a:ln w="19050" cap="flat" cmpd="sng">
            <a:solidFill>
              <a:srgbClr val="3F636A"/>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ubtitle">
  <p:cSld name="Title and Subtitle">
    <p:bg>
      <p:bgPr>
        <a:solidFill>
          <a:srgbClr val="E9F0F1"/>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353827" y="3508311"/>
            <a:ext cx="9923770" cy="14387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a:spLocks noGrp="1"/>
          </p:cNvSpPr>
          <p:nvPr>
            <p:ph type="pic" idx="2"/>
          </p:nvPr>
        </p:nvSpPr>
        <p:spPr>
          <a:xfrm>
            <a:off x="915600" y="0"/>
            <a:ext cx="10361995" cy="3429000"/>
          </a:xfrm>
          <a:prstGeom prst="rect">
            <a:avLst/>
          </a:prstGeom>
          <a:noFill/>
          <a:ln>
            <a:noFill/>
          </a:ln>
        </p:spPr>
      </p:sp>
      <p:sp>
        <p:nvSpPr>
          <p:cNvPr id="35" name="Google Shape;35;p5"/>
          <p:cNvSpPr/>
          <p:nvPr/>
        </p:nvSpPr>
        <p:spPr>
          <a:xfrm>
            <a:off x="0" y="594360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36" name="Google Shape;36;p5"/>
          <p:cNvSpPr/>
          <p:nvPr/>
        </p:nvSpPr>
        <p:spPr>
          <a:xfrm>
            <a:off x="11277600" y="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37" name="Google Shape;37;p5"/>
          <p:cNvCxnSpPr/>
          <p:nvPr/>
        </p:nvCxnSpPr>
        <p:spPr>
          <a:xfrm>
            <a:off x="896628" y="0"/>
            <a:ext cx="0" cy="6858000"/>
          </a:xfrm>
          <a:prstGeom prst="straightConnector1">
            <a:avLst/>
          </a:prstGeom>
          <a:noFill/>
          <a:ln w="19050" cap="flat" cmpd="sng">
            <a:solidFill>
              <a:srgbClr val="3F636A"/>
            </a:solidFill>
            <a:prstDash val="solid"/>
            <a:miter lim="800000"/>
            <a:headEnd type="none" w="sm" len="sm"/>
            <a:tailEnd type="none" w="sm" len="sm"/>
          </a:ln>
        </p:spPr>
      </p:cxnSp>
      <p:sp>
        <p:nvSpPr>
          <p:cNvPr id="38" name="Google Shape;38;p5"/>
          <p:cNvSpPr txBox="1">
            <a:spLocks noGrp="1"/>
          </p:cNvSpPr>
          <p:nvPr>
            <p:ph type="body" idx="1"/>
          </p:nvPr>
        </p:nvSpPr>
        <p:spPr>
          <a:xfrm>
            <a:off x="1353828" y="5228488"/>
            <a:ext cx="9923770" cy="1368256"/>
          </a:xfrm>
          <a:prstGeom prst="rect">
            <a:avLst/>
          </a:prstGeom>
          <a:noFill/>
          <a:ln>
            <a:noFill/>
          </a:ln>
        </p:spPr>
        <p:txBody>
          <a:bodyPr spcFirstLastPara="1" wrap="square" lIns="91425" tIns="45700" rIns="91425" bIns="45700" anchor="t" anchorCtr="0">
            <a:normAutofit/>
          </a:bodyPr>
          <a:lstStyle>
            <a:lvl1pPr marL="457200" lvl="0" indent="-228600" algn="l">
              <a:lnSpc>
                <a:spcPct val="80000"/>
              </a:lnSpc>
              <a:spcBef>
                <a:spcPts val="0"/>
              </a:spcBef>
              <a:spcAft>
                <a:spcPts val="0"/>
              </a:spcAft>
              <a:buClr>
                <a:schemeClr val="dk1"/>
              </a:buClr>
              <a:buSzPts val="2000"/>
              <a:buNone/>
              <a:defRPr sz="2000">
                <a:solidFill>
                  <a:schemeClr val="dk1"/>
                </a:solidFill>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
  <p:cSld name="Title and Content ">
    <p:bg>
      <p:bgPr>
        <a:solidFill>
          <a:srgbClr val="E9F0F1"/>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468815" y="503852"/>
            <a:ext cx="9150675" cy="1427585"/>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1450153" y="2108722"/>
            <a:ext cx="8552264" cy="4119463"/>
          </a:xfrm>
          <a:prstGeom prst="rect">
            <a:avLst/>
          </a:prstGeom>
          <a:noFill/>
          <a:ln>
            <a:noFill/>
          </a:ln>
        </p:spPr>
        <p:txBody>
          <a:bodyPr spcFirstLastPara="1" wrap="square" lIns="0" tIns="0" rIns="0" bIns="0" anchor="t" anchorCtr="0">
            <a:normAutofit/>
          </a:bodyPr>
          <a:lstStyle>
            <a:lvl1pPr marL="457200" lvl="0" indent="-355600" algn="l">
              <a:lnSpc>
                <a:spcPct val="100000"/>
              </a:lnSpc>
              <a:spcBef>
                <a:spcPts val="0"/>
              </a:spcBef>
              <a:spcAft>
                <a:spcPts val="0"/>
              </a:spcAft>
              <a:buClr>
                <a:schemeClr val="dk1"/>
              </a:buClr>
              <a:buSzPts val="2000"/>
              <a:buFont typeface="Arial"/>
              <a:buChar char="•"/>
              <a:defRPr sz="2000"/>
            </a:lvl1pPr>
            <a:lvl2pPr marL="914400" lvl="1" indent="-355600" algn="l">
              <a:lnSpc>
                <a:spcPct val="10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2" name="Google Shape;42;p6"/>
          <p:cNvCxnSpPr/>
          <p:nvPr/>
        </p:nvCxnSpPr>
        <p:spPr>
          <a:xfrm>
            <a:off x="896628" y="0"/>
            <a:ext cx="0" cy="5943600"/>
          </a:xfrm>
          <a:prstGeom prst="straightConnector1">
            <a:avLst/>
          </a:prstGeom>
          <a:noFill/>
          <a:ln w="19050" cap="flat" cmpd="sng">
            <a:solidFill>
              <a:srgbClr val="3F636A"/>
            </a:solidFill>
            <a:prstDash val="solid"/>
            <a:miter lim="800000"/>
            <a:headEnd type="none" w="sm" len="sm"/>
            <a:tailEnd type="none" w="sm" len="sm"/>
          </a:ln>
        </p:spPr>
      </p:cxnSp>
      <p:sp>
        <p:nvSpPr>
          <p:cNvPr id="43" name="Google Shape;43;p6"/>
          <p:cNvSpPr/>
          <p:nvPr/>
        </p:nvSpPr>
        <p:spPr>
          <a:xfrm>
            <a:off x="11277600" y="0"/>
            <a:ext cx="914400" cy="914400"/>
          </a:xfrm>
          <a:prstGeom prst="rect">
            <a:avLst/>
          </a:prstGeom>
          <a:solidFill>
            <a:srgbClr val="D4E2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44" name="Google Shape;44;p6"/>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accent6"/>
        </a:solidFill>
        <a:effectLst/>
      </p:bgPr>
    </p:bg>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038031" y="1068169"/>
            <a:ext cx="10115939" cy="268154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p:nvPr/>
        </p:nvSpPr>
        <p:spPr>
          <a:xfrm>
            <a:off x="914400" y="914400"/>
            <a:ext cx="10363200" cy="5029200"/>
          </a:xfrm>
          <a:prstGeom prst="rect">
            <a:avLst/>
          </a:prstGeom>
          <a:no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48" name="Google Shape;48;p7"/>
          <p:cNvSpPr/>
          <p:nvPr/>
        </p:nvSpPr>
        <p:spPr>
          <a:xfrm>
            <a:off x="0" y="594360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49" name="Google Shape;49;p7"/>
          <p:cNvSpPr/>
          <p:nvPr/>
        </p:nvSpPr>
        <p:spPr>
          <a:xfrm>
            <a:off x="11277600" y="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50" name="Google Shape;50;p7"/>
          <p:cNvSpPr txBox="1">
            <a:spLocks noGrp="1"/>
          </p:cNvSpPr>
          <p:nvPr>
            <p:ph type="body" idx="1"/>
          </p:nvPr>
        </p:nvSpPr>
        <p:spPr>
          <a:xfrm>
            <a:off x="1038031" y="4027047"/>
            <a:ext cx="10115939" cy="1762783"/>
          </a:xfrm>
          <a:prstGeom prst="rect">
            <a:avLst/>
          </a:prstGeom>
          <a:noFill/>
          <a:ln>
            <a:noFill/>
          </a:ln>
        </p:spPr>
        <p:txBody>
          <a:bodyPr spcFirstLastPara="1" wrap="square" lIns="91425" tIns="45700" rIns="91425" bIns="45700" anchor="t" anchorCtr="0">
            <a:normAutofit/>
          </a:bodyPr>
          <a:lstStyle>
            <a:lvl1pPr marL="457200" lvl="0" indent="-228600" algn="ctr">
              <a:lnSpc>
                <a:spcPct val="80000"/>
              </a:lnSpc>
              <a:spcBef>
                <a:spcPts val="0"/>
              </a:spcBef>
              <a:spcAft>
                <a:spcPts val="0"/>
              </a:spcAft>
              <a:buClr>
                <a:schemeClr val="lt1"/>
              </a:buClr>
              <a:buSzPts val="2000"/>
              <a:buNone/>
              <a:defRPr sz="2000">
                <a:solidFill>
                  <a:schemeClr val="lt1"/>
                </a:solidFill>
                <a:latin typeface="Open Sans Light"/>
                <a:ea typeface="Open Sans Light"/>
                <a:cs typeface="Open Sans Light"/>
                <a:sym typeface="Open Sans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2 Content ">
  <p:cSld name="Title and 2 Content ">
    <p:bg>
      <p:bgPr>
        <a:solidFill>
          <a:srgbClr val="F2ECE9"/>
        </a:soli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468814" y="503852"/>
            <a:ext cx="9808773" cy="1427585"/>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1468814" y="2057401"/>
            <a:ext cx="4627186" cy="41194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1"/>
              </a:buClr>
              <a:buSzPts val="2000"/>
              <a:buNone/>
              <a:defRPr sz="2000"/>
            </a:lvl1pPr>
            <a:lvl2pPr marL="914400" lvl="1" indent="-355600" algn="l">
              <a:lnSpc>
                <a:spcPct val="10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body" idx="2"/>
          </p:nvPr>
        </p:nvSpPr>
        <p:spPr>
          <a:xfrm>
            <a:off x="6668185" y="2057401"/>
            <a:ext cx="4609399" cy="41194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1"/>
              </a:buClr>
              <a:buSzPts val="2000"/>
              <a:buNone/>
              <a:defRPr sz="2000"/>
            </a:lvl1pPr>
            <a:lvl2pPr marL="914400" lvl="1" indent="-355600" algn="l">
              <a:lnSpc>
                <a:spcPct val="10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p:nvPr/>
        </p:nvSpPr>
        <p:spPr>
          <a:xfrm>
            <a:off x="11277600" y="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56" name="Google Shape;56;p8"/>
          <p:cNvCxnSpPr/>
          <p:nvPr/>
        </p:nvCxnSpPr>
        <p:spPr>
          <a:xfrm>
            <a:off x="896628" y="0"/>
            <a:ext cx="0" cy="5943600"/>
          </a:xfrm>
          <a:prstGeom prst="straightConnector1">
            <a:avLst/>
          </a:prstGeom>
          <a:noFill/>
          <a:ln w="19050" cap="flat" cmpd="sng">
            <a:solidFill>
              <a:srgbClr val="DF978A"/>
            </a:solidFill>
            <a:prstDash val="solid"/>
            <a:miter lim="800000"/>
            <a:headEnd type="none" w="sm" len="sm"/>
            <a:tailEnd type="none" w="sm" len="sm"/>
          </a:ln>
        </p:spPr>
      </p:cxnSp>
      <p:sp>
        <p:nvSpPr>
          <p:cNvPr id="57" name="Google Shape;57;p8"/>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ntent 3">
  <p:cSld name="Title and 2 Content 3">
    <p:bg>
      <p:bgPr>
        <a:solidFill>
          <a:srgbClr val="F2ECE9"/>
        </a:solid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468814" y="503852"/>
            <a:ext cx="9808773" cy="1427585"/>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468815" y="2057401"/>
            <a:ext cx="3068678" cy="4119463"/>
          </a:xfrm>
          <a:prstGeom prst="rect">
            <a:avLst/>
          </a:prstGeom>
          <a:noFill/>
          <a:ln>
            <a:noFill/>
          </a:ln>
        </p:spPr>
        <p:txBody>
          <a:bodyPr spcFirstLastPara="1" wrap="square" lIns="0" tIns="45700" rIns="91425" bIns="45700" anchor="t" anchorCtr="0">
            <a:normAutofit/>
          </a:bodyPr>
          <a:lstStyle>
            <a:lvl1pPr marL="457200" lvl="0" indent="-355600" algn="l">
              <a:lnSpc>
                <a:spcPct val="100000"/>
              </a:lnSpc>
              <a:spcBef>
                <a:spcPts val="0"/>
              </a:spcBef>
              <a:spcAft>
                <a:spcPts val="0"/>
              </a:spcAft>
              <a:buClr>
                <a:schemeClr val="dk1"/>
              </a:buClr>
              <a:buSzPts val="2000"/>
              <a:buFont typeface="Arial"/>
              <a:buAutoNum type="arabicPeriod"/>
              <a:defRPr sz="2000"/>
            </a:lvl1pPr>
            <a:lvl2pPr marL="914400" lvl="1" indent="-355600" algn="l">
              <a:lnSpc>
                <a:spcPct val="100000"/>
              </a:lnSpc>
              <a:spcBef>
                <a:spcPts val="1200"/>
              </a:spcBef>
              <a:spcAft>
                <a:spcPts val="0"/>
              </a:spcAft>
              <a:buClr>
                <a:schemeClr val="dk1"/>
              </a:buClr>
              <a:buSzPts val="2000"/>
              <a:buFont typeface="Arial"/>
              <a:buAutoNum type="alphaLcPeriod"/>
              <a:defRPr sz="2000"/>
            </a:lvl2pPr>
            <a:lvl3pPr marL="1371600" lvl="2" indent="-355600" algn="l">
              <a:lnSpc>
                <a:spcPct val="90000"/>
              </a:lnSpc>
              <a:spcBef>
                <a:spcPts val="1200"/>
              </a:spcBef>
              <a:spcAft>
                <a:spcPts val="0"/>
              </a:spcAft>
              <a:buClr>
                <a:schemeClr val="dk1"/>
              </a:buClr>
              <a:buSzPts val="2000"/>
              <a:buFont typeface="Arial"/>
              <a:buAutoNum type="arabicParenR"/>
              <a:defRPr sz="2000"/>
            </a:lvl3pPr>
            <a:lvl4pPr marL="1828800" lvl="3" indent="-355600" algn="l">
              <a:lnSpc>
                <a:spcPct val="90000"/>
              </a:lnSpc>
              <a:spcBef>
                <a:spcPts val="1200"/>
              </a:spcBef>
              <a:spcAft>
                <a:spcPts val="0"/>
              </a:spcAft>
              <a:buClr>
                <a:schemeClr val="dk1"/>
              </a:buClr>
              <a:buSzPts val="2000"/>
              <a:buFont typeface="Arial"/>
              <a:buAutoNum type="alphaLcParenR"/>
              <a:defRPr sz="2000"/>
            </a:lvl4pPr>
            <a:lvl5pPr marL="2286000" lvl="4" indent="-355600" algn="l">
              <a:lnSpc>
                <a:spcPct val="90000"/>
              </a:lnSpc>
              <a:spcBef>
                <a:spcPts val="1200"/>
              </a:spcBef>
              <a:spcAft>
                <a:spcPts val="0"/>
              </a:spcAft>
              <a:buClr>
                <a:schemeClr val="dk1"/>
              </a:buClr>
              <a:buSzPts val="2000"/>
              <a:buFont typeface="Arial"/>
              <a:buAutoNum type="romanLcPeriod"/>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9"/>
          <p:cNvSpPr txBox="1">
            <a:spLocks noGrp="1"/>
          </p:cNvSpPr>
          <p:nvPr>
            <p:ph type="body" idx="2"/>
          </p:nvPr>
        </p:nvSpPr>
        <p:spPr>
          <a:xfrm>
            <a:off x="5191727" y="2057401"/>
            <a:ext cx="6085857" cy="41194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1"/>
              </a:buClr>
              <a:buSzPts val="2000"/>
              <a:buNone/>
              <a:defRPr sz="2000"/>
            </a:lvl1pPr>
            <a:lvl2pPr marL="914400" lvl="1" indent="-355600" algn="l">
              <a:lnSpc>
                <a:spcPct val="10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p:nvPr/>
        </p:nvSpPr>
        <p:spPr>
          <a:xfrm>
            <a:off x="11277600" y="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63" name="Google Shape;63;p9"/>
          <p:cNvCxnSpPr/>
          <p:nvPr/>
        </p:nvCxnSpPr>
        <p:spPr>
          <a:xfrm>
            <a:off x="896628" y="0"/>
            <a:ext cx="0" cy="5943600"/>
          </a:xfrm>
          <a:prstGeom prst="straightConnector1">
            <a:avLst/>
          </a:prstGeom>
          <a:noFill/>
          <a:ln w="19050" cap="flat" cmpd="sng">
            <a:solidFill>
              <a:srgbClr val="DF978A"/>
            </a:solidFill>
            <a:prstDash val="solid"/>
            <a:miter lim="800000"/>
            <a:headEnd type="none" w="sm" len="sm"/>
            <a:tailEnd type="none" w="sm" len="sm"/>
          </a:ln>
        </p:spPr>
      </p:cxnSp>
      <p:sp>
        <p:nvSpPr>
          <p:cNvPr id="64" name="Google Shape;64;p9"/>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Picture and Content">
  <p:cSld name="Title Picture and Content">
    <p:bg>
      <p:bgPr>
        <a:solidFill>
          <a:srgbClr val="F2ECE9"/>
        </a:solidFill>
        <a:effectLst/>
      </p:bgPr>
    </p:bg>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468814" y="503852"/>
            <a:ext cx="9808773" cy="1427585"/>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503363" y="2061969"/>
            <a:ext cx="4592637" cy="4805362"/>
          </a:xfrm>
          <a:prstGeom prst="rect">
            <a:avLst/>
          </a:prstGeom>
          <a:noFill/>
          <a:ln>
            <a:noFill/>
          </a:ln>
        </p:spPr>
      </p:sp>
      <p:sp>
        <p:nvSpPr>
          <p:cNvPr id="68" name="Google Shape;68;p10"/>
          <p:cNvSpPr txBox="1">
            <a:spLocks noGrp="1"/>
          </p:cNvSpPr>
          <p:nvPr>
            <p:ph type="body" idx="1"/>
          </p:nvPr>
        </p:nvSpPr>
        <p:spPr>
          <a:xfrm>
            <a:off x="6787262" y="2052736"/>
            <a:ext cx="4490320" cy="4800598"/>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1"/>
              </a:buClr>
              <a:buSzPts val="2000"/>
              <a:buNone/>
              <a:defRPr sz="2000"/>
            </a:lvl1pPr>
            <a:lvl2pPr marL="914400" lvl="1" indent="-355600" algn="l">
              <a:lnSpc>
                <a:spcPct val="10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0"/>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10"/>
          <p:cNvSpPr/>
          <p:nvPr/>
        </p:nvSpPr>
        <p:spPr>
          <a:xfrm>
            <a:off x="11277600" y="0"/>
            <a:ext cx="914400" cy="914400"/>
          </a:xfrm>
          <a:prstGeom prst="rect">
            <a:avLst/>
          </a:prstGeom>
          <a:solidFill>
            <a:srgbClr val="F4DC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cxnSp>
        <p:nvCxnSpPr>
          <p:cNvPr id="71" name="Google Shape;71;p10"/>
          <p:cNvCxnSpPr/>
          <p:nvPr/>
        </p:nvCxnSpPr>
        <p:spPr>
          <a:xfrm>
            <a:off x="896628" y="0"/>
            <a:ext cx="0" cy="5943600"/>
          </a:xfrm>
          <a:prstGeom prst="straightConnector1">
            <a:avLst/>
          </a:prstGeom>
          <a:noFill/>
          <a:ln w="19050" cap="flat" cmpd="sng">
            <a:solidFill>
              <a:srgbClr val="DF978A"/>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757070"/>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757070"/>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 name="Google Shape;14;p1"/>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1" i="0" u="none" strike="noStrike" cap="none">
                <a:solidFill>
                  <a:schemeClr val="dk1"/>
                </a:solidFill>
                <a:latin typeface="Open Sans Light"/>
                <a:ea typeface="Open Sans Light"/>
                <a:cs typeface="Open Sans Light"/>
                <a:sym typeface="Open Sans Light"/>
              </a:defRPr>
            </a:lvl1pPr>
            <a:lvl2pPr marL="0" marR="0" lvl="1" indent="0" algn="ctr" rtl="0">
              <a:spcBef>
                <a:spcPts val="0"/>
              </a:spcBef>
              <a:buNone/>
              <a:defRPr sz="1200" b="1" i="0" u="none" strike="noStrike" cap="none">
                <a:solidFill>
                  <a:schemeClr val="dk1"/>
                </a:solidFill>
                <a:latin typeface="Open Sans Light"/>
                <a:ea typeface="Open Sans Light"/>
                <a:cs typeface="Open Sans Light"/>
                <a:sym typeface="Open Sans Light"/>
              </a:defRPr>
            </a:lvl2pPr>
            <a:lvl3pPr marL="0" marR="0" lvl="2" indent="0" algn="ctr" rtl="0">
              <a:spcBef>
                <a:spcPts val="0"/>
              </a:spcBef>
              <a:buNone/>
              <a:defRPr sz="1200" b="1" i="0" u="none" strike="noStrike" cap="none">
                <a:solidFill>
                  <a:schemeClr val="dk1"/>
                </a:solidFill>
                <a:latin typeface="Open Sans Light"/>
                <a:ea typeface="Open Sans Light"/>
                <a:cs typeface="Open Sans Light"/>
                <a:sym typeface="Open Sans Light"/>
              </a:defRPr>
            </a:lvl3pPr>
            <a:lvl4pPr marL="0" marR="0" lvl="3" indent="0" algn="ctr" rtl="0">
              <a:spcBef>
                <a:spcPts val="0"/>
              </a:spcBef>
              <a:buNone/>
              <a:defRPr sz="1200" b="1" i="0" u="none" strike="noStrike" cap="none">
                <a:solidFill>
                  <a:schemeClr val="dk1"/>
                </a:solidFill>
                <a:latin typeface="Open Sans Light"/>
                <a:ea typeface="Open Sans Light"/>
                <a:cs typeface="Open Sans Light"/>
                <a:sym typeface="Open Sans Light"/>
              </a:defRPr>
            </a:lvl4pPr>
            <a:lvl5pPr marL="0" marR="0" lvl="4" indent="0" algn="ctr" rtl="0">
              <a:spcBef>
                <a:spcPts val="0"/>
              </a:spcBef>
              <a:buNone/>
              <a:defRPr sz="1200" b="1" i="0" u="none" strike="noStrike" cap="none">
                <a:solidFill>
                  <a:schemeClr val="dk1"/>
                </a:solidFill>
                <a:latin typeface="Open Sans Light"/>
                <a:ea typeface="Open Sans Light"/>
                <a:cs typeface="Open Sans Light"/>
                <a:sym typeface="Open Sans Light"/>
              </a:defRPr>
            </a:lvl5pPr>
            <a:lvl6pPr marL="0" marR="0" lvl="5" indent="0" algn="ctr" rtl="0">
              <a:spcBef>
                <a:spcPts val="0"/>
              </a:spcBef>
              <a:buNone/>
              <a:defRPr sz="1200" b="1" i="0" u="none" strike="noStrike" cap="none">
                <a:solidFill>
                  <a:schemeClr val="dk1"/>
                </a:solidFill>
                <a:latin typeface="Open Sans Light"/>
                <a:ea typeface="Open Sans Light"/>
                <a:cs typeface="Open Sans Light"/>
                <a:sym typeface="Open Sans Light"/>
              </a:defRPr>
            </a:lvl6pPr>
            <a:lvl7pPr marL="0" marR="0" lvl="6" indent="0" algn="ctr" rtl="0">
              <a:spcBef>
                <a:spcPts val="0"/>
              </a:spcBef>
              <a:buNone/>
              <a:defRPr sz="1200" b="1" i="0" u="none" strike="noStrike" cap="none">
                <a:solidFill>
                  <a:schemeClr val="dk1"/>
                </a:solidFill>
                <a:latin typeface="Open Sans Light"/>
                <a:ea typeface="Open Sans Light"/>
                <a:cs typeface="Open Sans Light"/>
                <a:sym typeface="Open Sans Light"/>
              </a:defRPr>
            </a:lvl7pPr>
            <a:lvl8pPr marL="0" marR="0" lvl="7" indent="0" algn="ctr" rtl="0">
              <a:spcBef>
                <a:spcPts val="0"/>
              </a:spcBef>
              <a:buNone/>
              <a:defRPr sz="1200" b="1" i="0" u="none" strike="noStrike" cap="none">
                <a:solidFill>
                  <a:schemeClr val="dk1"/>
                </a:solidFill>
                <a:latin typeface="Open Sans Light"/>
                <a:ea typeface="Open Sans Light"/>
                <a:cs typeface="Open Sans Light"/>
                <a:sym typeface="Open Sans Light"/>
              </a:defRPr>
            </a:lvl8pPr>
            <a:lvl9pPr marL="0" marR="0" lvl="8" indent="0" algn="ctr" rtl="0">
              <a:spcBef>
                <a:spcPts val="0"/>
              </a:spcBef>
              <a:buNone/>
              <a:defRPr sz="1200" b="1" i="0" u="none" strike="noStrike" cap="none">
                <a:solidFill>
                  <a:schemeClr val="dk1"/>
                </a:solidFill>
                <a:latin typeface="Open Sans Light"/>
                <a:ea typeface="Open Sans Light"/>
                <a:cs typeface="Open Sans Light"/>
                <a:sym typeface="Open Sans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303125" y="1281700"/>
            <a:ext cx="10327800" cy="127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891"/>
              <a:buFont typeface="Arial"/>
              <a:buNone/>
            </a:pPr>
            <a:r>
              <a:rPr lang="en-US" sz="3620">
                <a:solidFill>
                  <a:schemeClr val="dk1"/>
                </a:solidFill>
                <a:latin typeface="Times New Roman"/>
                <a:ea typeface="Times New Roman"/>
                <a:cs typeface="Times New Roman"/>
                <a:sym typeface="Times New Roman"/>
              </a:rPr>
              <a:t>Optimized CNN Acceleration on FPGA through Pattern-oriented Pruning</a:t>
            </a:r>
            <a:endParaRPr sz="3962">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lt1"/>
              </a:buClr>
              <a:buSzPts val="5400"/>
              <a:buFont typeface="Arial"/>
              <a:buNone/>
            </a:pPr>
            <a:endParaRPr sz="5400">
              <a:solidFill>
                <a:schemeClr val="dk1"/>
              </a:solidFill>
              <a:latin typeface="Times New Roman"/>
              <a:ea typeface="Times New Roman"/>
              <a:cs typeface="Times New Roman"/>
              <a:sym typeface="Times New Roman"/>
            </a:endParaRPr>
          </a:p>
        </p:txBody>
      </p:sp>
      <p:sp>
        <p:nvSpPr>
          <p:cNvPr id="101" name="Google Shape;101;p15"/>
          <p:cNvSpPr txBox="1"/>
          <p:nvPr/>
        </p:nvSpPr>
        <p:spPr>
          <a:xfrm>
            <a:off x="1612275" y="2079150"/>
            <a:ext cx="9656400" cy="420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28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800" b="1">
                <a:solidFill>
                  <a:schemeClr val="dk1"/>
                </a:solidFill>
                <a:latin typeface="Times New Roman"/>
                <a:ea typeface="Times New Roman"/>
                <a:cs typeface="Times New Roman"/>
                <a:sym typeface="Times New Roman"/>
              </a:rPr>
              <a:t>Guided by: </a:t>
            </a:r>
            <a:r>
              <a:rPr lang="en-US" sz="2800">
                <a:solidFill>
                  <a:schemeClr val="dk1"/>
                </a:solidFill>
                <a:latin typeface="Times New Roman"/>
                <a:ea typeface="Times New Roman"/>
                <a:cs typeface="Times New Roman"/>
                <a:sym typeface="Times New Roman"/>
              </a:rPr>
              <a:t>Dr. Velmathi G (SENSE)</a:t>
            </a:r>
            <a:endParaRPr sz="2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800" b="1">
                <a:solidFill>
                  <a:schemeClr val="dk1"/>
                </a:solidFill>
                <a:latin typeface="Times New Roman"/>
                <a:ea typeface="Times New Roman"/>
                <a:cs typeface="Times New Roman"/>
                <a:sym typeface="Times New Roman"/>
              </a:rPr>
              <a:t>Team Members:</a:t>
            </a:r>
            <a:endParaRPr sz="2800" b="1">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Lemuel Pon Whitson J - 21BEC1178</a:t>
            </a:r>
            <a:endParaRPr sz="280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Aishwaryakopika R U - 21BEC1275</a:t>
            </a:r>
            <a:endParaRPr sz="2800">
              <a:solidFill>
                <a:schemeClr val="dk1"/>
              </a:solidFill>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Soma Neha Saranya - 21BEC1693</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51"/>
        <p:cNvGrpSpPr/>
        <p:nvPr/>
      </p:nvGrpSpPr>
      <p:grpSpPr>
        <a:xfrm>
          <a:off x="0" y="0"/>
          <a:ext cx="0" cy="0"/>
          <a:chOff x="0" y="0"/>
          <a:chExt cx="0" cy="0"/>
        </a:xfrm>
      </p:grpSpPr>
      <p:sp>
        <p:nvSpPr>
          <p:cNvPr id="152" name="Google Shape;152;p24"/>
          <p:cNvSpPr txBox="1"/>
          <p:nvPr/>
        </p:nvSpPr>
        <p:spPr>
          <a:xfrm>
            <a:off x="1630700" y="173175"/>
            <a:ext cx="9898800" cy="7286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000" b="1">
                <a:solidFill>
                  <a:schemeClr val="dk1"/>
                </a:solidFill>
                <a:latin typeface="Times New Roman"/>
                <a:ea typeface="Times New Roman"/>
                <a:cs typeface="Times New Roman"/>
                <a:sym typeface="Times New Roman"/>
              </a:rPr>
              <a:t>X. Guan, Z. Wang and H. Fang, "Design and Implementation of CNN Accelerator Based on FPGA," 2024 43rd Chinese Control Conference (CCC), Kunming, China, 2024, pp. 8969-8974, doi: 10.23919/CCC63176.2024.10661893</a:t>
            </a:r>
            <a:endParaRPr sz="2000" b="1">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Objective:</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To design and implement an efficient CNN accelerator using FPGA for improved performance in deep learning applications.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Proposed Methodology:</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The paper presents a hardware design that maps CNN computations to FPGA resources, optimizing dataflow, memory access, and parallelism to accelerate inference speeds.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Limitations:</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The implementation may be limited by FPGA resource constraints, impacting scalability and flexibility for more complex CNN models.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p:txBody>
      </p:sp>
      <p:sp>
        <p:nvSpPr>
          <p:cNvPr id="158" name="Google Shape;158;p25"/>
          <p:cNvSpPr txBox="1">
            <a:spLocks noGrp="1"/>
          </p:cNvSpPr>
          <p:nvPr>
            <p:ph type="body" idx="1"/>
          </p:nvPr>
        </p:nvSpPr>
        <p:spPr>
          <a:xfrm>
            <a:off x="1772950" y="1319250"/>
            <a:ext cx="9684000" cy="4363500"/>
          </a:xfrm>
          <a:prstGeom prst="rect">
            <a:avLst/>
          </a:prstGeom>
          <a:noFill/>
          <a:ln>
            <a:noFill/>
          </a:ln>
        </p:spPr>
        <p:txBody>
          <a:bodyPr spcFirstLastPara="1" wrap="square" lIns="0" tIns="0" rIns="0" bIns="0" anchor="t" anchorCtr="0">
            <a:noAutofit/>
          </a:bodyPr>
          <a:lstStyle/>
          <a:p>
            <a:pPr marL="457200" lvl="0" indent="-355600" algn="just" rtl="0">
              <a:lnSpc>
                <a:spcPct val="115000"/>
              </a:lnSpc>
              <a:spcBef>
                <a:spcPts val="1200"/>
              </a:spcBef>
              <a:spcAft>
                <a:spcPts val="0"/>
              </a:spcAft>
              <a:buSzPts val="2000"/>
              <a:buFont typeface="Times New Roman"/>
              <a:buChar char="●"/>
            </a:pPr>
            <a:r>
              <a:rPr lang="en-US" b="1">
                <a:latin typeface="Times New Roman"/>
                <a:ea typeface="Times New Roman"/>
                <a:cs typeface="Times New Roman"/>
                <a:sym typeface="Times New Roman"/>
              </a:rPr>
              <a:t>Latency-Guided Pruning and Mapping:</a:t>
            </a:r>
            <a:endParaRPr b="1">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Develop a latency-guided pruning method to determine optimal tile shapes and per-layer pruning percentages.</a:t>
            </a:r>
            <a:endParaRPr>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US">
                <a:latin typeface="Times New Roman"/>
                <a:ea typeface="Times New Roman"/>
                <a:cs typeface="Times New Roman"/>
                <a:sym typeface="Times New Roman"/>
              </a:rPr>
              <a:t>→ Focus on achieving target latency by selectively pruning and mapping tiles, ensuring efficient resource utilization.</a:t>
            </a:r>
            <a:endParaRPr>
              <a:latin typeface="Times New Roman"/>
              <a:ea typeface="Times New Roman"/>
              <a:cs typeface="Times New Roman"/>
              <a:sym typeface="Times New Roman"/>
            </a:endParaRPr>
          </a:p>
          <a:p>
            <a:pPr marL="457200" lvl="0" indent="-355600" algn="just" rtl="0">
              <a:lnSpc>
                <a:spcPct val="115000"/>
              </a:lnSpc>
              <a:spcBef>
                <a:spcPts val="1200"/>
              </a:spcBef>
              <a:spcAft>
                <a:spcPts val="0"/>
              </a:spcAft>
              <a:buSzPts val="2000"/>
              <a:buFont typeface="Times New Roman"/>
              <a:buChar char="●"/>
            </a:pPr>
            <a:r>
              <a:rPr lang="en-US" b="1">
                <a:latin typeface="Times New Roman"/>
                <a:ea typeface="Times New Roman"/>
                <a:cs typeface="Times New Roman"/>
                <a:sym typeface="Times New Roman"/>
              </a:rPr>
              <a:t>Accuracy-Aware Pattern Pruning Refinement:</a:t>
            </a:r>
            <a:endParaRPr b="1">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US">
                <a:latin typeface="Times New Roman"/>
                <a:ea typeface="Times New Roman"/>
                <a:cs typeface="Times New Roman"/>
                <a:sym typeface="Times New Roman"/>
              </a:rPr>
              <a:t>→ Introduce a refinement step to reduce accuracy loss by varying the number of optimal patterns per layer.</a:t>
            </a:r>
            <a:endParaRPr>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US">
                <a:latin typeface="Times New Roman"/>
                <a:ea typeface="Times New Roman"/>
                <a:cs typeface="Times New Roman"/>
                <a:sym typeface="Times New Roman"/>
              </a:rPr>
              <a:t>→ Apply a pattern-based pruning approach at the tile level in a pipelined setting to balance latency and accuracy effectively.</a:t>
            </a:r>
            <a:endParaRPr>
              <a:latin typeface="Times New Roman"/>
              <a:ea typeface="Times New Roman"/>
              <a:cs typeface="Times New Roman"/>
              <a:sym typeface="Times New Roman"/>
            </a:endParaRPr>
          </a:p>
          <a:p>
            <a:pPr marL="228600" lvl="0" indent="0" algn="just" rtl="0">
              <a:lnSpc>
                <a:spcPct val="100000"/>
              </a:lnSpc>
              <a:spcBef>
                <a:spcPts val="1200"/>
              </a:spcBef>
              <a:spcAft>
                <a:spcPts val="0"/>
              </a:spcAft>
              <a:buNone/>
            </a:pPr>
            <a:endParaRPr>
              <a:latin typeface="Times New Roman"/>
              <a:ea typeface="Times New Roman"/>
              <a:cs typeface="Times New Roman"/>
              <a:sym typeface="Times New Roman"/>
            </a:endParaRPr>
          </a:p>
        </p:txBody>
      </p:sp>
      <p:sp>
        <p:nvSpPr>
          <p:cNvPr id="159" name="Google Shape;159;p25"/>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p:txBody>
      </p:sp>
      <p:sp>
        <p:nvSpPr>
          <p:cNvPr id="165" name="Google Shape;165;p26"/>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166" name="Google Shape;166;p26"/>
          <p:cNvPicPr preferRelativeResize="0"/>
          <p:nvPr/>
        </p:nvPicPr>
        <p:blipFill>
          <a:blip r:embed="rId3">
            <a:alphaModFix/>
          </a:blip>
          <a:stretch>
            <a:fillRect/>
          </a:stretch>
        </p:blipFill>
        <p:spPr>
          <a:xfrm>
            <a:off x="1123986" y="1226452"/>
            <a:ext cx="9944035" cy="51254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p:txBody>
      </p:sp>
      <p:sp>
        <p:nvSpPr>
          <p:cNvPr id="172" name="Google Shape;172;p27"/>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pic>
        <p:nvPicPr>
          <p:cNvPr id="173" name="Google Shape;173;p27"/>
          <p:cNvPicPr preferRelativeResize="0"/>
          <p:nvPr/>
        </p:nvPicPr>
        <p:blipFill>
          <a:blip r:embed="rId3">
            <a:alphaModFix/>
          </a:blip>
          <a:stretch>
            <a:fillRect/>
          </a:stretch>
        </p:blipFill>
        <p:spPr>
          <a:xfrm>
            <a:off x="960600" y="1427702"/>
            <a:ext cx="10270786" cy="421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sldNum" idx="12"/>
          </p:nvPr>
        </p:nvSpPr>
        <p:spPr>
          <a:xfrm>
            <a:off x="412136" y="5943601"/>
            <a:ext cx="969000" cy="651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pic>
        <p:nvPicPr>
          <p:cNvPr id="180" name="Google Shape;180;p28"/>
          <p:cNvPicPr preferRelativeResize="0"/>
          <p:nvPr/>
        </p:nvPicPr>
        <p:blipFill>
          <a:blip r:embed="rId3">
            <a:alphaModFix/>
          </a:blip>
          <a:stretch>
            <a:fillRect/>
          </a:stretch>
        </p:blipFill>
        <p:spPr>
          <a:xfrm>
            <a:off x="51838" y="61450"/>
            <a:ext cx="12088324" cy="67351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412136" y="5943601"/>
            <a:ext cx="969000" cy="651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pic>
        <p:nvPicPr>
          <p:cNvPr id="187" name="Google Shape;187;p29"/>
          <p:cNvPicPr preferRelativeResize="0"/>
          <p:nvPr/>
        </p:nvPicPr>
        <p:blipFill>
          <a:blip r:embed="rId3">
            <a:alphaModFix/>
          </a:blip>
          <a:stretch>
            <a:fillRect/>
          </a:stretch>
        </p:blipFill>
        <p:spPr>
          <a:xfrm>
            <a:off x="0" y="0"/>
            <a:ext cx="12192002" cy="685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93" name="Google Shape;193;p30"/>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
        <p:nvSpPr>
          <p:cNvPr id="194" name="Google Shape;194;p30"/>
          <p:cNvSpPr txBox="1"/>
          <p:nvPr/>
        </p:nvSpPr>
        <p:spPr>
          <a:xfrm>
            <a:off x="1109875" y="1137600"/>
            <a:ext cx="10595400" cy="529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Softmax-like Layer</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Module Purpose:</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module mimics the functionality of a softmax layer, but simplified as a comparison-based decision logic to select the largest output among three classes.</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Functionality:</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It compares the three inputs (</a:t>
            </a:r>
            <a:r>
              <a:rPr lang="en-US" sz="1500">
                <a:solidFill>
                  <a:srgbClr val="188038"/>
                </a:solidFill>
                <a:latin typeface="Times New Roman"/>
                <a:ea typeface="Times New Roman"/>
                <a:cs typeface="Times New Roman"/>
                <a:sym typeface="Times New Roman"/>
              </a:rPr>
              <a:t>in_0</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in_1</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in_2</a:t>
            </a:r>
            <a:r>
              <a:rPr lang="en-US" sz="1500">
                <a:solidFill>
                  <a:schemeClr val="dk1"/>
                </a:solidFill>
                <a:latin typeface="Times New Roman"/>
                <a:ea typeface="Times New Roman"/>
                <a:cs typeface="Times New Roman"/>
                <a:sym typeface="Times New Roman"/>
              </a:rPr>
              <a:t>), and based on the largest value, assigns a class (0, 1, or 2).</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can be useful in classification tasks where the network outputs are converted into class predictions.</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2. ReLU Activation Function</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Module Purpose:</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ReLU (Rectified Linear Unit) activation function replaces all negative inputs with zero and keeps positive inputs unchanged.</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Functionality:</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If the input value (</a:t>
            </a:r>
            <a:r>
              <a:rPr lang="en-US" sz="1500">
                <a:solidFill>
                  <a:srgbClr val="188038"/>
                </a:solidFill>
                <a:latin typeface="Times New Roman"/>
                <a:ea typeface="Times New Roman"/>
                <a:cs typeface="Times New Roman"/>
                <a:sym typeface="Times New Roman"/>
              </a:rPr>
              <a:t>in_data</a:t>
            </a:r>
            <a:r>
              <a:rPr lang="en-US" sz="1500">
                <a:solidFill>
                  <a:schemeClr val="dk1"/>
                </a:solidFill>
                <a:latin typeface="Times New Roman"/>
                <a:ea typeface="Times New Roman"/>
                <a:cs typeface="Times New Roman"/>
                <a:sym typeface="Times New Roman"/>
              </a:rPr>
              <a:t>) is less than 0, it outputs </a:t>
            </a:r>
            <a:r>
              <a:rPr lang="en-US" sz="1500">
                <a:solidFill>
                  <a:srgbClr val="188038"/>
                </a:solidFill>
                <a:latin typeface="Times New Roman"/>
                <a:ea typeface="Times New Roman"/>
                <a:cs typeface="Times New Roman"/>
                <a:sym typeface="Times New Roman"/>
              </a:rPr>
              <a:t>0</a:t>
            </a:r>
            <a:r>
              <a:rPr lang="en-US" sz="1500">
                <a:solidFill>
                  <a:schemeClr val="dk1"/>
                </a:solidFill>
                <a:latin typeface="Times New Roman"/>
                <a:ea typeface="Times New Roman"/>
                <a:cs typeface="Times New Roman"/>
                <a:sym typeface="Times New Roman"/>
              </a:rPr>
              <a:t>. Otherwise, it outputs the input value.</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helps introduce non-linearity in the network and improves learning.</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00" name="Google Shape;200;p31"/>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
        <p:nvSpPr>
          <p:cNvPr id="201" name="Google Shape;201;p31"/>
          <p:cNvSpPr txBox="1"/>
          <p:nvPr/>
        </p:nvSpPr>
        <p:spPr>
          <a:xfrm>
            <a:off x="1109875" y="1137600"/>
            <a:ext cx="10595400" cy="529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Fully Connected Layer (FC Layer)</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Module Purpose:</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module simulates a fully connected (FC) layer of a neural network. The FC layer takes multiple inputs, applies weights to them, and outputs a weighted sum.</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Functionality:</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On each clock cycle (</a:t>
            </a:r>
            <a:r>
              <a:rPr lang="en-US" sz="1500">
                <a:solidFill>
                  <a:srgbClr val="188038"/>
                </a:solidFill>
                <a:latin typeface="Times New Roman"/>
                <a:ea typeface="Times New Roman"/>
                <a:cs typeface="Times New Roman"/>
                <a:sym typeface="Times New Roman"/>
              </a:rPr>
              <a:t>posedge clk</a:t>
            </a:r>
            <a:r>
              <a:rPr lang="en-US" sz="1500">
                <a:solidFill>
                  <a:schemeClr val="dk1"/>
                </a:solidFill>
                <a:latin typeface="Times New Roman"/>
                <a:ea typeface="Times New Roman"/>
                <a:cs typeface="Times New Roman"/>
                <a:sym typeface="Times New Roman"/>
              </a:rPr>
              <a:t>), the module computes the weighted sum of the inputs. It resets to </a:t>
            </a:r>
            <a:r>
              <a:rPr lang="en-US" sz="1500">
                <a:solidFill>
                  <a:srgbClr val="188038"/>
                </a:solidFill>
                <a:latin typeface="Times New Roman"/>
                <a:ea typeface="Times New Roman"/>
                <a:cs typeface="Times New Roman"/>
                <a:sym typeface="Times New Roman"/>
              </a:rPr>
              <a:t>0</a:t>
            </a:r>
            <a:r>
              <a:rPr lang="en-US" sz="1500">
                <a:solidFill>
                  <a:schemeClr val="dk1"/>
                </a:solidFill>
                <a:latin typeface="Times New Roman"/>
                <a:ea typeface="Times New Roman"/>
                <a:cs typeface="Times New Roman"/>
                <a:sym typeface="Times New Roman"/>
              </a:rPr>
              <a:t> on reset (</a:t>
            </a:r>
            <a:r>
              <a:rPr lang="en-US" sz="1500">
                <a:solidFill>
                  <a:srgbClr val="188038"/>
                </a:solidFill>
                <a:latin typeface="Times New Roman"/>
                <a:ea typeface="Times New Roman"/>
                <a:cs typeface="Times New Roman"/>
                <a:sym typeface="Times New Roman"/>
              </a:rPr>
              <a:t>posedge reset</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module simulates how neurons in a fully connected layer of a neural network are connected and compute their output.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4. Upsampling Module (Super-resolution)</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Module Purpose:</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module performs a simple 2x2 upsampling (replication-based) operation, which is used in image processing for tasks like super-resolution..</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Functionality:</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It replicates the input pixel into a 2x2 grid.</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is a simple upsampling technique where the input pixel is expanded into multiple pixels to increase image resolution.</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500" b="1">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07" name="Google Shape;207;p32"/>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
        <p:nvSpPr>
          <p:cNvPr id="208" name="Google Shape;208;p32"/>
          <p:cNvSpPr txBox="1"/>
          <p:nvPr/>
        </p:nvSpPr>
        <p:spPr>
          <a:xfrm>
            <a:off x="1109875" y="1137600"/>
            <a:ext cx="10595400" cy="529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Convolution Module with Pruning</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Module Purpose:</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This module performs a convolution operation on an input image with a kernel (filter), and applies pruning to the kernel based on a pruning pattern. Pruning refers to zeroing out some of the kernel weights.</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Input/Output:</a:t>
            </a:r>
            <a:endParaRPr sz="1500" b="1">
              <a:solidFill>
                <a:schemeClr val="dk1"/>
              </a:solidFill>
              <a:latin typeface="Times New Roman"/>
              <a:ea typeface="Times New Roman"/>
              <a:cs typeface="Times New Roman"/>
              <a:sym typeface="Times New Roman"/>
            </a:endParaRPr>
          </a:p>
          <a:p>
            <a:pPr marL="914400" lvl="1" indent="-323850" algn="l" rtl="0">
              <a:lnSpc>
                <a:spcPct val="115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Inputs:</a:t>
            </a:r>
            <a:endParaRPr sz="1500" b="1">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Three 8-bit pixels from the image (</a:t>
            </a:r>
            <a:r>
              <a:rPr lang="en-US" sz="1500">
                <a:solidFill>
                  <a:srgbClr val="188038"/>
                </a:solidFill>
                <a:latin typeface="Times New Roman"/>
                <a:ea typeface="Times New Roman"/>
                <a:cs typeface="Times New Roman"/>
                <a:sym typeface="Times New Roman"/>
              </a:rPr>
              <a:t>image_0</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image_1</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image_2</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Three 8-bit kernel values (</a:t>
            </a:r>
            <a:r>
              <a:rPr lang="en-US" sz="1500">
                <a:solidFill>
                  <a:srgbClr val="188038"/>
                </a:solidFill>
                <a:latin typeface="Times New Roman"/>
                <a:ea typeface="Times New Roman"/>
                <a:cs typeface="Times New Roman"/>
                <a:sym typeface="Times New Roman"/>
              </a:rPr>
              <a:t>kernel_0</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kernel_1</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kernel_2</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A pruning pattern (</a:t>
            </a:r>
            <a:r>
              <a:rPr lang="en-US" sz="1500">
                <a:solidFill>
                  <a:srgbClr val="188038"/>
                </a:solidFill>
                <a:latin typeface="Times New Roman"/>
                <a:ea typeface="Times New Roman"/>
                <a:cs typeface="Times New Roman"/>
                <a:sym typeface="Times New Roman"/>
              </a:rPr>
              <a:t>pruning_pattern</a:t>
            </a:r>
            <a:r>
              <a:rPr lang="en-US" sz="1500">
                <a:solidFill>
                  <a:schemeClr val="dk1"/>
                </a:solidFill>
                <a:latin typeface="Times New Roman"/>
                <a:ea typeface="Times New Roman"/>
                <a:cs typeface="Times New Roman"/>
                <a:sym typeface="Times New Roman"/>
              </a:rPr>
              <a:t>), which determines which kernel values are kept or pruned.</a:t>
            </a:r>
            <a:endParaRPr sz="1500">
              <a:solidFill>
                <a:schemeClr val="dk1"/>
              </a:solidFill>
              <a:latin typeface="Times New Roman"/>
              <a:ea typeface="Times New Roman"/>
              <a:cs typeface="Times New Roman"/>
              <a:sym typeface="Times New Roman"/>
            </a:endParaRPr>
          </a:p>
          <a:p>
            <a:pPr marL="914400" lvl="1" indent="-323850" algn="l" rtl="0">
              <a:lnSpc>
                <a:spcPct val="115000"/>
              </a:lnSpc>
              <a:spcBef>
                <a:spcPts val="0"/>
              </a:spcBef>
              <a:spcAft>
                <a:spcPts val="0"/>
              </a:spcAft>
              <a:buClr>
                <a:schemeClr val="dk1"/>
              </a:buClr>
              <a:buSzPts val="1500"/>
              <a:buChar char="○"/>
            </a:pPr>
            <a:r>
              <a:rPr lang="en-US" sz="1500" b="1">
                <a:solidFill>
                  <a:schemeClr val="dk1"/>
                </a:solidFill>
                <a:latin typeface="Times New Roman"/>
                <a:ea typeface="Times New Roman"/>
                <a:cs typeface="Times New Roman"/>
                <a:sym typeface="Times New Roman"/>
              </a:rPr>
              <a:t>Output:</a:t>
            </a:r>
            <a:r>
              <a:rPr lang="en-US" sz="1500">
                <a:solidFill>
                  <a:schemeClr val="dk1"/>
                </a:solidFill>
                <a:latin typeface="Times New Roman"/>
                <a:ea typeface="Times New Roman"/>
                <a:cs typeface="Times New Roman"/>
                <a:sym typeface="Times New Roman"/>
              </a:rPr>
              <a:t> A 16-bit convolution result (</a:t>
            </a:r>
            <a:r>
              <a:rPr lang="en-US" sz="1500">
                <a:solidFill>
                  <a:srgbClr val="188038"/>
                </a:solidFill>
                <a:latin typeface="Times New Roman"/>
                <a:ea typeface="Times New Roman"/>
                <a:cs typeface="Times New Roman"/>
                <a:sym typeface="Times New Roman"/>
              </a:rPr>
              <a:t>result</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Functionality:</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module applies the pruning pattern to each kernel. If a corresponding bit in the pruning pattern is set to 1, the kernel value is kept; otherwise, it is pruned (set to 0).</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convolution operation is performed by multiplying the pruned kernel values with the input pixels and summing the results.</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Pruning helps reduce the computational cost and improve efficiency by eliminating redundant or less important weights.</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500" b="1">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14" name="Google Shape;214;p33"/>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
        <p:nvSpPr>
          <p:cNvPr id="215" name="Google Shape;215;p33"/>
          <p:cNvSpPr txBox="1"/>
          <p:nvPr/>
        </p:nvSpPr>
        <p:spPr>
          <a:xfrm>
            <a:off x="1109875" y="1137600"/>
            <a:ext cx="10595400" cy="529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CNN Accelerator Module</a:t>
            </a:r>
            <a:endParaRPr sz="15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Module Purpose:</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CNN Accelerator integrates all the previous modules to create a simple Convolutional Neural Network (CNN) with pruning functionality.</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Input/Output:</a:t>
            </a:r>
            <a:endParaRPr sz="1500" b="1">
              <a:solidFill>
                <a:schemeClr val="dk1"/>
              </a:solidFill>
              <a:latin typeface="Times New Roman"/>
              <a:ea typeface="Times New Roman"/>
              <a:cs typeface="Times New Roman"/>
              <a:sym typeface="Times New Roman"/>
            </a:endParaRPr>
          </a:p>
          <a:p>
            <a:pPr marL="914400" lvl="1" indent="-323850" algn="l" rtl="0">
              <a:lnSpc>
                <a:spcPct val="115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Inputs:</a:t>
            </a:r>
            <a:endParaRPr sz="1500" b="1">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8-bit pixel inputs (</a:t>
            </a:r>
            <a:r>
              <a:rPr lang="en-US" sz="1500">
                <a:solidFill>
                  <a:srgbClr val="188038"/>
                </a:solidFill>
                <a:latin typeface="Times New Roman"/>
                <a:ea typeface="Times New Roman"/>
                <a:cs typeface="Times New Roman"/>
                <a:sym typeface="Times New Roman"/>
              </a:rPr>
              <a:t>image_0</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image_1</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image_2</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8-bit kernel values (</a:t>
            </a:r>
            <a:r>
              <a:rPr lang="en-US" sz="1500">
                <a:solidFill>
                  <a:srgbClr val="188038"/>
                </a:solidFill>
                <a:latin typeface="Times New Roman"/>
                <a:ea typeface="Times New Roman"/>
                <a:cs typeface="Times New Roman"/>
                <a:sym typeface="Times New Roman"/>
              </a:rPr>
              <a:t>kernel_0</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kernel_1</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kernel_2</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Fully connected layer weights (</a:t>
            </a:r>
            <a:r>
              <a:rPr lang="en-US" sz="1500">
                <a:solidFill>
                  <a:srgbClr val="188038"/>
                </a:solidFill>
                <a:latin typeface="Times New Roman"/>
                <a:ea typeface="Times New Roman"/>
                <a:cs typeface="Times New Roman"/>
                <a:sym typeface="Times New Roman"/>
              </a:rPr>
              <a:t>fc_weight_0</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fc_weight_1</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fc_weight_2</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Pruning pattern (</a:t>
            </a:r>
            <a:r>
              <a:rPr lang="en-US" sz="1500">
                <a:solidFill>
                  <a:srgbClr val="188038"/>
                </a:solidFill>
                <a:latin typeface="Times New Roman"/>
                <a:ea typeface="Times New Roman"/>
                <a:cs typeface="Times New Roman"/>
                <a:sym typeface="Times New Roman"/>
              </a:rPr>
              <a:t>pruning_pattern_0</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A mode signal (</a:t>
            </a:r>
            <a:r>
              <a:rPr lang="en-US" sz="1500">
                <a:solidFill>
                  <a:srgbClr val="188038"/>
                </a:solidFill>
                <a:latin typeface="Times New Roman"/>
                <a:ea typeface="Times New Roman"/>
                <a:cs typeface="Times New Roman"/>
                <a:sym typeface="Times New Roman"/>
              </a:rPr>
              <a:t>mode</a:t>
            </a:r>
            <a:r>
              <a:rPr lang="en-US" sz="1500">
                <a:solidFill>
                  <a:schemeClr val="dk1"/>
                </a:solidFill>
                <a:latin typeface="Times New Roman"/>
                <a:ea typeface="Times New Roman"/>
                <a:cs typeface="Times New Roman"/>
                <a:sym typeface="Times New Roman"/>
              </a:rPr>
              <a:t>) to switch between classification and super-resolution tasks.</a:t>
            </a:r>
            <a:endParaRPr sz="1500">
              <a:solidFill>
                <a:schemeClr val="dk1"/>
              </a:solidFill>
              <a:latin typeface="Times New Roman"/>
              <a:ea typeface="Times New Roman"/>
              <a:cs typeface="Times New Roman"/>
              <a:sym typeface="Times New Roman"/>
            </a:endParaRPr>
          </a:p>
          <a:p>
            <a:pPr marL="914400" lvl="1" indent="-323850" algn="l" rtl="0">
              <a:lnSpc>
                <a:spcPct val="115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Outputs:</a:t>
            </a:r>
            <a:endParaRPr sz="1500" b="1">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A 2-bit class output (</a:t>
            </a:r>
            <a:r>
              <a:rPr lang="en-US" sz="1500">
                <a:solidFill>
                  <a:srgbClr val="188038"/>
                </a:solidFill>
                <a:latin typeface="Times New Roman"/>
                <a:ea typeface="Times New Roman"/>
                <a:cs typeface="Times New Roman"/>
                <a:sym typeface="Times New Roman"/>
              </a:rPr>
              <a:t>class_out</a:t>
            </a:r>
            <a:r>
              <a:rPr lang="en-US" sz="1500">
                <a:solidFill>
                  <a:schemeClr val="dk1"/>
                </a:solidFill>
                <a:latin typeface="Times New Roman"/>
                <a:ea typeface="Times New Roman"/>
                <a:cs typeface="Times New Roman"/>
                <a:sym typeface="Times New Roman"/>
              </a:rPr>
              <a:t>) for classification.</a:t>
            </a:r>
            <a:endParaRPr sz="1500">
              <a:solidFill>
                <a:schemeClr val="dk1"/>
              </a:solidFill>
              <a:latin typeface="Times New Roman"/>
              <a:ea typeface="Times New Roman"/>
              <a:cs typeface="Times New Roman"/>
              <a:sym typeface="Times New Roman"/>
            </a:endParaRPr>
          </a:p>
          <a:p>
            <a:pPr marL="1371600" lvl="2" indent="-323850" algn="l" rtl="0">
              <a:lnSpc>
                <a:spcPct val="115000"/>
              </a:lnSpc>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Four 8-bit upsampled pixels (</a:t>
            </a:r>
            <a:r>
              <a:rPr lang="en-US" sz="1500">
                <a:solidFill>
                  <a:srgbClr val="188038"/>
                </a:solidFill>
                <a:latin typeface="Times New Roman"/>
                <a:ea typeface="Times New Roman"/>
                <a:cs typeface="Times New Roman"/>
                <a:sym typeface="Times New Roman"/>
              </a:rPr>
              <a:t>upsampled_0</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upsampled_1</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upsampled_2</a:t>
            </a:r>
            <a:r>
              <a:rPr lang="en-US" sz="1500">
                <a:solidFill>
                  <a:schemeClr val="dk1"/>
                </a:solidFill>
                <a:latin typeface="Times New Roman"/>
                <a:ea typeface="Times New Roman"/>
                <a:cs typeface="Times New Roman"/>
                <a:sym typeface="Times New Roman"/>
              </a:rPr>
              <a:t>, </a:t>
            </a:r>
            <a:r>
              <a:rPr lang="en-US" sz="1500">
                <a:solidFill>
                  <a:srgbClr val="188038"/>
                </a:solidFill>
                <a:latin typeface="Times New Roman"/>
                <a:ea typeface="Times New Roman"/>
                <a:cs typeface="Times New Roman"/>
                <a:sym typeface="Times New Roman"/>
              </a:rPr>
              <a:t>upsampled_3</a:t>
            </a:r>
            <a:r>
              <a:rPr lang="en-US" sz="1500">
                <a:solidFill>
                  <a:schemeClr val="dk1"/>
                </a:solidFill>
                <a:latin typeface="Times New Roman"/>
                <a:ea typeface="Times New Roman"/>
                <a:cs typeface="Times New Roman"/>
                <a:sym typeface="Times New Roman"/>
              </a:rPr>
              <a:t>) for super-resolution.</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5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773000" y="445450"/>
            <a:ext cx="6930600" cy="1094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07" name="Google Shape;107;p16"/>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108" name="Google Shape;108;p16"/>
          <p:cNvSpPr txBox="1"/>
          <p:nvPr/>
        </p:nvSpPr>
        <p:spPr>
          <a:xfrm>
            <a:off x="1467300" y="1455700"/>
            <a:ext cx="9786900" cy="45816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US" sz="2400" b="1">
                <a:solidFill>
                  <a:schemeClr val="dk1"/>
                </a:solidFill>
                <a:latin typeface="Times New Roman"/>
                <a:ea typeface="Times New Roman"/>
                <a:cs typeface="Times New Roman"/>
                <a:sym typeface="Times New Roman"/>
              </a:rPr>
              <a:t>Accelerators:</a:t>
            </a:r>
            <a:r>
              <a:rPr lang="en-US" sz="2400">
                <a:solidFill>
                  <a:schemeClr val="dk1"/>
                </a:solidFill>
                <a:latin typeface="Times New Roman"/>
                <a:ea typeface="Times New Roman"/>
                <a:cs typeface="Times New Roman"/>
                <a:sym typeface="Times New Roman"/>
              </a:rPr>
              <a:t> Specialized hardware component designed to speed up specific tasks, such as computations, more efficiently than a general-purpose CPU.</a:t>
            </a:r>
            <a:endParaRPr sz="24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b="1">
                <a:solidFill>
                  <a:schemeClr val="dk1"/>
                </a:solidFill>
                <a:latin typeface="Times New Roman"/>
                <a:ea typeface="Times New Roman"/>
                <a:cs typeface="Times New Roman"/>
                <a:sym typeface="Times New Roman"/>
              </a:rPr>
              <a:t>CNN based accelerator: </a:t>
            </a:r>
            <a:r>
              <a:rPr lang="en-US" sz="2400">
                <a:solidFill>
                  <a:schemeClr val="dk1"/>
                </a:solidFill>
                <a:latin typeface="Times New Roman"/>
                <a:ea typeface="Times New Roman"/>
                <a:cs typeface="Times New Roman"/>
                <a:sym typeface="Times New Roman"/>
              </a:rPr>
              <a:t>Specialized hardware device designed to perform the computations required by Convolutional Neural Networks more quickly and efficiently than general-purpose processors.</a:t>
            </a:r>
            <a:endParaRPr sz="24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b="1">
                <a:solidFill>
                  <a:schemeClr val="dk1"/>
                </a:solidFill>
                <a:latin typeface="Times New Roman"/>
                <a:ea typeface="Times New Roman"/>
                <a:cs typeface="Times New Roman"/>
                <a:sym typeface="Times New Roman"/>
              </a:rPr>
              <a:t>Pruning: </a:t>
            </a:r>
            <a:r>
              <a:rPr lang="en-US" sz="2400">
                <a:solidFill>
                  <a:schemeClr val="dk1"/>
                </a:solidFill>
                <a:latin typeface="Times New Roman"/>
                <a:ea typeface="Times New Roman"/>
                <a:cs typeface="Times New Roman"/>
                <a:sym typeface="Times New Roman"/>
              </a:rPr>
              <a:t>Technique used in machine learning to reduce the model's size by removing less important parameters or weights. </a:t>
            </a:r>
            <a:endParaRPr sz="24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b="1">
                <a:solidFill>
                  <a:schemeClr val="dk1"/>
                </a:solidFill>
                <a:latin typeface="Times New Roman"/>
                <a:ea typeface="Times New Roman"/>
                <a:cs typeface="Times New Roman"/>
                <a:sym typeface="Times New Roman"/>
              </a:rPr>
              <a:t>Pattern-Aware Pruning:</a:t>
            </a:r>
            <a:r>
              <a:rPr lang="en-US" sz="2400">
                <a:solidFill>
                  <a:schemeClr val="dk1"/>
                </a:solidFill>
                <a:latin typeface="Times New Roman"/>
                <a:ea typeface="Times New Roman"/>
                <a:cs typeface="Times New Roman"/>
                <a:sym typeface="Times New Roman"/>
              </a:rPr>
              <a:t> Advanced form of pruning that selectively removes weights in a neural network based on specific patterns.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21" name="Google Shape;221;p34"/>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
        <p:nvSpPr>
          <p:cNvPr id="222" name="Google Shape;222;p34"/>
          <p:cNvSpPr txBox="1"/>
          <p:nvPr/>
        </p:nvSpPr>
        <p:spPr>
          <a:xfrm>
            <a:off x="1109875" y="1137600"/>
            <a:ext cx="10595400" cy="529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500" b="1">
                <a:solidFill>
                  <a:schemeClr val="dk1"/>
                </a:solidFill>
                <a:latin typeface="Times New Roman"/>
                <a:ea typeface="Times New Roman"/>
                <a:cs typeface="Times New Roman"/>
                <a:sym typeface="Times New Roman"/>
              </a:rPr>
              <a:t>Functionality:</a:t>
            </a:r>
            <a:endParaRPr sz="1500" b="1">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Char char="●"/>
            </a:pPr>
            <a:r>
              <a:rPr lang="en-US" sz="1500" b="1">
                <a:solidFill>
                  <a:schemeClr val="dk1"/>
                </a:solidFill>
                <a:latin typeface="Times New Roman"/>
                <a:ea typeface="Times New Roman"/>
                <a:cs typeface="Times New Roman"/>
                <a:sym typeface="Times New Roman"/>
              </a:rPr>
              <a:t>First Convolution Layer:</a:t>
            </a:r>
            <a:r>
              <a:rPr lang="en-US" sz="1500">
                <a:solidFill>
                  <a:schemeClr val="dk1"/>
                </a:solidFill>
                <a:latin typeface="Times New Roman"/>
                <a:ea typeface="Times New Roman"/>
                <a:cs typeface="Times New Roman"/>
                <a:sym typeface="Times New Roman"/>
              </a:rPr>
              <a:t> The module performs the first convolution operation with pruning. The result is passed through a ReLU activation function and a max-pooling operation.</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Char char="●"/>
            </a:pPr>
            <a:r>
              <a:rPr lang="en-US" sz="1500" b="1">
                <a:solidFill>
                  <a:schemeClr val="dk1"/>
                </a:solidFill>
                <a:latin typeface="Times New Roman"/>
                <a:ea typeface="Times New Roman"/>
                <a:cs typeface="Times New Roman"/>
                <a:sym typeface="Times New Roman"/>
              </a:rPr>
              <a:t>Second Convolution Layer:</a:t>
            </a:r>
            <a:r>
              <a:rPr lang="en-US" sz="1500">
                <a:solidFill>
                  <a:schemeClr val="dk1"/>
                </a:solidFill>
                <a:latin typeface="Times New Roman"/>
                <a:ea typeface="Times New Roman"/>
                <a:cs typeface="Times New Roman"/>
                <a:sym typeface="Times New Roman"/>
              </a:rPr>
              <a:t> Similar to the first layer, but operates on the pooled output from the first layer.</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Char char="●"/>
            </a:pPr>
            <a:r>
              <a:rPr lang="en-US" sz="1500" b="1">
                <a:solidFill>
                  <a:schemeClr val="dk1"/>
                </a:solidFill>
                <a:latin typeface="Times New Roman"/>
                <a:ea typeface="Times New Roman"/>
                <a:cs typeface="Times New Roman"/>
                <a:sym typeface="Times New Roman"/>
              </a:rPr>
              <a:t>Fully Connected Layer:</a:t>
            </a:r>
            <a:r>
              <a:rPr lang="en-US" sz="1500">
                <a:solidFill>
                  <a:schemeClr val="dk1"/>
                </a:solidFill>
                <a:latin typeface="Times New Roman"/>
                <a:ea typeface="Times New Roman"/>
                <a:cs typeface="Times New Roman"/>
                <a:sym typeface="Times New Roman"/>
              </a:rPr>
              <a:t> After the second convolution, the output is passed through a fully connected layer.</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Char char="●"/>
            </a:pPr>
            <a:r>
              <a:rPr lang="en-US" sz="1500" b="1">
                <a:solidFill>
                  <a:schemeClr val="dk1"/>
                </a:solidFill>
                <a:latin typeface="Times New Roman"/>
                <a:ea typeface="Times New Roman"/>
                <a:cs typeface="Times New Roman"/>
                <a:sym typeface="Times New Roman"/>
              </a:rPr>
              <a:t>Softmax Layer:</a:t>
            </a:r>
            <a:r>
              <a:rPr lang="en-US" sz="1500">
                <a:solidFill>
                  <a:schemeClr val="dk1"/>
                </a:solidFill>
                <a:latin typeface="Times New Roman"/>
                <a:ea typeface="Times New Roman"/>
                <a:cs typeface="Times New Roman"/>
                <a:sym typeface="Times New Roman"/>
              </a:rPr>
              <a:t> This layer converts the output of the fully connected layer into class predictions for classification tasks.</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Char char="●"/>
            </a:pPr>
            <a:r>
              <a:rPr lang="en-US" sz="1500" b="1">
                <a:solidFill>
                  <a:schemeClr val="dk1"/>
                </a:solidFill>
                <a:latin typeface="Times New Roman"/>
                <a:ea typeface="Times New Roman"/>
                <a:cs typeface="Times New Roman"/>
                <a:sym typeface="Times New Roman"/>
              </a:rPr>
              <a:t>Upsampling for Super-resolution:</a:t>
            </a:r>
            <a:r>
              <a:rPr lang="en-US" sz="1500">
                <a:solidFill>
                  <a:schemeClr val="dk1"/>
                </a:solidFill>
                <a:latin typeface="Times New Roman"/>
                <a:ea typeface="Times New Roman"/>
                <a:cs typeface="Times New Roman"/>
                <a:sym typeface="Times New Roman"/>
              </a:rPr>
              <a:t> If the mode is set to 1 (super-resolution), the module performs upsampling on the pooled output from the first convolution layer.</a:t>
            </a:r>
            <a:endParaRPr sz="1500" b="1">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Software Outputs</a:t>
            </a:r>
            <a:endParaRPr>
              <a:latin typeface="Times New Roman"/>
              <a:ea typeface="Times New Roman"/>
              <a:cs typeface="Times New Roman"/>
              <a:sym typeface="Times New Roman"/>
            </a:endParaRPr>
          </a:p>
        </p:txBody>
      </p:sp>
      <p:sp>
        <p:nvSpPr>
          <p:cNvPr id="228" name="Google Shape;228;p35"/>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sp>
        <p:nvSpPr>
          <p:cNvPr id="229" name="Google Shape;229;p35"/>
          <p:cNvSpPr txBox="1"/>
          <p:nvPr/>
        </p:nvSpPr>
        <p:spPr>
          <a:xfrm>
            <a:off x="1109875" y="1137600"/>
            <a:ext cx="10595400" cy="5297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1200"/>
              </a:spcAft>
              <a:buNone/>
            </a:pPr>
            <a:endParaRPr sz="1500" b="1">
              <a:solidFill>
                <a:schemeClr val="dk1"/>
              </a:solidFill>
              <a:latin typeface="Times New Roman"/>
              <a:ea typeface="Times New Roman"/>
              <a:cs typeface="Times New Roman"/>
              <a:sym typeface="Times New Roman"/>
            </a:endParaRPr>
          </a:p>
        </p:txBody>
      </p:sp>
      <p:pic>
        <p:nvPicPr>
          <p:cNvPr id="230" name="Google Shape;230;p35"/>
          <p:cNvPicPr preferRelativeResize="0"/>
          <p:nvPr/>
        </p:nvPicPr>
        <p:blipFill>
          <a:blip r:embed="rId3">
            <a:alphaModFix/>
          </a:blip>
          <a:stretch>
            <a:fillRect/>
          </a:stretch>
        </p:blipFill>
        <p:spPr>
          <a:xfrm>
            <a:off x="1245750" y="1137600"/>
            <a:ext cx="9981225" cy="517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Software Outputs</a:t>
            </a:r>
            <a:endParaRPr>
              <a:latin typeface="Times New Roman"/>
              <a:ea typeface="Times New Roman"/>
              <a:cs typeface="Times New Roman"/>
              <a:sym typeface="Times New Roman"/>
            </a:endParaRPr>
          </a:p>
        </p:txBody>
      </p:sp>
      <p:sp>
        <p:nvSpPr>
          <p:cNvPr id="236" name="Google Shape;236;p36"/>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sp>
        <p:nvSpPr>
          <p:cNvPr id="237" name="Google Shape;237;p36"/>
          <p:cNvSpPr txBox="1"/>
          <p:nvPr/>
        </p:nvSpPr>
        <p:spPr>
          <a:xfrm>
            <a:off x="1097300" y="1099850"/>
            <a:ext cx="10595400" cy="5297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1200"/>
              </a:spcAft>
              <a:buNone/>
            </a:pPr>
            <a:endParaRPr sz="1500" b="1">
              <a:solidFill>
                <a:schemeClr val="dk1"/>
              </a:solidFill>
              <a:latin typeface="Times New Roman"/>
              <a:ea typeface="Times New Roman"/>
              <a:cs typeface="Times New Roman"/>
              <a:sym typeface="Times New Roman"/>
            </a:endParaRPr>
          </a:p>
        </p:txBody>
      </p:sp>
      <p:pic>
        <p:nvPicPr>
          <p:cNvPr id="238" name="Google Shape;238;p36"/>
          <p:cNvPicPr preferRelativeResize="0"/>
          <p:nvPr/>
        </p:nvPicPr>
        <p:blipFill>
          <a:blip r:embed="rId3">
            <a:alphaModFix/>
          </a:blip>
          <a:stretch>
            <a:fillRect/>
          </a:stretch>
        </p:blipFill>
        <p:spPr>
          <a:xfrm>
            <a:off x="1729550" y="1233825"/>
            <a:ext cx="8941750" cy="50297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1520703" y="2"/>
            <a:ext cx="91506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Output Explanation</a:t>
            </a:r>
            <a:endParaRPr>
              <a:latin typeface="Times New Roman"/>
              <a:ea typeface="Times New Roman"/>
              <a:cs typeface="Times New Roman"/>
              <a:sym typeface="Times New Roman"/>
            </a:endParaRPr>
          </a:p>
        </p:txBody>
      </p:sp>
      <p:sp>
        <p:nvSpPr>
          <p:cNvPr id="244" name="Google Shape;244;p37"/>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
        <p:nvSpPr>
          <p:cNvPr id="245" name="Google Shape;245;p37"/>
          <p:cNvSpPr txBox="1"/>
          <p:nvPr/>
        </p:nvSpPr>
        <p:spPr>
          <a:xfrm>
            <a:off x="1097300" y="1099850"/>
            <a:ext cx="10595400" cy="5297700"/>
          </a:xfrm>
          <a:prstGeom prst="rect">
            <a:avLst/>
          </a:prstGeom>
          <a:noFill/>
          <a:ln>
            <a:noFill/>
          </a:ln>
        </p:spPr>
        <p:txBody>
          <a:bodyPr spcFirstLastPara="1" wrap="square" lIns="91425" tIns="91425" rIns="91425" bIns="91425" anchor="t" anchorCtr="0">
            <a:noAutofit/>
          </a:bodyPr>
          <a:lstStyle/>
          <a:p>
            <a:pPr marL="0" lvl="0" indent="0" algn="l" rtl="0">
              <a:lnSpc>
                <a:spcPct val="162500"/>
              </a:lnSpc>
              <a:spcBef>
                <a:spcPts val="0"/>
              </a:spcBef>
              <a:spcAft>
                <a:spcPts val="0"/>
              </a:spcAft>
              <a:buClr>
                <a:schemeClr val="dk1"/>
              </a:buClr>
              <a:buSzPts val="1100"/>
              <a:buFont typeface="Arial"/>
              <a:buNone/>
            </a:pPr>
            <a:r>
              <a:rPr lang="en-US" sz="1800">
                <a:solidFill>
                  <a:srgbClr val="374151"/>
                </a:solidFill>
                <a:latin typeface="Times New Roman"/>
                <a:ea typeface="Times New Roman"/>
                <a:cs typeface="Times New Roman"/>
                <a:sym typeface="Times New Roman"/>
              </a:rPr>
              <a:t>This CNN accelerator has two primary modes of operation: Classification and Super-Resolution. Each mode produces different outputs:</a:t>
            </a:r>
            <a:endParaRPr sz="1800">
              <a:solidFill>
                <a:srgbClr val="374151"/>
              </a:solidFill>
              <a:latin typeface="Times New Roman"/>
              <a:ea typeface="Times New Roman"/>
              <a:cs typeface="Times New Roman"/>
              <a:sym typeface="Times New Roman"/>
            </a:endParaRPr>
          </a:p>
          <a:p>
            <a:pPr marL="0" lvl="0" indent="0" algn="l" rtl="0">
              <a:lnSpc>
                <a:spcPct val="162500"/>
              </a:lnSpc>
              <a:spcBef>
                <a:spcPts val="1500"/>
              </a:spcBef>
              <a:spcAft>
                <a:spcPts val="0"/>
              </a:spcAft>
              <a:buClr>
                <a:schemeClr val="dk1"/>
              </a:buClr>
              <a:buSzPts val="1100"/>
              <a:buFont typeface="Arial"/>
              <a:buNone/>
            </a:pPr>
            <a:r>
              <a:rPr lang="en-US" sz="1800">
                <a:solidFill>
                  <a:srgbClr val="374151"/>
                </a:solidFill>
                <a:latin typeface="Times New Roman"/>
                <a:ea typeface="Times New Roman"/>
                <a:cs typeface="Times New Roman"/>
                <a:sym typeface="Times New Roman"/>
              </a:rPr>
              <a:t>1. Classification Mode (mode = 0):</a:t>
            </a:r>
            <a:endParaRPr sz="1800">
              <a:solidFill>
                <a:srgbClr val="374151"/>
              </a:solidFill>
              <a:latin typeface="Times New Roman"/>
              <a:ea typeface="Times New Roman"/>
              <a:cs typeface="Times New Roman"/>
              <a:sym typeface="Times New Roman"/>
            </a:endParaRPr>
          </a:p>
          <a:p>
            <a:pPr marL="457200" lvl="0" indent="-342900" algn="l" rtl="0">
              <a:lnSpc>
                <a:spcPct val="115000"/>
              </a:lnSpc>
              <a:spcBef>
                <a:spcPts val="2100"/>
              </a:spcBef>
              <a:spcAft>
                <a:spcPts val="0"/>
              </a:spcAft>
              <a:buClr>
                <a:srgbClr val="374151"/>
              </a:buClr>
              <a:buSzPts val="1800"/>
              <a:buFont typeface="Times New Roman"/>
              <a:buChar char="●"/>
            </a:pPr>
            <a:r>
              <a:rPr lang="en-US" sz="1800">
                <a:solidFill>
                  <a:srgbClr val="374151"/>
                </a:solidFill>
                <a:latin typeface="Times New Roman"/>
                <a:ea typeface="Times New Roman"/>
                <a:cs typeface="Times New Roman"/>
                <a:sym typeface="Times New Roman"/>
              </a:rPr>
              <a:t>class_out [1:0]: This is the primary output for classification. It's a 2-bit value indicating which of the three classes the input likely belongs to.</a:t>
            </a:r>
            <a:endParaRPr sz="1800">
              <a:solidFill>
                <a:srgbClr val="37415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rgbClr val="374151"/>
              </a:buClr>
              <a:buSzPts val="1800"/>
              <a:buChar char="●"/>
            </a:pPr>
            <a:r>
              <a:rPr lang="en-US" sz="1800">
                <a:solidFill>
                  <a:srgbClr val="374151"/>
                </a:solidFill>
                <a:latin typeface="Times New Roman"/>
                <a:ea typeface="Times New Roman"/>
                <a:cs typeface="Times New Roman"/>
                <a:sym typeface="Times New Roman"/>
              </a:rPr>
              <a:t>00: Class 0</a:t>
            </a:r>
            <a:endParaRPr sz="1800">
              <a:solidFill>
                <a:srgbClr val="37415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rgbClr val="374151"/>
              </a:buClr>
              <a:buSzPts val="1800"/>
              <a:buChar char="●"/>
            </a:pPr>
            <a:r>
              <a:rPr lang="en-US" sz="1800">
                <a:solidFill>
                  <a:srgbClr val="374151"/>
                </a:solidFill>
                <a:latin typeface="Times New Roman"/>
                <a:ea typeface="Times New Roman"/>
                <a:cs typeface="Times New Roman"/>
                <a:sym typeface="Times New Roman"/>
              </a:rPr>
              <a:t>01: Class 1</a:t>
            </a:r>
            <a:endParaRPr sz="1800">
              <a:solidFill>
                <a:srgbClr val="37415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rgbClr val="374151"/>
              </a:buClr>
              <a:buSzPts val="1800"/>
              <a:buChar char="●"/>
            </a:pPr>
            <a:r>
              <a:rPr lang="en-US" sz="1800">
                <a:solidFill>
                  <a:srgbClr val="374151"/>
                </a:solidFill>
                <a:latin typeface="Times New Roman"/>
                <a:ea typeface="Times New Roman"/>
                <a:cs typeface="Times New Roman"/>
                <a:sym typeface="Times New Roman"/>
              </a:rPr>
              <a:t>10: Class 2</a:t>
            </a:r>
            <a:endParaRPr sz="1800">
              <a:solidFill>
                <a:srgbClr val="374151"/>
              </a:solidFill>
              <a:latin typeface="Times New Roman"/>
              <a:ea typeface="Times New Roman"/>
              <a:cs typeface="Times New Roman"/>
              <a:sym typeface="Times New Roman"/>
            </a:endParaRPr>
          </a:p>
          <a:p>
            <a:pPr marL="0" lvl="0" indent="0" algn="l" rtl="0">
              <a:lnSpc>
                <a:spcPct val="162500"/>
              </a:lnSpc>
              <a:spcBef>
                <a:spcPts val="3600"/>
              </a:spcBef>
              <a:spcAft>
                <a:spcPts val="0"/>
              </a:spcAft>
              <a:buClr>
                <a:schemeClr val="dk1"/>
              </a:buClr>
              <a:buSzPts val="1100"/>
              <a:buFont typeface="Arial"/>
              <a:buNone/>
            </a:pPr>
            <a:r>
              <a:rPr lang="en-US" sz="1800">
                <a:solidFill>
                  <a:srgbClr val="374151"/>
                </a:solidFill>
                <a:latin typeface="Times New Roman"/>
                <a:ea typeface="Times New Roman"/>
                <a:cs typeface="Times New Roman"/>
                <a:sym typeface="Times New Roman"/>
              </a:rPr>
              <a:t>2. Super-Resolution Mode (mode = 1):</a:t>
            </a:r>
            <a:endParaRPr sz="1800">
              <a:solidFill>
                <a:srgbClr val="374151"/>
              </a:solidFill>
              <a:latin typeface="Times New Roman"/>
              <a:ea typeface="Times New Roman"/>
              <a:cs typeface="Times New Roman"/>
              <a:sym typeface="Times New Roman"/>
            </a:endParaRPr>
          </a:p>
          <a:p>
            <a:pPr marL="457200" lvl="0" indent="-342900" algn="l" rtl="0">
              <a:lnSpc>
                <a:spcPct val="115000"/>
              </a:lnSpc>
              <a:spcBef>
                <a:spcPts val="2100"/>
              </a:spcBef>
              <a:spcAft>
                <a:spcPts val="0"/>
              </a:spcAft>
              <a:buClr>
                <a:srgbClr val="374151"/>
              </a:buClr>
              <a:buSzPts val="1800"/>
              <a:buFont typeface="Times New Roman"/>
              <a:buChar char="●"/>
            </a:pPr>
            <a:r>
              <a:rPr lang="en-US" sz="1800">
                <a:solidFill>
                  <a:srgbClr val="374151"/>
                </a:solidFill>
                <a:latin typeface="Times New Roman"/>
                <a:ea typeface="Times New Roman"/>
                <a:cs typeface="Times New Roman"/>
                <a:sym typeface="Times New Roman"/>
              </a:rPr>
              <a:t>upsampled_0, upsampled_1, upsampled_2, upsampled_3 [7:0]: These outputs represent the upsampled image. Each output corresponds to a pixel in a 2x2 upsampled block generated from a single input pixel. This achieves a simple 2x super-resolution effect.</a:t>
            </a:r>
            <a:endParaRPr sz="1800">
              <a:solidFill>
                <a:srgbClr val="374151"/>
              </a:solidFill>
              <a:latin typeface="Times New Roman"/>
              <a:ea typeface="Times New Roman"/>
              <a:cs typeface="Times New Roman"/>
              <a:sym typeface="Times New Roman"/>
            </a:endParaRPr>
          </a:p>
          <a:p>
            <a:pPr marL="457200" lvl="0" indent="0" algn="l" rtl="0">
              <a:lnSpc>
                <a:spcPct val="115000"/>
              </a:lnSpc>
              <a:spcBef>
                <a:spcPts val="2100"/>
              </a:spcBef>
              <a:spcAft>
                <a:spcPts val="120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1468814" y="175052"/>
            <a:ext cx="9808800" cy="1427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 References</a:t>
            </a:r>
            <a:endParaRPr>
              <a:latin typeface="Times New Roman"/>
              <a:ea typeface="Times New Roman"/>
              <a:cs typeface="Times New Roman"/>
              <a:sym typeface="Times New Roman"/>
            </a:endParaRPr>
          </a:p>
        </p:txBody>
      </p:sp>
      <p:sp>
        <p:nvSpPr>
          <p:cNvPr id="251" name="Google Shape;251;p38"/>
          <p:cNvSpPr txBox="1">
            <a:spLocks noGrp="1"/>
          </p:cNvSpPr>
          <p:nvPr>
            <p:ph type="body" idx="2"/>
          </p:nvPr>
        </p:nvSpPr>
        <p:spPr>
          <a:xfrm>
            <a:off x="1685725" y="1602750"/>
            <a:ext cx="9375000" cy="4751100"/>
          </a:xfrm>
          <a:prstGeom prst="rect">
            <a:avLst/>
          </a:prstGeom>
          <a:noFill/>
          <a:ln>
            <a:noFill/>
          </a:ln>
        </p:spPr>
        <p:txBody>
          <a:bodyPr spcFirstLastPara="1" wrap="square" lIns="0" tIns="45700" rIns="91425" bIns="45700" anchor="t" anchorCtr="0">
            <a:normAutofit fontScale="92500" lnSpcReduction="20000"/>
          </a:bodyPr>
          <a:lstStyle/>
          <a:p>
            <a:pPr marL="228600" lvl="1" indent="-242570" algn="just" rtl="0">
              <a:lnSpc>
                <a:spcPct val="100000"/>
              </a:lnSpc>
              <a:spcBef>
                <a:spcPts val="2200"/>
              </a:spcBef>
              <a:spcAft>
                <a:spcPts val="0"/>
              </a:spcAft>
              <a:buSzPct val="100000"/>
              <a:buFont typeface="Times New Roman"/>
              <a:buChar char="•"/>
            </a:pPr>
            <a:r>
              <a:rPr lang="en-US" sz="2400">
                <a:latin typeface="Times New Roman"/>
                <a:ea typeface="Times New Roman"/>
                <a:cs typeface="Times New Roman"/>
                <a:sym typeface="Times New Roman"/>
              </a:rPr>
              <a:t>L. Pradels, S. -I. Filip, O. Sentieys, D. Chillet and T. L. Calloch, "FPGA-based CNN Acceleration using Pattern-Aware Pruning," 2024 IEEE 6th International Conference on AI Circuits and Systems (AICAS), Abu Dhabi, United Arab Emirates, 2024, pp. 228-232, doi: 10.1109/AICAS59952.2024.10595865.</a:t>
            </a:r>
            <a:endParaRPr sz="2400">
              <a:latin typeface="Times New Roman"/>
              <a:ea typeface="Times New Roman"/>
              <a:cs typeface="Times New Roman"/>
              <a:sym typeface="Times New Roman"/>
            </a:endParaRPr>
          </a:p>
          <a:p>
            <a:pPr marL="228600" lvl="1" indent="-242570" algn="just" rtl="0">
              <a:lnSpc>
                <a:spcPct val="100000"/>
              </a:lnSpc>
              <a:spcBef>
                <a:spcPts val="220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Kamel Abdelouahab. Reconfigurable hardware acceleration of CNNs on FPGA-based smart cameras. Electronics. Université Clermont Auvergne [2017-2020], 2018. English. NNT : 2018CLFAC042. tel-02066643</a:t>
            </a:r>
            <a:endParaRPr sz="2400">
              <a:latin typeface="Times New Roman"/>
              <a:ea typeface="Times New Roman"/>
              <a:cs typeface="Times New Roman"/>
              <a:sym typeface="Times New Roman"/>
            </a:endParaRPr>
          </a:p>
          <a:p>
            <a:pPr marL="228600" lvl="1" indent="-242570" algn="just" rtl="0">
              <a:lnSpc>
                <a:spcPct val="100000"/>
              </a:lnSpc>
              <a:spcBef>
                <a:spcPts val="220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Wu, Di &amp; Zhang, Yu &amp; Jia, Xijie &amp; Tian, Lu &amp; Li, Tianping &amp; Sui, Lingzhi &amp; Xie, Dongliang &amp; Shan, Yi. (2019). A High-Performance CNN Processor Based on FPGA for MobileNets. 136-143. 10.1109/FPL.2019.00030. </a:t>
            </a:r>
            <a:endParaRPr sz="2400">
              <a:latin typeface="Times New Roman"/>
              <a:ea typeface="Times New Roman"/>
              <a:cs typeface="Times New Roman"/>
              <a:sym typeface="Times New Roman"/>
            </a:endParaRPr>
          </a:p>
          <a:p>
            <a:pPr marL="228600" lvl="1" indent="-242570" algn="just" rtl="0">
              <a:spcBef>
                <a:spcPts val="2200"/>
              </a:spcBef>
              <a:spcAft>
                <a:spcPts val="0"/>
              </a:spcAft>
              <a:buSzPct val="100000"/>
              <a:buFont typeface="Times New Roman"/>
              <a:buChar char="•"/>
            </a:pPr>
            <a:r>
              <a:rPr lang="en-US" sz="2400">
                <a:latin typeface="Times New Roman"/>
                <a:ea typeface="Times New Roman"/>
                <a:cs typeface="Times New Roman"/>
                <a:sym typeface="Times New Roman"/>
              </a:rPr>
              <a:t>V. H. Kim and K. K. Choi, "A Reconfigurable CNN-Based Accelerator Design for Fast and Energy-Efficient Object Detection System on Mobile FPGA," in IEEE Access, vol. 11, pp. 59438-59445, 2023, doi: 10.1109/ACCESS.2023.3285279</a:t>
            </a:r>
            <a:endParaRPr sz="2400">
              <a:latin typeface="Times New Roman"/>
              <a:ea typeface="Times New Roman"/>
              <a:cs typeface="Times New Roman"/>
              <a:sym typeface="Times New Roman"/>
            </a:endParaRPr>
          </a:p>
        </p:txBody>
      </p:sp>
      <p:sp>
        <p:nvSpPr>
          <p:cNvPr id="252" name="Google Shape;252;p38"/>
          <p:cNvSpPr txBox="1">
            <a:spLocks noGrp="1"/>
          </p:cNvSpPr>
          <p:nvPr>
            <p:ph type="sldNum" idx="12"/>
          </p:nvPr>
        </p:nvSpPr>
        <p:spPr>
          <a:xfrm>
            <a:off x="412136" y="5943601"/>
            <a:ext cx="968983" cy="65191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56"/>
        <p:cNvGrpSpPr/>
        <p:nvPr/>
      </p:nvGrpSpPr>
      <p:grpSpPr>
        <a:xfrm>
          <a:off x="0" y="0"/>
          <a:ext cx="0" cy="0"/>
          <a:chOff x="0" y="0"/>
          <a:chExt cx="0" cy="0"/>
        </a:xfrm>
      </p:grpSpPr>
      <p:sp>
        <p:nvSpPr>
          <p:cNvPr id="257" name="Google Shape;257;p39"/>
          <p:cNvSpPr txBox="1">
            <a:spLocks noGrp="1"/>
          </p:cNvSpPr>
          <p:nvPr>
            <p:ph type="body" idx="2"/>
          </p:nvPr>
        </p:nvSpPr>
        <p:spPr>
          <a:xfrm>
            <a:off x="1408501" y="124525"/>
            <a:ext cx="10384800" cy="6471000"/>
          </a:xfrm>
          <a:prstGeom prst="rect">
            <a:avLst/>
          </a:prstGeom>
          <a:noFill/>
          <a:ln>
            <a:noFill/>
          </a:ln>
        </p:spPr>
        <p:txBody>
          <a:bodyPr spcFirstLastPara="1" wrap="square" lIns="0" tIns="45700" rIns="91425" bIns="45700" anchor="t" anchorCtr="0">
            <a:normAutofit fontScale="92500" lnSpcReduction="10000"/>
          </a:bodyPr>
          <a:lstStyle/>
          <a:p>
            <a:pPr marL="228600" lvl="1" indent="-242570" algn="just" rtl="0">
              <a:spcBef>
                <a:spcPts val="2200"/>
              </a:spcBef>
              <a:spcAft>
                <a:spcPts val="0"/>
              </a:spcAft>
              <a:buSzPct val="100000"/>
              <a:buFont typeface="Times New Roman"/>
              <a:buChar char="•"/>
            </a:pPr>
            <a:r>
              <a:rPr lang="en-US" sz="2400">
                <a:latin typeface="Times New Roman"/>
                <a:ea typeface="Times New Roman"/>
                <a:cs typeface="Times New Roman"/>
                <a:sym typeface="Times New Roman"/>
              </a:rPr>
              <a:t>X. Chen, J. Li and Y. Zhao, "Hardware Resource and Computational Density Efficient CNN Accelerator Design Based on FPGA," 2021 IEEE International Conference on Integrated Circuits, Technologies and Applications (ICTA), Zhuhai, China, 2021, pp. 204-205, doi: 10.1109/ICTA53157.2021.9661886.</a:t>
            </a:r>
            <a:endParaRPr sz="2400">
              <a:latin typeface="Times New Roman"/>
              <a:ea typeface="Times New Roman"/>
              <a:cs typeface="Times New Roman"/>
              <a:sym typeface="Times New Roman"/>
            </a:endParaRPr>
          </a:p>
          <a:p>
            <a:pPr marL="228600" lvl="1" indent="-242570" algn="just" rtl="0">
              <a:lnSpc>
                <a:spcPct val="100000"/>
              </a:lnSpc>
              <a:spcBef>
                <a:spcPts val="2200"/>
              </a:spcBef>
              <a:spcAft>
                <a:spcPts val="0"/>
              </a:spcAft>
              <a:buClr>
                <a:schemeClr val="dk1"/>
              </a:buClr>
              <a:buSzPct val="100000"/>
              <a:buFont typeface="Times New Roman"/>
              <a:buChar char="•"/>
            </a:pPr>
            <a:r>
              <a:rPr lang="en-US" sz="2400">
                <a:latin typeface="Times New Roman"/>
                <a:ea typeface="Times New Roman"/>
                <a:cs typeface="Times New Roman"/>
                <a:sym typeface="Times New Roman"/>
              </a:rPr>
              <a:t>L. Xie, X. Fan, W. Cao and L. Wang, "High Throughput CNN Accelerator Design Based on FPGA," 2018 International Conference on Field-Programmable Technology (FPT), Naha, Japan, 2018, pp. 274-277, doi: 10.1109/FPT.2018.00052.</a:t>
            </a:r>
            <a:endParaRPr sz="2400">
              <a:latin typeface="Times New Roman"/>
              <a:ea typeface="Times New Roman"/>
              <a:cs typeface="Times New Roman"/>
              <a:sym typeface="Times New Roman"/>
            </a:endParaRPr>
          </a:p>
          <a:p>
            <a:pPr marL="228600" lvl="1" indent="-242570" algn="just" rtl="0">
              <a:spcBef>
                <a:spcPts val="2200"/>
              </a:spcBef>
              <a:spcAft>
                <a:spcPts val="0"/>
              </a:spcAft>
              <a:buSzPct val="100000"/>
              <a:buFont typeface="Times New Roman"/>
              <a:buChar char="•"/>
            </a:pPr>
            <a:r>
              <a:rPr lang="en-US" sz="2400">
                <a:latin typeface="Times New Roman"/>
                <a:ea typeface="Times New Roman"/>
                <a:cs typeface="Times New Roman"/>
                <a:sym typeface="Times New Roman"/>
              </a:rPr>
              <a:t>X. Guan, Z. Wang and H. Fang, "Design and Implementation of CNN Accelerator Based on FPGA," 2024 43rd Chinese Control Conference (CCC), Kunming, China, 2024, pp. 8969-8974, doi: 10.23919/CCC63176.2024.10661893. </a:t>
            </a:r>
            <a:endParaRPr sz="2400">
              <a:latin typeface="Times New Roman"/>
              <a:ea typeface="Times New Roman"/>
              <a:cs typeface="Times New Roman"/>
              <a:sym typeface="Times New Roman"/>
            </a:endParaRPr>
          </a:p>
          <a:p>
            <a:pPr marL="228600" lvl="1" indent="-242570" algn="just" rtl="0">
              <a:spcBef>
                <a:spcPts val="2200"/>
              </a:spcBef>
              <a:spcAft>
                <a:spcPts val="0"/>
              </a:spcAft>
              <a:buSzPct val="100000"/>
              <a:buFont typeface="Times New Roman"/>
              <a:buChar char="•"/>
            </a:pPr>
            <a:r>
              <a:rPr lang="en-US" sz="2400">
                <a:latin typeface="Times New Roman"/>
                <a:ea typeface="Times New Roman"/>
                <a:cs typeface="Times New Roman"/>
                <a:sym typeface="Times New Roman"/>
              </a:rPr>
              <a:t>W. You and C. Wu, "RSNN: A Software/Hardware Co-Optimized Framework for Sparse Convolutional Neural Networks on FPGAs," in IEEE Access, vol. 9, pp. 949-960, 2021, doi: 10.1109/ACCESS.2020.3047144</a:t>
            </a:r>
            <a:endParaRPr sz="2400">
              <a:latin typeface="Times New Roman"/>
              <a:ea typeface="Times New Roman"/>
              <a:cs typeface="Times New Roman"/>
              <a:sym typeface="Times New Roman"/>
            </a:endParaRPr>
          </a:p>
          <a:p>
            <a:pPr marL="228600" lvl="1" indent="-242570" algn="just" rtl="0">
              <a:spcBef>
                <a:spcPts val="2200"/>
              </a:spcBef>
              <a:spcAft>
                <a:spcPts val="0"/>
              </a:spcAft>
              <a:buSzPct val="100000"/>
              <a:buFont typeface="Times New Roman"/>
              <a:buChar char="•"/>
            </a:pPr>
            <a:r>
              <a:rPr lang="en-US" sz="2400">
                <a:latin typeface="Times New Roman"/>
                <a:ea typeface="Times New Roman"/>
                <a:cs typeface="Times New Roman"/>
                <a:sym typeface="Times New Roman"/>
              </a:rPr>
              <a:t>D. Parikh, S. Li, B. Zhang, R. Kannan, C. Busart and V. Prasanna, "Accelerating ViT Inference on FPGA through Static and Dynamic Pruning," 2024 IEEE 32nd Annual International Symposium on Field-Programmable Custom Computing Machines (FCCM), Orlando, FL, USA, 2024, pp. 78-89, doi: 10.1109/FCCM60383.2024.00018.</a:t>
            </a:r>
            <a:endParaRPr sz="2400">
              <a:latin typeface="Times New Roman"/>
              <a:ea typeface="Times New Roman"/>
              <a:cs typeface="Times New Roman"/>
              <a:sym typeface="Times New Roman"/>
            </a:endParaRPr>
          </a:p>
        </p:txBody>
      </p:sp>
      <p:sp>
        <p:nvSpPr>
          <p:cNvPr id="258" name="Google Shape;258;p39"/>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3613650" y="420301"/>
            <a:ext cx="4964700" cy="2415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Arial"/>
              <a:buNone/>
            </a:pPr>
            <a:r>
              <a:rPr lang="en-US">
                <a:solidFill>
                  <a:schemeClr val="dk1"/>
                </a:solidFill>
                <a:latin typeface="Times New Roman"/>
                <a:ea typeface="Times New Roman"/>
                <a:cs typeface="Times New Roman"/>
                <a:sym typeface="Times New Roman"/>
              </a:rPr>
              <a:t>  Thank you</a:t>
            </a:r>
            <a:endParaRPr>
              <a:solidFill>
                <a:schemeClr val="dk1"/>
              </a:solidFill>
              <a:latin typeface="Times New Roman"/>
              <a:ea typeface="Times New Roman"/>
              <a:cs typeface="Times New Roman"/>
              <a:sym typeface="Times New Roman"/>
            </a:endParaRPr>
          </a:p>
        </p:txBody>
      </p:sp>
      <p:sp>
        <p:nvSpPr>
          <p:cNvPr id="264" name="Google Shape;264;p40"/>
          <p:cNvSpPr txBox="1">
            <a:spLocks noGrp="1"/>
          </p:cNvSpPr>
          <p:nvPr>
            <p:ph type="body" idx="1"/>
          </p:nvPr>
        </p:nvSpPr>
        <p:spPr>
          <a:xfrm>
            <a:off x="3123225" y="3075400"/>
            <a:ext cx="6077700" cy="3484800"/>
          </a:xfrm>
          <a:prstGeom prst="rect">
            <a:avLst/>
          </a:prstGeom>
          <a:noFill/>
          <a:ln>
            <a:noFill/>
          </a:ln>
        </p:spPr>
        <p:txBody>
          <a:bodyPr spcFirstLastPara="1" wrap="square" lIns="91425" tIns="45700" rIns="91425" bIns="45700" anchor="ctr" anchorCtr="0">
            <a:normAutofit/>
          </a:bodyPr>
          <a:lstStyle/>
          <a:p>
            <a:pPr marL="457200" lvl="0" indent="-406400" algn="l"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Lemuel Pon Whitson J - 21BEC1178</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Aishwaryakopika R U - 21BEC1275</a:t>
            </a:r>
            <a:endParaRPr sz="2800">
              <a:solidFill>
                <a:schemeClr val="dk1"/>
              </a:solidFill>
              <a:latin typeface="Times New Roman"/>
              <a:ea typeface="Times New Roman"/>
              <a:cs typeface="Times New Roman"/>
              <a:sym typeface="Times New Roman"/>
            </a:endParaRPr>
          </a:p>
          <a:p>
            <a:pPr marL="457200" lvl="0" indent="-406400" algn="l"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Soma Neha Saranya - 21BEC1693</a:t>
            </a:r>
            <a:endParaRPr sz="28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lt1"/>
              </a:buClr>
              <a:buSzPts val="2000"/>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582175" y="445449"/>
            <a:ext cx="4640400" cy="1094700"/>
          </a:xfrm>
          <a:prstGeom prst="rect">
            <a:avLst/>
          </a:prstGeom>
          <a:noFill/>
          <a:ln>
            <a:noFill/>
          </a:ln>
        </p:spPr>
        <p:txBody>
          <a:bodyPr spcFirstLastPara="1" wrap="square" lIns="0"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US">
                <a:latin typeface="Times New Roman"/>
                <a:ea typeface="Times New Roman"/>
                <a:cs typeface="Times New Roman"/>
                <a:sym typeface="Times New Roman"/>
              </a:rPr>
              <a:t>   Problem Statement</a:t>
            </a:r>
            <a:endParaRPr>
              <a:latin typeface="Times New Roman"/>
              <a:ea typeface="Times New Roman"/>
              <a:cs typeface="Times New Roman"/>
              <a:sym typeface="Times New Roman"/>
            </a:endParaRPr>
          </a:p>
        </p:txBody>
      </p:sp>
      <p:sp>
        <p:nvSpPr>
          <p:cNvPr id="114" name="Google Shape;114;p17"/>
          <p:cNvSpPr txBox="1">
            <a:spLocks noGrp="1"/>
          </p:cNvSpPr>
          <p:nvPr>
            <p:ph type="body" idx="1"/>
          </p:nvPr>
        </p:nvSpPr>
        <p:spPr>
          <a:xfrm>
            <a:off x="1582450" y="1615700"/>
            <a:ext cx="9311700" cy="3422100"/>
          </a:xfrm>
          <a:prstGeom prst="rect">
            <a:avLst/>
          </a:prstGeom>
          <a:noFill/>
          <a:ln>
            <a:noFill/>
          </a:ln>
        </p:spPr>
        <p:txBody>
          <a:bodyPr spcFirstLastPara="1" wrap="square" lIns="0" tIns="0" rIns="0" bIns="0" anchor="ctr" anchorCtr="0">
            <a:normAutofit/>
          </a:bodyPr>
          <a:lstStyle/>
          <a:p>
            <a:pPr marL="228600" lvl="0" indent="-254000" algn="just" rtl="0">
              <a:lnSpc>
                <a:spcPct val="100000"/>
              </a:lnSpc>
              <a:spcBef>
                <a:spcPts val="0"/>
              </a:spcBef>
              <a:spcAft>
                <a:spcPts val="0"/>
              </a:spcAft>
              <a:buClr>
                <a:schemeClr val="dk1"/>
              </a:buClr>
              <a:buSzPts val="2400"/>
              <a:buFont typeface="Arial"/>
              <a:buChar char="•"/>
            </a:pPr>
            <a:r>
              <a:rPr lang="en-US" sz="2400" b="1">
                <a:solidFill>
                  <a:srgbClr val="434343"/>
                </a:solidFill>
                <a:latin typeface="Times New Roman"/>
                <a:ea typeface="Times New Roman"/>
                <a:cs typeface="Times New Roman"/>
                <a:sym typeface="Times New Roman"/>
              </a:rPr>
              <a:t>Problem addressed:</a:t>
            </a:r>
            <a:r>
              <a:rPr lang="en-US" sz="2400">
                <a:solidFill>
                  <a:srgbClr val="434343"/>
                </a:solidFill>
                <a:latin typeface="Times New Roman"/>
                <a:ea typeface="Times New Roman"/>
                <a:cs typeface="Times New Roman"/>
                <a:sym typeface="Times New Roman"/>
              </a:rPr>
              <a:t> Optimizing FPGA-based CNN accelerators while dealing with resource constraints, particularly for sequential designs limited by external memory access</a:t>
            </a:r>
            <a:endParaRPr sz="2400">
              <a:latin typeface="Times New Roman"/>
              <a:ea typeface="Times New Roman"/>
              <a:cs typeface="Times New Roman"/>
              <a:sym typeface="Times New Roman"/>
            </a:endParaRPr>
          </a:p>
          <a:p>
            <a:pPr marL="228600" lvl="0" indent="0" algn="just" rtl="0">
              <a:lnSpc>
                <a:spcPct val="100000"/>
              </a:lnSpc>
              <a:spcBef>
                <a:spcPts val="1200"/>
              </a:spcBef>
              <a:spcAft>
                <a:spcPts val="0"/>
              </a:spcAft>
              <a:buNone/>
            </a:pPr>
            <a:endParaRPr sz="2400">
              <a:latin typeface="Times New Roman"/>
              <a:ea typeface="Times New Roman"/>
              <a:cs typeface="Times New Roman"/>
              <a:sym typeface="Times New Roman"/>
            </a:endParaRPr>
          </a:p>
          <a:p>
            <a:pPr marL="228600" lvl="0" indent="-254000" algn="just" rtl="0">
              <a:lnSpc>
                <a:spcPct val="100000"/>
              </a:lnSpc>
              <a:spcBef>
                <a:spcPts val="1200"/>
              </a:spcBef>
              <a:spcAft>
                <a:spcPts val="0"/>
              </a:spcAft>
              <a:buClr>
                <a:schemeClr val="dk1"/>
              </a:buClr>
              <a:buSzPts val="2400"/>
              <a:buFont typeface="Arial"/>
              <a:buChar char="•"/>
            </a:pPr>
            <a:r>
              <a:rPr lang="en-US" sz="2400" b="1">
                <a:solidFill>
                  <a:srgbClr val="434343"/>
                </a:solidFill>
                <a:latin typeface="Times New Roman"/>
                <a:ea typeface="Times New Roman"/>
                <a:cs typeface="Times New Roman"/>
                <a:sym typeface="Times New Roman"/>
              </a:rPr>
              <a:t>Proposed solution:</a:t>
            </a:r>
            <a:r>
              <a:rPr lang="en-US" sz="2400">
                <a:solidFill>
                  <a:srgbClr val="434343"/>
                </a:solidFill>
                <a:latin typeface="Times New Roman"/>
                <a:ea typeface="Times New Roman"/>
                <a:cs typeface="Times New Roman"/>
                <a:sym typeface="Times New Roman"/>
              </a:rPr>
              <a:t> A dataflow CNN architecture enriched with structured sparsity through pattern pruning at the tile level</a:t>
            </a:r>
            <a:endParaRPr sz="2400">
              <a:latin typeface="Times New Roman"/>
              <a:ea typeface="Times New Roman"/>
              <a:cs typeface="Times New Roman"/>
              <a:sym typeface="Times New Roman"/>
            </a:endParaRPr>
          </a:p>
        </p:txBody>
      </p:sp>
      <p:sp>
        <p:nvSpPr>
          <p:cNvPr id="115" name="Google Shape;115;p17"/>
          <p:cNvSpPr txBox="1">
            <a:spLocks noGrp="1"/>
          </p:cNvSpPr>
          <p:nvPr>
            <p:ph type="sldNum" idx="12"/>
          </p:nvPr>
        </p:nvSpPr>
        <p:spPr>
          <a:xfrm>
            <a:off x="412136" y="5943601"/>
            <a:ext cx="969000" cy="65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455565" y="737125"/>
            <a:ext cx="10161000" cy="5407200"/>
          </a:xfrm>
          <a:prstGeom prst="rect">
            <a:avLst/>
          </a:prstGeom>
        </p:spPr>
        <p:txBody>
          <a:bodyPr spcFirstLastPara="1" wrap="square" lIns="0" tIns="45700" rIns="91425" bIns="45700" anchor="ctr" anchorCtr="0">
            <a:normAutofit/>
          </a:bodyPr>
          <a:lstStyle/>
          <a:p>
            <a:pPr marL="0" lvl="0" indent="0" algn="ctr" rtl="0">
              <a:spcBef>
                <a:spcPts val="0"/>
              </a:spcBef>
              <a:spcAft>
                <a:spcPts val="0"/>
              </a:spcAft>
              <a:buNone/>
            </a:pPr>
            <a:r>
              <a:rPr lang="en-US" sz="5000">
                <a:latin typeface="Times New Roman"/>
                <a:ea typeface="Times New Roman"/>
                <a:cs typeface="Times New Roman"/>
                <a:sym typeface="Times New Roman"/>
              </a:rPr>
              <a:t>Literature Survey</a:t>
            </a:r>
            <a:endParaRPr sz="5000">
              <a:latin typeface="Times New Roman"/>
              <a:ea typeface="Times New Roman"/>
              <a:cs typeface="Times New Roman"/>
              <a:sym typeface="Times New Roman"/>
            </a:endParaRPr>
          </a:p>
        </p:txBody>
      </p:sp>
      <p:sp>
        <p:nvSpPr>
          <p:cNvPr id="122" name="Google Shape;122;p18"/>
          <p:cNvSpPr txBox="1">
            <a:spLocks noGrp="1"/>
          </p:cNvSpPr>
          <p:nvPr>
            <p:ph type="sldNum" idx="12"/>
          </p:nvPr>
        </p:nvSpPr>
        <p:spPr>
          <a:xfrm>
            <a:off x="412136" y="5943601"/>
            <a:ext cx="969000" cy="651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26"/>
        <p:cNvGrpSpPr/>
        <p:nvPr/>
      </p:nvGrpSpPr>
      <p:grpSpPr>
        <a:xfrm>
          <a:off x="0" y="0"/>
          <a:ext cx="0" cy="0"/>
          <a:chOff x="0" y="0"/>
          <a:chExt cx="0" cy="0"/>
        </a:xfrm>
      </p:grpSpPr>
      <p:sp>
        <p:nvSpPr>
          <p:cNvPr id="127" name="Google Shape;127;p19"/>
          <p:cNvSpPr txBox="1"/>
          <p:nvPr/>
        </p:nvSpPr>
        <p:spPr>
          <a:xfrm>
            <a:off x="1587175" y="274700"/>
            <a:ext cx="9898800" cy="8355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000" b="1">
                <a:solidFill>
                  <a:schemeClr val="dk1"/>
                </a:solidFill>
                <a:latin typeface="Times New Roman"/>
                <a:ea typeface="Times New Roman"/>
                <a:cs typeface="Times New Roman"/>
                <a:sym typeface="Times New Roman"/>
              </a:rPr>
              <a:t>Kamel Abdelouahab. Reconfigurable hardware acceleration of CNNs on FPGA-based smart cameras. Electronics. Université Clermont Auvergne [2017-2020], 2018</a:t>
            </a:r>
            <a:endParaRPr sz="2000" b="1">
              <a:solidFill>
                <a:schemeClr val="dk1"/>
              </a:solidFill>
              <a:latin typeface="Times New Roman"/>
              <a:ea typeface="Times New Roman"/>
              <a:cs typeface="Times New Roman"/>
              <a:sym typeface="Times New Roman"/>
            </a:endParaRPr>
          </a:p>
          <a:p>
            <a:pPr marL="457200" lvl="0" indent="-349250" algn="just" rtl="0">
              <a:lnSpc>
                <a:spcPct val="115000"/>
              </a:lnSpc>
              <a:spcBef>
                <a:spcPts val="1200"/>
              </a:spcBef>
              <a:spcAft>
                <a:spcPts val="0"/>
              </a:spcAft>
              <a:buClr>
                <a:schemeClr val="dk1"/>
              </a:buClr>
              <a:buSzPts val="1900"/>
              <a:buFont typeface="Times New Roman"/>
              <a:buChar char="●"/>
            </a:pPr>
            <a:r>
              <a:rPr lang="en-US" sz="1900" b="1">
                <a:solidFill>
                  <a:schemeClr val="dk1"/>
                </a:solidFill>
                <a:latin typeface="Times New Roman"/>
                <a:ea typeface="Times New Roman"/>
                <a:cs typeface="Times New Roman"/>
                <a:sym typeface="Times New Roman"/>
              </a:rPr>
              <a:t>Objective:</a:t>
            </a:r>
            <a:br>
              <a:rPr lang="en-US" sz="1900" b="1">
                <a:solidFill>
                  <a:schemeClr val="dk1"/>
                </a:solidFill>
                <a:latin typeface="Times New Roman"/>
                <a:ea typeface="Times New Roman"/>
                <a:cs typeface="Times New Roman"/>
                <a:sym typeface="Times New Roman"/>
              </a:rPr>
            </a:br>
            <a:r>
              <a:rPr lang="en-US" sz="1900">
                <a:solidFill>
                  <a:schemeClr val="dk1"/>
                </a:solidFill>
                <a:latin typeface="Times New Roman"/>
                <a:ea typeface="Times New Roman"/>
                <a:cs typeface="Times New Roman"/>
                <a:sym typeface="Times New Roman"/>
              </a:rPr>
              <a:t>Accelerate CNN computations using FPGA-based hardware in smart cameras for real-time image processing, addressing the computational challenges of CNNs in embedded systems.</a:t>
            </a:r>
            <a:endParaRPr sz="19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1200"/>
              </a:spcBef>
              <a:spcAft>
                <a:spcPts val="0"/>
              </a:spcAft>
              <a:buClr>
                <a:schemeClr val="dk1"/>
              </a:buClr>
              <a:buSzPts val="1900"/>
              <a:buFont typeface="Times New Roman"/>
              <a:buChar char="●"/>
            </a:pPr>
            <a:r>
              <a:rPr lang="en-US" sz="1900" b="1">
                <a:solidFill>
                  <a:schemeClr val="dk1"/>
                </a:solidFill>
                <a:latin typeface="Times New Roman"/>
                <a:ea typeface="Times New Roman"/>
                <a:cs typeface="Times New Roman"/>
                <a:sym typeface="Times New Roman"/>
              </a:rPr>
              <a:t>Proposed Methodology:</a:t>
            </a:r>
            <a:endParaRPr sz="1900" b="1">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Implement CNNs on FPGA hardware for parallel processing.</a:t>
            </a:r>
            <a:endParaRPr sz="1900">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Use a reconfigurable architecture to adapt to various CNN models.</a:t>
            </a:r>
            <a:endParaRPr sz="1900">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Integrate the FPGA with smart cameras for real-time data processing.</a:t>
            </a:r>
            <a:endParaRPr sz="1900">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Focus on improving energy efficiency for battery-operated systems.</a:t>
            </a:r>
            <a:endParaRPr sz="19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1200"/>
              </a:spcBef>
              <a:spcAft>
                <a:spcPts val="0"/>
              </a:spcAft>
              <a:buClr>
                <a:schemeClr val="dk1"/>
              </a:buClr>
              <a:buSzPts val="1900"/>
              <a:buFont typeface="Times New Roman"/>
              <a:buChar char="●"/>
            </a:pPr>
            <a:r>
              <a:rPr lang="en-US" sz="1900" b="1">
                <a:solidFill>
                  <a:schemeClr val="dk1"/>
                </a:solidFill>
                <a:latin typeface="Times New Roman"/>
                <a:ea typeface="Times New Roman"/>
                <a:cs typeface="Times New Roman"/>
                <a:sym typeface="Times New Roman"/>
              </a:rPr>
              <a:t>Limitations:</a:t>
            </a:r>
            <a:br>
              <a:rPr lang="en-US" sz="1900" b="1">
                <a:solidFill>
                  <a:schemeClr val="dk1"/>
                </a:solidFill>
                <a:latin typeface="Times New Roman"/>
                <a:ea typeface="Times New Roman"/>
                <a:cs typeface="Times New Roman"/>
                <a:sym typeface="Times New Roman"/>
              </a:rPr>
            </a:br>
            <a:r>
              <a:rPr lang="en-US" sz="1900">
                <a:solidFill>
                  <a:schemeClr val="dk1"/>
                </a:solidFill>
                <a:latin typeface="Times New Roman"/>
                <a:ea typeface="Times New Roman"/>
                <a:cs typeface="Times New Roman"/>
                <a:sym typeface="Times New Roman"/>
              </a:rPr>
              <a:t>Limited hardware resources of FPGAs can restrict the complexity of CNN models that can be implemented.</a:t>
            </a:r>
            <a:endParaRPr sz="1900">
              <a:solidFill>
                <a:schemeClr val="dk1"/>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800" b="1">
              <a:solidFill>
                <a:schemeClr val="dk1"/>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8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31"/>
        <p:cNvGrpSpPr/>
        <p:nvPr/>
      </p:nvGrpSpPr>
      <p:grpSpPr>
        <a:xfrm>
          <a:off x="0" y="0"/>
          <a:ext cx="0" cy="0"/>
          <a:chOff x="0" y="0"/>
          <a:chExt cx="0" cy="0"/>
        </a:xfrm>
      </p:grpSpPr>
      <p:sp>
        <p:nvSpPr>
          <p:cNvPr id="132" name="Google Shape;132;p20"/>
          <p:cNvSpPr txBox="1"/>
          <p:nvPr/>
        </p:nvSpPr>
        <p:spPr>
          <a:xfrm>
            <a:off x="1688675" y="175050"/>
            <a:ext cx="9898800" cy="8157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000" b="1">
                <a:solidFill>
                  <a:schemeClr val="dk1"/>
                </a:solidFill>
                <a:latin typeface="Times New Roman"/>
                <a:ea typeface="Times New Roman"/>
                <a:cs typeface="Times New Roman"/>
                <a:sym typeface="Times New Roman"/>
              </a:rPr>
              <a:t>L. Pradels, S. -I. Filip, O. Sentieys, D. Chillet and T. L. Calloch, "FPGA-based CNN Acceleration using Pattern-Aware Pruning," 2024 IEEE 6th International Conference on AI Circuits and Systems (AICAS), Abu Dhabi, United Arab Emirates, 2024</a:t>
            </a:r>
            <a:endParaRPr sz="2000" b="1">
              <a:solidFill>
                <a:schemeClr val="dk1"/>
              </a:solidFill>
              <a:latin typeface="Times New Roman"/>
              <a:ea typeface="Times New Roman"/>
              <a:cs typeface="Times New Roman"/>
              <a:sym typeface="Times New Roman"/>
            </a:endParaRPr>
          </a:p>
          <a:p>
            <a:pPr marL="457200" lvl="0" indent="-349250" algn="just" rtl="0">
              <a:lnSpc>
                <a:spcPct val="115000"/>
              </a:lnSpc>
              <a:spcBef>
                <a:spcPts val="1200"/>
              </a:spcBef>
              <a:spcAft>
                <a:spcPts val="0"/>
              </a:spcAft>
              <a:buClr>
                <a:schemeClr val="dk1"/>
              </a:buClr>
              <a:buSzPts val="1900"/>
              <a:buFont typeface="Times New Roman"/>
              <a:buChar char="●"/>
            </a:pPr>
            <a:r>
              <a:rPr lang="en-US" sz="1900" b="1">
                <a:solidFill>
                  <a:schemeClr val="dk1"/>
                </a:solidFill>
                <a:latin typeface="Times New Roman"/>
                <a:ea typeface="Times New Roman"/>
                <a:cs typeface="Times New Roman"/>
                <a:sym typeface="Times New Roman"/>
              </a:rPr>
              <a:t>Objective:</a:t>
            </a:r>
            <a:br>
              <a:rPr lang="en-US" sz="1900" b="1">
                <a:solidFill>
                  <a:schemeClr val="dk1"/>
                </a:solidFill>
                <a:latin typeface="Times New Roman"/>
                <a:ea typeface="Times New Roman"/>
                <a:cs typeface="Times New Roman"/>
                <a:sym typeface="Times New Roman"/>
              </a:rPr>
            </a:br>
            <a:r>
              <a:rPr lang="en-US" sz="1900">
                <a:solidFill>
                  <a:schemeClr val="dk1"/>
                </a:solidFill>
                <a:latin typeface="Times New Roman"/>
                <a:ea typeface="Times New Roman"/>
                <a:cs typeface="Times New Roman"/>
                <a:sym typeface="Times New Roman"/>
              </a:rPr>
              <a:t>Enhance the efficiency of CNNs on FPGAs through pattern-aware pruning, aiming to reduce computational load and memory usage while maintaining model accuracy for real-time applications.</a:t>
            </a:r>
            <a:br>
              <a:rPr lang="en-US" sz="1900">
                <a:solidFill>
                  <a:schemeClr val="dk1"/>
                </a:solidFill>
                <a:latin typeface="Times New Roman"/>
                <a:ea typeface="Times New Roman"/>
                <a:cs typeface="Times New Roman"/>
                <a:sym typeface="Times New Roman"/>
              </a:rPr>
            </a:b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US" sz="1900" b="1">
                <a:solidFill>
                  <a:schemeClr val="dk1"/>
                </a:solidFill>
                <a:latin typeface="Times New Roman"/>
                <a:ea typeface="Times New Roman"/>
                <a:cs typeface="Times New Roman"/>
                <a:sym typeface="Times New Roman"/>
              </a:rPr>
              <a:t>Proposed Methodology:</a:t>
            </a:r>
            <a:endParaRPr sz="1900">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Implement pattern-aware pruning to selectively remove less important filters and weights, using metrics like normalized L2-norm.</a:t>
            </a:r>
            <a:endParaRPr sz="1900">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Tailor the pruning process to optimize the architecture and data flow for FPGA hardware, improving performance and reducing power consumption.</a:t>
            </a:r>
            <a:br>
              <a:rPr lang="en-US" sz="1900">
                <a:solidFill>
                  <a:schemeClr val="dk1"/>
                </a:solidFill>
                <a:latin typeface="Times New Roman"/>
                <a:ea typeface="Times New Roman"/>
                <a:cs typeface="Times New Roman"/>
                <a:sym typeface="Times New Roman"/>
              </a:rPr>
            </a:br>
            <a:endParaRPr sz="1900">
              <a:solidFill>
                <a:schemeClr val="dk1"/>
              </a:solidFill>
              <a:latin typeface="Times New Roman"/>
              <a:ea typeface="Times New Roman"/>
              <a:cs typeface="Times New Roman"/>
              <a:sym typeface="Times New Roman"/>
            </a:endParaRPr>
          </a:p>
          <a:p>
            <a:pPr marL="457200" lvl="0" indent="-349250" algn="just" rtl="0">
              <a:lnSpc>
                <a:spcPct val="115000"/>
              </a:lnSpc>
              <a:spcBef>
                <a:spcPts val="0"/>
              </a:spcBef>
              <a:spcAft>
                <a:spcPts val="0"/>
              </a:spcAft>
              <a:buClr>
                <a:schemeClr val="dk1"/>
              </a:buClr>
              <a:buSzPts val="1900"/>
              <a:buFont typeface="Times New Roman"/>
              <a:buChar char="●"/>
            </a:pPr>
            <a:r>
              <a:rPr lang="en-US" sz="1900" b="1">
                <a:solidFill>
                  <a:schemeClr val="dk1"/>
                </a:solidFill>
                <a:latin typeface="Times New Roman"/>
                <a:ea typeface="Times New Roman"/>
                <a:cs typeface="Times New Roman"/>
                <a:sym typeface="Times New Roman"/>
              </a:rPr>
              <a:t>Limitations:</a:t>
            </a:r>
            <a:endParaRPr sz="1900" b="1">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Limited generalization across different CNN architectures, potentially restricting applicability.</a:t>
            </a:r>
            <a:endParaRPr sz="1900">
              <a:solidFill>
                <a:schemeClr val="dk1"/>
              </a:solidFill>
              <a:latin typeface="Times New Roman"/>
              <a:ea typeface="Times New Roman"/>
              <a:cs typeface="Times New Roman"/>
              <a:sym typeface="Times New Roman"/>
            </a:endParaRPr>
          </a:p>
          <a:p>
            <a:pPr marL="914400" lvl="1" indent="-349250" algn="just" rtl="0">
              <a:lnSpc>
                <a:spcPct val="115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Effectiveness depends on the specific FPGA design, leading to variable results based on hardware configuration</a:t>
            </a:r>
            <a:endParaRPr sz="18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630700" y="173175"/>
            <a:ext cx="9898800" cy="7805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000" b="1">
                <a:solidFill>
                  <a:schemeClr val="dk1"/>
                </a:solidFill>
                <a:latin typeface="Times New Roman"/>
                <a:ea typeface="Times New Roman"/>
                <a:cs typeface="Times New Roman"/>
                <a:sym typeface="Times New Roman"/>
              </a:rPr>
              <a:t>Wu, Di &amp; Zhang, Yu &amp; Jia, Xijie &amp; Tian, Lu &amp; Li, Tianping &amp; Sui, Lingzhi &amp; Xie, Dongliang &amp; Shan, Yi. (2019). A High-Performance CNN Processor Based on FPGA for MobileNets. </a:t>
            </a:r>
            <a:endParaRPr sz="2000" b="1">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Objective:</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Design a high-performance CNN processor optimized for MobileNets on FPGA to enhance efficiency in mobile and embedded applications.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Proposed Methodology:</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Specialized architecture that leverages a combination of hardware acceleration techniques, including weight pruning and low-precision computation, to reduce resource consumption while maintaining performance.</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Limitations:</a:t>
            </a:r>
            <a:endParaRPr sz="2000">
              <a:solidFill>
                <a:schemeClr val="dk1"/>
              </a:solidFill>
              <a:latin typeface="Times New Roman"/>
              <a:ea typeface="Times New Roman"/>
              <a:cs typeface="Times New Roman"/>
              <a:sym typeface="Times New Roman"/>
            </a:endParaRPr>
          </a:p>
          <a:p>
            <a:pPr marL="914400" lvl="1" indent="-355600" algn="just"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Potential trade-offs in accuracy due to low-precision arithmetic</a:t>
            </a:r>
            <a:endParaRPr sz="2000">
              <a:solidFill>
                <a:schemeClr val="dk1"/>
              </a:solidFill>
              <a:latin typeface="Times New Roman"/>
              <a:ea typeface="Times New Roman"/>
              <a:cs typeface="Times New Roman"/>
              <a:sym typeface="Times New Roman"/>
            </a:endParaRPr>
          </a:p>
          <a:p>
            <a:pPr marL="914400" lvl="1" indent="-355600" algn="just"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Adapting the architecture to other types of CNNs beyond MobileNets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41"/>
        <p:cNvGrpSpPr/>
        <p:nvPr/>
      </p:nvGrpSpPr>
      <p:grpSpPr>
        <a:xfrm>
          <a:off x="0" y="0"/>
          <a:ext cx="0" cy="0"/>
          <a:chOff x="0" y="0"/>
          <a:chExt cx="0" cy="0"/>
        </a:xfrm>
      </p:grpSpPr>
      <p:sp>
        <p:nvSpPr>
          <p:cNvPr id="142" name="Google Shape;142;p22"/>
          <p:cNvSpPr txBox="1"/>
          <p:nvPr/>
        </p:nvSpPr>
        <p:spPr>
          <a:xfrm>
            <a:off x="1630700" y="173175"/>
            <a:ext cx="9898800" cy="7994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000" b="1">
                <a:solidFill>
                  <a:schemeClr val="dk1"/>
                </a:solidFill>
                <a:latin typeface="Times New Roman"/>
                <a:ea typeface="Times New Roman"/>
                <a:cs typeface="Times New Roman"/>
                <a:sym typeface="Times New Roman"/>
              </a:rPr>
              <a:t>V. H. Kim and K. K. Choi, "A Reconfigurable CNN-Based Accelerator Design for Fast and Energy-Efficient Object Detection System on Mobile FPGA," in IEEE Access, vol. 11, pp. 59438-59445, 2023, doi: 10.1109/ACCESS.2023.3285279</a:t>
            </a:r>
            <a:endParaRPr sz="2000" b="1">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Objective:</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Design a reconfigurable accelerator for Convolutional Neural Networks (CNNs) on mobile FPGAs to enable fast, energy-efficient object detection suitable for devices with limited resources, such as IoT devices, drones, and electric vehicles​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Proposed Methodology:</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Designing an FPGA-based CNN accelerator using register-transfer level (RTL) optimization techniques. This includes applying clock gating and modularizing key components like multipliers and adders to reduce power consumption. </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Limitations:</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Limited memory and processing power of mobile FPGAs make real-time processing difficult</a:t>
            </a:r>
            <a:endParaRPr sz="18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CE9"/>
        </a:solidFill>
        <a:effectLst/>
      </p:bgPr>
    </p:bg>
    <p:spTree>
      <p:nvGrpSpPr>
        <p:cNvPr id="1" name="Shape 146"/>
        <p:cNvGrpSpPr/>
        <p:nvPr/>
      </p:nvGrpSpPr>
      <p:grpSpPr>
        <a:xfrm>
          <a:off x="0" y="0"/>
          <a:ext cx="0" cy="0"/>
          <a:chOff x="0" y="0"/>
          <a:chExt cx="0" cy="0"/>
        </a:xfrm>
      </p:grpSpPr>
      <p:sp>
        <p:nvSpPr>
          <p:cNvPr id="147" name="Google Shape;147;p23"/>
          <p:cNvSpPr txBox="1"/>
          <p:nvPr/>
        </p:nvSpPr>
        <p:spPr>
          <a:xfrm>
            <a:off x="1630700" y="173175"/>
            <a:ext cx="9898800" cy="7640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000" b="1">
                <a:solidFill>
                  <a:schemeClr val="dk1"/>
                </a:solidFill>
                <a:latin typeface="Times New Roman"/>
                <a:ea typeface="Times New Roman"/>
                <a:cs typeface="Times New Roman"/>
                <a:sym typeface="Times New Roman"/>
              </a:rPr>
              <a:t>X. Chen, J. Li and Y. Zhao, "Hardware Resource and Computational Density Efficient CNN Accelerator Design Based on FPGA," 2021 IEEE International Conference on Integrated Circuits, Technologies and Applications (ICTA), Zhuhai, China, 2021, pp. 204-205, doi: 10.1109/ICTA53157.2021.9661886.</a:t>
            </a:r>
            <a:endParaRPr sz="2000" b="1">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Objective:</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Design a resource-efficient CNN accelerator using FPGA for improved computational density and performance in edge AI scenarios​.</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Proposed Methodology:</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Utilizes a modified line buffer, tiling, and DSP48 optimization to enhance resource usage, performing multiple convolutions with minimal hardware​.</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b="1">
                <a:solidFill>
                  <a:schemeClr val="dk1"/>
                </a:solidFill>
                <a:latin typeface="Times New Roman"/>
                <a:ea typeface="Times New Roman"/>
                <a:cs typeface="Times New Roman"/>
                <a:sym typeface="Times New Roman"/>
              </a:rPr>
              <a:t>Limitations:</a:t>
            </a:r>
            <a:r>
              <a:rPr lang="en-US" sz="2000">
                <a:solidFill>
                  <a:schemeClr val="dk1"/>
                </a:solidFill>
                <a:latin typeface="Times New Roman"/>
                <a:ea typeface="Times New Roman"/>
                <a:cs typeface="Times New Roman"/>
                <a:sym typeface="Times New Roman"/>
              </a:rPr>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Limited flexibility for larger feature maps and challenges with non-linear function implementation due to hardware constraints.</a:t>
            </a:r>
            <a:endParaRPr sz="1800" b="1">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name="Custom">
  <a:themeElements>
    <a:clrScheme name="Custom 23">
      <a:dk1>
        <a:srgbClr val="000000"/>
      </a:dk1>
      <a:lt1>
        <a:srgbClr val="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1922</Words>
  <Application>Microsoft Office PowerPoint</Application>
  <PresentationFormat>Widescreen</PresentationFormat>
  <Paragraphs>193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Times New Roman</vt:lpstr>
      <vt:lpstr>Arial</vt:lpstr>
      <vt:lpstr>Open Sans Light</vt:lpstr>
      <vt:lpstr>Calibri</vt:lpstr>
      <vt:lpstr>Custom</vt:lpstr>
      <vt:lpstr>Optimized CNN Acceleration on FPGA through Pattern-oriented Pruning </vt:lpstr>
      <vt:lpstr>Introduction</vt:lpstr>
      <vt:lpstr>   Problem Statement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Proposed Work</vt:lpstr>
      <vt:lpstr>Proposed Work</vt:lpstr>
      <vt:lpstr>Proposed Work</vt:lpstr>
      <vt:lpstr>PowerPoint Presentation</vt:lpstr>
      <vt:lpstr>PowerPoint Presentation</vt:lpstr>
      <vt:lpstr>Modules</vt:lpstr>
      <vt:lpstr>Modules</vt:lpstr>
      <vt:lpstr>Modules</vt:lpstr>
      <vt:lpstr>Modules</vt:lpstr>
      <vt:lpstr>Modules</vt:lpstr>
      <vt:lpstr>Software Outputs</vt:lpstr>
      <vt:lpstr>Software Outputs</vt:lpstr>
      <vt:lpstr>Output Explanation</vt:lpstr>
      <vt:lpstr> References</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CNN Acceleration on FPGA through Pattern-oriented Pruning </dc:title>
  <dc:creator>ayush gupta</dc:creator>
  <cp:lastModifiedBy>ayush gupta</cp:lastModifiedBy>
  <cp:revision>1</cp:revision>
  <dcterms:modified xsi:type="dcterms:W3CDTF">2024-10-09T18:49:30Z</dcterms:modified>
</cp:coreProperties>
</file>