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71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04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10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156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33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827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50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61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ctr">
              <a:defRPr sz="4400">
                <a:cs typeface="A Chamr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  <a:lvl2pPr>
              <a:defRPr sz="2400">
                <a:cs typeface="B Mitra" panose="00000400000000000000" pitchFamily="2" charset="-78"/>
              </a:defRPr>
            </a:lvl2pPr>
            <a:lvl3pPr>
              <a:defRPr sz="2000">
                <a:cs typeface="B Mitra" panose="00000400000000000000" pitchFamily="2" charset="-78"/>
              </a:defRPr>
            </a:lvl3pPr>
            <a:lvl4pPr>
              <a:defRPr sz="1800">
                <a:cs typeface="B Mitra" panose="00000400000000000000" pitchFamily="2" charset="-78"/>
              </a:defRPr>
            </a:lvl4pPr>
            <a:lvl5pPr>
              <a:defRPr sz="1800"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00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2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ctr">
              <a:defRPr sz="4400">
                <a:cs typeface="A Chamra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>
            <a:lvl1pPr>
              <a:defRPr sz="2400">
                <a:cs typeface="B Mitra" panose="00000400000000000000" pitchFamily="2" charset="-78"/>
              </a:defRPr>
            </a:lvl1pPr>
            <a:lvl2pPr>
              <a:defRPr sz="2000">
                <a:cs typeface="B Mitra" panose="00000400000000000000" pitchFamily="2" charset="-78"/>
              </a:defRPr>
            </a:lvl2pPr>
            <a:lvl3pPr>
              <a:defRPr sz="1800">
                <a:cs typeface="B Mitra" panose="00000400000000000000" pitchFamily="2" charset="-78"/>
              </a:defRPr>
            </a:lvl3pPr>
            <a:lvl4pPr>
              <a:defRPr sz="1600">
                <a:cs typeface="B Mitra" panose="00000400000000000000" pitchFamily="2" charset="-78"/>
              </a:defRPr>
            </a:lvl4pPr>
            <a:lvl5pPr>
              <a:defRPr sz="1600"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49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56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6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6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7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a-IR" dirty="0" smtClean="0">
                <a:cs typeface="A Chamran" panose="00000400000000000000" pitchFamily="2" charset="-78"/>
              </a:rPr>
              <a:t>تبدیل </a:t>
            </a:r>
            <a:r>
              <a:rPr lang="en-US" dirty="0" smtClean="0">
                <a:cs typeface="A Chamran" panose="00000400000000000000" pitchFamily="2" charset="-78"/>
              </a:rPr>
              <a:t>CFG</a:t>
            </a:r>
            <a:r>
              <a:rPr lang="fa-IR" dirty="0" smtClean="0">
                <a:cs typeface="A Chamran" panose="00000400000000000000" pitchFamily="2" charset="-78"/>
              </a:rPr>
              <a:t> و </a:t>
            </a:r>
            <a:r>
              <a:rPr lang="en-US" dirty="0" smtClean="0">
                <a:cs typeface="A Chamran" panose="00000400000000000000" pitchFamily="2" charset="-78"/>
              </a:rPr>
              <a:t>PDA</a:t>
            </a:r>
            <a:r>
              <a:rPr lang="fa-IR" dirty="0" smtClean="0">
                <a:cs typeface="A Chamran" panose="00000400000000000000" pitchFamily="2" charset="-78"/>
              </a:rPr>
              <a:t> به یکدیگر</a:t>
            </a:r>
            <a:endParaRPr lang="fa-IR" dirty="0">
              <a:cs typeface="A Ch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400" dirty="0" smtClean="0">
                <a:cs typeface="A Hamase" panose="00000400000000000000" pitchFamily="2" charset="-78"/>
              </a:rPr>
              <a:t>محمد بصیری</a:t>
            </a:r>
          </a:p>
          <a:p>
            <a:pPr algn="ctr"/>
            <a:r>
              <a:rPr lang="fa-IR" sz="2400" dirty="0" smtClean="0">
                <a:cs typeface="A Hamase" panose="00000400000000000000" pitchFamily="2" charset="-78"/>
              </a:rPr>
              <a:t>9523773</a:t>
            </a:r>
            <a:endParaRPr lang="fa-IR" sz="2400" dirty="0">
              <a:cs typeface="A Hamase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605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رولهای اپسیلونی: </a:t>
            </a:r>
            <a:r>
              <a:rPr lang="fa-IR" dirty="0" smtClean="0"/>
              <a:t>هر استیت خود به اپسیلون می رود.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35708" y="3757661"/>
            <a:ext cx="1878256" cy="698884"/>
            <a:chOff x="3897163" y="3323552"/>
            <a:chExt cx="1878256" cy="698884"/>
          </a:xfrm>
        </p:grpSpPr>
        <p:sp>
          <p:nvSpPr>
            <p:cNvPr id="4" name="Oval 3"/>
            <p:cNvSpPr/>
            <p:nvPr/>
          </p:nvSpPr>
          <p:spPr>
            <a:xfrm>
              <a:off x="3897163" y="3323552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fa-I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802909" y="3523786"/>
                  <a:ext cx="97251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909" y="3523786"/>
                  <a:ext cx="972510" cy="298415"/>
                </a:xfrm>
                <a:prstGeom prst="rect">
                  <a:avLst/>
                </a:prstGeom>
                <a:blipFill>
                  <a:blip r:embed="rId2"/>
                  <a:stretch>
                    <a:fillRect l="-4403" r="-1258" b="-20408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9237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fa-I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70815" y="3107333"/>
            <a:ext cx="6595888" cy="1987348"/>
            <a:chOff x="1927106" y="3355509"/>
            <a:chExt cx="6595888" cy="1987348"/>
          </a:xfrm>
        </p:grpSpPr>
        <p:grpSp>
          <p:nvGrpSpPr>
            <p:cNvPr id="8" name="Group 7"/>
            <p:cNvGrpSpPr/>
            <p:nvPr/>
          </p:nvGrpSpPr>
          <p:grpSpPr>
            <a:xfrm>
              <a:off x="1927106" y="3355509"/>
              <a:ext cx="6595888" cy="1987348"/>
              <a:chOff x="1927106" y="3355509"/>
              <a:chExt cx="6595888" cy="198734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927106" y="3355509"/>
                <a:ext cx="6595888" cy="1987284"/>
                <a:chOff x="1677724" y="4353036"/>
                <a:chExt cx="6595888" cy="198728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77724" y="4353036"/>
                  <a:ext cx="6595888" cy="734304"/>
                  <a:chOff x="1677724" y="3080372"/>
                  <a:chExt cx="6595888" cy="734304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7543940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603961" y="3140393"/>
                    <a:ext cx="609630" cy="60963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q2</a:t>
                    </a:r>
                    <a:endParaRPr lang="fa-IR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1677724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q0</a:t>
                    </a: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4610832" y="3085004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q1</a:t>
                    </a:r>
                    <a:endParaRPr lang="fa-IR" dirty="0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2407396" y="4717872"/>
                  <a:ext cx="2203436" cy="46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fa-I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→$</m:t>
                            </m:r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48" r="-5195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Arc 16"/>
                <p:cNvSpPr/>
                <p:nvPr/>
              </p:nvSpPr>
              <p:spPr>
                <a:xfrm rot="3457621">
                  <a:off x="4182036" y="4906179"/>
                  <a:ext cx="737550" cy="822699"/>
                </a:xfrm>
                <a:prstGeom prst="arc">
                  <a:avLst>
                    <a:gd name="adj1" fmla="val 16200000"/>
                    <a:gd name="adj2" fmla="val 13571607"/>
                  </a:avLst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  <m:oMath xmlns:m="http://schemas.openxmlformats.org/officeDocument/2006/math"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b="0" dirty="0" smtClean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797" r="-3797" b="-32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Arc 11"/>
              <p:cNvSpPr/>
              <p:nvPr/>
            </p:nvSpPr>
            <p:spPr>
              <a:xfrm rot="18142379" flipH="1">
                <a:off x="5299551" y="3901153"/>
                <a:ext cx="737550" cy="822699"/>
              </a:xfrm>
              <a:prstGeom prst="arc">
                <a:avLst>
                  <a:gd name="adj1" fmla="val 16200000"/>
                  <a:gd name="adj2" fmla="val 13571607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r>
                      <a:rPr lang="en-US" b="0" dirty="0" smtClean="0">
                        <a:ea typeface="Cambria Math" panose="02040503050406030204" pitchFamily="18" charset="0"/>
                      </a:rPr>
                      <a:t/>
                    </a:r>
                    <a:br>
                      <a:rPr lang="en-US" b="0" dirty="0" smtClean="0">
                        <a:ea typeface="Cambria Math" panose="02040503050406030204" pitchFamily="18" charset="0"/>
                      </a:rPr>
                    </a:br>
                    <a:endParaRPr lang="fa-IR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39" b="-3297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Arrow Connector 8"/>
            <p:cNvCxnSpPr>
              <a:stCxn id="22" idx="6"/>
              <a:endCxn id="19" idx="2"/>
            </p:cNvCxnSpPr>
            <p:nvPr/>
          </p:nvCxnSpPr>
          <p:spPr>
            <a:xfrm flipV="1">
              <a:off x="5589886" y="3720345"/>
              <a:ext cx="2203436" cy="4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a-I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$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9" t="-2222" r="-649" b="-22222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1690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57084"/>
          </a:xfrm>
        </p:spPr>
        <p:txBody>
          <a:bodyPr>
            <a:normAutofit/>
          </a:bodyPr>
          <a:lstStyle/>
          <a:p>
            <a:r>
              <a:rPr lang="fa-I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رولهای تکثیر کننده متغیرها: </a:t>
            </a:r>
            <a:r>
              <a:rPr lang="fa-IR" dirty="0" smtClean="0"/>
              <a:t>برای رفتن از هر استیت به استیت دیگر حالات ممکن به فرم زیر به شکل رول گرامر ایجاد می شوند.</a:t>
            </a:r>
          </a:p>
          <a:p>
            <a:endParaRPr lang="fa-I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a-I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a-IR" dirty="0" smtClean="0"/>
              <a:t>بدین منظور می توان با استفاده از یک صف حالات ممکن را تولید کرد و یا تمام حالات را نوشته و حالات غیر ممکن را حذف کرد.</a:t>
            </a:r>
          </a:p>
          <a:p>
            <a:r>
              <a:rPr lang="fa-IR" dirty="0" smtClean="0"/>
              <a:t>دقت شود که متغیر شروع </a:t>
            </a:r>
            <a:r>
              <a:rPr lang="en-US" dirty="0" err="1" smtClean="0"/>
              <a:t>Apq</a:t>
            </a:r>
            <a:r>
              <a:rPr lang="fa-IR" dirty="0" smtClean="0"/>
              <a:t> است به طوری که </a:t>
            </a:r>
            <a:r>
              <a:rPr lang="en-US" dirty="0" smtClean="0"/>
              <a:t>p</a:t>
            </a:r>
            <a:r>
              <a:rPr lang="fa-IR" dirty="0" smtClean="0"/>
              <a:t> استیت شروع و </a:t>
            </a:r>
            <a:r>
              <a:rPr lang="en-US" dirty="0" smtClean="0"/>
              <a:t>q</a:t>
            </a:r>
            <a:r>
              <a:rPr lang="fa-IR" dirty="0" smtClean="0"/>
              <a:t> استیت </a:t>
            </a:r>
            <a:r>
              <a:rPr lang="en-US" dirty="0" smtClean="0"/>
              <a:t>accept</a:t>
            </a:r>
            <a:r>
              <a:rPr lang="fa-IR" dirty="0" smtClean="0"/>
              <a:t> واحد باشد.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08927" y="3286605"/>
            <a:ext cx="4933482" cy="698885"/>
            <a:chOff x="3754540" y="3037224"/>
            <a:chExt cx="4933482" cy="698885"/>
          </a:xfrm>
        </p:grpSpPr>
        <p:sp>
          <p:nvSpPr>
            <p:cNvPr id="6" name="Oval 5"/>
            <p:cNvSpPr/>
            <p:nvPr/>
          </p:nvSpPr>
          <p:spPr>
            <a:xfrm>
              <a:off x="3754540" y="3037225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fa-I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959684" y="3037224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fa-I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64829" y="3037225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fa-IR" dirty="0"/>
            </a:p>
          </p:txBody>
        </p:sp>
        <p:cxnSp>
          <p:nvCxnSpPr>
            <p:cNvPr id="16" name="Straight Arrow Connector 15"/>
            <p:cNvCxnSpPr>
              <a:stCxn id="6" idx="6"/>
              <a:endCxn id="7" idx="2"/>
            </p:cNvCxnSpPr>
            <p:nvPr/>
          </p:nvCxnSpPr>
          <p:spPr>
            <a:xfrm flipV="1">
              <a:off x="4453424" y="3386666"/>
              <a:ext cx="506260" cy="1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658568" y="3385012"/>
              <a:ext cx="506260" cy="1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115989" y="3234114"/>
                  <a:ext cx="1572033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𝑞𝑟</m:t>
                            </m:r>
                          </m:sub>
                        </m:sSub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989" y="3234114"/>
                  <a:ext cx="1572033" cy="298415"/>
                </a:xfrm>
                <a:prstGeom prst="rect">
                  <a:avLst/>
                </a:prstGeom>
                <a:blipFill>
                  <a:blip r:embed="rId2"/>
                  <a:stretch>
                    <a:fillRect l="-2713" r="-388" b="-20408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5548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fa-I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70815" y="3107333"/>
            <a:ext cx="6595888" cy="1987348"/>
            <a:chOff x="1927106" y="3355509"/>
            <a:chExt cx="6595888" cy="1987348"/>
          </a:xfrm>
        </p:grpSpPr>
        <p:grpSp>
          <p:nvGrpSpPr>
            <p:cNvPr id="8" name="Group 7"/>
            <p:cNvGrpSpPr/>
            <p:nvPr/>
          </p:nvGrpSpPr>
          <p:grpSpPr>
            <a:xfrm>
              <a:off x="1927106" y="3355509"/>
              <a:ext cx="6595888" cy="1987348"/>
              <a:chOff x="1927106" y="3355509"/>
              <a:chExt cx="6595888" cy="198734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927106" y="3355509"/>
                <a:ext cx="6595888" cy="1987284"/>
                <a:chOff x="1677724" y="4353036"/>
                <a:chExt cx="6595888" cy="198728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77724" y="4353036"/>
                  <a:ext cx="6595888" cy="734304"/>
                  <a:chOff x="1677724" y="3080372"/>
                  <a:chExt cx="6595888" cy="734304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7543940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603961" y="3140393"/>
                    <a:ext cx="609630" cy="60963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q2</a:t>
                    </a:r>
                    <a:endParaRPr lang="fa-IR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1677724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q0</a:t>
                    </a: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4610832" y="3085004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q1</a:t>
                    </a:r>
                    <a:endParaRPr lang="fa-IR" dirty="0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2407396" y="4717872"/>
                  <a:ext cx="2203436" cy="46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fa-I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→$</m:t>
                            </m:r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48" r="-5195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Arc 16"/>
                <p:cNvSpPr/>
                <p:nvPr/>
              </p:nvSpPr>
              <p:spPr>
                <a:xfrm rot="3457621">
                  <a:off x="4182036" y="4906179"/>
                  <a:ext cx="737550" cy="822699"/>
                </a:xfrm>
                <a:prstGeom prst="arc">
                  <a:avLst>
                    <a:gd name="adj1" fmla="val 16200000"/>
                    <a:gd name="adj2" fmla="val 13571607"/>
                  </a:avLst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  <m:oMath xmlns:m="http://schemas.openxmlformats.org/officeDocument/2006/math"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b="0" dirty="0" smtClean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797" r="-3797" b="-32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Arc 11"/>
              <p:cNvSpPr/>
              <p:nvPr/>
            </p:nvSpPr>
            <p:spPr>
              <a:xfrm rot="18142379" flipH="1">
                <a:off x="5299551" y="3901153"/>
                <a:ext cx="737550" cy="822699"/>
              </a:xfrm>
              <a:prstGeom prst="arc">
                <a:avLst>
                  <a:gd name="adj1" fmla="val 16200000"/>
                  <a:gd name="adj2" fmla="val 13571607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r>
                      <a:rPr lang="en-US" b="0" dirty="0" smtClean="0">
                        <a:ea typeface="Cambria Math" panose="02040503050406030204" pitchFamily="18" charset="0"/>
                      </a:rPr>
                      <a:t/>
                    </a:r>
                    <a:br>
                      <a:rPr lang="en-US" b="0" dirty="0" smtClean="0">
                        <a:ea typeface="Cambria Math" panose="02040503050406030204" pitchFamily="18" charset="0"/>
                      </a:rPr>
                    </a:br>
                    <a:endParaRPr lang="fa-IR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39" b="-3297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Arrow Connector 8"/>
            <p:cNvCxnSpPr>
              <a:stCxn id="22" idx="6"/>
              <a:endCxn id="19" idx="2"/>
            </p:cNvCxnSpPr>
            <p:nvPr/>
          </p:nvCxnSpPr>
          <p:spPr>
            <a:xfrm flipV="1">
              <a:off x="5589886" y="3720345"/>
              <a:ext cx="2203436" cy="4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a-I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$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9" t="-2222" r="-649" b="-22222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55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رولهای تولید کننده ترمینال: </a:t>
            </a:r>
            <a:r>
              <a:rPr lang="fa-IR" dirty="0" smtClean="0"/>
              <a:t>هر گاه می بینیم که در جایی چیزی درون استک </a:t>
            </a:r>
            <a:r>
              <a:rPr lang="en-US" dirty="0" smtClean="0"/>
              <a:t>push</a:t>
            </a:r>
            <a:r>
              <a:rPr lang="fa-IR" dirty="0" smtClean="0"/>
              <a:t> شده و همان چیز در جای دیگری </a:t>
            </a:r>
            <a:r>
              <a:rPr lang="en-US" dirty="0" smtClean="0"/>
              <a:t>pop</a:t>
            </a:r>
            <a:r>
              <a:rPr lang="fa-IR" dirty="0" smtClean="0"/>
              <a:t> شده، رول مربوطه را مانند شکل زیر می نویسیم.</a:t>
            </a:r>
            <a:endParaRPr lang="fa-IR" dirty="0"/>
          </a:p>
        </p:txBody>
      </p:sp>
      <p:grpSp>
        <p:nvGrpSpPr>
          <p:cNvPr id="9" name="Group 8"/>
          <p:cNvGrpSpPr/>
          <p:nvPr/>
        </p:nvGrpSpPr>
        <p:grpSpPr>
          <a:xfrm>
            <a:off x="2676609" y="3948541"/>
            <a:ext cx="4598118" cy="1844595"/>
            <a:chOff x="812218" y="4345709"/>
            <a:chExt cx="4598118" cy="1844595"/>
          </a:xfrm>
        </p:grpSpPr>
        <p:sp>
          <p:nvSpPr>
            <p:cNvPr id="19" name="Oval 18"/>
            <p:cNvSpPr/>
            <p:nvPr/>
          </p:nvSpPr>
          <p:spPr>
            <a:xfrm>
              <a:off x="812218" y="4345709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fa-IR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912893" y="4345709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fa-IR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12218" y="5491420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fa-IR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912893" y="5491420"/>
              <a:ext cx="698884" cy="6988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fa-IR" dirty="0"/>
            </a:p>
          </p:txBody>
        </p:sp>
        <p:cxnSp>
          <p:nvCxnSpPr>
            <p:cNvPr id="24" name="Straight Arrow Connector 23"/>
            <p:cNvCxnSpPr>
              <a:stCxn id="19" idx="6"/>
              <a:endCxn id="20" idx="2"/>
            </p:cNvCxnSpPr>
            <p:nvPr/>
          </p:nvCxnSpPr>
          <p:spPr>
            <a:xfrm>
              <a:off x="1511102" y="4695151"/>
              <a:ext cx="14017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511102" y="5840862"/>
              <a:ext cx="14017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21" idx="7"/>
            </p:cNvCxnSpPr>
            <p:nvPr/>
          </p:nvCxnSpPr>
          <p:spPr>
            <a:xfrm flipH="1">
              <a:off x="1408753" y="4942244"/>
              <a:ext cx="1606489" cy="65152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29570" y="4345709"/>
                  <a:ext cx="960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570" y="4345709"/>
                  <a:ext cx="9609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11" r="-1911" b="-4444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731545" y="5487204"/>
                  <a:ext cx="9571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545" y="5487204"/>
                  <a:ext cx="95712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459" r="-1274" b="-13333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002771" y="5044593"/>
                  <a:ext cx="1407565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𝑝𝑠</m:t>
                            </m:r>
                          </m:sub>
                        </m:sSub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fa-I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771" y="5044593"/>
                  <a:ext cx="1407565" cy="298415"/>
                </a:xfrm>
                <a:prstGeom prst="rect">
                  <a:avLst/>
                </a:prstGeom>
                <a:blipFill>
                  <a:blip r:embed="rId4"/>
                  <a:stretch>
                    <a:fillRect l="-2597" r="-3030" b="-20408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677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a-I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a-I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400" b="0" dirty="0" smtClean="0">
                  <a:solidFill>
                    <a:srgbClr val="FF0000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fa-I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70815" y="3107333"/>
            <a:ext cx="6595888" cy="1987348"/>
            <a:chOff x="1927106" y="3355509"/>
            <a:chExt cx="6595888" cy="1987348"/>
          </a:xfrm>
        </p:grpSpPr>
        <p:grpSp>
          <p:nvGrpSpPr>
            <p:cNvPr id="8" name="Group 7"/>
            <p:cNvGrpSpPr/>
            <p:nvPr/>
          </p:nvGrpSpPr>
          <p:grpSpPr>
            <a:xfrm>
              <a:off x="1927106" y="3355509"/>
              <a:ext cx="6595888" cy="1987348"/>
              <a:chOff x="1927106" y="3355509"/>
              <a:chExt cx="6595888" cy="198734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927106" y="3355509"/>
                <a:ext cx="6595888" cy="1987284"/>
                <a:chOff x="1677724" y="4353036"/>
                <a:chExt cx="6595888" cy="198728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77724" y="4353036"/>
                  <a:ext cx="6595888" cy="734304"/>
                  <a:chOff x="1677724" y="3080372"/>
                  <a:chExt cx="6595888" cy="734304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7543940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603961" y="3140393"/>
                    <a:ext cx="609630" cy="60963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q2</a:t>
                    </a:r>
                    <a:endParaRPr lang="fa-IR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1677724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q0</a:t>
                    </a: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4610832" y="3085004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q1</a:t>
                    </a:r>
                    <a:endParaRPr lang="fa-IR" dirty="0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2407396" y="4717872"/>
                  <a:ext cx="2203436" cy="46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fa-I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→$</m:t>
                            </m:r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48" r="-5195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Arc 16"/>
                <p:cNvSpPr/>
                <p:nvPr/>
              </p:nvSpPr>
              <p:spPr>
                <a:xfrm rot="3457621">
                  <a:off x="4182036" y="4906179"/>
                  <a:ext cx="737550" cy="822699"/>
                </a:xfrm>
                <a:prstGeom prst="arc">
                  <a:avLst>
                    <a:gd name="adj1" fmla="val 16200000"/>
                    <a:gd name="adj2" fmla="val 13571607"/>
                  </a:avLst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  <m:oMath xmlns:m="http://schemas.openxmlformats.org/officeDocument/2006/math"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b="0" dirty="0" smtClean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797" r="-3797" b="-32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Arc 11"/>
              <p:cNvSpPr/>
              <p:nvPr/>
            </p:nvSpPr>
            <p:spPr>
              <a:xfrm rot="18142379" flipH="1">
                <a:off x="5299551" y="3901153"/>
                <a:ext cx="737550" cy="822699"/>
              </a:xfrm>
              <a:prstGeom prst="arc">
                <a:avLst>
                  <a:gd name="adj1" fmla="val 16200000"/>
                  <a:gd name="adj2" fmla="val 13571607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r>
                      <a:rPr lang="en-US" b="0" dirty="0" smtClean="0">
                        <a:ea typeface="Cambria Math" panose="02040503050406030204" pitchFamily="18" charset="0"/>
                      </a:rPr>
                      <a:t/>
                    </a:r>
                    <a:br>
                      <a:rPr lang="en-US" b="0" dirty="0" smtClean="0">
                        <a:ea typeface="Cambria Math" panose="02040503050406030204" pitchFamily="18" charset="0"/>
                      </a:rPr>
                    </a:br>
                    <a:endParaRPr lang="fa-IR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39" b="-3297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Arrow Connector 8"/>
            <p:cNvCxnSpPr>
              <a:stCxn id="22" idx="6"/>
              <a:endCxn id="19" idx="2"/>
            </p:cNvCxnSpPr>
            <p:nvPr/>
          </p:nvCxnSpPr>
          <p:spPr>
            <a:xfrm flipV="1">
              <a:off x="5589886" y="3720345"/>
              <a:ext cx="2203436" cy="4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a-I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$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9" t="-2222" r="-649" b="-22222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1554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a-I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a-I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400" b="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l" rtl="0">
                  <a:buNone/>
                </a:pP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fa-I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2121284" cy="3880773"/>
              </a:xfr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044705" y="2160589"/>
            <a:ext cx="6595888" cy="1987348"/>
            <a:chOff x="1927106" y="3355509"/>
            <a:chExt cx="6595888" cy="1987348"/>
          </a:xfrm>
        </p:grpSpPr>
        <p:grpSp>
          <p:nvGrpSpPr>
            <p:cNvPr id="8" name="Group 7"/>
            <p:cNvGrpSpPr/>
            <p:nvPr/>
          </p:nvGrpSpPr>
          <p:grpSpPr>
            <a:xfrm>
              <a:off x="1927106" y="3355509"/>
              <a:ext cx="6595888" cy="1987348"/>
              <a:chOff x="1927106" y="3355509"/>
              <a:chExt cx="6595888" cy="198734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927106" y="3355509"/>
                <a:ext cx="6595888" cy="1987284"/>
                <a:chOff x="1677724" y="4353036"/>
                <a:chExt cx="6595888" cy="198728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77724" y="4353036"/>
                  <a:ext cx="6595888" cy="734304"/>
                  <a:chOff x="1677724" y="3080372"/>
                  <a:chExt cx="6595888" cy="734304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7543940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603961" y="3140393"/>
                    <a:ext cx="609630" cy="60963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q2</a:t>
                    </a:r>
                    <a:endParaRPr lang="fa-IR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1677724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q0</a:t>
                    </a: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4610832" y="3085004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q1</a:t>
                    </a:r>
                    <a:endParaRPr lang="fa-IR" dirty="0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2407396" y="4717872"/>
                  <a:ext cx="2203436" cy="46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fa-I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→$</m:t>
                            </m:r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48" r="-5195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Arc 16"/>
                <p:cNvSpPr/>
                <p:nvPr/>
              </p:nvSpPr>
              <p:spPr>
                <a:xfrm rot="3457621">
                  <a:off x="4182036" y="4906179"/>
                  <a:ext cx="737550" cy="822699"/>
                </a:xfrm>
                <a:prstGeom prst="arc">
                  <a:avLst>
                    <a:gd name="adj1" fmla="val 16200000"/>
                    <a:gd name="adj2" fmla="val 13571607"/>
                  </a:avLst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  <m:oMath xmlns:m="http://schemas.openxmlformats.org/officeDocument/2006/math"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b="0" dirty="0" smtClean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2455" y="5786322"/>
                      <a:ext cx="967188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797" r="-3797" b="-32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Arc 11"/>
              <p:cNvSpPr/>
              <p:nvPr/>
            </p:nvSpPr>
            <p:spPr>
              <a:xfrm rot="18142379" flipH="1">
                <a:off x="5299551" y="3901153"/>
                <a:ext cx="737550" cy="822699"/>
              </a:xfrm>
              <a:prstGeom prst="arc">
                <a:avLst>
                  <a:gd name="adj1" fmla="val 16200000"/>
                  <a:gd name="adj2" fmla="val 13571607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r>
                      <a:rPr lang="en-US" b="0" dirty="0" smtClean="0">
                        <a:ea typeface="Cambria Math" panose="02040503050406030204" pitchFamily="18" charset="0"/>
                      </a:rPr>
                      <a:t/>
                    </a:r>
                    <a:br>
                      <a:rPr lang="en-US" b="0" dirty="0" smtClean="0">
                        <a:ea typeface="Cambria Math" panose="02040503050406030204" pitchFamily="18" charset="0"/>
                      </a:rPr>
                    </a:br>
                    <a:endParaRPr lang="fa-IR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052" y="4788795"/>
                    <a:ext cx="1044004" cy="5540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39" b="-3297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Arrow Connector 8"/>
            <p:cNvCxnSpPr>
              <a:stCxn id="22" idx="6"/>
              <a:endCxn id="19" idx="2"/>
            </p:cNvCxnSpPr>
            <p:nvPr/>
          </p:nvCxnSpPr>
          <p:spPr>
            <a:xfrm flipV="1">
              <a:off x="5589886" y="3720345"/>
              <a:ext cx="2203436" cy="4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a-I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$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9" t="-2222" r="-649" b="-22222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858639" y="2525425"/>
            <a:ext cx="641536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a-IR" sz="2400" dirty="0" smtClean="0"/>
          </a:p>
          <a:p>
            <a:pPr algn="just"/>
            <a:endParaRPr lang="fa-IR" sz="2400" dirty="0"/>
          </a:p>
          <a:p>
            <a:pPr algn="just"/>
            <a:endParaRPr lang="fa-IR" sz="2400" dirty="0" smtClean="0"/>
          </a:p>
          <a:p>
            <a:pPr algn="just"/>
            <a:endParaRPr lang="fa-IR" sz="2400" dirty="0"/>
          </a:p>
          <a:p>
            <a:pPr algn="just"/>
            <a:r>
              <a:rPr lang="fa-IR" sz="2400" dirty="0" smtClean="0"/>
              <a:t>به </a:t>
            </a:r>
            <a:r>
              <a:rPr lang="fa-IR" sz="2400" dirty="0"/>
              <a:t>طور کلی این </a:t>
            </a:r>
            <a:r>
              <a:rPr lang="en-US" sz="2400" dirty="0"/>
              <a:t>PDA</a:t>
            </a:r>
            <a:r>
              <a:rPr lang="fa-IR" sz="2400" dirty="0"/>
              <a:t> تمام رشته هایی که تعداد صفر و یک برابر را دارند می پذیرد. اکنون با استفاده از گرامر به عنوان مثال رشته </a:t>
            </a:r>
            <a:r>
              <a:rPr lang="en-US" sz="2400" dirty="0"/>
              <a:t>011010</a:t>
            </a:r>
            <a:r>
              <a:rPr lang="fa-IR" sz="2400" dirty="0"/>
              <a:t> را می سازیم:</a:t>
            </a:r>
          </a:p>
          <a:p>
            <a:pPr algn="just"/>
            <a:endParaRPr lang="fa-I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58416" y="5682262"/>
                <a:ext cx="5902193" cy="84266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22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groupCh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groupCh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groupCh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011010</m:t>
                      </m:r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416" y="5682262"/>
                <a:ext cx="5902193" cy="842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81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CFG</a:t>
            </a:r>
            <a:r>
              <a:rPr lang="fa-IR" dirty="0" smtClean="0"/>
              <a:t> به </a:t>
            </a:r>
            <a:r>
              <a:rPr lang="en-US" dirty="0" smtClean="0"/>
              <a:t>PDA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aSb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US" dirty="0" smtClean="0">
                <a:sym typeface="Wingdings" panose="05000000000000000000" pitchFamily="2" charset="2"/>
              </a:rPr>
              <a:t>S  x</a:t>
            </a:r>
            <a:endParaRPr lang="fa-IR" dirty="0" smtClean="0"/>
          </a:p>
          <a:p>
            <a:r>
              <a:rPr lang="fa-IR" dirty="0" smtClean="0"/>
              <a:t>برای تبدیل یک </a:t>
            </a:r>
            <a:r>
              <a:rPr lang="en-US" dirty="0" smtClean="0"/>
              <a:t>CFG</a:t>
            </a:r>
            <a:r>
              <a:rPr lang="fa-IR" dirty="0" smtClean="0"/>
              <a:t> مانند بالا به </a:t>
            </a:r>
            <a:r>
              <a:rPr lang="en-US" dirty="0" smtClean="0"/>
              <a:t>PDA</a:t>
            </a:r>
            <a:r>
              <a:rPr lang="fa-IR" dirty="0" smtClean="0"/>
              <a:t> این گونه عمل می کنیم:</a:t>
            </a:r>
          </a:p>
          <a:p>
            <a:pPr marL="571500" indent="-514350">
              <a:buFont typeface="+mj-lt"/>
              <a:buAutoNum type="arabicPeriod"/>
            </a:pPr>
            <a:r>
              <a:rPr lang="fa-IR" dirty="0" smtClean="0"/>
              <a:t>یک </a:t>
            </a:r>
            <a:r>
              <a:rPr lang="en-US" dirty="0" smtClean="0"/>
              <a:t>PDA</a:t>
            </a:r>
            <a:r>
              <a:rPr lang="fa-IR" dirty="0" smtClean="0"/>
              <a:t> با سه استیت </a:t>
            </a:r>
            <a:r>
              <a:rPr lang="en-US" dirty="0" smtClean="0"/>
              <a:t>q0</a:t>
            </a:r>
            <a:r>
              <a:rPr lang="fa-IR" dirty="0" smtClean="0"/>
              <a:t>، </a:t>
            </a:r>
            <a:r>
              <a:rPr lang="en-US" dirty="0" smtClean="0"/>
              <a:t>q1</a:t>
            </a:r>
            <a:r>
              <a:rPr lang="fa-IR" dirty="0" smtClean="0"/>
              <a:t> و </a:t>
            </a:r>
            <a:r>
              <a:rPr lang="en-US" dirty="0" smtClean="0"/>
              <a:t>q2</a:t>
            </a:r>
            <a:r>
              <a:rPr lang="fa-IR" dirty="0" smtClean="0"/>
              <a:t> می سازیم که استیت </a:t>
            </a:r>
            <a:r>
              <a:rPr lang="en-US" dirty="0" smtClean="0"/>
              <a:t>q2</a:t>
            </a:r>
            <a:r>
              <a:rPr lang="fa-IR" dirty="0" smtClean="0"/>
              <a:t> استیت </a:t>
            </a:r>
            <a:r>
              <a:rPr lang="en-US" dirty="0" smtClean="0"/>
              <a:t>accept</a:t>
            </a:r>
            <a:r>
              <a:rPr lang="fa-IR" dirty="0" smtClean="0"/>
              <a:t> باشد.</a:t>
            </a:r>
          </a:p>
          <a:p>
            <a:pPr marL="914400" lvl="1" indent="-514350">
              <a:buFont typeface="+mj-lt"/>
              <a:buAutoNum type="arabicPeriod"/>
            </a:pPr>
            <a:endParaRPr lang="fa-IR" dirty="0"/>
          </a:p>
        </p:txBody>
      </p:sp>
      <p:sp>
        <p:nvSpPr>
          <p:cNvPr id="6" name="Oval 5"/>
          <p:cNvSpPr/>
          <p:nvPr/>
        </p:nvSpPr>
        <p:spPr>
          <a:xfrm>
            <a:off x="7060782" y="4895274"/>
            <a:ext cx="729672" cy="729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Oval 6"/>
          <p:cNvSpPr/>
          <p:nvPr/>
        </p:nvSpPr>
        <p:spPr>
          <a:xfrm>
            <a:off x="7120803" y="4955295"/>
            <a:ext cx="609630" cy="609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fa-IR" dirty="0"/>
          </a:p>
        </p:txBody>
      </p:sp>
      <p:sp>
        <p:nvSpPr>
          <p:cNvPr id="8" name="Oval 7"/>
          <p:cNvSpPr/>
          <p:nvPr/>
        </p:nvSpPr>
        <p:spPr>
          <a:xfrm>
            <a:off x="1194566" y="4895274"/>
            <a:ext cx="729672" cy="729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q0</a:t>
            </a:r>
          </a:p>
        </p:txBody>
      </p:sp>
      <p:sp>
        <p:nvSpPr>
          <p:cNvPr id="9" name="Oval 8"/>
          <p:cNvSpPr/>
          <p:nvPr/>
        </p:nvSpPr>
        <p:spPr>
          <a:xfrm>
            <a:off x="4127674" y="4955296"/>
            <a:ext cx="729672" cy="729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4847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CFG</a:t>
            </a:r>
            <a:r>
              <a:rPr lang="fa-IR" dirty="0" smtClean="0"/>
              <a:t> به </a:t>
            </a:r>
            <a:r>
              <a:rPr lang="en-US" dirty="0" smtClean="0"/>
              <a:t>PDA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fa-IR" dirty="0" smtClean="0"/>
                  <a:t>متغیر نشان دهنده ته استک و متغیر استارت را در استک قرار می دهیم.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fa-IR" dirty="0"/>
              </a:p>
              <a:p>
                <a:pPr marL="514350" indent="-514350">
                  <a:buFont typeface="+mj-lt"/>
                  <a:buAutoNum type="arabicPeriod" startAt="2"/>
                </a:pPr>
                <a:endParaRPr lang="fa-IR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fa-IR" dirty="0" smtClean="0"/>
                  <a:t>تمام رولها را به فرم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𝐿𝐻𝑆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𝑅𝐻𝑆</m:t>
                    </m:r>
                  </m:oMath>
                </a14:m>
                <a:r>
                  <a:rPr lang="fa-IR" dirty="0" smtClean="0"/>
                  <a:t> اضافه می کنیم.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27" r="-99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677724" y="2673975"/>
            <a:ext cx="6595888" cy="734304"/>
            <a:chOff x="1677724" y="3080372"/>
            <a:chExt cx="6595888" cy="734304"/>
          </a:xfrm>
        </p:grpSpPr>
        <p:sp>
          <p:nvSpPr>
            <p:cNvPr id="16" name="Oval 15"/>
            <p:cNvSpPr/>
            <p:nvPr/>
          </p:nvSpPr>
          <p:spPr>
            <a:xfrm>
              <a:off x="7543940" y="3080372"/>
              <a:ext cx="729672" cy="7296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7" name="Oval 16"/>
            <p:cNvSpPr/>
            <p:nvPr/>
          </p:nvSpPr>
          <p:spPr>
            <a:xfrm>
              <a:off x="7603961" y="3140393"/>
              <a:ext cx="609630" cy="609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q2</a:t>
              </a:r>
              <a:endParaRPr lang="fa-IR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677724" y="3080372"/>
              <a:ext cx="729672" cy="7296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610832" y="3085004"/>
              <a:ext cx="729672" cy="7296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q1</a:t>
              </a:r>
              <a:endParaRPr lang="fa-IR" dirty="0"/>
            </a:p>
          </p:txBody>
        </p:sp>
      </p:grpSp>
      <p:cxnSp>
        <p:nvCxnSpPr>
          <p:cNvPr id="23" name="Straight Arrow Connector 22"/>
          <p:cNvCxnSpPr>
            <a:stCxn id="18" idx="6"/>
            <a:endCxn id="19" idx="2"/>
          </p:cNvCxnSpPr>
          <p:nvPr/>
        </p:nvCxnSpPr>
        <p:spPr>
          <a:xfrm>
            <a:off x="2407396" y="3038811"/>
            <a:ext cx="2203436" cy="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1101" y="2717894"/>
                <a:ext cx="936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a-I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01" y="2717894"/>
                <a:ext cx="936025" cy="276999"/>
              </a:xfrm>
              <a:prstGeom prst="rect">
                <a:avLst/>
              </a:prstGeom>
              <a:blipFill>
                <a:blip r:embed="rId3"/>
                <a:stretch>
                  <a:fillRect l="-1961" r="-3922" b="-1111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677724" y="4353036"/>
            <a:ext cx="6595888" cy="734304"/>
            <a:chOff x="1677724" y="3080372"/>
            <a:chExt cx="6595888" cy="734304"/>
          </a:xfrm>
        </p:grpSpPr>
        <p:sp>
          <p:nvSpPr>
            <p:cNvPr id="26" name="Oval 25"/>
            <p:cNvSpPr/>
            <p:nvPr/>
          </p:nvSpPr>
          <p:spPr>
            <a:xfrm>
              <a:off x="7543940" y="3080372"/>
              <a:ext cx="729672" cy="7296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7" name="Oval 26"/>
            <p:cNvSpPr/>
            <p:nvPr/>
          </p:nvSpPr>
          <p:spPr>
            <a:xfrm>
              <a:off x="7603961" y="3140393"/>
              <a:ext cx="609630" cy="609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q2</a:t>
              </a:r>
              <a:endParaRPr lang="fa-IR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677724" y="3080372"/>
              <a:ext cx="729672" cy="7296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q0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610832" y="3085004"/>
              <a:ext cx="729672" cy="7296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q1</a:t>
              </a:r>
              <a:endParaRPr lang="fa-IR" dirty="0"/>
            </a:p>
          </p:txBody>
        </p:sp>
      </p:grp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2407396" y="4717872"/>
            <a:ext cx="2203436" cy="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41101" y="4396955"/>
                <a:ext cx="936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a-I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01" y="4396955"/>
                <a:ext cx="936025" cy="276999"/>
              </a:xfrm>
              <a:prstGeom prst="rect">
                <a:avLst/>
              </a:prstGeom>
              <a:blipFill>
                <a:blip r:embed="rId4"/>
                <a:stretch>
                  <a:fillRect l="-1961" r="-3922" b="-108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 rot="3457621">
            <a:off x="4182036" y="4906179"/>
            <a:ext cx="737550" cy="822699"/>
          </a:xfrm>
          <a:prstGeom prst="arc">
            <a:avLst>
              <a:gd name="adj1" fmla="val 16200000"/>
              <a:gd name="adj2" fmla="val 13571607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22455" y="5786322"/>
                <a:ext cx="12004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𝑏𝑆𝑎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55" y="5786322"/>
                <a:ext cx="1200457" cy="553998"/>
              </a:xfrm>
              <a:prstGeom prst="rect">
                <a:avLst/>
              </a:prstGeom>
              <a:blipFill>
                <a:blip r:embed="rId5"/>
                <a:stretch>
                  <a:fillRect l="-1523" r="-3046" b="-439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58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fa-IR" dirty="0" smtClean="0"/>
                  <a:t>تمام ترمینال ها را به فرم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fa-IR" dirty="0" smtClean="0"/>
                  <a:t> اضافه می کنیم.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fa-IR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fa-IR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endParaRPr lang="fa-IR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endParaRPr lang="fa-IR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56" r="-99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927106" y="3355509"/>
            <a:ext cx="6595888" cy="1987284"/>
            <a:chOff x="1927106" y="3355509"/>
            <a:chExt cx="6595888" cy="1987284"/>
          </a:xfrm>
        </p:grpSpPr>
        <p:grpSp>
          <p:nvGrpSpPr>
            <p:cNvPr id="22" name="Group 21"/>
            <p:cNvGrpSpPr/>
            <p:nvPr/>
          </p:nvGrpSpPr>
          <p:grpSpPr>
            <a:xfrm>
              <a:off x="1927106" y="3355509"/>
              <a:ext cx="6595888" cy="1987284"/>
              <a:chOff x="1677724" y="4353036"/>
              <a:chExt cx="6595888" cy="198728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677724" y="4353036"/>
                <a:ext cx="6595888" cy="734304"/>
                <a:chOff x="1677724" y="3080372"/>
                <a:chExt cx="6595888" cy="73430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7543940" y="3080372"/>
                  <a:ext cx="729672" cy="7296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603961" y="3140393"/>
                  <a:ext cx="609630" cy="60963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q2</a:t>
                  </a:r>
                  <a:endParaRPr lang="fa-IR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677724" y="3080372"/>
                  <a:ext cx="729672" cy="7296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q0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610832" y="3085004"/>
                  <a:ext cx="729672" cy="7296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q1</a:t>
                  </a:r>
                  <a:endParaRPr lang="fa-IR" dirty="0"/>
                </a:p>
              </p:txBody>
            </p:sp>
          </p:grpSp>
          <p:cxnSp>
            <p:nvCxnSpPr>
              <p:cNvPr id="18" name="Straight Arrow Connector 17"/>
              <p:cNvCxnSpPr>
                <a:stCxn id="16" idx="6"/>
                <a:endCxn id="17" idx="2"/>
              </p:cNvCxnSpPr>
              <p:nvPr/>
            </p:nvCxnSpPr>
            <p:spPr>
              <a:xfrm>
                <a:off x="2407396" y="4717872"/>
                <a:ext cx="2203436" cy="4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041101" y="4396955"/>
                    <a:ext cx="9360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a-I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fa-I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101" y="4396955"/>
                    <a:ext cx="93602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61" r="-392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Arc 19"/>
              <p:cNvSpPr/>
              <p:nvPr/>
            </p:nvSpPr>
            <p:spPr>
              <a:xfrm rot="3457621">
                <a:off x="4182036" y="4906179"/>
                <a:ext cx="737550" cy="822699"/>
              </a:xfrm>
              <a:prstGeom prst="arc">
                <a:avLst>
                  <a:gd name="adj1" fmla="val 16200000"/>
                  <a:gd name="adj2" fmla="val 13571607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722455" y="5786322"/>
                    <a:ext cx="1200457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𝑏𝑆𝑎</m:t>
                          </m:r>
                        </m:oMath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 smtClean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455" y="5786322"/>
                    <a:ext cx="1200457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31" r="-3571" b="-4444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Arc 22"/>
            <p:cNvSpPr/>
            <p:nvPr/>
          </p:nvSpPr>
          <p:spPr>
            <a:xfrm rot="18142379" flipH="1">
              <a:off x="5299551" y="3901153"/>
              <a:ext cx="737550" cy="822699"/>
            </a:xfrm>
            <a:prstGeom prst="arc">
              <a:avLst>
                <a:gd name="adj1" fmla="val 16200000"/>
                <a:gd name="adj2" fmla="val 13571607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068873" y="4511796"/>
                  <a:ext cx="101245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873" y="4511796"/>
                  <a:ext cx="1012457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4819" r="-1205" b="-735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5397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CFG</a:t>
            </a:r>
            <a:r>
              <a:rPr lang="fa-IR" dirty="0" smtClean="0"/>
              <a:t> به </a:t>
            </a:r>
            <a:r>
              <a:rPr lang="en-US" dirty="0" smtClean="0"/>
              <a:t>PDA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a-IR" dirty="0" smtClean="0"/>
              <a:t>آرک مربوط به چک متغیر ته استک را اضافه می کنیم.</a:t>
            </a:r>
            <a:endParaRPr lang="fa-IR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27106" y="3355509"/>
            <a:ext cx="6595888" cy="1987284"/>
            <a:chOff x="1927106" y="3355509"/>
            <a:chExt cx="6595888" cy="1987284"/>
          </a:xfrm>
        </p:grpSpPr>
        <p:grpSp>
          <p:nvGrpSpPr>
            <p:cNvPr id="4" name="Group 3"/>
            <p:cNvGrpSpPr/>
            <p:nvPr/>
          </p:nvGrpSpPr>
          <p:grpSpPr>
            <a:xfrm>
              <a:off x="1927106" y="3355509"/>
              <a:ext cx="6595888" cy="1987284"/>
              <a:chOff x="1927106" y="3355509"/>
              <a:chExt cx="6595888" cy="19872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927106" y="3355509"/>
                <a:ext cx="6595888" cy="1987284"/>
                <a:chOff x="1677724" y="4353036"/>
                <a:chExt cx="6595888" cy="1987284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677724" y="4353036"/>
                  <a:ext cx="6595888" cy="734304"/>
                  <a:chOff x="1677724" y="3080372"/>
                  <a:chExt cx="6595888" cy="734304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7543940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7603961" y="3140393"/>
                    <a:ext cx="609630" cy="60963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q2</a:t>
                    </a:r>
                    <a:endParaRPr lang="fa-IR" dirty="0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77724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q0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610832" y="3085004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q1</a:t>
                    </a:r>
                    <a:endParaRPr lang="fa-IR" dirty="0"/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2407396" y="4717872"/>
                  <a:ext cx="2203436" cy="46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fa-I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961" r="-392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 rot="3457621">
                  <a:off x="4182036" y="4906179"/>
                  <a:ext cx="737550" cy="822699"/>
                </a:xfrm>
                <a:prstGeom prst="arc">
                  <a:avLst>
                    <a:gd name="adj1" fmla="val 16200000"/>
                    <a:gd name="adj2" fmla="val 13571607"/>
                  </a:avLst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3722455" y="5786322"/>
                      <a:ext cx="1200457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𝑏𝑆𝑎</m:t>
                            </m:r>
                          </m:oMath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b="0" dirty="0" smtClean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2455" y="5786322"/>
                      <a:ext cx="1200457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31" r="-3571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Arc 5"/>
              <p:cNvSpPr/>
              <p:nvPr/>
            </p:nvSpPr>
            <p:spPr>
              <a:xfrm rot="18142379" flipH="1">
                <a:off x="5299551" y="3901153"/>
                <a:ext cx="737550" cy="822699"/>
              </a:xfrm>
              <a:prstGeom prst="arc">
                <a:avLst>
                  <a:gd name="adj1" fmla="val 16200000"/>
                  <a:gd name="adj2" fmla="val 13571607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068873" y="4511796"/>
                    <a:ext cx="1012457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8873" y="4511796"/>
                    <a:ext cx="1012457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819" r="-1205" b="-735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>
              <a:stCxn id="16" idx="6"/>
              <a:endCxn id="13" idx="2"/>
            </p:cNvCxnSpPr>
            <p:nvPr/>
          </p:nvCxnSpPr>
          <p:spPr>
            <a:xfrm flipV="1">
              <a:off x="5589886" y="3720345"/>
              <a:ext cx="2203436" cy="4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a-I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$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99" r="-649" b="-19565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8639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CFG</a:t>
            </a:r>
            <a:r>
              <a:rPr lang="fa-IR" dirty="0" smtClean="0"/>
              <a:t> به </a:t>
            </a:r>
            <a:r>
              <a:rPr lang="en-US" dirty="0" smtClean="0"/>
              <a:t>PDA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به کمک </a:t>
            </a:r>
            <a:r>
              <a:rPr lang="en-US" dirty="0" smtClean="0"/>
              <a:t>PDA</a:t>
            </a:r>
            <a:r>
              <a:rPr lang="fa-IR" dirty="0" smtClean="0"/>
              <a:t> رشته </a:t>
            </a:r>
            <a:r>
              <a:rPr lang="en-US" dirty="0" err="1" smtClean="0"/>
              <a:t>aaxbb</a:t>
            </a:r>
            <a:r>
              <a:rPr lang="fa-IR" dirty="0" smtClean="0"/>
              <a:t> را شناسایی می کنیم.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1954815" y="2773619"/>
            <a:ext cx="6595888" cy="1987284"/>
            <a:chOff x="1927106" y="3355509"/>
            <a:chExt cx="6595888" cy="1987284"/>
          </a:xfrm>
        </p:grpSpPr>
        <p:grpSp>
          <p:nvGrpSpPr>
            <p:cNvPr id="5" name="Group 4"/>
            <p:cNvGrpSpPr/>
            <p:nvPr/>
          </p:nvGrpSpPr>
          <p:grpSpPr>
            <a:xfrm>
              <a:off x="1927106" y="3355509"/>
              <a:ext cx="6595888" cy="1987284"/>
              <a:chOff x="1927106" y="3355509"/>
              <a:chExt cx="6595888" cy="198728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27106" y="3355509"/>
                <a:ext cx="6595888" cy="1987284"/>
                <a:chOff x="1677724" y="4353036"/>
                <a:chExt cx="6595888" cy="198728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677724" y="4353036"/>
                  <a:ext cx="6595888" cy="734304"/>
                  <a:chOff x="1677724" y="3080372"/>
                  <a:chExt cx="6595888" cy="734304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7543940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7603961" y="3140393"/>
                    <a:ext cx="609630" cy="60963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q2</a:t>
                    </a:r>
                    <a:endParaRPr lang="fa-IR" dirty="0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1677724" y="3080372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q0</a:t>
                    </a:r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4610832" y="3085004"/>
                    <a:ext cx="729672" cy="72967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q1</a:t>
                    </a:r>
                    <a:endParaRPr lang="fa-IR" dirty="0"/>
                  </a:p>
                </p:txBody>
              </p:sp>
            </p:grpSp>
            <p:cxnSp>
              <p:nvCxnSpPr>
                <p:cNvPr id="12" name="Straight Arrow Connector 11"/>
                <p:cNvCxnSpPr>
                  <a:stCxn id="18" idx="6"/>
                  <a:endCxn id="19" idx="2"/>
                </p:cNvCxnSpPr>
                <p:nvPr/>
              </p:nvCxnSpPr>
              <p:spPr>
                <a:xfrm>
                  <a:off x="2407396" y="4717872"/>
                  <a:ext cx="2203436" cy="46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fa-I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101" y="4396955"/>
                      <a:ext cx="93602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948" r="-3896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Arc 13"/>
                <p:cNvSpPr/>
                <p:nvPr/>
              </p:nvSpPr>
              <p:spPr>
                <a:xfrm rot="3457621">
                  <a:off x="4182036" y="4906179"/>
                  <a:ext cx="737550" cy="822699"/>
                </a:xfrm>
                <a:prstGeom prst="arc">
                  <a:avLst>
                    <a:gd name="adj1" fmla="val 16200000"/>
                    <a:gd name="adj2" fmla="val 13571607"/>
                  </a:avLst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722455" y="5786322"/>
                      <a:ext cx="1200457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𝑏𝑆𝑎</m:t>
                            </m:r>
                          </m:oMath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b="0" dirty="0" smtClean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2455" y="5786322"/>
                      <a:ext cx="1200457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23" r="-3046" b="-4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Arc 8"/>
              <p:cNvSpPr/>
              <p:nvPr/>
            </p:nvSpPr>
            <p:spPr>
              <a:xfrm rot="18142379" flipH="1">
                <a:off x="5299551" y="3901153"/>
                <a:ext cx="737550" cy="822699"/>
              </a:xfrm>
              <a:prstGeom prst="arc">
                <a:avLst>
                  <a:gd name="adj1" fmla="val 16200000"/>
                  <a:gd name="adj2" fmla="val 13571607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068873" y="4511796"/>
                    <a:ext cx="1012457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8873" y="4511796"/>
                    <a:ext cx="1012457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819" r="-1205" b="-735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>
              <a:stCxn id="19" idx="6"/>
              <a:endCxn id="16" idx="2"/>
            </p:cNvCxnSpPr>
            <p:nvPr/>
          </p:nvCxnSpPr>
          <p:spPr>
            <a:xfrm flipV="1">
              <a:off x="5589886" y="3720345"/>
              <a:ext cx="2203436" cy="46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a-I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$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088" y="3397212"/>
                  <a:ext cx="9399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90" b="-22222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"/>
              </p:ext>
            </p:extLst>
          </p:nvPr>
        </p:nvGraphicFramePr>
        <p:xfrm>
          <a:off x="848693" y="5030292"/>
          <a:ext cx="825395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395">
                  <a:extLst>
                    <a:ext uri="{9D8B030D-6E8A-4147-A177-3AD203B41FA5}">
                      <a16:colId xmlns:a16="http://schemas.microsoft.com/office/drawing/2014/main" val="3893567888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2754514328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876251402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2519211836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2055437276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3627365443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2030803116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208319087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3440442745"/>
                    </a:ext>
                  </a:extLst>
                </a:gridCol>
                <a:gridCol w="825395">
                  <a:extLst>
                    <a:ext uri="{9D8B030D-6E8A-4147-A177-3AD203B41FA5}">
                      <a16:colId xmlns:a16="http://schemas.microsoft.com/office/drawing/2014/main" val="325101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  <a:endParaRPr lang="fa-I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aaxbb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/>
                        <a:t>aaxbb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en-US" b="0" dirty="0" err="1" smtClean="0"/>
                        <a:t>axbb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en-US" b="0" dirty="0" err="1" smtClean="0"/>
                        <a:t>axbb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</a:t>
                      </a:r>
                      <a:r>
                        <a:rPr lang="en-US" b="0" dirty="0" err="1" smtClean="0"/>
                        <a:t>xbb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</a:t>
                      </a:r>
                      <a:r>
                        <a:rPr lang="en-US" b="0" dirty="0" err="1" smtClean="0"/>
                        <a:t>xbb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aax</a:t>
                      </a:r>
                      <a:r>
                        <a:rPr lang="en-US" b="0" dirty="0" err="1" smtClean="0"/>
                        <a:t>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aaxb</a:t>
                      </a:r>
                      <a:r>
                        <a:rPr lang="en-US" b="0" dirty="0" err="1" smtClean="0"/>
                        <a:t>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aaxbb</a:t>
                      </a:r>
                      <a:endParaRPr lang="fa-IR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stack</a:t>
                      </a:r>
                      <a:endParaRPr lang="fa-I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$S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</a:t>
                      </a:r>
                      <a:r>
                        <a:rPr lang="en-US" b="0" dirty="0" err="1" smtClean="0">
                          <a:solidFill>
                            <a:srgbClr val="FF0000"/>
                          </a:solidFill>
                        </a:rPr>
                        <a:t>bSa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bS</a:t>
                      </a:r>
                      <a:endParaRPr lang="fa-I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</a:t>
                      </a:r>
                      <a:r>
                        <a:rPr lang="en-US" b="0" dirty="0" err="1" smtClean="0"/>
                        <a:t>b</a:t>
                      </a:r>
                      <a:r>
                        <a:rPr lang="en-US" b="0" dirty="0" err="1" smtClean="0">
                          <a:solidFill>
                            <a:srgbClr val="FF0000"/>
                          </a:solidFill>
                        </a:rPr>
                        <a:t>bSa</a:t>
                      </a:r>
                      <a:endParaRPr lang="fa-I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</a:t>
                      </a:r>
                      <a:r>
                        <a:rPr lang="en-US" b="0" dirty="0" err="1" smtClean="0"/>
                        <a:t>bbS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</a:t>
                      </a:r>
                      <a:r>
                        <a:rPr lang="en-US" b="0" dirty="0" err="1" smtClean="0"/>
                        <a:t>bb</a:t>
                      </a:r>
                      <a:r>
                        <a:rPr lang="en-US" b="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fa-I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$bb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$b</a:t>
                      </a:r>
                      <a:endParaRPr lang="fa-I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 smtClean="0"/>
                        <a:t>$</a:t>
                      </a:r>
                      <a:endParaRPr lang="fa-I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91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r>
              <a:rPr lang="fa-IR" dirty="0" smtClean="0"/>
              <a:t> ابتدا باید </a:t>
            </a:r>
            <a:r>
              <a:rPr lang="en-US" dirty="0" smtClean="0"/>
              <a:t>PDA</a:t>
            </a:r>
            <a:r>
              <a:rPr lang="fa-IR" dirty="0" smtClean="0"/>
              <a:t> را ساده کنیم. این </a:t>
            </a:r>
            <a:r>
              <a:rPr lang="en-US" dirty="0" smtClean="0"/>
              <a:t>PDA</a:t>
            </a:r>
            <a:r>
              <a:rPr lang="fa-IR" dirty="0" smtClean="0"/>
              <a:t> ساده شده سه ویژگی دارد: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فقط یک استیت </a:t>
            </a:r>
            <a:r>
              <a:rPr lang="en-US" dirty="0" smtClean="0"/>
              <a:t>accept</a:t>
            </a:r>
            <a:r>
              <a:rPr lang="fa-IR" dirty="0" smtClean="0"/>
              <a:t> دارد.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قبل از قبول رشته ای استکش را خالی می کند.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هر عملیات شامل یک </a:t>
            </a:r>
            <a:r>
              <a:rPr lang="en-US" dirty="0" smtClean="0"/>
              <a:t>push</a:t>
            </a:r>
            <a:r>
              <a:rPr lang="fa-IR" dirty="0" smtClean="0"/>
              <a:t> و یا یک </a:t>
            </a:r>
            <a:r>
              <a:rPr lang="en-US" dirty="0" smtClean="0"/>
              <a:t>pop</a:t>
            </a:r>
            <a:r>
              <a:rPr lang="fa-IR" dirty="0" smtClean="0"/>
              <a:t> می باشد و نه هر دو.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5972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p:sp>
        <p:nvSpPr>
          <p:cNvPr id="4" name="Oval 3"/>
          <p:cNvSpPr/>
          <p:nvPr/>
        </p:nvSpPr>
        <p:spPr>
          <a:xfrm>
            <a:off x="677335" y="2078183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Oval 4"/>
          <p:cNvSpPr/>
          <p:nvPr/>
        </p:nvSpPr>
        <p:spPr>
          <a:xfrm>
            <a:off x="714279" y="2115127"/>
            <a:ext cx="624995" cy="624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6" name="Oval 5"/>
          <p:cNvSpPr/>
          <p:nvPr/>
        </p:nvSpPr>
        <p:spPr>
          <a:xfrm>
            <a:off x="681953" y="2941775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Oval 6"/>
          <p:cNvSpPr/>
          <p:nvPr/>
        </p:nvSpPr>
        <p:spPr>
          <a:xfrm>
            <a:off x="718897" y="2978719"/>
            <a:ext cx="624995" cy="624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fa-IR" dirty="0"/>
          </a:p>
        </p:txBody>
      </p:sp>
      <p:sp>
        <p:nvSpPr>
          <p:cNvPr id="8" name="Right Arrow 7"/>
          <p:cNvSpPr/>
          <p:nvPr/>
        </p:nvSpPr>
        <p:spPr>
          <a:xfrm>
            <a:off x="6055628" y="2505326"/>
            <a:ext cx="886688" cy="554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Oval 8"/>
          <p:cNvSpPr/>
          <p:nvPr/>
        </p:nvSpPr>
        <p:spPr>
          <a:xfrm>
            <a:off x="2567127" y="2076644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11" name="Oval 10"/>
          <p:cNvSpPr/>
          <p:nvPr/>
        </p:nvSpPr>
        <p:spPr>
          <a:xfrm>
            <a:off x="2571745" y="2940236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fa-IR" dirty="0"/>
          </a:p>
        </p:txBody>
      </p:sp>
      <p:sp>
        <p:nvSpPr>
          <p:cNvPr id="13" name="Oval 12"/>
          <p:cNvSpPr/>
          <p:nvPr/>
        </p:nvSpPr>
        <p:spPr>
          <a:xfrm>
            <a:off x="4226596" y="2407604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Oval 13"/>
          <p:cNvSpPr/>
          <p:nvPr/>
        </p:nvSpPr>
        <p:spPr>
          <a:xfrm>
            <a:off x="4263540" y="2444548"/>
            <a:ext cx="624995" cy="624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</a:t>
            </a:r>
            <a:endParaRPr lang="fa-IR" dirty="0"/>
          </a:p>
        </p:txBody>
      </p:sp>
      <p:cxnSp>
        <p:nvCxnSpPr>
          <p:cNvPr id="16" name="Straight Arrow Connector 15"/>
          <p:cNvCxnSpPr>
            <a:stCxn id="9" idx="6"/>
            <a:endCxn id="13" idx="1"/>
          </p:cNvCxnSpPr>
          <p:nvPr/>
        </p:nvCxnSpPr>
        <p:spPr>
          <a:xfrm>
            <a:off x="3266011" y="2426086"/>
            <a:ext cx="1062934" cy="83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270629" y="2978015"/>
            <a:ext cx="1084439" cy="311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11234" y="2432972"/>
                <a:ext cx="974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34" y="2432972"/>
                <a:ext cx="974113" cy="276999"/>
              </a:xfrm>
              <a:prstGeom prst="rect">
                <a:avLst/>
              </a:prstGeom>
              <a:blipFill>
                <a:blip r:embed="rId2"/>
                <a:stretch>
                  <a:fillRect l="-1875" r="-1250" b="-21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0684531">
                <a:off x="3325791" y="3192837"/>
                <a:ext cx="974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84531">
                <a:off x="3325791" y="3192837"/>
                <a:ext cx="974113" cy="276999"/>
              </a:xfrm>
              <a:prstGeom prst="rect">
                <a:avLst/>
              </a:prstGeom>
              <a:blipFill>
                <a:blip r:embed="rId3"/>
                <a:stretch>
                  <a:fillRect r="-1198" b="-229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5239269" y="2432972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Oval 21"/>
          <p:cNvSpPr/>
          <p:nvPr/>
        </p:nvSpPr>
        <p:spPr>
          <a:xfrm>
            <a:off x="5276213" y="2469916"/>
            <a:ext cx="624995" cy="624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23" name="Right Arrow 22"/>
          <p:cNvSpPr/>
          <p:nvPr/>
        </p:nvSpPr>
        <p:spPr>
          <a:xfrm>
            <a:off x="1530638" y="2595060"/>
            <a:ext cx="886688" cy="554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Oval 23"/>
          <p:cNvSpPr/>
          <p:nvPr/>
        </p:nvSpPr>
        <p:spPr>
          <a:xfrm>
            <a:off x="7092117" y="2432972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27" name="Oval 26"/>
          <p:cNvSpPr/>
          <p:nvPr/>
        </p:nvSpPr>
        <p:spPr>
          <a:xfrm>
            <a:off x="8844174" y="2432972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Oval 27"/>
          <p:cNvSpPr/>
          <p:nvPr/>
        </p:nvSpPr>
        <p:spPr>
          <a:xfrm>
            <a:off x="8881118" y="2469916"/>
            <a:ext cx="624995" cy="624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</a:t>
            </a:r>
            <a:endParaRPr lang="fa-IR" dirty="0"/>
          </a:p>
        </p:txBody>
      </p:sp>
      <p:cxnSp>
        <p:nvCxnSpPr>
          <p:cNvPr id="30" name="Straight Arrow Connector 29"/>
          <p:cNvCxnSpPr>
            <a:stCxn id="24" idx="6"/>
            <a:endCxn id="27" idx="2"/>
          </p:cNvCxnSpPr>
          <p:nvPr/>
        </p:nvCxnSpPr>
        <p:spPr>
          <a:xfrm>
            <a:off x="7791001" y="2782414"/>
            <a:ext cx="10531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260275">
                <a:off x="3305539" y="2122156"/>
                <a:ext cx="974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0275">
                <a:off x="3305539" y="2122156"/>
                <a:ext cx="974113" cy="276999"/>
              </a:xfrm>
              <a:prstGeom prst="rect">
                <a:avLst/>
              </a:prstGeom>
              <a:blipFill>
                <a:blip r:embed="rId4"/>
                <a:stretch>
                  <a:fillRect l="-1220" r="-610" b="-172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 rot="2029966">
            <a:off x="7079532" y="3115077"/>
            <a:ext cx="581677" cy="648831"/>
          </a:xfrm>
          <a:prstGeom prst="arc">
            <a:avLst>
              <a:gd name="adj1" fmla="val 15469592"/>
              <a:gd name="adj2" fmla="val 13571607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94481" y="3828755"/>
                <a:ext cx="1908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481" y="3828755"/>
                <a:ext cx="1908599" cy="276999"/>
              </a:xfrm>
              <a:prstGeom prst="rect">
                <a:avLst/>
              </a:prstGeom>
              <a:blipFill>
                <a:blip r:embed="rId5"/>
                <a:stretch>
                  <a:fillRect l="-958" r="-2556" b="-108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677335" y="4293353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39" name="Oval 38"/>
          <p:cNvSpPr/>
          <p:nvPr/>
        </p:nvSpPr>
        <p:spPr>
          <a:xfrm>
            <a:off x="4189651" y="4293353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fa-IR" dirty="0"/>
          </a:p>
        </p:txBody>
      </p:sp>
      <p:cxnSp>
        <p:nvCxnSpPr>
          <p:cNvPr id="43" name="Straight Arrow Connector 42"/>
          <p:cNvCxnSpPr>
            <a:stCxn id="38" idx="6"/>
            <a:endCxn id="39" idx="2"/>
          </p:cNvCxnSpPr>
          <p:nvPr/>
        </p:nvCxnSpPr>
        <p:spPr>
          <a:xfrm>
            <a:off x="1376219" y="4642795"/>
            <a:ext cx="2813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76995" y="4329575"/>
                <a:ext cx="9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95" y="4329575"/>
                <a:ext cx="960584" cy="276999"/>
              </a:xfrm>
              <a:prstGeom prst="rect">
                <a:avLst/>
              </a:prstGeom>
              <a:blipFill>
                <a:blip r:embed="rId6"/>
                <a:stretch>
                  <a:fillRect l="-1911" r="-1911" b="-108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677335" y="5472093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47" name="Oval 46"/>
          <p:cNvSpPr/>
          <p:nvPr/>
        </p:nvSpPr>
        <p:spPr>
          <a:xfrm>
            <a:off x="4189651" y="5472093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fa-IR" dirty="0"/>
          </a:p>
        </p:txBody>
      </p:sp>
      <p:sp>
        <p:nvSpPr>
          <p:cNvPr id="48" name="Oval 47"/>
          <p:cNvSpPr/>
          <p:nvPr/>
        </p:nvSpPr>
        <p:spPr>
          <a:xfrm>
            <a:off x="2433493" y="5472093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q’</a:t>
            </a:r>
            <a:endParaRPr lang="fa-IR" dirty="0"/>
          </a:p>
        </p:txBody>
      </p:sp>
      <p:cxnSp>
        <p:nvCxnSpPr>
          <p:cNvPr id="50" name="Straight Arrow Connector 49"/>
          <p:cNvCxnSpPr>
            <a:stCxn id="46" idx="6"/>
            <a:endCxn id="48" idx="2"/>
          </p:cNvCxnSpPr>
          <p:nvPr/>
        </p:nvCxnSpPr>
        <p:spPr>
          <a:xfrm>
            <a:off x="1376219" y="5821535"/>
            <a:ext cx="10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32377" y="5819543"/>
            <a:ext cx="10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398916" y="5470210"/>
                <a:ext cx="1011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16" y="5470210"/>
                <a:ext cx="1011880" cy="276999"/>
              </a:xfrm>
              <a:prstGeom prst="rect">
                <a:avLst/>
              </a:prstGeom>
              <a:blipFill>
                <a:blip r:embed="rId7"/>
                <a:stretch>
                  <a:fillRect l="-1807" r="-1205" b="-108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55074" y="5468110"/>
                <a:ext cx="9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074" y="5468110"/>
                <a:ext cx="922817" cy="276999"/>
              </a:xfrm>
              <a:prstGeom prst="rect">
                <a:avLst/>
              </a:prstGeom>
              <a:blipFill>
                <a:blip r:embed="rId8"/>
                <a:stretch>
                  <a:fillRect l="-1987" r="-1325" b="-444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Down Arrow 54"/>
          <p:cNvSpPr/>
          <p:nvPr/>
        </p:nvSpPr>
        <p:spPr>
          <a:xfrm>
            <a:off x="2625917" y="4778362"/>
            <a:ext cx="314036" cy="554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Oval 55"/>
          <p:cNvSpPr/>
          <p:nvPr/>
        </p:nvSpPr>
        <p:spPr>
          <a:xfrm>
            <a:off x="5245323" y="4290718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57" name="Oval 56"/>
          <p:cNvSpPr/>
          <p:nvPr/>
        </p:nvSpPr>
        <p:spPr>
          <a:xfrm>
            <a:off x="8757639" y="4290718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fa-IR" dirty="0"/>
          </a:p>
        </p:txBody>
      </p:sp>
      <p:cxnSp>
        <p:nvCxnSpPr>
          <p:cNvPr id="58" name="Straight Arrow Connector 57"/>
          <p:cNvCxnSpPr>
            <a:stCxn id="56" idx="6"/>
            <a:endCxn id="57" idx="2"/>
          </p:cNvCxnSpPr>
          <p:nvPr/>
        </p:nvCxnSpPr>
        <p:spPr>
          <a:xfrm>
            <a:off x="5944207" y="4640160"/>
            <a:ext cx="28134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844983" y="4326940"/>
                <a:ext cx="943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83" y="4326940"/>
                <a:ext cx="943592" cy="276999"/>
              </a:xfrm>
              <a:prstGeom prst="rect">
                <a:avLst/>
              </a:prstGeom>
              <a:blipFill>
                <a:blip r:embed="rId9"/>
                <a:stretch>
                  <a:fillRect l="-1935" r="-1290" b="-444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245323" y="5469458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fa-IR" dirty="0"/>
          </a:p>
        </p:txBody>
      </p:sp>
      <p:sp>
        <p:nvSpPr>
          <p:cNvPr id="61" name="Oval 60"/>
          <p:cNvSpPr/>
          <p:nvPr/>
        </p:nvSpPr>
        <p:spPr>
          <a:xfrm>
            <a:off x="8757639" y="5469458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fa-IR" dirty="0"/>
          </a:p>
        </p:txBody>
      </p:sp>
      <p:sp>
        <p:nvSpPr>
          <p:cNvPr id="62" name="Oval 61"/>
          <p:cNvSpPr/>
          <p:nvPr/>
        </p:nvSpPr>
        <p:spPr>
          <a:xfrm>
            <a:off x="7001481" y="5469458"/>
            <a:ext cx="698884" cy="698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q’</a:t>
            </a:r>
            <a:endParaRPr lang="fa-IR" dirty="0"/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5944207" y="5818900"/>
            <a:ext cx="10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700365" y="5816908"/>
            <a:ext cx="1057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66904" y="5467575"/>
                <a:ext cx="9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04" y="5467575"/>
                <a:ext cx="960584" cy="276999"/>
              </a:xfrm>
              <a:prstGeom prst="rect">
                <a:avLst/>
              </a:prstGeom>
              <a:blipFill>
                <a:blip r:embed="rId10"/>
                <a:stretch>
                  <a:fillRect l="-1911" r="-4459" b="-13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723062" y="5465475"/>
                <a:ext cx="939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062" y="5465475"/>
                <a:ext cx="939809" cy="276999"/>
              </a:xfrm>
              <a:prstGeom prst="rect">
                <a:avLst/>
              </a:prstGeom>
              <a:blipFill>
                <a:blip r:embed="rId11"/>
                <a:stretch>
                  <a:fillRect l="-1948" r="-1299" b="-13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Arrow 66"/>
          <p:cNvSpPr/>
          <p:nvPr/>
        </p:nvSpPr>
        <p:spPr>
          <a:xfrm>
            <a:off x="7193905" y="4775727"/>
            <a:ext cx="314036" cy="554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2685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PDA</a:t>
            </a:r>
            <a:r>
              <a:rPr lang="fa-IR" dirty="0" smtClean="0"/>
              <a:t> به </a:t>
            </a:r>
            <a:r>
              <a:rPr lang="en-US" dirty="0" smtClean="0"/>
              <a:t>CFG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هر زوج </a:t>
            </a:r>
            <a:r>
              <a:rPr lang="en-US" dirty="0" smtClean="0"/>
              <a:t>(</a:t>
            </a:r>
            <a:r>
              <a:rPr lang="en-US" dirty="0" err="1" smtClean="0"/>
              <a:t>q,r</a:t>
            </a:r>
            <a:r>
              <a:rPr lang="en-US" dirty="0" smtClean="0"/>
              <a:t>)</a:t>
            </a:r>
            <a:r>
              <a:rPr lang="fa-IR" dirty="0" smtClean="0"/>
              <a:t> یک متغیر </a:t>
            </a:r>
            <a:r>
              <a:rPr lang="en-US" dirty="0" err="1" smtClean="0"/>
              <a:t>Aqr</a:t>
            </a:r>
            <a:r>
              <a:rPr lang="fa-IR" dirty="0" smtClean="0"/>
              <a:t> داریم. (یعنی رفتن از </a:t>
            </a:r>
            <a:r>
              <a:rPr lang="en-US" dirty="0" smtClean="0"/>
              <a:t>q</a:t>
            </a:r>
            <a:r>
              <a:rPr lang="fa-IR" dirty="0" smtClean="0"/>
              <a:t> به </a:t>
            </a:r>
            <a:r>
              <a:rPr lang="en-US" dirty="0" smtClean="0"/>
              <a:t>r</a:t>
            </a:r>
            <a:r>
              <a:rPr lang="fa-IR" dirty="0" smtClean="0"/>
              <a:t>)</a:t>
            </a:r>
          </a:p>
          <a:p>
            <a:r>
              <a:rPr lang="fa-IR" dirty="0" smtClean="0"/>
              <a:t>برای تبدیل باید سه نوع یال به گرامر اضافه شوند.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29163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713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 Chamran</vt:lpstr>
      <vt:lpstr>A Hamase</vt:lpstr>
      <vt:lpstr>Arial</vt:lpstr>
      <vt:lpstr>B Mitra</vt:lpstr>
      <vt:lpstr>Cambria Math</vt:lpstr>
      <vt:lpstr>Tahoma</vt:lpstr>
      <vt:lpstr>Trebuchet MS</vt:lpstr>
      <vt:lpstr>Wingdings</vt:lpstr>
      <vt:lpstr>Wingdings 3</vt:lpstr>
      <vt:lpstr>Facet</vt:lpstr>
      <vt:lpstr>تبدیل CFG و PDA به یکدیگر</vt:lpstr>
      <vt:lpstr>تبدیل CFG به PDA</vt:lpstr>
      <vt:lpstr>تبدیل CFG به PDA</vt:lpstr>
      <vt:lpstr>تبدیل PDA به CFG</vt:lpstr>
      <vt:lpstr>تبدیل CFG به PDA</vt:lpstr>
      <vt:lpstr>تبدیل CFG به PDA</vt:lpstr>
      <vt:lpstr>تبدیل PDA به CFG</vt:lpstr>
      <vt:lpstr>تبدیل PDA به CFG</vt:lpstr>
      <vt:lpstr>تبدیل PDA به CFG</vt:lpstr>
      <vt:lpstr>تبدیل PDA به CFG</vt:lpstr>
      <vt:lpstr>تبدیل PDA به CFG</vt:lpstr>
      <vt:lpstr>تبدیل PDA به CFG</vt:lpstr>
      <vt:lpstr>تبدیل PDA به CFG</vt:lpstr>
      <vt:lpstr>تبدیل PDA به CFG</vt:lpstr>
      <vt:lpstr>تبدیل PDA به CFG</vt:lpstr>
      <vt:lpstr>تبدیل PDA به CFG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تبدیل CFG و PDA به یکدیگر</dc:title>
  <dc:creator>user</dc:creator>
  <cp:lastModifiedBy>user</cp:lastModifiedBy>
  <cp:revision>45</cp:revision>
  <dcterms:created xsi:type="dcterms:W3CDTF">2018-06-27T14:40:44Z</dcterms:created>
  <dcterms:modified xsi:type="dcterms:W3CDTF">2018-06-27T21:03:34Z</dcterms:modified>
</cp:coreProperties>
</file>