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3672E-47FB-4F6D-B85C-A35C7E8F3078}" v="454" dt="2025-08-14T08:25:2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42E36-71E9-4A5B-BA0C-1CA21590E558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59AEA-D85F-4696-BEB7-FF53326E5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59AEA-D85F-4696-BEB7-FF53326E50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DAD-B544-3E83-A55F-5AC4B587C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EA3F-94C1-3037-D459-94BF713A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028F-6775-8AC3-A10A-BDCE4C7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D73B-12F1-8EF2-5DD4-29BA060A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EC34-9520-64D5-2581-989810E4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4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62AC-A9BC-0F86-652F-65B36492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D03C1-ECDD-5638-946C-A3ADD110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1C21-BFC9-E2AB-8A4B-0C7C6024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0787-2F47-069B-0F9E-30B2499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3E45-795A-C889-2D7C-AE010D85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35AC8-9592-1B0C-0373-26374B3AD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1A896-949F-888C-2959-658551602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ECE9-F68B-E350-FB97-9255117E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426A-6F65-0547-7E2B-78BDCAE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821C-7E34-EBA2-2E1F-E07A214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2DD9-C442-19FE-6410-EB271ED3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CA9B-5A87-BE8B-E2EF-A8852668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899C-743C-76D1-C981-C2BD1485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8E36-60B0-510C-4BB8-38128E0E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9D7A-EAC1-78D7-234B-2AF8F0F5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5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AD96-A5D3-D652-67FB-49CAA06F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29A2-93B2-2F9E-6BF6-0EBF2401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EECC-6846-A4B9-9FDD-D51EC3C9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7AC3-F779-7A83-EAFF-974A253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183E-04D3-1E5F-E6E3-78B1488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3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66B5-92C6-724E-5710-BA364ED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0275-F4CE-CFA1-1849-0EC6C67E8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344-01E0-D83D-6498-20C820EFD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3D91-E9E4-4530-1838-28895F43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627BA-DB9F-36C8-63ED-625F4C2C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9A419-B97B-3652-3B45-8399FEFF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86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37CE-DF2A-8FB6-77B2-A7B447D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2A72D-4281-7FF7-1110-3D5501FBD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C6E5A-DD1C-7DE8-2CF9-6B1F781A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63FD-2916-1B87-C1B7-4C4B37620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20215-2A90-F140-7F29-E22A5AF53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89AE-9F6F-41DC-2F47-A28B7BDB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A4C2D-0EA0-11F3-C894-4EAFE4E1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760B6-59F6-DCE7-2D19-5ACEA2B8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3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12EC-A3CE-DD5B-EC1B-40771B7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1F3F8-95D9-DA72-82D8-61378311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A45CA-C4BD-CEEF-CC52-E7F8AD3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9DA6D-FDC7-0A1B-F312-EBCFB71B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7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5B531-BBF0-4520-9D76-67BDCD8A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AFA9B-0687-E8DE-42B4-BFC5BC3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33485-FDF5-6A6F-729C-F41771F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2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35D4-881E-8B92-AA1F-FBE6849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6050-A0ED-A545-1B4F-878CFF0C4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724EA-2CF5-D102-5129-C7CC0DE2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9C848-591E-C55A-03DF-2D9BE295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35A0-27C5-99A3-111A-5A9A78B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9FC47-5B6D-F058-5860-8E90152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6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2072-F209-4CBF-AFCF-051E5BF8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51067-8985-4E4A-1C26-1CBB8C578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28624-5CC2-54BF-686A-F9FDAC7D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36F3-9864-8535-BE0D-D29B56F6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D6C09-8745-4D67-D06A-42B8B290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FD395-D266-F388-745F-F791F7B6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34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D23A9-4290-39A8-672E-EE6E3B4D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C4C9-4E3B-5BB6-F9CB-BDF839DF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E14A-2FEA-4CEE-B06A-267AF4F4C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C4F9A-2304-4CE1-AE45-FC68EFCA1B85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954E-4FC9-5D43-40E9-C5109F7A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3F9F5-3464-0C7A-FD8D-8CB79E07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8049C-DE1A-4964-9842-70BB96413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48518-E659-76FC-7C6C-37EC10566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Transformers for Timeseries Turbulence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7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47ADF-DCBF-1361-14EA-16560F0A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The use of noise in a feedback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ACF4-A323-9C1D-DB73-6877CA9FC7BC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Fundamentally a random process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Helps ‘prop up’ the lower side of the spectrum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Distribution selected such that the output distribution of model remains consistent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BDD36A-A35B-5276-B8B1-2D1503C5A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7725" y="2569464"/>
            <a:ext cx="492165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9F0722-D104-E893-153D-5ABF9367389D}"/>
              </a:ext>
            </a:extLst>
          </p:cNvPr>
          <p:cNvSpPr/>
          <p:nvPr/>
        </p:nvSpPr>
        <p:spPr>
          <a:xfrm>
            <a:off x="1310494" y="3585029"/>
            <a:ext cx="1973943" cy="1226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Injected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03DC7D-F49B-9B86-5DBE-9784C3E05852}"/>
              </a:ext>
            </a:extLst>
          </p:cNvPr>
          <p:cNvSpPr/>
          <p:nvPr/>
        </p:nvSpPr>
        <p:spPr>
          <a:xfrm>
            <a:off x="3814208" y="3585029"/>
            <a:ext cx="1973943" cy="1226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Models Prediction</a:t>
            </a: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808C6CD5-CBF9-B504-302E-E0A82122B042}"/>
              </a:ext>
            </a:extLst>
          </p:cNvPr>
          <p:cNvSpPr/>
          <p:nvPr/>
        </p:nvSpPr>
        <p:spPr>
          <a:xfrm>
            <a:off x="2297465" y="4956629"/>
            <a:ext cx="2786744" cy="7402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0C75B15C-35A2-4D48-F7CC-7D797906624A}"/>
              </a:ext>
            </a:extLst>
          </p:cNvPr>
          <p:cNvSpPr/>
          <p:nvPr/>
        </p:nvSpPr>
        <p:spPr>
          <a:xfrm rot="10800000">
            <a:off x="2177722" y="2772229"/>
            <a:ext cx="2786744" cy="7402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44AFC-FABD-960B-B5C7-7B7C3909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20">
            <a:extLst>
              <a:ext uri="{FF2B5EF4-FFF2-40B4-BE49-F238E27FC236}">
                <a16:creationId xmlns:a16="http://schemas.microsoft.com/office/drawing/2014/main" id="{D8512A8B-C41B-E9A4-7612-F1AE7CC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FE791-94FC-5732-0FDE-A53A7CD8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53" y="-1403947"/>
            <a:ext cx="7575730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Latest Model Results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C7217268-0BCC-455C-2A32-9BC329EE1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01A02B28-8098-579F-A2A8-FF43E9C1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FB8420-B341-781C-565B-C7548096F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6" y="1572978"/>
            <a:ext cx="6185055" cy="20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67B9614-DD5A-FE0E-71DD-294CAC35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7" y="3629923"/>
            <a:ext cx="6307885" cy="22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CFF81A2-E7D9-70C3-9E8D-3BF5981A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12" y="333829"/>
            <a:ext cx="4254226" cy="322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CF87BF5-A6AD-FF12-6DA7-0936EA1D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58" y="3555209"/>
            <a:ext cx="3820998" cy="28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53BE0-1D20-4AA1-E01C-09537D1DFCCC}"/>
              </a:ext>
            </a:extLst>
          </p:cNvPr>
          <p:cNvSpPr txBox="1"/>
          <p:nvPr/>
        </p:nvSpPr>
        <p:spPr>
          <a:xfrm>
            <a:off x="4652128" y="6079209"/>
            <a:ext cx="189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the shocks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4AF53E9-2FA0-B52A-A43D-27EC88147FE3}"/>
              </a:ext>
            </a:extLst>
          </p:cNvPr>
          <p:cNvSpPr/>
          <p:nvPr/>
        </p:nvSpPr>
        <p:spPr>
          <a:xfrm rot="17599827">
            <a:off x="4025902" y="5433046"/>
            <a:ext cx="455664" cy="81760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7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87F2-A175-C523-F904-2D0D79FE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Average Auto Corrolation Function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EAA48BD-98FA-AE3A-D0E8-A3FF78F1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0" y="1415143"/>
            <a:ext cx="3038444" cy="22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29D537-92B5-FF76-FBD3-B9205393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" y="3865790"/>
            <a:ext cx="3038444" cy="2269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C8D73-0724-1B4C-966F-E74C66B6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96" y="1415143"/>
            <a:ext cx="3038444" cy="226921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C4B955E-9514-6A6E-16E5-56470FD1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096" y="3814967"/>
            <a:ext cx="3174546" cy="23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103A7F8-D5C6-6730-57F3-050E9D93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19" y="1877333"/>
            <a:ext cx="4336902" cy="374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42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99F5D-9C75-F1AF-25D6-BD670B50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/>
              <a:t>Failings of the model</a:t>
            </a:r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5C11A-D8BB-4B7D-A2FF-5E47811EE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935480"/>
          </a:xfrm>
        </p:spPr>
        <p:txBody>
          <a:bodyPr anchor="ctr">
            <a:normAutofit/>
          </a:bodyPr>
          <a:lstStyle/>
          <a:p>
            <a:r>
              <a:rPr lang="en-GB" sz="1600" dirty="0"/>
              <a:t>Very temperamental! The same generator that produced the good sample on the previous slide also produces things like the below!</a:t>
            </a:r>
          </a:p>
          <a:p>
            <a:r>
              <a:rPr lang="en-GB" sz="1600" dirty="0"/>
              <a:t>Long range structure functions are slightly lost, was supposed to be the point of the transformer!</a:t>
            </a:r>
          </a:p>
          <a:p>
            <a:r>
              <a:rPr lang="en-GB" sz="1600" dirty="0"/>
              <a:t>The noise addition feels like cheating, even if it is necessary for the feedback, can we do better (cleaner)?</a:t>
            </a:r>
          </a:p>
        </p:txBody>
      </p:sp>
      <p:pic>
        <p:nvPicPr>
          <p:cNvPr id="8196" name="Picture 4" descr="A graph showing a graph showing a number of times&#10;&#10;AI-generated content may be incorrect.">
            <a:extLst>
              <a:ext uri="{FF2B5EF4-FFF2-40B4-BE49-F238E27FC236}">
                <a16:creationId xmlns:a16="http://schemas.microsoft.com/office/drawing/2014/main" id="{06D70B52-B09E-DBA6-3E48-C7707D964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2127" b="-1"/>
          <a:stretch>
            <a:fillRect/>
          </a:stretch>
        </p:blipFill>
        <p:spPr bwMode="auto">
          <a:xfrm>
            <a:off x="72136" y="2692324"/>
            <a:ext cx="10917936" cy="366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65E7C-473A-EFA9-8004-5852FCCC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24" y="41842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next model: multi point rollout with distributions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diagram of a distribution&#10;&#10;AI-generated content may be incorrect.">
            <a:extLst>
              <a:ext uri="{FF2B5EF4-FFF2-40B4-BE49-F238E27FC236}">
                <a16:creationId xmlns:a16="http://schemas.microsoft.com/office/drawing/2014/main" id="{CFFB03CA-BAA0-A36E-AF44-79C93E7E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04" y="99056"/>
            <a:ext cx="8162228" cy="64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7664-6514-758C-5F92-A47DB098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The 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0350B-63EF-904C-722C-E4CA25EB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82484"/>
            <a:ext cx="5486400" cy="3442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F20BC-6A42-93BE-CB43-D3713DC9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400867"/>
            <a:ext cx="5522976" cy="339663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EB28D-B4CF-0C6E-FFAB-7B3B0598DA07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Images from: TNT: Vision Transformer for Turbulence Simulations, Dang, Y et 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Synthetic Lagrangian turbulence by generative diffusion models. Li, T et al</a:t>
            </a:r>
          </a:p>
        </p:txBody>
      </p:sp>
    </p:spTree>
    <p:extLst>
      <p:ext uri="{BB962C8B-B14F-4D97-AF65-F5344CB8AC3E}">
        <p14:creationId xmlns:p14="http://schemas.microsoft.com/office/powerpoint/2010/main" val="384969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58D1AE-D34B-A237-F26F-21347E88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511112"/>
            <a:ext cx="5877263" cy="583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CA12D-DF8F-66D5-BF78-65ED95F931FC}"/>
                  </a:ext>
                </a:extLst>
              </p:cNvPr>
              <p:cNvSpPr txBox="1"/>
              <p:nvPr/>
            </p:nvSpPr>
            <p:spPr>
              <a:xfrm>
                <a:off x="8486640" y="255739"/>
                <a:ext cx="3512458" cy="303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A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dirty="0"/>
                  <a:t>​ </a:t>
                </a:r>
              </a:p>
              <a:p>
                <a:r>
                  <a:rPr lang="en-GB" dirty="0"/>
                  <a:t>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GB" dirty="0"/>
                  <a:t>​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GB" dirty="0"/>
                  <a:t> are trainable matrices</a:t>
                </a:r>
                <a:endParaRPr lang="en-GB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CA12D-DF8F-66D5-BF78-65ED95F93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40" y="255739"/>
                <a:ext cx="3512458" cy="3038781"/>
              </a:xfrm>
              <a:prstGeom prst="rect">
                <a:avLst/>
              </a:prstGeom>
              <a:blipFill>
                <a:blip r:embed="rId3"/>
                <a:stretch>
                  <a:fillRect l="-1389" t="-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D649D-5873-7D72-09CC-5BCC6EE89654}"/>
                  </a:ext>
                </a:extLst>
              </p:cNvPr>
              <p:cNvSpPr txBox="1"/>
              <p:nvPr/>
            </p:nvSpPr>
            <p:spPr>
              <a:xfrm>
                <a:off x="493486" y="4572783"/>
                <a:ext cx="2148112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D649D-5873-7D72-09CC-5BCC6EE89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6" y="4572783"/>
                <a:ext cx="2148112" cy="1614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7EBCBF-7D49-EE4B-E4D4-2BDE20C2F12D}"/>
              </a:ext>
            </a:extLst>
          </p:cNvPr>
          <p:cNvSpPr txBox="1"/>
          <p:nvPr/>
        </p:nvSpPr>
        <p:spPr>
          <a:xfrm>
            <a:off x="5675086" y="4201886"/>
            <a:ext cx="2997200" cy="2585323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Not really relevant to me, only used in teacher forcing like in translation or forecasting.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84082-07A5-6C4C-F275-1E3E1629D37F}"/>
              </a:ext>
            </a:extLst>
          </p:cNvPr>
          <p:cNvSpPr txBox="1"/>
          <p:nvPr/>
        </p:nvSpPr>
        <p:spPr>
          <a:xfrm>
            <a:off x="8645143" y="3814510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Images From: Attention is all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you need, Vaswani et 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156076-5EB7-5F9F-78B0-D5C4D750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322199" y="1123614"/>
            <a:ext cx="4703006" cy="23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C6D0F-FDBF-79FB-20B0-7F3ED096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with Turbulence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B1B63837-1FFF-A91D-9102-2723939F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379" y="2091095"/>
            <a:ext cx="10648707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67DC3-62D8-9E21-2BB1-52CC5F827967}"/>
              </a:ext>
            </a:extLst>
          </p:cNvPr>
          <p:cNvSpPr txBox="1"/>
          <p:nvPr/>
        </p:nvSpPr>
        <p:spPr>
          <a:xfrm>
            <a:off x="7691060" y="598325"/>
            <a:ext cx="3598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Multi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Long Range 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Stochasticity</a:t>
            </a:r>
          </a:p>
        </p:txBody>
      </p:sp>
    </p:spTree>
    <p:extLst>
      <p:ext uri="{BB962C8B-B14F-4D97-AF65-F5344CB8AC3E}">
        <p14:creationId xmlns:p14="http://schemas.microsoft.com/office/powerpoint/2010/main" val="125404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8015A-DEEC-30B6-A78A-5932673A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The spectral reinforcement loss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 graph of a graph showing a line&#10;&#10;AI-generated content may be incorrect.">
            <a:extLst>
              <a:ext uri="{FF2B5EF4-FFF2-40B4-BE49-F238E27FC236}">
                <a16:creationId xmlns:a16="http://schemas.microsoft.com/office/drawing/2014/main" id="{5A7DC02E-9518-4942-F4F4-466095E7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170968"/>
            <a:ext cx="5431536" cy="404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4363B723-FB33-5065-4B15-E878787C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408" y="2586898"/>
            <a:ext cx="5431536" cy="3204606"/>
          </a:xfrm>
          <a:prstGeom prst="rect">
            <a:avLst/>
          </a:prstGeom>
          <a:noFill/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55C3CC18-4F2B-3B6C-6CE9-21B164CE16A9}"/>
              </a:ext>
            </a:extLst>
          </p:cNvPr>
          <p:cNvSpPr/>
          <p:nvPr/>
        </p:nvSpPr>
        <p:spPr>
          <a:xfrm rot="1820746">
            <a:off x="5283200" y="3407778"/>
            <a:ext cx="224971" cy="11393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4A68EC6-808A-A749-A3E8-562F8A7D8192}"/>
              </a:ext>
            </a:extLst>
          </p:cNvPr>
          <p:cNvSpPr/>
          <p:nvPr/>
        </p:nvSpPr>
        <p:spPr>
          <a:xfrm rot="12708045">
            <a:off x="1594412" y="3047851"/>
            <a:ext cx="245390" cy="49517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FE9-CD00-C127-9D66-EB0D277B56DC}"/>
              </a:ext>
            </a:extLst>
          </p:cNvPr>
          <p:cNvSpPr txBox="1"/>
          <p:nvPr/>
        </p:nvSpPr>
        <p:spPr>
          <a:xfrm>
            <a:off x="6324978" y="764424"/>
            <a:ext cx="492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Analyses change to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Punishes Deviations in the fitted line</a:t>
            </a:r>
          </a:p>
        </p:txBody>
      </p:sp>
    </p:spTree>
    <p:extLst>
      <p:ext uri="{BB962C8B-B14F-4D97-AF65-F5344CB8AC3E}">
        <p14:creationId xmlns:p14="http://schemas.microsoft.com/office/powerpoint/2010/main" val="186776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A88F-5683-38EC-77FB-43AB7D60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/>
              <a:t>SR loss maths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259CBA7-F7B6-07F4-7C2D-D460605E8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For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Fitting a power law to the PSD → fitting a linear fit to the log-log space</a:t>
                </a:r>
              </a:p>
              <a:p>
                <a:pPr marL="0" indent="0">
                  <a:buNone/>
                </a:pPr>
                <a:r>
                  <a:rPr lang="en-GB" sz="2000" dirty="0"/>
                  <a:t>By appending a point p, we get a shift to the slope: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Δα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GB" sz="20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  <m:func>
                      <m:func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000">
                                        <a:latin typeface="Cambria Math" panose="02040503050406030204" pitchFamily="18" charset="0"/>
                                      </a:rPr>
                                      <m:t>ϕ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GB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p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sz="2000" dirty="0"/>
                  <a:t>    (similar for intercept)</a:t>
                </a:r>
              </a:p>
              <a:p>
                <a:pPr marL="0" indent="0"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GB" sz="200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GB" sz="2000" dirty="0"/>
                  <a:t> are constants dependent only on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marL="0" indent="0">
                  <a:buNone/>
                </a:pPr>
                <a:r>
                  <a:rPr lang="en-GB" sz="2000" dirty="0"/>
                  <a:t>Essentially a sum of log-quadratics in the prediction variable.</a:t>
                </a:r>
              </a:p>
              <a:p>
                <a:pPr marL="0" indent="0">
                  <a:buNone/>
                </a:pPr>
                <a:r>
                  <a:rPr lang="en-GB" sz="2000" dirty="0"/>
                  <a:t>This would have a 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GB" sz="2000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GB" sz="2000" dirty="0"/>
                  <a:t> near the minima, great for scaling to large sequences!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259CBA7-F7B6-07F4-7C2D-D460605E8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600" t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9ED6-1368-15C4-1433-2E7270D2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98" y="382527"/>
            <a:ext cx="3042580" cy="14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6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3A3A37A-2560-53C8-6EB2-C9628A9E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0"/>
            <a:ext cx="9571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3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D80B6-1191-ECB7-1B71-E55147A3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The transformer model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A865-F488-CA24-8764-09D4EA4596B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Training Windows: 7,740,129 over 20 years, with filtering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Sequence Length – 240 minutes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Input dimension – 96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Feedforward dimension- 384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heads –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layers – 8</a:t>
            </a:r>
          </a:p>
        </p:txBody>
      </p:sp>
      <p:pic>
        <p:nvPicPr>
          <p:cNvPr id="6" name="Picture 5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61241299-3F8D-E468-5DDC-90E35FAA6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632" y="2569464"/>
            <a:ext cx="4971535" cy="367893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B120F-2A3A-6287-2BED-2681B2460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713818"/>
            <a:ext cx="5468112" cy="3390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176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20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2875A-3B9F-C64A-87D6-60A036C0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3" y="67568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Challenges with the transformer model</a:t>
            </a:r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EA33D-4662-676D-F11B-CECB1823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264" y="3460117"/>
            <a:ext cx="3055957" cy="2926079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862583A4-EE86-4C66-66C9-5354216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057" y="561561"/>
            <a:ext cx="3675888" cy="27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Rectangle 41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54643D-5301-98A5-79A0-19254717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357" y="3677759"/>
            <a:ext cx="5374586" cy="240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DAC9CF9-4B93-9A41-4F73-77523F87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114" y="561561"/>
            <a:ext cx="3675888" cy="27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1CD9A-3E04-B97A-5BD3-23C2F9373DEE}"/>
              </a:ext>
            </a:extLst>
          </p:cNvPr>
          <p:cNvSpPr txBox="1"/>
          <p:nvPr/>
        </p:nvSpPr>
        <p:spPr>
          <a:xfrm>
            <a:off x="6096000" y="4196036"/>
            <a:ext cx="259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first step analysis shows the model doing quite well? =&gt;</a:t>
            </a:r>
          </a:p>
        </p:txBody>
      </p:sp>
    </p:spTree>
    <p:extLst>
      <p:ext uri="{BB962C8B-B14F-4D97-AF65-F5344CB8AC3E}">
        <p14:creationId xmlns:p14="http://schemas.microsoft.com/office/powerpoint/2010/main" val="258149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422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Transformers for Timeseries Turbulence</vt:lpstr>
      <vt:lpstr>The Task</vt:lpstr>
      <vt:lpstr>PowerPoint Presentation</vt:lpstr>
      <vt:lpstr>Challenges with Turbulence</vt:lpstr>
      <vt:lpstr>The spectral reinforcement loss</vt:lpstr>
      <vt:lpstr>SR loss maths</vt:lpstr>
      <vt:lpstr>PowerPoint Presentation</vt:lpstr>
      <vt:lpstr>The transformer model</vt:lpstr>
      <vt:lpstr>Challenges with the transformer model</vt:lpstr>
      <vt:lpstr>The use of noise in a feedback</vt:lpstr>
      <vt:lpstr>Latest Model Results</vt:lpstr>
      <vt:lpstr>Average Auto Corrolation Function</vt:lpstr>
      <vt:lpstr>Failings of the model</vt:lpstr>
      <vt:lpstr>My next model: multi point rollout with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Bentham</dc:creator>
  <cp:lastModifiedBy>Matthew Bentham</cp:lastModifiedBy>
  <cp:revision>2</cp:revision>
  <dcterms:created xsi:type="dcterms:W3CDTF">2025-08-12T11:22:19Z</dcterms:created>
  <dcterms:modified xsi:type="dcterms:W3CDTF">2025-09-03T09:37:50Z</dcterms:modified>
</cp:coreProperties>
</file>