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86" r:id="rId3"/>
    <p:sldId id="284" r:id="rId4"/>
    <p:sldId id="287" r:id="rId5"/>
    <p:sldId id="285" r:id="rId6"/>
    <p:sldId id="299" r:id="rId7"/>
    <p:sldId id="288" r:id="rId8"/>
    <p:sldId id="292" r:id="rId9"/>
    <p:sldId id="293" r:id="rId10"/>
    <p:sldId id="289" r:id="rId11"/>
    <p:sldId id="300" r:id="rId12"/>
    <p:sldId id="301" r:id="rId13"/>
    <p:sldId id="290" r:id="rId14"/>
    <p:sldId id="298" r:id="rId15"/>
    <p:sldId id="295" r:id="rId16"/>
    <p:sldId id="294" r:id="rId17"/>
    <p:sldId id="297" r:id="rId18"/>
    <p:sldId id="278" r:id="rId19"/>
  </p:sldIdLst>
  <p:sldSz cx="9144000" cy="5143500" type="screen16x9"/>
  <p:notesSz cx="6858000" cy="9144000"/>
  <p:embeddedFontLst>
    <p:embeddedFont>
      <p:font typeface="Quicksan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5DD7E35-D54D-4630-AEFF-B4F2ADA64C56}">
          <p14:sldIdLst>
            <p14:sldId id="256"/>
            <p14:sldId id="286"/>
            <p14:sldId id="284"/>
            <p14:sldId id="287"/>
            <p14:sldId id="285"/>
            <p14:sldId id="299"/>
            <p14:sldId id="288"/>
            <p14:sldId id="292"/>
            <p14:sldId id="293"/>
            <p14:sldId id="289"/>
            <p14:sldId id="300"/>
            <p14:sldId id="301"/>
            <p14:sldId id="290"/>
            <p14:sldId id="298"/>
            <p14:sldId id="295"/>
            <p14:sldId id="294"/>
            <p14:sldId id="29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6E71F-DE8C-49FD-80C5-6BDF75F3D507}">
  <a:tblStyle styleId="{3DF6E71F-DE8C-49FD-80C5-6BDF75F3D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30" autoAdjust="0"/>
  </p:normalViewPr>
  <p:slideViewPr>
    <p:cSldViewPr snapToGrid="0">
      <p:cViewPr varScale="1">
        <p:scale>
          <a:sx n="118" d="100"/>
          <a:sy n="11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"Once the data was cleaned and scaled, we ran exploratory queries to better understand trends and relationships. This helped us identify which variables were most closely associated with crime rates."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"The correlation heatmap revealed several strong relationships—especially between crime rate and factors like poverty, education, and policing. These insights guided which features we prioritized in modeling."</a:t>
            </a:r>
          </a:p>
        </p:txBody>
      </p:sp>
    </p:spTree>
    <p:extLst>
      <p:ext uri="{BB962C8B-B14F-4D97-AF65-F5344CB8AC3E}">
        <p14:creationId xmlns:p14="http://schemas.microsoft.com/office/powerpoint/2010/main" val="90189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"We visualized our findings using histograms and scatter plots to make these relationships more intuitive. </a:t>
            </a:r>
          </a:p>
          <a:p>
            <a:r>
              <a:rPr lang="en-US" dirty="0"/>
              <a:t>These charts confirmed our statistical findings and helped us validate that our data preprocessing was on the right track.“</a:t>
            </a:r>
          </a:p>
          <a:p>
            <a:r>
              <a:rPr lang="en-US" dirty="0"/>
              <a:t>For example, the median income by Crime Level shows that higher income based areas reported less crime, while lower income based areas showed higher reported rates of crime. </a:t>
            </a:r>
          </a:p>
        </p:txBody>
      </p:sp>
    </p:spTree>
    <p:extLst>
      <p:ext uri="{BB962C8B-B14F-4D97-AF65-F5344CB8AC3E}">
        <p14:creationId xmlns:p14="http://schemas.microsoft.com/office/powerpoint/2010/main" val="270862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E98740E3-6232-B9E4-577D-FDDFC3FF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>
            <a:extLst>
              <a:ext uri="{FF2B5EF4-FFF2-40B4-BE49-F238E27FC236}">
                <a16:creationId xmlns:a16="http://schemas.microsoft.com/office/drawing/2014/main" id="{1B76943D-ACC4-38AE-AACC-9AF4DCDB4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>
            <a:extLst>
              <a:ext uri="{FF2B5EF4-FFF2-40B4-BE49-F238E27FC236}">
                <a16:creationId xmlns:a16="http://schemas.microsoft.com/office/drawing/2014/main" id="{ECEC923C-5C92-9308-AD81-A83AC2BA9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75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CF90F3EF-3F14-2F1E-7DEB-C116248A2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>
            <a:extLst>
              <a:ext uri="{FF2B5EF4-FFF2-40B4-BE49-F238E27FC236}">
                <a16:creationId xmlns:a16="http://schemas.microsoft.com/office/drawing/2014/main" id="{01AE96B3-5175-197A-7649-7646B1CC5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>
            <a:extLst>
              <a:ext uri="{FF2B5EF4-FFF2-40B4-BE49-F238E27FC236}">
                <a16:creationId xmlns:a16="http://schemas.microsoft.com/office/drawing/2014/main" id="{36C20C67-7E41-F455-E367-86D515A51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142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6B7E76D1-BCD6-8158-ED7A-60F013208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>
            <a:extLst>
              <a:ext uri="{FF2B5EF4-FFF2-40B4-BE49-F238E27FC236}">
                <a16:creationId xmlns:a16="http://schemas.microsoft.com/office/drawing/2014/main" id="{29F10515-F25A-C3AA-FFA4-5F1282801A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>
            <a:extLst>
              <a:ext uri="{FF2B5EF4-FFF2-40B4-BE49-F238E27FC236}">
                <a16:creationId xmlns:a16="http://schemas.microsoft.com/office/drawing/2014/main" id="{287A043D-FA3A-B509-193C-FFF0A0E525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10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4B3F159C-FE81-2BCB-3C6C-B0B6B4C86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>
            <a:extLst>
              <a:ext uri="{FF2B5EF4-FFF2-40B4-BE49-F238E27FC236}">
                <a16:creationId xmlns:a16="http://schemas.microsoft.com/office/drawing/2014/main" id="{7704D644-0856-6CC2-D417-C97ABB423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>
            <a:extLst>
              <a:ext uri="{FF2B5EF4-FFF2-40B4-BE49-F238E27FC236}">
                <a16:creationId xmlns:a16="http://schemas.microsoft.com/office/drawing/2014/main" id="{C15F31DD-3D73-14F8-5ED3-9E5006175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829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91D84AA6-C6A2-BE99-FC40-4579A087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>
            <a:extLst>
              <a:ext uri="{FF2B5EF4-FFF2-40B4-BE49-F238E27FC236}">
                <a16:creationId xmlns:a16="http://schemas.microsoft.com/office/drawing/2014/main" id="{09DF3561-E681-9713-4699-60C8431692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>
            <a:extLst>
              <a:ext uri="{FF2B5EF4-FFF2-40B4-BE49-F238E27FC236}">
                <a16:creationId xmlns:a16="http://schemas.microsoft.com/office/drawing/2014/main" id="{E2E222B9-503D-A67B-77E3-2443A5767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03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E2EF302-7B21-0A5A-3B79-C93DF163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>
            <a:extLst>
              <a:ext uri="{FF2B5EF4-FFF2-40B4-BE49-F238E27FC236}">
                <a16:creationId xmlns:a16="http://schemas.microsoft.com/office/drawing/2014/main" id="{64845D9B-692A-C8F8-313D-0253C508F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>
            <a:extLst>
              <a:ext uri="{FF2B5EF4-FFF2-40B4-BE49-F238E27FC236}">
                <a16:creationId xmlns:a16="http://schemas.microsoft.com/office/drawing/2014/main" id="{3B20E1D5-037E-7483-EBAD-DF193C769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12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3A86F3A8-1071-353B-26B9-2AD526197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>
            <a:extLst>
              <a:ext uri="{FF2B5EF4-FFF2-40B4-BE49-F238E27FC236}">
                <a16:creationId xmlns:a16="http://schemas.microsoft.com/office/drawing/2014/main" id="{3654E0D3-7476-800B-3997-4DBED0ECA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>
            <a:extLst>
              <a:ext uri="{FF2B5EF4-FFF2-40B4-BE49-F238E27FC236}">
                <a16:creationId xmlns:a16="http://schemas.microsoft.com/office/drawing/2014/main" id="{D732FBDF-2618-7D05-2FC8-B5AF13968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68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4E9DD0A8-C780-3BC0-A384-E3152B1EA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>
            <a:extLst>
              <a:ext uri="{FF2B5EF4-FFF2-40B4-BE49-F238E27FC236}">
                <a16:creationId xmlns:a16="http://schemas.microsoft.com/office/drawing/2014/main" id="{785B943A-BD9F-E84C-C3A6-F58FAA674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>
            <a:extLst>
              <a:ext uri="{FF2B5EF4-FFF2-40B4-BE49-F238E27FC236}">
                <a16:creationId xmlns:a16="http://schemas.microsoft.com/office/drawing/2014/main" id="{9CF5E92F-391B-43E2-339E-03A451184C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89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2F2B1253-2B9C-1250-62A4-B60E93112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>
            <a:extLst>
              <a:ext uri="{FF2B5EF4-FFF2-40B4-BE49-F238E27FC236}">
                <a16:creationId xmlns:a16="http://schemas.microsoft.com/office/drawing/2014/main" id="{9FB86A20-1E1A-A421-128A-EE2A0A15A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>
            <a:extLst>
              <a:ext uri="{FF2B5EF4-FFF2-40B4-BE49-F238E27FC236}">
                <a16:creationId xmlns:a16="http://schemas.microsoft.com/office/drawing/2014/main" id="{53E0B4D9-79D1-1EFF-F027-DC2227C025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22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449269F-35A4-5EC8-FF57-3C523472F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>
            <a:extLst>
              <a:ext uri="{FF2B5EF4-FFF2-40B4-BE49-F238E27FC236}">
                <a16:creationId xmlns:a16="http://schemas.microsoft.com/office/drawing/2014/main" id="{8A586D52-E8E4-949B-AE3A-62283412C1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>
            <a:extLst>
              <a:ext uri="{FF2B5EF4-FFF2-40B4-BE49-F238E27FC236}">
                <a16:creationId xmlns:a16="http://schemas.microsoft.com/office/drawing/2014/main" id="{FB95841E-ADE8-5A00-1A57-765E8401F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38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72CACFBC-4752-D02C-C8F8-0304BF03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>
            <a:extLst>
              <a:ext uri="{FF2B5EF4-FFF2-40B4-BE49-F238E27FC236}">
                <a16:creationId xmlns:a16="http://schemas.microsoft.com/office/drawing/2014/main" id="{087DE9D9-4FF4-0A30-4EEC-B0E6B720F6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>
            <a:extLst>
              <a:ext uri="{FF2B5EF4-FFF2-40B4-BE49-F238E27FC236}">
                <a16:creationId xmlns:a16="http://schemas.microsoft.com/office/drawing/2014/main" id="{87A64F19-1CAE-FB05-4F97-16BD7DADD3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3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5FA8412-7A00-6351-4EB0-C30C233F9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>
            <a:extLst>
              <a:ext uri="{FF2B5EF4-FFF2-40B4-BE49-F238E27FC236}">
                <a16:creationId xmlns:a16="http://schemas.microsoft.com/office/drawing/2014/main" id="{36CEF4BE-790D-CBF3-417A-5392A4C082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>
            <a:extLst>
              <a:ext uri="{FF2B5EF4-FFF2-40B4-BE49-F238E27FC236}">
                <a16:creationId xmlns:a16="http://schemas.microsoft.com/office/drawing/2014/main" id="{F846956B-8E06-93E4-6BA8-9E5779FFF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9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09B54EAA-79DB-0AAB-916E-8B37E3CC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>
            <a:extLst>
              <a:ext uri="{FF2B5EF4-FFF2-40B4-BE49-F238E27FC236}">
                <a16:creationId xmlns:a16="http://schemas.microsoft.com/office/drawing/2014/main" id="{B57C7F39-BFD1-00C5-0EE3-6F58B9DB6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>
            <a:extLst>
              <a:ext uri="{FF2B5EF4-FFF2-40B4-BE49-F238E27FC236}">
                <a16:creationId xmlns:a16="http://schemas.microsoft.com/office/drawing/2014/main" id="{B9839C9D-A424-9C8F-4915-B0722D2B0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3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83/communities+and+cri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93065" y="1185190"/>
            <a:ext cx="6804207" cy="1978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URBAN CRIME PREDICTION FROM MULTIFACETED SOCIOECONOMIC FACTORS</a:t>
            </a:r>
            <a:br>
              <a:rPr lang="en" sz="3600" dirty="0"/>
            </a:br>
            <a:br>
              <a:rPr lang="en" sz="3600" dirty="0"/>
            </a:b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FD25F-E0E6-A859-7581-E611233F2839}"/>
              </a:ext>
            </a:extLst>
          </p:cNvPr>
          <p:cNvSpPr txBox="1"/>
          <p:nvPr/>
        </p:nvSpPr>
        <p:spPr>
          <a:xfrm>
            <a:off x="1393065" y="3635144"/>
            <a:ext cx="6299200" cy="8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t>Long Nguyen, Jennifer Negron, Mauricio Bermudez, Nguyen Huong Tra (Camellia) Le</a:t>
            </a:r>
            <a:b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</a:br>
            <a:r>
              <a:rPr kumimoji="0" lang="en" sz="1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Quicksand"/>
                <a:sym typeface="Quicksand"/>
              </a:rPr>
              <a:t>ISM 6562: Big Data for Business</a:t>
            </a:r>
            <a:br>
              <a:rPr kumimoji="0" lang="en" sz="1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Quicksand"/>
                <a:sym typeface="Quicksand"/>
              </a:rPr>
            </a:br>
            <a:r>
              <a:rPr kumimoji="0" lang="en" sz="1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Quicksand"/>
                <a:sym typeface="Quicksand"/>
              </a:rPr>
              <a:t>Prof. Kaushik Dutta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5872EC0E-31B2-E192-28E4-BF53BED3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>
            <a:extLst>
              <a:ext uri="{FF2B5EF4-FFF2-40B4-BE49-F238E27FC236}">
                <a16:creationId xmlns:a16="http://schemas.microsoft.com/office/drawing/2014/main" id="{F8505130-FB71-D317-757B-0C123B61DF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EXPLORATORY QUERIES</a:t>
            </a:r>
            <a:endParaRPr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193167A9-726F-5DAB-B4FE-D44D86C9EE81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68AB89AF-BDB8-4345-4EA1-F11F10938F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71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27A5-C12C-DE1B-58C9-278D1E1A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448943"/>
            <a:ext cx="6858000" cy="3450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CORRELATION HEATMAP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FE403-9856-DF87-A205-BBB352EB518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</p:spPr>
        <p:txBody>
          <a:bodyPr wrap="square" anchor="t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z="4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" sz="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1EE7-23E7-57B5-5E9D-1AC8C4A5FFE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65475" y="1085149"/>
            <a:ext cx="3238500" cy="3264408"/>
          </a:xfrm>
        </p:spPr>
        <p:txBody>
          <a:bodyPr anchor="t">
            <a:normAutofit/>
          </a:bodyPr>
          <a:lstStyle/>
          <a:p>
            <a:pPr marL="762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</a:rPr>
              <a:t>Gave us a meaningful look into what features of the cleaned dataset would make the highest impact on our predictions</a:t>
            </a:r>
            <a:endParaRPr lang="en-US" b="0" i="0" u="none" strike="noStrike" cap="none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EADCBAD3-4B5D-ED96-B6EC-0587D461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72" r="8950" b="3"/>
          <a:stretch/>
        </p:blipFill>
        <p:spPr>
          <a:xfrm>
            <a:off x="4784975" y="1085149"/>
            <a:ext cx="32385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1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16F7-971C-B7F5-A8D8-E19AF5C0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EXPLORATORY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6E46B-4CED-C000-3101-F086AEDA5D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7B059-5F41-05ED-94ED-B2A8360D4B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20" y="1029179"/>
            <a:ext cx="2743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20822-D4A3-A426-552F-ACB4CC7B6AC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341544" y="1029179"/>
            <a:ext cx="27432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F2DA20-FDD4-8496-DB0E-10B3922B250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09" y="299953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4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479B4B1E-896E-1820-FF92-6DB371DA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>
            <a:extLst>
              <a:ext uri="{FF2B5EF4-FFF2-40B4-BE49-F238E27FC236}">
                <a16:creationId xmlns:a16="http://schemas.microsoft.com/office/drawing/2014/main" id="{F6980FE2-9AB7-5291-7EFE-4F98819F0E0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</a:t>
            </a:r>
            <a:endParaRPr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0E46FF88-06DC-4757-53E4-0DB305E2198D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259347F5-72CC-EFA8-BCDD-9E04A5267C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41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DCD29B0D-3733-31FE-361B-7E35692A1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>
            <a:extLst>
              <a:ext uri="{FF2B5EF4-FFF2-40B4-BE49-F238E27FC236}">
                <a16:creationId xmlns:a16="http://schemas.microsoft.com/office/drawing/2014/main" id="{DF3F9611-8134-EB81-B948-834FBEE8A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MODELS</a:t>
            </a:r>
          </a:p>
        </p:txBody>
      </p:sp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44D913DD-F07D-5C97-3C8B-18D95A8302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Google Shape;109;p17">
            <a:extLst>
              <a:ext uri="{FF2B5EF4-FFF2-40B4-BE49-F238E27FC236}">
                <a16:creationId xmlns:a16="http://schemas.microsoft.com/office/drawing/2014/main" id="{5BEF8EF9-9E2C-A57A-7CF4-E85689831E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7" y="1158072"/>
            <a:ext cx="3914503" cy="3778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b="1" dirty="0">
                <a:solidFill>
                  <a:schemeClr val="accent1"/>
                </a:solidFill>
              </a:rPr>
              <a:t>Selected models: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dirty="0"/>
              <a:t>Linear regression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dirty="0"/>
              <a:t>Decision tree regressor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dirty="0"/>
              <a:t>Random forest regressor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dirty="0"/>
              <a:t>Gradient boosted tree (GBT) regressor</a:t>
            </a:r>
          </a:p>
        </p:txBody>
      </p:sp>
      <p:sp>
        <p:nvSpPr>
          <p:cNvPr id="3" name="Google Shape;109;p17">
            <a:extLst>
              <a:ext uri="{FF2B5EF4-FFF2-40B4-BE49-F238E27FC236}">
                <a16:creationId xmlns:a16="http://schemas.microsoft.com/office/drawing/2014/main" id="{BBC1EE94-9541-E401-7895-1D3232F15219}"/>
              </a:ext>
            </a:extLst>
          </p:cNvPr>
          <p:cNvSpPr txBox="1">
            <a:spLocks/>
          </p:cNvSpPr>
          <p:nvPr/>
        </p:nvSpPr>
        <p:spPr>
          <a:xfrm>
            <a:off x="5080000" y="1158072"/>
            <a:ext cx="3914503" cy="377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◦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▫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SzPts val="2400"/>
              <a:buFont typeface="Quicksand"/>
              <a:buNone/>
            </a:pPr>
            <a:r>
              <a:rPr lang="en-US" b="1" dirty="0" err="1">
                <a:solidFill>
                  <a:schemeClr val="accent1"/>
                </a:solidFill>
              </a:rPr>
              <a:t>VectorAssembler</a:t>
            </a:r>
            <a:r>
              <a:rPr lang="en-US" dirty="0"/>
              <a:t> was used to create a vector of features – input for the ML models.</a:t>
            </a:r>
          </a:p>
          <a:p>
            <a:pPr marL="76200" indent="0">
              <a:buSzPts val="2400"/>
              <a:buFont typeface="Quicksand"/>
              <a:buNone/>
            </a:pPr>
            <a:endParaRPr lang="en-US" dirty="0"/>
          </a:p>
          <a:p>
            <a:pPr marL="76200" indent="0">
              <a:buSzPts val="2400"/>
              <a:buFont typeface="Quicksand"/>
              <a:buNone/>
            </a:pPr>
            <a:r>
              <a:rPr lang="en-US" dirty="0"/>
              <a:t>Split the data into training (80%) and testing (20%) sets.</a:t>
            </a:r>
          </a:p>
          <a:p>
            <a:pPr marL="76200" indent="0">
              <a:buSzPts val="2400"/>
              <a:buFont typeface="Quicksand"/>
              <a:buNone/>
            </a:pPr>
            <a:endParaRPr lang="en-US" dirty="0"/>
          </a:p>
          <a:p>
            <a:pPr marL="76200" indent="0">
              <a:buSzPts val="2400"/>
              <a:buFont typeface="Quicksand"/>
              <a:buNone/>
            </a:pPr>
            <a:r>
              <a:rPr lang="en-US" b="1" dirty="0">
                <a:solidFill>
                  <a:schemeClr val="accent1"/>
                </a:solidFill>
              </a:rPr>
              <a:t>RMSE</a:t>
            </a:r>
            <a:r>
              <a:rPr lang="en-US" dirty="0"/>
              <a:t> for both train and test data as the main evaluation metric.</a:t>
            </a:r>
          </a:p>
        </p:txBody>
      </p:sp>
    </p:spTree>
    <p:extLst>
      <p:ext uri="{BB962C8B-B14F-4D97-AF65-F5344CB8AC3E}">
        <p14:creationId xmlns:p14="http://schemas.microsoft.com/office/powerpoint/2010/main" val="96686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7CA56A46-CEA0-4A6D-0C0C-AEB7FCC1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>
            <a:extLst>
              <a:ext uri="{FF2B5EF4-FFF2-40B4-BE49-F238E27FC236}">
                <a16:creationId xmlns:a16="http://schemas.microsoft.com/office/drawing/2014/main" id="{58CB9286-477C-6561-D6E2-BC1EADDA96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6506EFBB-5F64-FE83-9C1F-F92E7EFC1BFE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956A92E5-CF69-3AE5-384A-2449DD9FE5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6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A43E37E-DACF-DCF8-24CA-C2B1809C2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6C97719A-7DAD-4894-8B46-84FC565C7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2384" y="4399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MODEL PERFORMANCE</a:t>
            </a:r>
            <a:endParaRPr lang="en-US" dirty="0"/>
          </a:p>
        </p:txBody>
      </p:sp>
      <p:sp>
        <p:nvSpPr>
          <p:cNvPr id="109" name="Google Shape;109;p17">
            <a:extLst>
              <a:ext uri="{FF2B5EF4-FFF2-40B4-BE49-F238E27FC236}">
                <a16:creationId xmlns:a16="http://schemas.microsoft.com/office/drawing/2014/main" id="{C8492E43-F963-ECB0-CD3B-F653A4814E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2409" y="984890"/>
            <a:ext cx="2736273" cy="3679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Clr>
                <a:schemeClr val="accent1"/>
              </a:buClr>
              <a:buSzPts val="2400"/>
            </a:pPr>
            <a:r>
              <a:rPr lang="en" sz="1800" dirty="0">
                <a:solidFill>
                  <a:schemeClr val="lt1"/>
                </a:solidFill>
              </a:rPr>
              <a:t>Random Forest showed the best generalization (lowest test RMSE).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" sz="1800" dirty="0">
                <a:solidFill>
                  <a:schemeClr val="lt1"/>
                </a:solidFill>
              </a:rPr>
              <a:t>Gradient Boosted Trees showed overfitting (low train RMSE, higher test RMSE).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" sz="1800" dirty="0">
                <a:solidFill>
                  <a:schemeClr val="lt1"/>
                </a:solidFill>
              </a:rPr>
              <a:t>Linear Regression was stable.</a:t>
            </a:r>
          </a:p>
        </p:txBody>
      </p:sp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F6013B0E-F01D-CC24-41EC-0830A74713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92CE2B1-28D1-950E-4E0C-2FF0689E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69" y="1956956"/>
            <a:ext cx="4742352" cy="3030683"/>
          </a:xfrm>
          <a:prstGeom prst="rect">
            <a:avLst/>
          </a:prstGeom>
        </p:spPr>
      </p:pic>
      <p:pic>
        <p:nvPicPr>
          <p:cNvPr id="5" name="Picture 4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0CA86CA9-7A33-F7AB-F378-F7CCDCBE9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685" y="784967"/>
            <a:ext cx="3598719" cy="10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D0AED23F-5C36-0587-771B-8F9122A52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892EF067-16D9-E8C0-895F-52DFC40767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2384" y="4399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HYPERPARAMETER TUNING RESULTS</a:t>
            </a:r>
          </a:p>
        </p:txBody>
      </p:sp>
      <p:sp>
        <p:nvSpPr>
          <p:cNvPr id="109" name="Google Shape;109;p17">
            <a:extLst>
              <a:ext uri="{FF2B5EF4-FFF2-40B4-BE49-F238E27FC236}">
                <a16:creationId xmlns:a16="http://schemas.microsoft.com/office/drawing/2014/main" id="{7E65D33F-1741-755F-3D9E-E68D48609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4289" y="500567"/>
            <a:ext cx="7330037" cy="4256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200" dirty="0">
              <a:solidFill>
                <a:schemeClr val="bg1"/>
              </a:solidFill>
            </a:endParaRPr>
          </a:p>
          <a:p>
            <a:pPr indent="-381000">
              <a:buClr>
                <a:schemeClr val="accent1"/>
              </a:buClr>
              <a:buSzPts val="2400"/>
            </a:pPr>
            <a:r>
              <a:rPr lang="en" sz="1800" dirty="0">
                <a:solidFill>
                  <a:schemeClr val="lt1"/>
                </a:solidFill>
              </a:rPr>
              <a:t>Used Spark’s </a:t>
            </a:r>
            <a:r>
              <a:rPr lang="en" sz="1800" b="1" dirty="0">
                <a:solidFill>
                  <a:schemeClr val="accent1"/>
                </a:solidFill>
              </a:rPr>
              <a:t>CrossValidator</a:t>
            </a:r>
            <a:r>
              <a:rPr lang="en" sz="1800" dirty="0">
                <a:solidFill>
                  <a:schemeClr val="lt1"/>
                </a:solidFill>
              </a:rPr>
              <a:t> and </a:t>
            </a:r>
            <a:r>
              <a:rPr lang="en" sz="1800" b="1" dirty="0">
                <a:solidFill>
                  <a:schemeClr val="accent1"/>
                </a:solidFill>
              </a:rPr>
              <a:t>ParamGridBuilder</a:t>
            </a:r>
            <a:r>
              <a:rPr lang="en" sz="1800" dirty="0">
                <a:solidFill>
                  <a:schemeClr val="lt1"/>
                </a:solidFill>
              </a:rPr>
              <a:t> to search: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Quicksand"/>
              <a:buChar char="◦"/>
            </a:pPr>
            <a:r>
              <a:rPr lang="en" sz="1800" dirty="0">
                <a:solidFill>
                  <a:schemeClr val="lt1"/>
                </a:solidFill>
              </a:rPr>
              <a:t>Regularization parameter (regParam): 0.01, 0.1, 1.0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Quicksand"/>
              <a:buChar char="◦"/>
            </a:pPr>
            <a:r>
              <a:rPr lang="en" sz="1800" dirty="0">
                <a:solidFill>
                  <a:schemeClr val="lt1"/>
                </a:solidFill>
              </a:rPr>
              <a:t>Elastic net parameter (elasticNetParam): 0 (ridge), 0.5 (mix), 1 (lasso)</a:t>
            </a:r>
          </a:p>
          <a:p>
            <a:pPr marL="533400" lvl="1" indent="0">
              <a:buNone/>
            </a:pPr>
            <a:endParaRPr lang="en" sz="1200" dirty="0">
              <a:solidFill>
                <a:schemeClr val="bg1"/>
              </a:solidFill>
            </a:endParaRPr>
          </a:p>
          <a:p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033A1B71-FF42-8B09-2E0A-6424BEBA29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260BFA28-0358-82EA-EF2D-3337F00D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52" y="2442571"/>
            <a:ext cx="6340309" cy="23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460779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 you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495213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For Listening!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EF79411E-157C-2805-202B-EA6FCBAD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>
            <a:extLst>
              <a:ext uri="{FF2B5EF4-FFF2-40B4-BE49-F238E27FC236}">
                <a16:creationId xmlns:a16="http://schemas.microsoft.com/office/drawing/2014/main" id="{033249FE-9527-51BD-9A9A-2929E000C1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94790279-B985-ABE9-D57E-E2A54ED116E1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D8238E1C-5ACB-E140-A7E6-AAB882C773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4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11FA249-A13A-02AA-1518-9CBE1B04B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A42C45F5-45A3-DC08-3017-D58C7874F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>
            <a:extLst>
              <a:ext uri="{FF2B5EF4-FFF2-40B4-BE49-F238E27FC236}">
                <a16:creationId xmlns:a16="http://schemas.microsoft.com/office/drawing/2014/main" id="{936974EF-2908-37FD-1D34-9C5F010AB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Choosing a dataset that allowed for scalability and prediction: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Relevant to today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Helps predict and prevent </a:t>
            </a:r>
            <a:r>
              <a:rPr lang="en-US" sz="2400"/>
              <a:t>crime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Allows us to tackle the solution in a meaningful way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hlinkClick r:id="rId3"/>
              </a:rPr>
              <a:t>UCI Machine Learning Communities and Crime</a:t>
            </a:r>
            <a:r>
              <a:rPr lang="en" sz="2400" dirty="0"/>
              <a:t>. </a:t>
            </a:r>
            <a:endParaRPr sz="2400" dirty="0"/>
          </a:p>
        </p:txBody>
      </p:sp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CF254DE4-6848-927D-4CCE-EF6BF27FBC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202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84621192-219D-1E45-0686-C8D8D9AB8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C795F263-7E8D-1BEF-6624-2D898C3E6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9C0BA"/>
                </a:solidFill>
              </a:rPr>
              <a:t>DATASET</a:t>
            </a:r>
            <a:endParaRPr lang="en-US" dirty="0">
              <a:solidFill>
                <a:srgbClr val="39C0BA"/>
              </a:solidFill>
            </a:endParaRPr>
          </a:p>
        </p:txBody>
      </p:sp>
      <p:sp>
        <p:nvSpPr>
          <p:cNvPr id="109" name="Google Shape;109;p17">
            <a:extLst>
              <a:ext uri="{FF2B5EF4-FFF2-40B4-BE49-F238E27FC236}">
                <a16:creationId xmlns:a16="http://schemas.microsoft.com/office/drawing/2014/main" id="{CF3DA8C7-FE1D-D7A0-6116-5B7DC5BCB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UCI ML Communities and Crime Dataset: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/>
              <a:t>1.9k+ instances (scalable)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/>
              <a:t>Over 100 features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/>
              <a:t>Mix of categorical and numerical values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This dataset allowed us to implement a mix of techniques to understand and manipulate the data in an impactful way. </a:t>
            </a:r>
            <a:endParaRPr lang="en-US" sz="2400" dirty="0"/>
          </a:p>
        </p:txBody>
      </p:sp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D8A73B9D-FF2A-E9E6-6DDF-9D3330A230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73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E14FB62C-AB7B-EEFA-41B7-9BD1845FB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>
            <a:extLst>
              <a:ext uri="{FF2B5EF4-FFF2-40B4-BE49-F238E27FC236}">
                <a16:creationId xmlns:a16="http://schemas.microsoft.com/office/drawing/2014/main" id="{B134BF85-A219-EBFA-57B2-F8F007B6FA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C9FD4E6F-C55A-1516-16A1-A91D86B88F2A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36B72972-3B7D-CBB4-00C9-A43DE00923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91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96B512-12FB-EFE6-7429-007FEE32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CF9D84-2134-EAFB-20F2-388F16455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 indent="-381000">
              <a:buClr>
                <a:schemeClr val="accent1"/>
              </a:buClr>
              <a:buSzPts val="2400"/>
            </a:pPr>
            <a:r>
              <a:rPr lang="en-US" sz="1800">
                <a:solidFill>
                  <a:schemeClr val="lt1"/>
                </a:solidFill>
              </a:rPr>
              <a:t>String columns: ? To NULL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-US" sz="1800">
                <a:solidFill>
                  <a:schemeClr val="lt1"/>
                </a:solidFill>
              </a:rPr>
              <a:t>Separate state, county, community name into second data frame.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-US" sz="1800">
                <a:solidFill>
                  <a:schemeClr val="lt1"/>
                </a:solidFill>
              </a:rPr>
              <a:t>Convert datatypes for numeric columns.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-US" sz="1800">
                <a:solidFill>
                  <a:schemeClr val="lt1"/>
                </a:solidFill>
              </a:rPr>
              <a:t>After utilizing </a:t>
            </a:r>
            <a:r>
              <a:rPr lang="en-US" sz="1800" err="1">
                <a:solidFill>
                  <a:schemeClr val="lt1"/>
                </a:solidFill>
              </a:rPr>
              <a:t>VectorAssembler</a:t>
            </a:r>
            <a:r>
              <a:rPr lang="en-US" sz="1800">
                <a:solidFill>
                  <a:schemeClr val="lt1"/>
                </a:solidFill>
              </a:rPr>
              <a:t>, use </a:t>
            </a:r>
            <a:r>
              <a:rPr lang="en-US" sz="1800" err="1">
                <a:solidFill>
                  <a:schemeClr val="lt1"/>
                </a:solidFill>
              </a:rPr>
              <a:t>StandardScaler</a:t>
            </a:r>
            <a:r>
              <a:rPr lang="en-US" sz="1800">
                <a:solidFill>
                  <a:schemeClr val="lt1"/>
                </a:solidFill>
              </a:rPr>
              <a:t> to avoid overshadowing by features with larger numeric ranges.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D9C97-51DC-8467-D155-85BFBD2BC2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wrap="square" anchor="t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z="4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" sz="400"/>
          </a:p>
        </p:txBody>
      </p:sp>
    </p:spTree>
    <p:extLst>
      <p:ext uri="{BB962C8B-B14F-4D97-AF65-F5344CB8AC3E}">
        <p14:creationId xmlns:p14="http://schemas.microsoft.com/office/powerpoint/2010/main" val="26534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35BE3270-89B6-6D90-A711-62F7FDD4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>
            <a:extLst>
              <a:ext uri="{FF2B5EF4-FFF2-40B4-BE49-F238E27FC236}">
                <a16:creationId xmlns:a16="http://schemas.microsoft.com/office/drawing/2014/main" id="{139DBB8C-FDF1-C36A-6B22-BAD99AE916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35A458BD-3D51-AD8A-A9C9-59F3725C7E4C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11D2D160-8DC5-F61D-453F-A30793AF46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515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097E4542-C614-218F-CB64-1980D0237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>
            <a:extLst>
              <a:ext uri="{FF2B5EF4-FFF2-40B4-BE49-F238E27FC236}">
                <a16:creationId xmlns:a16="http://schemas.microsoft.com/office/drawing/2014/main" id="{214FC74F-6D6A-3CF5-6355-A40D77C01C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COMPONENTS ANALYSIS (PCA)</a:t>
            </a:r>
            <a:endParaRPr dirty="0"/>
          </a:p>
        </p:txBody>
      </p:sp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CB77ECEC-4583-D4E2-9095-E0E3317286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109;p17">
            <a:extLst>
              <a:ext uri="{FF2B5EF4-FFF2-40B4-BE49-F238E27FC236}">
                <a16:creationId xmlns:a16="http://schemas.microsoft.com/office/drawing/2014/main" id="{E34C1C3B-66D6-E84A-C2F8-7A70D1187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5175266" cy="2202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dirty="0"/>
              <a:t>Main method for dimensionality reduction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dirty="0"/>
              <a:t>Created principal components (PC) – linear combinations of variables, capturing the most variance in the dataset.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dirty="0"/>
              <a:t>Select 10 features based on their loadings regarding first 3 PC’s: 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62B16-CF33-5037-E5C7-81EA2874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693" y="1336655"/>
            <a:ext cx="1698506" cy="32571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19F80B-7910-A600-742E-C05DDBF40D0C}"/>
              </a:ext>
            </a:extLst>
          </p:cNvPr>
          <p:cNvSpPr/>
          <p:nvPr/>
        </p:nvSpPr>
        <p:spPr>
          <a:xfrm>
            <a:off x="6617855" y="1648691"/>
            <a:ext cx="2018145" cy="457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CFE2BE-93D3-91CD-B3C9-DB25075BB5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733" t="-11974" r="-49733" b="11974"/>
          <a:stretch/>
        </p:blipFill>
        <p:spPr>
          <a:xfrm>
            <a:off x="1397539" y="3802831"/>
            <a:ext cx="10327377" cy="292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61045C-6852-2F42-9E94-4A77115697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9733" t="-6549" r="49733" b="6549"/>
          <a:stretch/>
        </p:blipFill>
        <p:spPr>
          <a:xfrm>
            <a:off x="-3766149" y="3445093"/>
            <a:ext cx="10327377" cy="2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A57C373C-CE3D-647E-B33E-24600C2A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>
            <a:extLst>
              <a:ext uri="{FF2B5EF4-FFF2-40B4-BE49-F238E27FC236}">
                <a16:creationId xmlns:a16="http://schemas.microsoft.com/office/drawing/2014/main" id="{A853781D-06BD-E8BC-CA75-B1786ABF7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COMPONENTS ANALYSIS (PCA)</a:t>
            </a:r>
            <a:endParaRPr dirty="0"/>
          </a:p>
        </p:txBody>
      </p:sp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DE99B5C3-45EC-6F4E-11E9-08FC784FBE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109;p17">
            <a:extLst>
              <a:ext uri="{FF2B5EF4-FFF2-40B4-BE49-F238E27FC236}">
                <a16:creationId xmlns:a16="http://schemas.microsoft.com/office/drawing/2014/main" id="{567C2E66-BEC9-FF66-91E1-4A3EACC9C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5175266" cy="2202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b="1" dirty="0">
                <a:solidFill>
                  <a:schemeClr val="accent1"/>
                </a:solidFill>
              </a:rPr>
              <a:t>Final look of the data frame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9F245-AC0F-ACCD-FCCB-A5AC5B37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30" y="1851937"/>
            <a:ext cx="7527577" cy="30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5935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41bf7de-e2e5-46df-8d67-82607df9deaa}" enabled="0" method="" siteId="{741bf7de-e2e5-46df-8d67-82607df9d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553</Words>
  <Application>Microsoft Office PowerPoint</Application>
  <PresentationFormat>On-screen Show (16:9)</PresentationFormat>
  <Paragraphs>85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Quicksand</vt:lpstr>
      <vt:lpstr>Arial</vt:lpstr>
      <vt:lpstr>Eleanor template</vt:lpstr>
      <vt:lpstr>URBAN CRIME PREDICTION FROM MULTIFACETED SOCIOECONOMIC FACTORS  </vt:lpstr>
      <vt:lpstr>INTRODUCTION</vt:lpstr>
      <vt:lpstr>ABOUT THE PROJECT</vt:lpstr>
      <vt:lpstr>DATASET</vt:lpstr>
      <vt:lpstr>DATA PREPROCESSING</vt:lpstr>
      <vt:lpstr>DATA CLEANING</vt:lpstr>
      <vt:lpstr>FEATURE SELECTION</vt:lpstr>
      <vt:lpstr>PRINCIPAL COMPONENTS ANALYSIS (PCA)</vt:lpstr>
      <vt:lpstr>PRINCIPAL COMPONENTS ANALYSIS (PCA)</vt:lpstr>
      <vt:lpstr>DATA EXPLORATORY QUERIES</vt:lpstr>
      <vt:lpstr>CORRELATION HEATMAP</vt:lpstr>
      <vt:lpstr>DATA EXPLORATORY ANALYSIS</vt:lpstr>
      <vt:lpstr>MODEL BUILDING</vt:lpstr>
      <vt:lpstr>MACHINE LEARNING MODELS</vt:lpstr>
      <vt:lpstr>MODEL EVALUATION</vt:lpstr>
      <vt:lpstr>MODEL PERFORMANCE</vt:lpstr>
      <vt:lpstr>HYPERPARAMETER TUNING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Maui Bermudez</dc:creator>
  <cp:lastModifiedBy>Mauricio Bermudez</cp:lastModifiedBy>
  <cp:revision>4</cp:revision>
  <dcterms:modified xsi:type="dcterms:W3CDTF">2025-05-10T15:42:14Z</dcterms:modified>
</cp:coreProperties>
</file>