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81" r:id="rId6"/>
    <p:sldId id="259" r:id="rId7"/>
    <p:sldId id="260" r:id="rId8"/>
    <p:sldId id="261" r:id="rId9"/>
    <p:sldId id="265" r:id="rId10"/>
    <p:sldId id="266" r:id="rId11"/>
    <p:sldId id="267" r:id="rId12"/>
    <p:sldId id="263" r:id="rId13"/>
    <p:sldId id="264" r:id="rId14"/>
    <p:sldId id="268" r:id="rId15"/>
    <p:sldId id="271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204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48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30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2497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94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8644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19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161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4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02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600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630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853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464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56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57FF-71FE-4A65-AA11-D574858DAF88}" type="datetimeFigureOut">
              <a:rPr lang="pl-PL" smtClean="0"/>
              <a:t>07.03.2023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D6B2DA-7E19-4118-9384-D0301E3109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823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hyperlink" Target="https://www.geeksforgeeks.org/ieee-full-fo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project.com/Articles/824516/Concept-of-NaN-IND-INF-and-DEN" TargetMode="External"/><Relationship Id="rId4" Type="http://schemas.openxmlformats.org/officeDocument/2006/relationships/hyperlink" Target="https://stackoverflow.com/questions/502022/how-to-find-mantissa-length-on-a-particular-machi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FC0D4C-894D-2098-C692-DD29F5908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MOWNiT</a:t>
            </a:r>
            <a:r>
              <a:rPr lang="pl-PL" dirty="0"/>
              <a:t> - Arytmetyka zmiennoprzecinkowa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4228AE7-CBA4-6930-AC1B-F61668872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Bert</a:t>
            </a:r>
          </a:p>
        </p:txBody>
      </p:sp>
    </p:spTree>
    <p:extLst>
      <p:ext uri="{BB962C8B-B14F-4D97-AF65-F5344CB8AC3E}">
        <p14:creationId xmlns:p14="http://schemas.microsoft.com/office/powerpoint/2010/main" val="419402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DD64C-BE32-ED76-9628-FB9FF97A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IEEE 754 - </a:t>
            </a:r>
            <a:r>
              <a:rPr lang="pl-PL" dirty="0" err="1"/>
              <a:t>inf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AA31F9-AE9D-D24D-90C2-75B9EFF5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+</a:t>
            </a:r>
            <a:r>
              <a:rPr lang="pl-PL" dirty="0" err="1"/>
              <a:t>inf</a:t>
            </a:r>
            <a:endParaRPr lang="pl-PL" dirty="0"/>
          </a:p>
          <a:p>
            <a:pPr lvl="1"/>
            <a:r>
              <a:rPr lang="pl-PL" dirty="0"/>
              <a:t>Wszystkie bity wykładnika ustawione na 1, mantysy na 0. Bit znaku ustawiony na 0</a:t>
            </a:r>
          </a:p>
          <a:p>
            <a:pPr lvl="1"/>
            <a:r>
              <a:rPr lang="pl-PL" dirty="0"/>
              <a:t>Otrzymane np. w wyniku dzielenia 1.0/0.0</a:t>
            </a:r>
          </a:p>
          <a:p>
            <a:r>
              <a:rPr lang="pl-PL" dirty="0"/>
              <a:t>-</a:t>
            </a:r>
            <a:r>
              <a:rPr lang="pl-PL" dirty="0" err="1"/>
              <a:t>inf</a:t>
            </a:r>
            <a:endParaRPr lang="pl-PL" dirty="0"/>
          </a:p>
          <a:p>
            <a:pPr lvl="1"/>
            <a:r>
              <a:rPr lang="pl-PL" dirty="0"/>
              <a:t>Wszystkie bity wykładnika ustawione na 1, mantysy na 0. Bit znaku ustawiony na 1</a:t>
            </a:r>
          </a:p>
          <a:p>
            <a:pPr lvl="1"/>
            <a:r>
              <a:rPr lang="pl-PL" dirty="0"/>
              <a:t>Otrzymane np. w wyniku dzielenia -1.0/0.0</a:t>
            </a:r>
          </a:p>
        </p:txBody>
      </p:sp>
    </p:spTree>
    <p:extLst>
      <p:ext uri="{BB962C8B-B14F-4D97-AF65-F5344CB8AC3E}">
        <p14:creationId xmlns:p14="http://schemas.microsoft.com/office/powerpoint/2010/main" val="243586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7AEA2-1854-D1DF-668F-E77FE207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IEEE 754 - </a:t>
            </a:r>
            <a:r>
              <a:rPr lang="pl-PL" dirty="0" err="1"/>
              <a:t>NaN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3F6680-F076-A001-CC7D-842B9598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NaN</a:t>
            </a:r>
            <a:r>
              <a:rPr lang="pl-PL" dirty="0"/>
              <a:t> – Not a </a:t>
            </a:r>
            <a:r>
              <a:rPr lang="pl-PL" dirty="0" err="1"/>
              <a:t>Number</a:t>
            </a:r>
            <a:endParaRPr lang="pl-PL" dirty="0"/>
          </a:p>
          <a:p>
            <a:r>
              <a:rPr lang="pl-PL" dirty="0"/>
              <a:t>Wartość zwracana w przypadku niepoprawnych operacji matematycznych</a:t>
            </a:r>
          </a:p>
          <a:p>
            <a:r>
              <a:rPr lang="pl-PL" dirty="0"/>
              <a:t>Otrzymywana np. w wyniku operacji </a:t>
            </a:r>
            <a:r>
              <a:rPr lang="pl-PL" dirty="0" err="1"/>
              <a:t>inf</a:t>
            </a:r>
            <a:r>
              <a:rPr lang="pl-PL" dirty="0"/>
              <a:t> * 0, </a:t>
            </a:r>
            <a:r>
              <a:rPr lang="pl-PL" dirty="0" err="1"/>
              <a:t>sqrt</a:t>
            </a:r>
            <a:r>
              <a:rPr lang="pl-PL" dirty="0"/>
              <a:t>(-1), itp.</a:t>
            </a:r>
          </a:p>
        </p:txBody>
      </p:sp>
    </p:spTree>
    <p:extLst>
      <p:ext uri="{BB962C8B-B14F-4D97-AF65-F5344CB8AC3E}">
        <p14:creationId xmlns:p14="http://schemas.microsoft.com/office/powerpoint/2010/main" val="311130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98B24C3F-DE5B-1DAE-F4DA-D8AB9487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l-PL" sz="5400" dirty="0"/>
              <a:t>Pomiary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9213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D7692B-5F86-3A58-6467-EE9A46CD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Wartości do wyznaczenia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F31299-0AA5-5A7D-46E9-2ED4BA46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Ilość bajtów użyta do przechowywania zmiennej danego typu</a:t>
            </a:r>
          </a:p>
          <a:p>
            <a:r>
              <a:rPr lang="pl-PL" dirty="0"/>
              <a:t>Liczba bitów mantysy</a:t>
            </a:r>
          </a:p>
          <a:p>
            <a:r>
              <a:rPr lang="pl-PL" dirty="0"/>
              <a:t>Liczba bitów cechy</a:t>
            </a:r>
          </a:p>
          <a:p>
            <a:r>
              <a:rPr lang="pl-PL" dirty="0"/>
              <a:t>Maszynowy epsilon</a:t>
            </a:r>
          </a:p>
          <a:p>
            <a:r>
              <a:rPr lang="pl-PL" dirty="0"/>
              <a:t>Wartości specjalne</a:t>
            </a:r>
          </a:p>
          <a:p>
            <a:pPr lvl="1"/>
            <a:r>
              <a:rPr lang="pl-PL" dirty="0"/>
              <a:t>+0</a:t>
            </a:r>
          </a:p>
          <a:p>
            <a:pPr lvl="1"/>
            <a:r>
              <a:rPr lang="pl-PL" dirty="0"/>
              <a:t>-0</a:t>
            </a:r>
          </a:p>
          <a:p>
            <a:pPr lvl="1"/>
            <a:r>
              <a:rPr lang="pl-PL" dirty="0"/>
              <a:t>+</a:t>
            </a:r>
            <a:r>
              <a:rPr lang="pl-PL" dirty="0" err="1"/>
              <a:t>inf</a:t>
            </a:r>
            <a:endParaRPr lang="pl-PL" dirty="0"/>
          </a:p>
          <a:p>
            <a:pPr lvl="1"/>
            <a:r>
              <a:rPr lang="pl-PL" dirty="0"/>
              <a:t>-</a:t>
            </a:r>
            <a:r>
              <a:rPr lang="pl-PL" dirty="0" err="1"/>
              <a:t>inf</a:t>
            </a:r>
            <a:endParaRPr lang="pl-PL" dirty="0"/>
          </a:p>
          <a:p>
            <a:pPr lvl="1"/>
            <a:r>
              <a:rPr lang="pl-PL" dirty="0" err="1"/>
              <a:t>NaN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373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361598-8367-9524-FFAA-651A8309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Obliczanie rozmiaru typu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B419B-67E3-0A88-6FA7-05ABA0B7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sprawdzenia rozmiaru typu danych wykorzystany został operator </a:t>
            </a:r>
            <a:r>
              <a:rPr lang="pl-PL" b="1" i="1" dirty="0" err="1"/>
              <a:t>sizeof</a:t>
            </a:r>
            <a:endParaRPr lang="pl-PL" b="1" i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A82D7E8-9702-27DB-A29A-B1F5D35C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71800"/>
            <a:ext cx="5182323" cy="150516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B588230-4263-8AB7-6AD1-64990438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735644"/>
            <a:ext cx="323895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2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142F02-89B2-7559-A007-C2C276F0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Maszynowy epsilon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EE0F8F-3F9F-00DF-87B6-534F7E93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089"/>
            <a:ext cx="8596668" cy="3880773"/>
          </a:xfrm>
        </p:spPr>
        <p:txBody>
          <a:bodyPr/>
          <a:lstStyle/>
          <a:p>
            <a:r>
              <a:rPr lang="pl-PL" dirty="0"/>
              <a:t>Ustalamy początkową wartość </a:t>
            </a:r>
            <a:r>
              <a:rPr lang="pl-PL" i="1" dirty="0"/>
              <a:t>ε, a następnie dzielimy ją przez 2 do momentu, aż 1 + ε == 1</a:t>
            </a:r>
          </a:p>
          <a:p>
            <a:r>
              <a:rPr lang="pl-PL" i="1" dirty="0"/>
              <a:t>Dzielenie przez 2 można traktować jako przesunięcie bitowe, co jest przydatne w przypadku obliczania ilości bitów dla mantysy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1E6FBAA-2768-B8E7-F469-A46BCDFE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72579"/>
            <a:ext cx="4134427" cy="126700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0227A81-206C-F38D-C95E-EA531EDB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794211"/>
            <a:ext cx="326753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2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473822-753F-FD7D-318C-24CD303E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Rozmiar mantysy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C01DC1-12EB-7456-2784-2EE67A51C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868"/>
            <a:ext cx="8596668" cy="3880773"/>
          </a:xfrm>
        </p:spPr>
        <p:txBody>
          <a:bodyPr/>
          <a:lstStyle/>
          <a:p>
            <a:r>
              <a:rPr lang="pl-PL" dirty="0"/>
              <a:t>Sposób analogiczny do wyznaczania maszynowego epsilonu, z różnicą sumowania bitów przy każdej operacji</a:t>
            </a:r>
          </a:p>
          <a:p>
            <a:r>
              <a:rPr lang="pl-PL" dirty="0"/>
              <a:t>Wynik porównany ze stałą biblioteczną (podaną w nawiasie)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C5AE078-36D6-3838-5153-56765E88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3237024"/>
            <a:ext cx="5382376" cy="133368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7C768EF-C382-63FF-B2E0-AA75FE74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24" y="4737861"/>
            <a:ext cx="322942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7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57176E-88AE-21D5-6403-BA28E6B6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0620"/>
          </a:xfrm>
        </p:spPr>
        <p:txBody>
          <a:bodyPr/>
          <a:lstStyle/>
          <a:p>
            <a:r>
              <a:rPr lang="pl-PL" dirty="0"/>
              <a:t>Rozmiar cechy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D6F138F-145F-D1C3-9496-30B381540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75397"/>
                <a:ext cx="8596668" cy="3880773"/>
              </a:xfrm>
            </p:spPr>
            <p:txBody>
              <a:bodyPr/>
              <a:lstStyle/>
              <a:p>
                <a:r>
                  <a:rPr lang="pl-PL" dirty="0"/>
                  <a:t>Obliczony ze wzoru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𝑀𝐴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𝐸𝑋𝑃</m:t>
                                </m:r>
                              </m:sub>
                            </m:s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𝑀𝐼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𝐸𝑋𝑃</m:t>
                                </m:r>
                              </m:sub>
                            </m:s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pl-PL" b="0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D6F138F-145F-D1C3-9496-30B381540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75397"/>
                <a:ext cx="8596668" cy="3880773"/>
              </a:xfrm>
              <a:blipFill>
                <a:blip r:embed="rId2"/>
                <a:stretch>
                  <a:fillRect l="-142" t="-11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>
            <a:extLst>
              <a:ext uri="{FF2B5EF4-FFF2-40B4-BE49-F238E27FC236}">
                <a16:creationId xmlns:a16="http://schemas.microsoft.com/office/drawing/2014/main" id="{36D3AB96-685C-29C5-F2BE-04CC05E7E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34544"/>
            <a:ext cx="6506483" cy="216247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9C74D34-5086-895F-07EF-97F72758F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970298"/>
            <a:ext cx="3238952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8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B24FD1-BAD4-C493-F1EB-734B3B5C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Wartości 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864D4C-D3A9-FA72-B098-E800542D6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l-PL" dirty="0"/>
              <a:t>Otrzymywane przez dzielenie 1 oraz -1 przez wielką liczbę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0A36DC-4293-8A38-7DDA-0FA6172A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43690"/>
            <a:ext cx="7706801" cy="199100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FA20C41-F1BA-D2BA-69C8-0982B3FAC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629990"/>
            <a:ext cx="327705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7C867C-85F6-88B1-011D-127F87F7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Wartości </a:t>
            </a:r>
            <a:r>
              <a:rPr lang="pl-PL" dirty="0" err="1"/>
              <a:t>inf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3F2B48-0968-09B1-D219-5F544F2E6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254"/>
            <a:ext cx="8596668" cy="3880773"/>
          </a:xfrm>
        </p:spPr>
        <p:txBody>
          <a:bodyPr/>
          <a:lstStyle/>
          <a:p>
            <a:r>
              <a:rPr lang="pl-PL" dirty="0"/>
              <a:t>Otrzymane przez podzielenie wartości 1 oraz -1 przez 0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EC09D3-0AAE-1068-BB84-BF36DF0D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59795"/>
            <a:ext cx="5611008" cy="139084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AABB091-6BE6-C0AA-3C85-82CDF546B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351664"/>
            <a:ext cx="322942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1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ightbox">
            <a:extLst>
              <a:ext uri="{FF2B5EF4-FFF2-40B4-BE49-F238E27FC236}">
                <a16:creationId xmlns:a16="http://schemas.microsoft.com/office/drawing/2014/main" id="{45B202CE-2BC7-A1DB-3298-C94B81A30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8" r="11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289B144-B9C8-BB7E-5717-E453FE38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2EE4D4-B51F-7F11-723C-3DD848EB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14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3C7DB5-4A0D-1697-81D3-BC5506C8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Wartość </a:t>
            </a:r>
            <a:r>
              <a:rPr lang="pl-PL" dirty="0" err="1"/>
              <a:t>NaN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C7DEACD-3A63-3EDB-B0AD-C46F3376C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01360"/>
                <a:ext cx="8596668" cy="3880773"/>
              </a:xfrm>
            </p:spPr>
            <p:txBody>
              <a:bodyPr/>
              <a:lstStyle/>
              <a:p>
                <a:r>
                  <a:rPr lang="pl-PL" dirty="0"/>
                  <a:t>Otrzymana w wyniku operacji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pl-PL" b="0" dirty="0"/>
              </a:p>
              <a:p>
                <a:r>
                  <a:rPr lang="pl-PL" dirty="0" err="1"/>
                  <a:t>NaN</a:t>
                </a:r>
                <a:r>
                  <a:rPr lang="pl-PL" dirty="0"/>
                  <a:t> != </a:t>
                </a:r>
                <a:r>
                  <a:rPr lang="pl-PL" dirty="0" err="1"/>
                  <a:t>NaN</a:t>
                </a:r>
                <a:endParaRPr lang="pl-PL" b="0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C7DEACD-3A63-3EDB-B0AD-C46F3376C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01360"/>
                <a:ext cx="8596668" cy="3880773"/>
              </a:xfrm>
              <a:blipFill>
                <a:blip r:embed="rId2"/>
                <a:stretch>
                  <a:fillRect l="-142" t="-31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>
            <a:extLst>
              <a:ext uri="{FF2B5EF4-FFF2-40B4-BE49-F238E27FC236}">
                <a16:creationId xmlns:a16="http://schemas.microsoft.com/office/drawing/2014/main" id="{FF0414F0-1719-F67C-9321-8ACBAFF53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98493"/>
            <a:ext cx="4991797" cy="202910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C7D19A2-90D2-A2F5-3DCA-94DEFEA56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095006"/>
            <a:ext cx="3258005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5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BC9124E-559C-8665-8071-2978333C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Porównania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9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FE5F37-EFCB-C540-F36F-EA0C0C1A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Porównanie systemów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3A2357AA-4284-483C-DD24-5BE4A1CD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l-PL" dirty="0"/>
              <a:t>Kompilator: g++</a:t>
            </a:r>
          </a:p>
          <a:p>
            <a:r>
              <a:rPr lang="pl-PL" dirty="0"/>
              <a:t>Systemy: Windows 11 oraz </a:t>
            </a:r>
            <a:r>
              <a:rPr lang="pl-PL" dirty="0" err="1"/>
              <a:t>Ubuntu</a:t>
            </a:r>
            <a:r>
              <a:rPr lang="pl-PL" dirty="0"/>
              <a:t> 22.04 LTS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44F5B1A-BF8E-E976-C353-CFB356599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55259"/>
              </p:ext>
            </p:extLst>
          </p:nvPr>
        </p:nvGraphicFramePr>
        <p:xfrm>
          <a:off x="677334" y="2615802"/>
          <a:ext cx="9660084" cy="3255489"/>
        </p:xfrm>
        <a:graphic>
          <a:graphicData uri="http://schemas.openxmlformats.org/drawingml/2006/table">
            <a:tbl>
              <a:tblPr/>
              <a:tblGrid>
                <a:gridCol w="2142079">
                  <a:extLst>
                    <a:ext uri="{9D8B030D-6E8A-4147-A177-3AD203B41FA5}">
                      <a16:colId xmlns:a16="http://schemas.microsoft.com/office/drawing/2014/main" val="529828228"/>
                    </a:ext>
                  </a:extLst>
                </a:gridCol>
                <a:gridCol w="1147048">
                  <a:extLst>
                    <a:ext uri="{9D8B030D-6E8A-4147-A177-3AD203B41FA5}">
                      <a16:colId xmlns:a16="http://schemas.microsoft.com/office/drawing/2014/main" val="3541417025"/>
                    </a:ext>
                  </a:extLst>
                </a:gridCol>
                <a:gridCol w="1326707">
                  <a:extLst>
                    <a:ext uri="{9D8B030D-6E8A-4147-A177-3AD203B41FA5}">
                      <a16:colId xmlns:a16="http://schemas.microsoft.com/office/drawing/2014/main" val="1928620356"/>
                    </a:ext>
                  </a:extLst>
                </a:gridCol>
                <a:gridCol w="1451086">
                  <a:extLst>
                    <a:ext uri="{9D8B030D-6E8A-4147-A177-3AD203B41FA5}">
                      <a16:colId xmlns:a16="http://schemas.microsoft.com/office/drawing/2014/main" val="2626090737"/>
                    </a:ext>
                  </a:extLst>
                </a:gridCol>
                <a:gridCol w="1133230">
                  <a:extLst>
                    <a:ext uri="{9D8B030D-6E8A-4147-A177-3AD203B41FA5}">
                      <a16:colId xmlns:a16="http://schemas.microsoft.com/office/drawing/2014/main" val="3188832403"/>
                    </a:ext>
                  </a:extLst>
                </a:gridCol>
                <a:gridCol w="1091769">
                  <a:extLst>
                    <a:ext uri="{9D8B030D-6E8A-4147-A177-3AD203B41FA5}">
                      <a16:colId xmlns:a16="http://schemas.microsoft.com/office/drawing/2014/main" val="1862315883"/>
                    </a:ext>
                  </a:extLst>
                </a:gridCol>
                <a:gridCol w="1368165">
                  <a:extLst>
                    <a:ext uri="{9D8B030D-6E8A-4147-A177-3AD203B41FA5}">
                      <a16:colId xmlns:a16="http://schemas.microsoft.com/office/drawing/2014/main" val="1453590441"/>
                    </a:ext>
                  </a:extLst>
                </a:gridCol>
              </a:tblGrid>
              <a:tr h="3617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g++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Ubuntu 22.04 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55874"/>
                  </a:ext>
                </a:extLst>
              </a:tr>
              <a:tr h="3617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danych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pl-P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 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 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55853"/>
                  </a:ext>
                </a:extLst>
              </a:tr>
              <a:tr h="3617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Rozmiar (B)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80350"/>
                  </a:ext>
                </a:extLst>
              </a:tr>
              <a:tr h="3617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Rozmiar mantysy (b)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892319"/>
                  </a:ext>
                </a:extLst>
              </a:tr>
              <a:tr h="3617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Rozmiar cechy (b)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16186"/>
                  </a:ext>
                </a:extLst>
              </a:tr>
              <a:tr h="3617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Maszynowy epsilon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1.19209e-07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2.22045e-16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1.0842e-19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1.19209e-07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2.22045e-16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1.0842e-19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29920"/>
                  </a:ext>
                </a:extLst>
              </a:tr>
              <a:tr h="3617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Występowanie +0/-0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 / tak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 / tak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7012"/>
                  </a:ext>
                </a:extLst>
              </a:tr>
              <a:tr h="3617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Występowanie +inf/-inf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 / tak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 / tak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05158"/>
                  </a:ext>
                </a:extLst>
              </a:tr>
              <a:tr h="3617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Wynik sqrt(-2)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pl-PL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pl-P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7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78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C08648-EEFD-4891-B265-252DDCD5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kompilatorów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921E2D-DD8C-FB30-94C6-55A7489D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9910"/>
            <a:ext cx="8596668" cy="3880773"/>
          </a:xfrm>
        </p:spPr>
        <p:txBody>
          <a:bodyPr/>
          <a:lstStyle/>
          <a:p>
            <a:r>
              <a:rPr lang="pl-PL" dirty="0"/>
              <a:t>Kompilatory: g++ oraz Microsoft Visual C++</a:t>
            </a:r>
          </a:p>
          <a:p>
            <a:r>
              <a:rPr lang="pl-PL" dirty="0"/>
              <a:t>System: Windows 11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E5AC87A-8833-4DC0-2E3F-B6295DAFB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61996"/>
              </p:ext>
            </p:extLst>
          </p:nvPr>
        </p:nvGraphicFramePr>
        <p:xfrm>
          <a:off x="677334" y="2713046"/>
          <a:ext cx="9772953" cy="3314529"/>
        </p:xfrm>
        <a:graphic>
          <a:graphicData uri="http://schemas.openxmlformats.org/drawingml/2006/table">
            <a:tbl>
              <a:tblPr/>
              <a:tblGrid>
                <a:gridCol w="2167107">
                  <a:extLst>
                    <a:ext uri="{9D8B030D-6E8A-4147-A177-3AD203B41FA5}">
                      <a16:colId xmlns:a16="http://schemas.microsoft.com/office/drawing/2014/main" val="993745745"/>
                    </a:ext>
                  </a:extLst>
                </a:gridCol>
                <a:gridCol w="1160451">
                  <a:extLst>
                    <a:ext uri="{9D8B030D-6E8A-4147-A177-3AD203B41FA5}">
                      <a16:colId xmlns:a16="http://schemas.microsoft.com/office/drawing/2014/main" val="3323854473"/>
                    </a:ext>
                  </a:extLst>
                </a:gridCol>
                <a:gridCol w="1342208">
                  <a:extLst>
                    <a:ext uri="{9D8B030D-6E8A-4147-A177-3AD203B41FA5}">
                      <a16:colId xmlns:a16="http://schemas.microsoft.com/office/drawing/2014/main" val="2440400563"/>
                    </a:ext>
                  </a:extLst>
                </a:gridCol>
                <a:gridCol w="1468040">
                  <a:extLst>
                    <a:ext uri="{9D8B030D-6E8A-4147-A177-3AD203B41FA5}">
                      <a16:colId xmlns:a16="http://schemas.microsoft.com/office/drawing/2014/main" val="1964940054"/>
                    </a:ext>
                  </a:extLst>
                </a:gridCol>
                <a:gridCol w="1146470">
                  <a:extLst>
                    <a:ext uri="{9D8B030D-6E8A-4147-A177-3AD203B41FA5}">
                      <a16:colId xmlns:a16="http://schemas.microsoft.com/office/drawing/2014/main" val="3983996666"/>
                    </a:ext>
                  </a:extLst>
                </a:gridCol>
                <a:gridCol w="1104525">
                  <a:extLst>
                    <a:ext uri="{9D8B030D-6E8A-4147-A177-3AD203B41FA5}">
                      <a16:colId xmlns:a16="http://schemas.microsoft.com/office/drawing/2014/main" val="2948361897"/>
                    </a:ext>
                  </a:extLst>
                </a:gridCol>
                <a:gridCol w="1384152">
                  <a:extLst>
                    <a:ext uri="{9D8B030D-6E8A-4147-A177-3AD203B41FA5}">
                      <a16:colId xmlns:a16="http://schemas.microsoft.com/office/drawing/2014/main" val="2463562309"/>
                    </a:ext>
                  </a:extLst>
                </a:gridCol>
              </a:tblGrid>
              <a:tr h="36828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g++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MSVC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77924"/>
                  </a:ext>
                </a:extLst>
              </a:tr>
              <a:tr h="36828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danych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 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 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03696"/>
                  </a:ext>
                </a:extLst>
              </a:tr>
              <a:tr h="36828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Rozmiar (B)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42356"/>
                  </a:ext>
                </a:extLst>
              </a:tr>
              <a:tr h="36828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Rozmiar mantysy (b)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38963"/>
                  </a:ext>
                </a:extLst>
              </a:tr>
              <a:tr h="36828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Rozmiar cechy (b)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55885"/>
                  </a:ext>
                </a:extLst>
              </a:tr>
              <a:tr h="36828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Maszynowy epsilon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1.19209e-07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2.22045e-16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1.0842e-19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1.19209e-07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2.22045e-16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2.22045e-16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36909"/>
                  </a:ext>
                </a:extLst>
              </a:tr>
              <a:tr h="36828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Występowanie +0/-0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 / tak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 / tak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38254"/>
                  </a:ext>
                </a:extLst>
              </a:tr>
              <a:tr h="36828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Występowanie +inf/-inf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 / tak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 / tak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66074"/>
                  </a:ext>
                </a:extLst>
              </a:tr>
              <a:tr h="36828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Wynik sqrt(-2)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pl-PL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r>
                        <a:rPr lang="pl-PL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4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63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A03F25-A1F3-1D03-4E08-C01F9CD5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Restrykcyjność MSVC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2CF70E-1EF3-36BB-94D9-404DE9B8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225"/>
            <a:ext cx="8596668" cy="3880773"/>
          </a:xfrm>
        </p:spPr>
        <p:txBody>
          <a:bodyPr/>
          <a:lstStyle/>
          <a:p>
            <a:r>
              <a:rPr lang="pl-PL" dirty="0"/>
              <a:t>Dzielenie przez 0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Deklarowanie rozmiaru tablicy jako zmiennej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89442C-0522-B18E-B12D-317B60DF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09630"/>
            <a:ext cx="6563641" cy="121937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8CB1E11-404C-54C7-6B6B-4609EF50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320833"/>
            <a:ext cx="3051043" cy="138131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EA04995-65EA-B5DB-F206-BF7BD3E4E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957" y="4320833"/>
            <a:ext cx="708758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52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A697C0-19F1-334D-F49E-3DB9C8D7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</a:t>
            </a:r>
            <a:r>
              <a:rPr lang="pl-PL" dirty="0" err="1"/>
              <a:t>architektur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B1B663-7208-D719-501E-E4A3478F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761"/>
            <a:ext cx="8596668" cy="3880773"/>
          </a:xfrm>
        </p:spPr>
        <p:txBody>
          <a:bodyPr/>
          <a:lstStyle/>
          <a:p>
            <a:r>
              <a:rPr lang="pl-PL" dirty="0"/>
              <a:t>Systemy:</a:t>
            </a:r>
          </a:p>
          <a:p>
            <a:pPr lvl="1"/>
            <a:r>
              <a:rPr lang="pl-PL" dirty="0" err="1"/>
              <a:t>Ubuntu</a:t>
            </a:r>
            <a:r>
              <a:rPr lang="pl-PL" dirty="0"/>
              <a:t> 22.04 LTS 64-bit</a:t>
            </a:r>
          </a:p>
          <a:p>
            <a:pPr lvl="1"/>
            <a:r>
              <a:rPr lang="pl-PL" dirty="0" err="1"/>
              <a:t>Ubuntu</a:t>
            </a:r>
            <a:r>
              <a:rPr lang="pl-PL" dirty="0"/>
              <a:t> 14.04 LTS 32-bit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14397A4-2847-0CDD-49F6-EEC4B78DF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80971"/>
              </p:ext>
            </p:extLst>
          </p:nvPr>
        </p:nvGraphicFramePr>
        <p:xfrm>
          <a:off x="677333" y="3029450"/>
          <a:ext cx="10183499" cy="3218949"/>
        </p:xfrm>
        <a:graphic>
          <a:graphicData uri="http://schemas.openxmlformats.org/drawingml/2006/table">
            <a:tbl>
              <a:tblPr/>
              <a:tblGrid>
                <a:gridCol w="2258144">
                  <a:extLst>
                    <a:ext uri="{9D8B030D-6E8A-4147-A177-3AD203B41FA5}">
                      <a16:colId xmlns:a16="http://schemas.microsoft.com/office/drawing/2014/main" val="2364553779"/>
                    </a:ext>
                  </a:extLst>
                </a:gridCol>
                <a:gridCol w="1209199">
                  <a:extLst>
                    <a:ext uri="{9D8B030D-6E8A-4147-A177-3AD203B41FA5}">
                      <a16:colId xmlns:a16="http://schemas.microsoft.com/office/drawing/2014/main" val="2549872767"/>
                    </a:ext>
                  </a:extLst>
                </a:gridCol>
                <a:gridCol w="1398592">
                  <a:extLst>
                    <a:ext uri="{9D8B030D-6E8A-4147-A177-3AD203B41FA5}">
                      <a16:colId xmlns:a16="http://schemas.microsoft.com/office/drawing/2014/main" val="1509991422"/>
                    </a:ext>
                  </a:extLst>
                </a:gridCol>
                <a:gridCol w="1529710">
                  <a:extLst>
                    <a:ext uri="{9D8B030D-6E8A-4147-A177-3AD203B41FA5}">
                      <a16:colId xmlns:a16="http://schemas.microsoft.com/office/drawing/2014/main" val="365149528"/>
                    </a:ext>
                  </a:extLst>
                </a:gridCol>
                <a:gridCol w="1194631">
                  <a:extLst>
                    <a:ext uri="{9D8B030D-6E8A-4147-A177-3AD203B41FA5}">
                      <a16:colId xmlns:a16="http://schemas.microsoft.com/office/drawing/2014/main" val="3366421147"/>
                    </a:ext>
                  </a:extLst>
                </a:gridCol>
                <a:gridCol w="1150925">
                  <a:extLst>
                    <a:ext uri="{9D8B030D-6E8A-4147-A177-3AD203B41FA5}">
                      <a16:colId xmlns:a16="http://schemas.microsoft.com/office/drawing/2014/main" val="427282787"/>
                    </a:ext>
                  </a:extLst>
                </a:gridCol>
                <a:gridCol w="1442298">
                  <a:extLst>
                    <a:ext uri="{9D8B030D-6E8A-4147-A177-3AD203B41FA5}">
                      <a16:colId xmlns:a16="http://schemas.microsoft.com/office/drawing/2014/main" val="27045033"/>
                    </a:ext>
                  </a:extLst>
                </a:gridCol>
              </a:tblGrid>
              <a:tr h="35766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Ubuntu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 LTS 64-bit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 LTS 32-bit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53062"/>
                  </a:ext>
                </a:extLst>
              </a:tr>
              <a:tr h="35766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danych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 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 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218281"/>
                  </a:ext>
                </a:extLst>
              </a:tr>
              <a:tr h="35766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Rozmiar (B)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49257"/>
                  </a:ext>
                </a:extLst>
              </a:tr>
              <a:tr h="35766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Rozmiar mantysy (b)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20936"/>
                  </a:ext>
                </a:extLst>
              </a:tr>
              <a:tr h="35766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Rozmiar cechy (b)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42459"/>
                  </a:ext>
                </a:extLst>
              </a:tr>
              <a:tr h="35766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Maszynowy epsilon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1.19209e-07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2.22045e-16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1.0842e-19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1.0842e-19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1.0842e-19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1.0842e-19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0344"/>
                  </a:ext>
                </a:extLst>
              </a:tr>
              <a:tr h="35766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Występowanie +0/-0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 / tak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 / tak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12928"/>
                  </a:ext>
                </a:extLst>
              </a:tr>
              <a:tr h="35766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Występowanie +inf/-inf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 / tak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 / tak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0824"/>
                  </a:ext>
                </a:extLst>
              </a:tr>
              <a:tr h="35766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Wynik sqrt(-2)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-nan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pl-PL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pl-P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7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812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4E471B-EA11-73CD-80A7-7C5CC6C1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029975-CB7A-B95E-49F3-5B37D4A9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Żródła</a:t>
            </a:r>
            <a:r>
              <a:rPr lang="pl-PL" dirty="0"/>
              <a:t>:</a:t>
            </a:r>
          </a:p>
          <a:p>
            <a:r>
              <a:rPr lang="pl-PL" dirty="0">
                <a:hlinkClick r:id="rId2"/>
              </a:rPr>
              <a:t>https://www.geeksforgeeks.org/ieee-full-form/</a:t>
            </a:r>
            <a:endParaRPr lang="pl-PL" dirty="0"/>
          </a:p>
          <a:p>
            <a:r>
              <a:rPr lang="pl-PL" dirty="0">
                <a:hlinkClick r:id="rId3"/>
              </a:rPr>
              <a:t>https://en.wikipedia.org/wiki/IEEE_754</a:t>
            </a:r>
            <a:endParaRPr lang="pl-PL" dirty="0"/>
          </a:p>
          <a:p>
            <a:r>
              <a:rPr lang="pl-PL" dirty="0">
                <a:hlinkClick r:id="rId4"/>
              </a:rPr>
              <a:t>https://stackoverflow.com/questions/502022/how-to-find-mantissa-length-on-a-particular-machine</a:t>
            </a:r>
            <a:endParaRPr lang="pl-PL" dirty="0"/>
          </a:p>
          <a:p>
            <a:r>
              <a:rPr lang="pl-PL" dirty="0">
                <a:hlinkClick r:id="rId5"/>
              </a:rPr>
              <a:t>https://www.codeproject.com/Articles/824516/Concept-of-NaN-IND-INF-and-DEN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272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075A85-5320-E6A2-FB25-EE56304C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/>
              <a:t>IEEE 754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86058B-FB91-145D-51D5-E71A5526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20430" cy="3880773"/>
          </a:xfrm>
        </p:spPr>
        <p:txBody>
          <a:bodyPr>
            <a:normAutofit/>
          </a:bodyPr>
          <a:lstStyle/>
          <a:p>
            <a:r>
              <a:rPr lang="pl-PL"/>
              <a:t>Standard zapisu liczb zmiennoprzecinkowych</a:t>
            </a:r>
          </a:p>
          <a:p>
            <a:r>
              <a:rPr lang="pl-PL"/>
              <a:t>Definiuje zapis liczb dla pojedynczej precyzji oraz podwójnej precyzji</a:t>
            </a:r>
          </a:p>
          <a:p>
            <a:r>
              <a:rPr lang="pl-PL"/>
              <a:t>Określa także m.in. wartości szczególne (+0, -0, +inf, -inf, NaN) oraz reguły zaokrąglania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04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810D76-E6C5-3262-731D-9A6567F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IEEE 754 – Zapis liczb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FD10CF-B04E-2A55-CF4C-A8C0FF18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Liczba składa się z trzech elementów:</a:t>
            </a:r>
          </a:p>
          <a:p>
            <a:pPr lvl="1"/>
            <a:r>
              <a:rPr lang="pl-PL" dirty="0"/>
              <a:t>Bit znaku – pierwszy bit liczby, ustawiany jest na 0 dla liczb dodatnich oraz 1 dla liczb ujemnych</a:t>
            </a:r>
          </a:p>
          <a:p>
            <a:pPr lvl="1"/>
            <a:r>
              <a:rPr lang="pl-PL" dirty="0"/>
              <a:t>Cecha – ilość bitów przeznaczona na wykładnik podstawy systemu (w naszym wypadku 2)</a:t>
            </a:r>
          </a:p>
          <a:p>
            <a:pPr lvl="1"/>
            <a:r>
              <a:rPr lang="pl-PL" dirty="0"/>
              <a:t>Mantysa – liczba ułamkowa</a:t>
            </a:r>
          </a:p>
          <a:p>
            <a:pPr lvl="1"/>
            <a:endParaRPr lang="pl-PL" dirty="0"/>
          </a:p>
          <a:p>
            <a:r>
              <a:rPr lang="pl-PL" dirty="0"/>
              <a:t>Ilość bitów przeznaczona na cechę oraz mantysę różni się w zależności od precyzji</a:t>
            </a:r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898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B97644-523F-8CFC-060C-0C3177B3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IEEE 754 – </a:t>
            </a:r>
            <a:r>
              <a:rPr lang="pl-PL" dirty="0" err="1"/>
              <a:t>Exponent</a:t>
            </a:r>
            <a:r>
              <a:rPr lang="pl-PL" dirty="0"/>
              <a:t> </a:t>
            </a:r>
            <a:r>
              <a:rPr lang="pl-PL" dirty="0" err="1"/>
              <a:t>Bias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42C0648-6B23-06F9-DE95-114E1347D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70732"/>
                <a:ext cx="8596668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l-PL" dirty="0"/>
                  <a:t>Bias to przesunięcie wykładnika w celu reprezentacji go jako liczbę nieujemną</a:t>
                </a:r>
              </a:p>
              <a:p>
                <a:r>
                  <a:rPr lang="pl-PL" dirty="0"/>
                  <a:t>Cecha liczby zapisywana jest jako ciąg bitów bez znaku, co ułatwia porównania</a:t>
                </a:r>
              </a:p>
              <a:p>
                <a:r>
                  <a:rPr lang="pl-PL" dirty="0"/>
                  <a:t>W przypadku n bitów na wykładnik </a:t>
                </a:r>
                <a:r>
                  <a:rPr lang="pl-PL" dirty="0" err="1"/>
                  <a:t>bias</a:t>
                </a:r>
                <a:r>
                  <a:rPr lang="pl-PL" dirty="0"/>
                  <a:t> wynosi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pl-PL" b="0" dirty="0"/>
                  <a:t> </a:t>
                </a:r>
              </a:p>
              <a:p>
                <a:endParaRPr lang="pl-PL" dirty="0"/>
              </a:p>
              <a:p>
                <a:r>
                  <a:rPr lang="pl-PL" dirty="0"/>
                  <a:t>Np. dla typu podwójnej precyzji:</a:t>
                </a:r>
              </a:p>
              <a:p>
                <a:pPr lvl="1"/>
                <a:r>
                  <a:rPr lang="pl-PL" dirty="0"/>
                  <a:t>Ilość bitów na cechę – 8</a:t>
                </a:r>
              </a:p>
              <a:p>
                <a:pPr lvl="1"/>
                <a:r>
                  <a:rPr lang="pl-PL" dirty="0" err="1"/>
                  <a:t>Bias</a:t>
                </a:r>
                <a:r>
                  <a:rPr lang="pl-PL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 −1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 −1=128 −1=127</m:t>
                    </m:r>
                  </m:oMath>
                </a14:m>
                <a:endParaRPr lang="pl-PL" b="0" dirty="0"/>
              </a:p>
              <a:p>
                <a:pPr lvl="1"/>
                <a:r>
                  <a:rPr lang="pl-PL" dirty="0"/>
                  <a:t>Wartość wykładnika w zapisie 8 bitów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dirty="0"/>
                      <m:t>∈ &lt;</m:t>
                    </m:r>
                    <m:r>
                      <m:rPr>
                        <m:nor/>
                      </m:rPr>
                      <a:rPr lang="pl-PL" b="0" i="0" dirty="0" smtClean="0"/>
                      <m:t>1</m:t>
                    </m:r>
                    <m:r>
                      <m:rPr>
                        <m:nor/>
                      </m:rPr>
                      <a:rPr lang="pl-PL" dirty="0"/>
                      <m:t>, 25</m:t>
                    </m:r>
                    <m:r>
                      <m:rPr>
                        <m:nor/>
                      </m:rPr>
                      <a:rPr lang="pl-PL" b="0" i="0" dirty="0" smtClean="0"/>
                      <m:t>4</m:t>
                    </m:r>
                    <m:r>
                      <m:rPr>
                        <m:nor/>
                      </m:rPr>
                      <a:rPr lang="pl-PL" dirty="0"/>
                      <m:t>&gt;</m:t>
                    </m:r>
                  </m:oMath>
                </a14:m>
                <a:endParaRPr lang="pl-PL" dirty="0"/>
              </a:p>
              <a:p>
                <a:pPr lvl="1"/>
                <a:r>
                  <a:rPr lang="pl-PL" dirty="0"/>
                  <a:t>Realna wartość wykładnika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dirty="0" smtClean="0"/>
                      <m:t>∈ &lt;</m:t>
                    </m:r>
                    <m:r>
                      <m:rPr>
                        <m:nor/>
                      </m:rPr>
                      <a:rPr lang="pl-PL" b="0" i="0" dirty="0" smtClean="0"/>
                      <m:t>-126</m:t>
                    </m:r>
                    <m:r>
                      <m:rPr>
                        <m:nor/>
                      </m:rPr>
                      <a:rPr lang="pl-PL" dirty="0" smtClean="0"/>
                      <m:t>, </m:t>
                    </m:r>
                    <m:r>
                      <m:rPr>
                        <m:nor/>
                      </m:rPr>
                      <a:rPr lang="pl-PL" b="0" i="0" dirty="0" smtClean="0"/>
                      <m:t>127</m:t>
                    </m:r>
                    <m:r>
                      <m:rPr>
                        <m:nor/>
                      </m:rPr>
                      <a:rPr lang="pl-PL" dirty="0" smtClean="0"/>
                      <m:t>&gt;</m:t>
                    </m:r>
                  </m:oMath>
                </a14:m>
                <a:endParaRPr lang="pl-PL" dirty="0"/>
              </a:p>
              <a:p>
                <a:pPr lvl="1"/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42C0648-6B23-06F9-DE95-114E1347D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70732"/>
                <a:ext cx="8596668" cy="3880773"/>
              </a:xfrm>
              <a:blipFill>
                <a:blip r:embed="rId2"/>
                <a:stretch>
                  <a:fillRect l="-142" t="-157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17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63A3C3-C649-5249-C7F1-3E0C0576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IEEE 754 - </a:t>
            </a:r>
            <a:r>
              <a:rPr lang="pl-PL" dirty="0" err="1"/>
              <a:t>float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1CFEDA-14D3-DEBB-6A66-485F6464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Standard pojedynczej precyzji</a:t>
            </a:r>
          </a:p>
          <a:p>
            <a:r>
              <a:rPr lang="pl-PL" dirty="0"/>
              <a:t>Cecha – 8 bitów</a:t>
            </a:r>
          </a:p>
          <a:p>
            <a:r>
              <a:rPr lang="pl-PL" dirty="0"/>
              <a:t>Mantysa – 23 bity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AB8C780-5BEC-5560-10A8-4D5A2A42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368768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1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98456-E725-3A17-6220-701A8F27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IEEE 754 - </a:t>
            </a:r>
            <a:r>
              <a:rPr lang="pl-PL" dirty="0" err="1"/>
              <a:t>double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09914-9E37-C3C2-C60D-B925587E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Standard podwójnej precyzji</a:t>
            </a:r>
          </a:p>
          <a:p>
            <a:r>
              <a:rPr lang="pl-PL" dirty="0"/>
              <a:t>Cecha – 11 bitów</a:t>
            </a:r>
          </a:p>
          <a:p>
            <a:r>
              <a:rPr lang="pl-PL" dirty="0"/>
              <a:t>Mantysa – 52 bity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701FF5-4D83-A9D2-5FFB-905BFFEDF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100975"/>
            <a:ext cx="5886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94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55087C-C486-E358-347E-A94C9513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IEEE 754 –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E2A372-3689-ACA6-14B4-C22BDE5F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Standard poczwórnej precyzji</a:t>
            </a:r>
          </a:p>
          <a:p>
            <a:r>
              <a:rPr lang="pl-PL" dirty="0"/>
              <a:t>Cecha – 15 bitów</a:t>
            </a:r>
          </a:p>
          <a:p>
            <a:r>
              <a:rPr lang="pl-PL" dirty="0"/>
              <a:t>Mantysa – 112 bitów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4098" name="Picture 2" descr="A sign bit, a 15-bit exponent, and a 112-bit significand">
            <a:extLst>
              <a:ext uri="{FF2B5EF4-FFF2-40B4-BE49-F238E27FC236}">
                <a16:creationId xmlns:a16="http://schemas.microsoft.com/office/drawing/2014/main" id="{0BC8D9E0-26F6-6228-1819-16DEB489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100975"/>
            <a:ext cx="7620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9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2AF7C-15F9-03F1-3B6A-1AA9E6D2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IEEE 754 - 0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DFC37C-056B-7A22-F20B-6A33E8DA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+0</a:t>
            </a:r>
          </a:p>
          <a:p>
            <a:pPr lvl="1"/>
            <a:r>
              <a:rPr lang="pl-PL" dirty="0"/>
              <a:t>Wszystkie bity ustawione na 0</a:t>
            </a:r>
          </a:p>
          <a:p>
            <a:pPr lvl="1"/>
            <a:r>
              <a:rPr lang="pl-PL" dirty="0"/>
              <a:t>Otrzymane np. w wyniku dzielenia 1 przez odpowiednio wielką liczbę</a:t>
            </a:r>
          </a:p>
          <a:p>
            <a:r>
              <a:rPr lang="pl-PL" dirty="0"/>
              <a:t>-0</a:t>
            </a:r>
          </a:p>
          <a:p>
            <a:pPr lvl="1"/>
            <a:r>
              <a:rPr lang="pl-PL" dirty="0"/>
              <a:t>Wszystkie bity ustawione na 0, z wyjątkiem bitu znaku</a:t>
            </a:r>
          </a:p>
          <a:p>
            <a:pPr lvl="1"/>
            <a:r>
              <a:rPr lang="pl-PL" dirty="0"/>
              <a:t>Otrzymane np. w wyniku dzielenia  -1 przez odpowiednio wielką liczbę</a:t>
            </a:r>
          </a:p>
        </p:txBody>
      </p:sp>
    </p:spTree>
    <p:extLst>
      <p:ext uri="{BB962C8B-B14F-4D97-AF65-F5344CB8AC3E}">
        <p14:creationId xmlns:p14="http://schemas.microsoft.com/office/powerpoint/2010/main" val="32951602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892</Words>
  <Application>Microsoft Office PowerPoint</Application>
  <PresentationFormat>Panoramiczny</PresentationFormat>
  <Paragraphs>249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Wingdings 3</vt:lpstr>
      <vt:lpstr>Faseta</vt:lpstr>
      <vt:lpstr>MOWNiT - Arytmetyka zmiennoprzecinkowa</vt:lpstr>
      <vt:lpstr>Prezentacja programu PowerPoint</vt:lpstr>
      <vt:lpstr>IEEE 754</vt:lpstr>
      <vt:lpstr>IEEE 754 – Zapis liczb</vt:lpstr>
      <vt:lpstr>IEEE 754 – Exponent Bias</vt:lpstr>
      <vt:lpstr>IEEE 754 - float</vt:lpstr>
      <vt:lpstr>IEEE 754 - double</vt:lpstr>
      <vt:lpstr>IEEE 754 – long double</vt:lpstr>
      <vt:lpstr>IEEE 754 - 0</vt:lpstr>
      <vt:lpstr>IEEE 754 - inf</vt:lpstr>
      <vt:lpstr>IEEE 754 - NaN</vt:lpstr>
      <vt:lpstr>Pomiary</vt:lpstr>
      <vt:lpstr>Wartości do wyznaczenia</vt:lpstr>
      <vt:lpstr>Obliczanie rozmiaru typu danych</vt:lpstr>
      <vt:lpstr>Maszynowy epsilon</vt:lpstr>
      <vt:lpstr>Rozmiar mantysy</vt:lpstr>
      <vt:lpstr>Rozmiar cechy</vt:lpstr>
      <vt:lpstr>Wartości 0</vt:lpstr>
      <vt:lpstr>Wartości inf</vt:lpstr>
      <vt:lpstr>Wartość NaN</vt:lpstr>
      <vt:lpstr>Porównania</vt:lpstr>
      <vt:lpstr>Porównanie systemów</vt:lpstr>
      <vt:lpstr>Porównanie kompilatorów</vt:lpstr>
      <vt:lpstr>Restrykcyjność MSVC</vt:lpstr>
      <vt:lpstr>Porównanie architektur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MOWNiT - Arytmetyka zmiennoprzecinkowa</dc:title>
  <dc:creator>Michał Bert</dc:creator>
  <cp:lastModifiedBy>Michał Bert</cp:lastModifiedBy>
  <cp:revision>6</cp:revision>
  <dcterms:created xsi:type="dcterms:W3CDTF">2023-03-07T21:14:36Z</dcterms:created>
  <dcterms:modified xsi:type="dcterms:W3CDTF">2023-03-07T22:50:49Z</dcterms:modified>
</cp:coreProperties>
</file>