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6" r:id="rId5"/>
    <p:sldId id="330" r:id="rId6"/>
    <p:sldId id="333" r:id="rId7"/>
    <p:sldId id="334" r:id="rId8"/>
    <p:sldId id="335" r:id="rId9"/>
    <p:sldId id="336" r:id="rId10"/>
    <p:sldId id="337" r:id="rId11"/>
    <p:sldId id="332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B8F5"/>
    <a:srgbClr val="F2ABE9"/>
    <a:srgbClr val="AFABBE"/>
    <a:srgbClr val="A24C79"/>
    <a:srgbClr val="DAC6CB"/>
    <a:srgbClr val="680C38"/>
    <a:srgbClr val="FFE6F4"/>
    <a:srgbClr val="70284A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3725" autoAdjust="0"/>
  </p:normalViewPr>
  <p:slideViewPr>
    <p:cSldViewPr snapToGrid="0">
      <p:cViewPr varScale="1">
        <p:scale>
          <a:sx n="73" d="100"/>
          <a:sy n="73" d="100"/>
        </p:scale>
        <p:origin x="96" y="26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A8BA17-D35D-4948-91E2-71DDD760FEF1}" type="datetime1">
              <a:rPr lang="ru-RU" smtClean="0"/>
              <a:t>29.12.2022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55657-0A12-495F-9FFA-D8F7554E7C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D75EC1-FB33-4997-8B71-3CF9F1D44536}" type="datetime1">
              <a:rPr lang="ru-RU" noProof="0" smtClean="0"/>
              <a:t>29.12.2022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2780FBB-F712-42E7-8C2F-226D98798B3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536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508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785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pic>
        <p:nvPicPr>
          <p:cNvPr id="17" name="Рисунок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Образец заголовка</a:t>
            </a:r>
          </a:p>
        </p:txBody>
      </p:sp>
      <p:sp>
        <p:nvSpPr>
          <p:cNvPr id="20" name="Текст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27050" y="3600450"/>
            <a:ext cx="9144000" cy="2451100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rtlCol="0" anchor="b">
            <a:normAutofit/>
          </a:bodyPr>
          <a:lstStyle/>
          <a:p>
            <a:pPr rtl="0"/>
            <a:r>
              <a:rPr lang="ru-RU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Образец заголовка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 rtl="0"/>
            <a:r>
              <a:rPr lang="ru-RU" sz="2000" noProof="0">
                <a:solidFill>
                  <a:schemeClr val="tx2">
                    <a:alpha val="60000"/>
                  </a:schemeClr>
                </a:solidFill>
              </a:rPr>
              <a:t>Образец текста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noProof="0">
                <a:solidFill>
                  <a:schemeClr val="tx2">
                    <a:alpha val="60000"/>
                  </a:schemeClr>
                </a:solidFill>
                <a:latin typeface="Calibri" panose="020F0502020204030204" pitchFamily="34" charset="0"/>
              </a:rPr>
              <a:t>01.03.20ГГ</a:t>
            </a:r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noProof="0">
                <a:solidFill>
                  <a:schemeClr val="tx2">
                    <a:alpha val="60000"/>
                  </a:schemeClr>
                </a:solidFill>
                <a:latin typeface="Calibri" panose="020F0502020204030204" pitchFamily="34" charset="0"/>
              </a:rPr>
              <a:t>Образец текста нижнего колонтитула</a:t>
            </a:r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28844951-7827-47D4-8276-7DDE1FA7D85A}" type="slidenum">
              <a:rPr lang="ru-RU" noProof="0" smtClean="0">
                <a:solidFill>
                  <a:schemeClr val="tx2">
                    <a:alpha val="60000"/>
                  </a:schemeClr>
                </a:solidFill>
                <a:latin typeface="Calibri" panose="020F0502020204030204" pitchFamily="34" charset="0"/>
              </a:rPr>
              <a:pPr/>
              <a:t>‹#›</a:t>
            </a:fld>
            <a:endParaRPr lang="ru-RU" noProof="0">
              <a:solidFill>
                <a:schemeClr val="tx2">
                  <a:alpha val="6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5" name="Рисунок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rtlCol="0" anchor="t">
            <a:normAutofit/>
          </a:bodyPr>
          <a:lstStyle/>
          <a:p>
            <a:pPr rtl="0"/>
            <a:r>
              <a:rPr lang="ru-RU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Образец заголовка</a:t>
            </a: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 rtl="0"/>
            <a:r>
              <a:rPr lang="ru-RU" sz="1800" noProof="0">
                <a:solidFill>
                  <a:schemeClr val="tx2">
                    <a:alpha val="60000"/>
                  </a:schemeClr>
                </a:solidFill>
              </a:rPr>
              <a:t>Образец текста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057399"/>
            <a:ext cx="5181600" cy="4119563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057399"/>
            <a:ext cx="5181600" cy="4119563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685801"/>
            <a:ext cx="6172200" cy="51752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09800"/>
            <a:ext cx="3932237" cy="36591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685801"/>
            <a:ext cx="6172200" cy="517525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09800"/>
            <a:ext cx="3932237" cy="36591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Прямоугольник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2" name="Рамка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rtlCol="0" anchor="t">
            <a:normAutofit/>
          </a:bodyPr>
          <a:lstStyle/>
          <a:p>
            <a:pPr rtl="0"/>
            <a:r>
              <a:rPr lang="ru-RU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Образец заголовка</a:t>
            </a:r>
            <a:endParaRPr lang="ru-RU" sz="4400" noProof="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 rtl="0"/>
            <a:r>
              <a:rPr lang="ru-RU" sz="1800" noProof="0">
                <a:solidFill>
                  <a:schemeClr val="tx2">
                    <a:alpha val="60000"/>
                  </a:schemeClr>
                </a:solidFill>
              </a:rPr>
              <a:t>Образец текста</a:t>
            </a: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5" name="Рисунок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6" name="Рисунок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7" name="Рисунок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rtlCol="0" anchor="b">
            <a:normAutofit/>
          </a:bodyPr>
          <a:lstStyle/>
          <a:p>
            <a:pPr rtl="0"/>
            <a:r>
              <a:rPr lang="ru-RU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Образец заголовка</a:t>
            </a: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 rtl="0"/>
            <a:r>
              <a:rPr lang="ru-RU" sz="1800" noProof="0">
                <a:solidFill>
                  <a:schemeClr val="tx2">
                    <a:alpha val="60000"/>
                  </a:schemeClr>
                </a:solidFill>
              </a:rPr>
              <a:t>Образец текста</a:t>
            </a:r>
          </a:p>
        </p:txBody>
      </p:sp>
      <p:sp>
        <p:nvSpPr>
          <p:cNvPr id="29" name="Дата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pPr rtl="0"/>
            <a:r>
              <a:rPr lang="ru-RU" noProof="0"/>
              <a:t>01.03.20ГГ</a:t>
            </a:r>
          </a:p>
        </p:txBody>
      </p: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5" name="Рисунок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6" name="Рисунок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0" name="Нижний колонтитул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31" name="Номер слайда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Прямоугольник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 useBgFill="1"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9" name="Рамка 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cs typeface="Times New Roman" panose="02020603050405020304" pitchFamily="18" charset="0"/>
              </a:defRPr>
            </a:lvl1pPr>
          </a:lstStyle>
          <a:p>
            <a:pPr algn="l" rtl="0"/>
            <a:r>
              <a:rPr lang="ru-RU" noProof="0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Образец заголовка</a:t>
            </a:r>
          </a:p>
        </p:txBody>
      </p:sp>
      <p:sp>
        <p:nvSpPr>
          <p:cNvPr id="18" name="Рисунок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0" name="Рисунок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600450"/>
            <a:ext cx="5322888" cy="2451100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аблица диаграммы (временная шкал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 useBgFill="1"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4" name="Рамка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0" name="Рисунок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rtlCol="0"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 rtlCol="0"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6" name="Рисунок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7" name="Рисунок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8" name="Рисунок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Times New Roman" panose="02020603050405020304" pitchFamily="18" charset="0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3" name="Текст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24" name="Текст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Times New Roman" panose="02020603050405020304" pitchFamily="18" charset="0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5" name="Текст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26" name="Текст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Times New Roman" panose="02020603050405020304" pitchFamily="18" charset="0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7" name="Текст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28" name="Текст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Times New Roman" panose="02020603050405020304" pitchFamily="18" charset="0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9" name="Текст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 (слайд для сравнен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60320"/>
            <a:ext cx="5183188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7" y="2011680"/>
            <a:ext cx="5157787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69027" y="2011680"/>
            <a:ext cx="5183187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04360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04360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68934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Объект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68934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амка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01.03.20ГГ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28844951-7827-47D4-8276-7DDE1FA7D85A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Times New Roman" panose="02020603050405020304" pitchFamily="18" charset="0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rtlCol="0" anchor="b" anchorCtr="0"/>
          <a:lstStyle/>
          <a:p>
            <a:pPr rtl="0"/>
            <a:r>
              <a:rPr lang="ru-RU" dirty="0"/>
              <a:t>«</a:t>
            </a:r>
            <a:r>
              <a:rPr lang="en-US" dirty="0" err="1"/>
              <a:t>Contemp</a:t>
            </a:r>
            <a:r>
              <a:rPr lang="ru-RU" dirty="0"/>
              <a:t>»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 rtlCol="0"/>
          <a:lstStyle/>
          <a:p>
            <a:pPr rtl="0"/>
            <a:r>
              <a:rPr lang="ru-RU" dirty="0"/>
              <a:t>Выполнила: Боженко М.А., К3121</a:t>
            </a:r>
          </a:p>
        </p:txBody>
      </p:sp>
      <p:pic>
        <p:nvPicPr>
          <p:cNvPr id="3" name="Рисунок 2" descr="Изображение выглядит как стрела&#10;&#10;Автоматически созданное описание">
            <a:extLst>
              <a:ext uri="{FF2B5EF4-FFF2-40B4-BE49-F238E27FC236}">
                <a16:creationId xmlns:a16="http://schemas.microsoft.com/office/drawing/2014/main" id="{418C68F8-7446-AB04-88DB-232032D1F1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29" b="94143" l="10000" r="90000">
                        <a14:foregroundMark x1="51556" y1="429" x2="53457" y2="6481"/>
                        <a14:foregroundMark x1="55111" y1="8904" x2="55889" y2="9571"/>
                        <a14:foregroundMark x1="53778" y1="1714" x2="53667" y2="4429"/>
                        <a14:foregroundMark x1="59778" y1="90286" x2="58444" y2="90286"/>
                        <a14:backgroundMark x1="57667" y1="20714" x2="58889" y2="21857"/>
                        <a14:backgroundMark x1="65667" y1="17571" x2="65667" y2="17571"/>
                        <a14:backgroundMark x1="53778" y1="7429" x2="53778" y2="7429"/>
                        <a14:backgroundMark x1="53111" y1="6714" x2="54333" y2="9429"/>
                        <a14:backgroundMark x1="57667" y1="93857" x2="57667" y2="93857"/>
                        <a14:backgroundMark x1="57889" y1="94143" x2="57889" y2="941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71126" y="382555"/>
            <a:ext cx="881742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FDF454-7965-C26B-D248-CF777CFB8516}"/>
              </a:ext>
            </a:extLst>
          </p:cNvPr>
          <p:cNvSpPr txBox="1"/>
          <p:nvPr/>
        </p:nvSpPr>
        <p:spPr>
          <a:xfrm>
            <a:off x="721568" y="1112369"/>
            <a:ext cx="53744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Разработка технического задания на создание мобильного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30" y="373232"/>
            <a:ext cx="5018375" cy="1343492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b="1" dirty="0">
                <a:ln w="10160">
                  <a:solidFill>
                    <a:srgbClr val="680C38"/>
                  </a:solidFill>
                  <a:prstDash val="solid"/>
                </a:ln>
                <a:solidFill>
                  <a:srgbClr val="FFE6F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Задумка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30" y="2052629"/>
            <a:ext cx="5914938" cy="4497453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ru-RU" dirty="0"/>
              <a:t>С каждым годом появляется всё больше танцевальных центров, новых квалифицированных преподавателей по танцам и танцевальных мероприятий. Однако танцорам очень тяжело оценить характеристики тех или иных центров, сравнивать их и быть уверенным в том, что рассмотрены были все варианты.</a:t>
            </a:r>
          </a:p>
          <a:p>
            <a:pPr rtl="0"/>
            <a:r>
              <a:rPr lang="ru-RU" dirty="0"/>
              <a:t>Мобильное приложение «</a:t>
            </a:r>
            <a:r>
              <a:rPr lang="ru-RU" dirty="0" err="1"/>
              <a:t>Contemp</a:t>
            </a:r>
            <a:r>
              <a:rPr lang="ru-RU" dirty="0"/>
              <a:t>» поможет решить эти проблемы. Приложение представляет собой информационную платформу, на которой собрана вся информация по танцевальным центрам, педагогам, специализированных магазинах, ближайших мероприятиях и т. п. Пользователь может прямо в приложении найти подходящий под его запросы танцевальный центр, воспользовавшись фильтрами для поиска. Отсюда появилась потребность в разработке технического задания на реализацию данного приложения.</a:t>
            </a:r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ru-RU" smtClean="0"/>
              <a:pPr rtl="0"/>
              <a:t>2</a:t>
            </a:fld>
            <a:endParaRPr lang="ru-RU"/>
          </a:p>
        </p:txBody>
      </p:sp>
      <p:pic>
        <p:nvPicPr>
          <p:cNvPr id="7" name="Рисунок 6" descr="Изображение выглядит как человек, внутренний, спорт&#10;&#10;Автоматически созданное описание">
            <a:extLst>
              <a:ext uri="{FF2B5EF4-FFF2-40B4-BE49-F238E27FC236}">
                <a16:creationId xmlns:a16="http://schemas.microsoft.com/office/drawing/2014/main" id="{EEC50ADA-E52D-24EA-9286-C97683B3676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2767" b="12767"/>
          <a:stretch>
            <a:fillRect/>
          </a:stretch>
        </p:blipFill>
        <p:spPr/>
      </p:pic>
      <p:pic>
        <p:nvPicPr>
          <p:cNvPr id="23" name="Рисунок 22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99E04B1E-748A-BD0B-3B44-D64EE1319E4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12749" b="12749"/>
          <a:stretch>
            <a:fillRect/>
          </a:stretch>
        </p:blipFill>
        <p:spPr/>
      </p:pic>
      <p:pic>
        <p:nvPicPr>
          <p:cNvPr id="27" name="Рисунок 26" descr="Изображение выглядит как танцор, спорт&#10;&#10;Автоматически созданное описание">
            <a:extLst>
              <a:ext uri="{FF2B5EF4-FFF2-40B4-BE49-F238E27FC236}">
                <a16:creationId xmlns:a16="http://schemas.microsoft.com/office/drawing/2014/main" id="{411CBB46-C4E0-0D17-FF08-6C316A9CF5F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t="12697" b="126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9034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1D858D-1B0C-2AD8-EFB7-237FDE109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64" y="277148"/>
            <a:ext cx="8057535" cy="67011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n w="10160">
                  <a:solidFill>
                    <a:srgbClr val="680C38"/>
                  </a:solidFill>
                  <a:prstDash val="solid"/>
                </a:ln>
                <a:solidFill>
                  <a:srgbClr val="FFE6F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Интерфейс приложения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B234144-C01B-0417-06F7-D424AB41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844951-7827-47D4-8276-7DDE1FA7D85A}" type="slidenum">
              <a:rPr lang="ru-RU" noProof="0" smtClean="0"/>
              <a:t>3</a:t>
            </a:fld>
            <a:endParaRPr lang="ru-RU" noProof="0"/>
          </a:p>
        </p:txBody>
      </p:sp>
      <p:pic>
        <p:nvPicPr>
          <p:cNvPr id="23" name="Рисунок 2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F056E60-7953-2F10-8DFD-B67B13E29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64" y="1269628"/>
            <a:ext cx="2270114" cy="491276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3B6FE35-1FBD-06E1-54D5-13C98764F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773" y="1269628"/>
            <a:ext cx="2270115" cy="4912762"/>
          </a:xfrm>
          <a:prstGeom prst="rect">
            <a:avLst/>
          </a:prstGeom>
        </p:spPr>
      </p:pic>
      <p:pic>
        <p:nvPicPr>
          <p:cNvPr id="27" name="Рисунок 26" descr="Изображение выглядит как текст, электроника, калькулятор&#10;&#10;Автоматически созданное описание">
            <a:extLst>
              <a:ext uri="{FF2B5EF4-FFF2-40B4-BE49-F238E27FC236}">
                <a16:creationId xmlns:a16="http://schemas.microsoft.com/office/drawing/2014/main" id="{1B695A66-3E8F-CB20-C6AB-A1EEDB77B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485" y="1269628"/>
            <a:ext cx="2270114" cy="491276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1D20CCF-4FD6-F247-CBB9-3D181BA4ED17}"/>
              </a:ext>
            </a:extLst>
          </p:cNvPr>
          <p:cNvSpPr txBox="1"/>
          <p:nvPr/>
        </p:nvSpPr>
        <p:spPr>
          <a:xfrm>
            <a:off x="9234196" y="1325351"/>
            <a:ext cx="25192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A24C79"/>
                </a:solidFill>
              </a:rPr>
              <a:t>На слайде представлен пример интерфейса.</a:t>
            </a:r>
          </a:p>
          <a:p>
            <a:endParaRPr lang="ru-RU" dirty="0">
              <a:solidFill>
                <a:srgbClr val="A24C79"/>
              </a:solidFill>
            </a:endParaRPr>
          </a:p>
          <a:p>
            <a:r>
              <a:rPr lang="ru-RU" dirty="0">
                <a:solidFill>
                  <a:srgbClr val="A24C79"/>
                </a:solidFill>
              </a:rPr>
              <a:t>Главная станица с рекомендованными новостями и обновлениями.</a:t>
            </a:r>
          </a:p>
          <a:p>
            <a:endParaRPr lang="ru-RU" dirty="0">
              <a:solidFill>
                <a:srgbClr val="A24C79"/>
              </a:solidFill>
            </a:endParaRPr>
          </a:p>
          <a:p>
            <a:r>
              <a:rPr lang="ru-RU" dirty="0">
                <a:solidFill>
                  <a:srgbClr val="A24C79"/>
                </a:solidFill>
              </a:rPr>
              <a:t>Меню с основными пользовательскими настройками и функциями.</a:t>
            </a:r>
          </a:p>
          <a:p>
            <a:endParaRPr lang="ru-RU" dirty="0">
              <a:solidFill>
                <a:srgbClr val="A24C79"/>
              </a:solidFill>
            </a:endParaRPr>
          </a:p>
          <a:p>
            <a:r>
              <a:rPr lang="ru-RU" dirty="0">
                <a:solidFill>
                  <a:srgbClr val="A24C79"/>
                </a:solidFill>
              </a:rPr>
              <a:t>Основное меню с главным функционалом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289897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D3DB3E6C-BBB2-BE0C-E394-BC56E80DD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706" y="-37324"/>
            <a:ext cx="2444587" cy="52356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Диаграммы</a:t>
            </a:r>
            <a:endParaRPr lang="en-US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18CF7F6-1057-26C8-6673-1279878EE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9203" y="634484"/>
            <a:ext cx="6652694" cy="60804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При моделировании системы были созданы диаграммы активности, прецедентов, а также диаграммы в стандартах </a:t>
            </a:r>
            <a:r>
              <a:rPr lang="en-US" dirty="0"/>
              <a:t>IDEF0, DFD </a:t>
            </a:r>
            <a:r>
              <a:rPr lang="ru-RU" dirty="0"/>
              <a:t>и </a:t>
            </a:r>
            <a:r>
              <a:rPr lang="en-US" dirty="0"/>
              <a:t>IDEF3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82782B5-9FCC-BDC7-2AA4-1DB73E59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8844951-7827-47D4-8276-7DDE1FA7D85A}" type="slidenum">
              <a:rPr lang="ru-RU" noProof="0" smtClean="0"/>
              <a:pPr rtl="0">
                <a:spcAft>
                  <a:spcPts val="600"/>
                </a:spcAft>
              </a:pPr>
              <a:t>4</a:t>
            </a:fld>
            <a:endParaRPr lang="ru-RU" noProof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64AEA27-D058-BA84-5210-56D589B2BBF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180" b="4180"/>
          <a:stretch>
            <a:fillRect/>
          </a:stretch>
        </p:blipFill>
        <p:spPr>
          <a:xfrm>
            <a:off x="1050231" y="1680160"/>
            <a:ext cx="4573823" cy="3835047"/>
          </a:xfr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D714103-5A91-9004-B71C-D2059A9C0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570" y="1863418"/>
            <a:ext cx="5310341" cy="36517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0B59FA7-2695-83AF-AC56-3D311366F3BE}"/>
              </a:ext>
            </a:extLst>
          </p:cNvPr>
          <p:cNvSpPr txBox="1"/>
          <p:nvPr/>
        </p:nvSpPr>
        <p:spPr>
          <a:xfrm>
            <a:off x="1799305" y="5833791"/>
            <a:ext cx="3824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AFABBE"/>
                </a:solidFill>
              </a:rPr>
              <a:t>Диаграмма прецедентов для обычного пользователя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C87697-9586-CA5C-75F4-F6BCD1F5D38E}"/>
              </a:ext>
            </a:extLst>
          </p:cNvPr>
          <p:cNvSpPr txBox="1"/>
          <p:nvPr/>
        </p:nvSpPr>
        <p:spPr>
          <a:xfrm>
            <a:off x="7482397" y="5741457"/>
            <a:ext cx="306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AFABBE"/>
                </a:solidFill>
              </a:rPr>
              <a:t>Диаграмма прецедентов для модератора и преподавателя</a:t>
            </a:r>
          </a:p>
        </p:txBody>
      </p:sp>
    </p:spTree>
    <p:extLst>
      <p:ext uri="{BB962C8B-B14F-4D97-AF65-F5344CB8AC3E}">
        <p14:creationId xmlns:p14="http://schemas.microsoft.com/office/powerpoint/2010/main" val="164487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83F120-F027-A733-6CB2-F278B4E7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844951-7827-47D4-8276-7DDE1FA7D85A}" type="slidenum">
              <a:rPr lang="ru-RU" noProof="0" smtClean="0"/>
              <a:t>5</a:t>
            </a:fld>
            <a:endParaRPr lang="ru-RU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EBBAD5-38F0-2F7C-D5BA-B1998C67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706" y="-37324"/>
            <a:ext cx="2444587" cy="52356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Диаграммы</a:t>
            </a:r>
            <a:endParaRPr lang="en-US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C919DAF-54DB-96BD-83B0-BCE3EB685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188" y="738914"/>
            <a:ext cx="7823623" cy="51896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398D5C-8B4E-8B81-3828-3DE4CF9EB8C2}"/>
              </a:ext>
            </a:extLst>
          </p:cNvPr>
          <p:cNvSpPr txBox="1"/>
          <p:nvPr/>
        </p:nvSpPr>
        <p:spPr>
          <a:xfrm>
            <a:off x="4565400" y="5979870"/>
            <a:ext cx="3061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AFABBE"/>
                </a:solidFill>
              </a:rPr>
              <a:t>Контекстная диаграмма в стандарте </a:t>
            </a:r>
            <a:r>
              <a:rPr lang="en-US" sz="1200" dirty="0">
                <a:solidFill>
                  <a:srgbClr val="AFABBE"/>
                </a:solidFill>
              </a:rPr>
              <a:t>IDEF0</a:t>
            </a:r>
            <a:endParaRPr lang="ru-RU" sz="1200" dirty="0">
              <a:solidFill>
                <a:srgbClr val="AFAB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60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83F120-F027-A733-6CB2-F278B4E7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844951-7827-47D4-8276-7DDE1FA7D85A}" type="slidenum">
              <a:rPr lang="ru-RU" noProof="0" smtClean="0"/>
              <a:t>6</a:t>
            </a:fld>
            <a:endParaRPr lang="ru-RU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EBBAD5-38F0-2F7C-D5BA-B1998C67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706" y="-37324"/>
            <a:ext cx="2444587" cy="52356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Диаграммы</a:t>
            </a:r>
            <a:endParaRPr lang="en-US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398D5C-8B4E-8B81-3828-3DE4CF9EB8C2}"/>
              </a:ext>
            </a:extLst>
          </p:cNvPr>
          <p:cNvSpPr txBox="1"/>
          <p:nvPr/>
        </p:nvSpPr>
        <p:spPr>
          <a:xfrm>
            <a:off x="3993513" y="5990530"/>
            <a:ext cx="4204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AFABBE"/>
                </a:solidFill>
              </a:rPr>
              <a:t>Декомпозиция контекстной диаграммы в стандарте </a:t>
            </a:r>
            <a:r>
              <a:rPr lang="en-US" sz="1200" dirty="0">
                <a:solidFill>
                  <a:srgbClr val="AFABBE"/>
                </a:solidFill>
              </a:rPr>
              <a:t>IDEF0</a:t>
            </a:r>
            <a:endParaRPr lang="ru-RU" sz="1200" dirty="0">
              <a:solidFill>
                <a:srgbClr val="AFABBE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A285EC-1940-6CE0-E032-FC4877F98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018" y="669955"/>
            <a:ext cx="7865960" cy="521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8FDC7-EE1C-7551-282A-23C9F11C7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ru-RU" sz="4400" b="1" dirty="0">
                <a:ln w="10160">
                  <a:noFill/>
                  <a:prstDash val="solid"/>
                </a:ln>
                <a:solidFill>
                  <a:srgbClr val="BAB8F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Выводы</a:t>
            </a:r>
            <a:endParaRPr lang="ru-RU" sz="4400" dirty="0">
              <a:solidFill>
                <a:srgbClr val="BAB8F5"/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B8D7CB8F-F02C-6FCF-B29C-18FF87065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544" y="3893769"/>
            <a:ext cx="6103712" cy="2319306"/>
          </a:xfrm>
        </p:spPr>
        <p:txBody>
          <a:bodyPr>
            <a:noAutofit/>
          </a:bodyPr>
          <a:lstStyle/>
          <a:p>
            <a:r>
              <a:rPr lang="ru-RU" sz="1400" dirty="0"/>
              <a:t>В ходе работы были выполнены следующие задачи:</a:t>
            </a:r>
          </a:p>
          <a:p>
            <a:pPr marL="228600" indent="-228600">
              <a:buAutoNum type="arabicPeriod"/>
            </a:pPr>
            <a:r>
              <a:rPr lang="ru-RU" sz="1400" dirty="0"/>
              <a:t>описание функций приложения</a:t>
            </a:r>
          </a:p>
          <a:p>
            <a:pPr marL="228600" indent="-228600">
              <a:buAutoNum type="arabicPeriod"/>
            </a:pPr>
            <a:r>
              <a:rPr lang="ru-RU" sz="1400" dirty="0"/>
              <a:t>анализ и проведение сравнения с аналогами, представленными на рынке</a:t>
            </a:r>
          </a:p>
          <a:p>
            <a:pPr marL="228600" indent="-228600">
              <a:buAutoNum type="arabicPeriod"/>
            </a:pPr>
            <a:r>
              <a:rPr lang="ru-RU" sz="1400" dirty="0"/>
              <a:t>разработка моделей UML, а также диаграммы в стандартах IDEF0, DFD и IDEF3 для будущего приложения</a:t>
            </a:r>
          </a:p>
          <a:p>
            <a:pPr marL="228600" indent="-228600">
              <a:buAutoNum type="arabicPeriod"/>
            </a:pPr>
            <a:r>
              <a:rPr lang="ru-RU" sz="1400" dirty="0"/>
              <a:t>формирование технического задания на создание мобильного приложения</a:t>
            </a:r>
            <a:endParaRPr lang="en-US" sz="14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55D187-A15F-0808-B548-B5A76346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8844951-7827-47D4-8276-7DDE1FA7D85A}" type="slidenum">
              <a:rPr lang="ru-RU" noProof="0" smtClean="0"/>
              <a:pPr rtl="0">
                <a:spcAft>
                  <a:spcPts val="600"/>
                </a:spcAft>
              </a:pPr>
              <a:t>7</a:t>
            </a:fld>
            <a:endParaRPr lang="ru-RU" noProof="0"/>
          </a:p>
        </p:txBody>
      </p:sp>
      <p:pic>
        <p:nvPicPr>
          <p:cNvPr id="15" name="Рисунок 14" descr="Изображение выглядит как вода, группа, линия, силуэт&#10;&#10;Автоматически созданное описание">
            <a:extLst>
              <a:ext uri="{FF2B5EF4-FFF2-40B4-BE49-F238E27FC236}">
                <a16:creationId xmlns:a16="http://schemas.microsoft.com/office/drawing/2014/main" id="{517B8AEC-5642-DF74-A8AF-7FD0474D92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8637" b="286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767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Изображение выглядит как пол, человек, внутренний, играет&#10;&#10;Автоматически созданное описание">
            <a:extLst>
              <a:ext uri="{FF2B5EF4-FFF2-40B4-BE49-F238E27FC236}">
                <a16:creationId xmlns:a16="http://schemas.microsoft.com/office/drawing/2014/main" id="{B83E7549-A4E0-2D44-BC5E-99504D6972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10048" r="2" b="17023"/>
          <a:stretch/>
        </p:blipFill>
        <p:spPr>
          <a:xfrm>
            <a:off x="0" y="484632"/>
            <a:ext cx="12192000" cy="5907024"/>
          </a:xfrm>
          <a:noFill/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3DBD4-E398-4AA3-AEC1-4BF03FC5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93" y="2543504"/>
            <a:ext cx="4800600" cy="2024608"/>
          </a:xfrm>
        </p:spPr>
        <p:txBody>
          <a:bodyPr rtlCol="0" anchor="b">
            <a:normAutofit/>
          </a:bodyPr>
          <a:lstStyle/>
          <a:p>
            <a:pPr rtl="0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F80182-DF99-445E-8055-837D597C38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4517" y="4810316"/>
            <a:ext cx="4800600" cy="1066800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ru-RU" sz="1500" dirty="0"/>
              <a:t>Выполнила: Боженко М.А.</a:t>
            </a:r>
          </a:p>
          <a:p>
            <a:pPr rtl="0">
              <a:lnSpc>
                <a:spcPct val="100000"/>
              </a:lnSpc>
            </a:pPr>
            <a:r>
              <a:rPr lang="ru-RU" sz="1500" dirty="0"/>
              <a:t>Группа: К3121</a:t>
            </a:r>
          </a:p>
          <a:p>
            <a:pPr rtl="0">
              <a:lnSpc>
                <a:spcPct val="100000"/>
              </a:lnSpc>
            </a:pPr>
            <a:r>
              <a:rPr lang="ru-RU" sz="1500" dirty="0"/>
              <a:t>Руководитель: </a:t>
            </a:r>
            <a:r>
              <a:rPr lang="ru-RU" sz="1500" dirty="0" err="1"/>
              <a:t>Ромакина</a:t>
            </a:r>
            <a:r>
              <a:rPr lang="ru-RU" sz="1500" dirty="0"/>
              <a:t> О.М.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8A55AA7-3B73-477B-A886-58F8E994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8844951-7827-47D4-8276-7DDE1FA7D85A}" type="slidenum">
              <a:rPr lang="ru-RU" smtClean="0"/>
              <a:pPr rtl="0">
                <a:spcAft>
                  <a:spcPts val="600"/>
                </a:spcAft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143952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1757075_TF00537603_Win32.potx" id="{FA760C41-A864-41E6-932D-5EA51B7829CA}" vid="{0D0BA4B2-E6DF-459E-A2A3-0B753D8820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{4E0B5DB2-A45D-4876-9418-E7F67DF0C4DF}tf00537603_win32</Template>
  <TotalTime>82</TotalTime>
  <Words>282</Words>
  <Application>Microsoft Office PowerPoint</Application>
  <PresentationFormat>Широкоэкранный</PresentationFormat>
  <Paragraphs>42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Calibri</vt:lpstr>
      <vt:lpstr>Tahoma</vt:lpstr>
      <vt:lpstr>Times New Roman</vt:lpstr>
      <vt:lpstr>Wingdings</vt:lpstr>
      <vt:lpstr>LuminousVTI</vt:lpstr>
      <vt:lpstr>«Contemp»</vt:lpstr>
      <vt:lpstr>Задумка приложения</vt:lpstr>
      <vt:lpstr>Интерфейс приложения</vt:lpstr>
      <vt:lpstr>Диаграммы</vt:lpstr>
      <vt:lpstr>Диаграммы</vt:lpstr>
      <vt:lpstr>Диаграммы</vt:lpstr>
      <vt:lpstr>Выводы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«Contemp»</dc:title>
  <dc:creator>Боженко Мария Александровна</dc:creator>
  <cp:lastModifiedBy>Боженко Мария Александровна</cp:lastModifiedBy>
  <cp:revision>1</cp:revision>
  <dcterms:created xsi:type="dcterms:W3CDTF">2022-12-29T01:02:57Z</dcterms:created>
  <dcterms:modified xsi:type="dcterms:W3CDTF">2022-12-29T02:25:19Z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