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IT"/>
              <a:t>Quante volte vi siete </a:t>
            </a:r>
            <a:r>
              <a:rPr lang="it-IT"/>
              <a:t>trovati in un momento morto a voler mitigare la noia? E voler fare disegni creativi senza avere carta? Ecco allora la PSS fa al caso vostro. Vi aiuterà a liberare la vostra creatività e il vostro Picasso e ad essere più esplicativi</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889e36b4de_3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IT"/>
              <a:t>Abbiamo usato il principio</a:t>
            </a:r>
            <a:r>
              <a:rPr lang="it-IT"/>
              <a:t> di Hollywoodiano “Don’t call us, we’ll call you!”. In particolare abbiamo usato questo principio sia per la classe Sketch Date Comparator (per ottenere lo sketch più recente) sia per trovare tutti i file dentro una directory che finiscano per un determinato format(es. .skt .mtd). Infatti sarà poi il metodo list di file a chiamare il metodo accept della classe GenericExtensionFilter. In questo modo abbiamo favorito anche la dependency injection perchè passiamo per parametro del costruttore il formato che vogliamo accettare. </a:t>
            </a:r>
            <a:endParaRPr/>
          </a:p>
        </p:txBody>
      </p:sp>
      <p:sp>
        <p:nvSpPr>
          <p:cNvPr id="168" name="Google Shape;168;g889e36b4de_3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893513f0e_2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IT"/>
              <a:t>Per il backend si è deciso di utilizzare un’architettura a Strati. Partendo verso l’altro si trova lo strato dei controller che è la parte del backend che si interfaccia con il client GUI. Al livello intermedio troviamo i services rappresentanti le classi di business. Ad esempio in questo strato si trovano i servizi per la generazione degli UUID e delle date di creazioni degli sketch. L’ultimo livello di occupa di salvare un nuovo sketch con il suo file di metadati e anche a aggiornare le preferenze. </a:t>
            </a:r>
            <a:endParaRPr/>
          </a:p>
        </p:txBody>
      </p:sp>
      <p:sp>
        <p:nvSpPr>
          <p:cNvPr id="179" name="Google Shape;179;g8893513f0e_2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889e36b4d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IT"/>
              <a:t>L’interfaccia grafica è stata realizzata utilizzando la funzionalità built-in messa a disposizione da JavaFX.</a:t>
            </a:r>
            <a:endParaRPr/>
          </a:p>
          <a:p>
            <a:pPr indent="0" lvl="0" marL="0" rtl="0" algn="l">
              <a:lnSpc>
                <a:spcPct val="100000"/>
              </a:lnSpc>
              <a:spcBef>
                <a:spcPts val="0"/>
              </a:spcBef>
              <a:spcAft>
                <a:spcPts val="0"/>
              </a:spcAft>
              <a:buSzPts val="1100"/>
              <a:buNone/>
            </a:pPr>
            <a:r>
              <a:rPr lang="it-IT"/>
              <a:t>Grazie ad un editor grafico (Scene Builder) abbiamo realizzato i vari componenti dell’interfaccia grafica che genera un file “.fxml” nel quale è possibile andare ad aggiungere e/o modificare gli ActionEvent dei componenti.</a:t>
            </a:r>
            <a:endParaRPr/>
          </a:p>
          <a:p>
            <a:pPr indent="0" lvl="0" marL="0" rtl="0" algn="l">
              <a:lnSpc>
                <a:spcPct val="100000"/>
              </a:lnSpc>
              <a:spcBef>
                <a:spcPts val="0"/>
              </a:spcBef>
              <a:spcAft>
                <a:spcPts val="0"/>
              </a:spcAft>
              <a:buSzPts val="1100"/>
              <a:buNone/>
            </a:pPr>
            <a:r>
              <a:rPr lang="it-IT"/>
              <a:t>Grazia al binding dinamico di JavaFX è possibile andare a reperire i vari componenti attraverso una classe “Controller” che istanzierà ed </a:t>
            </a:r>
            <a:r>
              <a:rPr lang="it-IT"/>
              <a:t>esporrà</a:t>
            </a:r>
            <a:r>
              <a:rPr lang="it-IT"/>
              <a:t> i suddetti componenti dai quali sarà possibile andare ad implementare i propri trigger associati.</a:t>
            </a:r>
            <a:endParaRPr/>
          </a:p>
          <a:p>
            <a:pPr indent="0" lvl="0" marL="0" rtl="0" algn="l">
              <a:lnSpc>
                <a:spcPct val="100000"/>
              </a:lnSpc>
              <a:spcBef>
                <a:spcPts val="0"/>
              </a:spcBef>
              <a:spcAft>
                <a:spcPts val="0"/>
              </a:spcAft>
              <a:buSzPts val="1100"/>
              <a:buNone/>
            </a:pPr>
            <a:r>
              <a:t/>
            </a:r>
            <a:endParaRPr/>
          </a:p>
        </p:txBody>
      </p:sp>
      <p:sp>
        <p:nvSpPr>
          <p:cNvPr id="188" name="Google Shape;188;g889e36b4d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89e36b4de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IT"/>
              <a:t>Per sviluppare la nostra applicazione abbiamo utilizzato JavaFX.</a:t>
            </a:r>
            <a:endParaRPr/>
          </a:p>
          <a:p>
            <a:pPr indent="0" lvl="0" marL="0" rtl="0" algn="l">
              <a:lnSpc>
                <a:spcPct val="100000"/>
              </a:lnSpc>
              <a:spcBef>
                <a:spcPts val="0"/>
              </a:spcBef>
              <a:spcAft>
                <a:spcPts val="0"/>
              </a:spcAft>
              <a:buSzPts val="1100"/>
              <a:buNone/>
            </a:pPr>
            <a:r>
              <a:rPr lang="it-IT"/>
              <a:t>Per la creazione dei vari oggetti grafici ci siamo appoggiati ad un editor grafico (Scene Builder). Una volta realizzata l’interfaccia grafica viene esportato il tutto in un file “.FXML” ed inserito nel progetto Java. Ci siamo anche preoccupati di decidere il formato con cui salvare i metadati. Alla fine la scelta è ricadu</a:t>
            </a:r>
            <a:r>
              <a:rPr lang="it-IT"/>
              <a:t>ta su JSON.  Per la cooperazione ci siamo appoggiati a un tool di versioning “GIT”.  Inoltre, per l’appoggio di librerie di terze parti è stato utilizzato Maven. Infine per cambiare la lingua dell'applicazione ci siami appoggiati ai Resource Bundles di Java.</a:t>
            </a:r>
            <a:endParaRPr/>
          </a:p>
        </p:txBody>
      </p:sp>
      <p:sp>
        <p:nvSpPr>
          <p:cNvPr id="197" name="Google Shape;197;g889e36b4de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899d2780da_1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IT">
                <a:solidFill>
                  <a:schemeClr val="dk1"/>
                </a:solidFill>
              </a:rPr>
              <a:t>Essendo open-source l’API di backend è utilizzabile da chiunque voglia crearsi una GUI customizzata. Inoltre,senza alcuna difficoltà è possibile estendere il backend aggiungendo nuovi componenti</a:t>
            </a:r>
            <a:endParaRPr>
              <a:solidFill>
                <a:schemeClr val="dk1"/>
              </a:solidFill>
            </a:endParaRPr>
          </a:p>
          <a:p>
            <a:pPr indent="0" lvl="0" marL="0" rtl="0" algn="l">
              <a:spcBef>
                <a:spcPts val="0"/>
              </a:spcBef>
              <a:spcAft>
                <a:spcPts val="0"/>
              </a:spcAft>
              <a:buClr>
                <a:schemeClr val="dk1"/>
              </a:buClr>
              <a:buSzPts val="1100"/>
              <a:buFont typeface="Arial"/>
              <a:buNone/>
            </a:pPr>
            <a:r>
              <a:rPr lang="it-IT">
                <a:solidFill>
                  <a:schemeClr val="dk1"/>
                </a:solidFill>
              </a:rPr>
              <a:t>Dato che il modulo di backend non possiede nessuna dipendenza con quello di frontend, è possibile crearsi da zero il proprio client GUI usufruendo dell’ API fornita. Inoltre l’utente ha la possibilità di specificare anche la lingua dell’applicazione e la directory di salvataggio degli sketch/metadati. Tale possibilità è stata sviluppata sfruttando la classe Preferences di Java. </a:t>
            </a:r>
            <a:endParaRPr>
              <a:solidFill>
                <a:schemeClr val="dk1"/>
              </a:solidFill>
            </a:endParaRPr>
          </a:p>
          <a:p>
            <a:pPr indent="0" lvl="0" marL="0" rtl="0" algn="l">
              <a:lnSpc>
                <a:spcPct val="100000"/>
              </a:lnSpc>
              <a:spcBef>
                <a:spcPts val="0"/>
              </a:spcBef>
              <a:spcAft>
                <a:spcPts val="0"/>
              </a:spcAft>
              <a:buSzPts val="1100"/>
              <a:buNone/>
            </a:pPr>
            <a:r>
              <a:t/>
            </a:r>
            <a:endParaRPr/>
          </a:p>
        </p:txBody>
      </p:sp>
      <p:sp>
        <p:nvSpPr>
          <p:cNvPr id="207" name="Google Shape;207;g899d2780da_1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IT"/>
              <a:t>Abbiamo detto che mantenere la concentrazione è difficile infatti ci sono studi che dimostrano che la concentrazione si può mantenere fino ad un massimo 15 minuti. Infatti tratteremo diversi capitoli che si occupano di problemi specifici che riguardano come è nata l’idea e come è stata realizzata. Siamo partiti col voler mitigare la noia e in seguito abbiamo cercate di rispettare i requisiti per tener l’applicazione semplice e leggera. Spiegheremo anche le scelte adottate per progettare l’applicazione e discuteremo anche di alcuni compromessi fatti basandoci sui principi spiegati a lezione.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IT"/>
              <a:t>Obiettivo è poter superare momenti morti e renderli meno noiosi con </a:t>
            </a:r>
            <a:r>
              <a:rPr lang="it-IT">
                <a:solidFill>
                  <a:schemeClr val="dk1"/>
                </a:solidFill>
              </a:rPr>
              <a:t>degli schizzi/disegni e poterli modificare e trovare</a:t>
            </a:r>
            <a:r>
              <a:rPr lang="it-IT"/>
              <a:t> non è l’unico scopo di questo progetto. L’idea di questa applicazione è anche quello di esprimere creatività, spiegare un concetto tramite un disegno perchè a volte si sà: “uno Sketch vale più di 1000 parole”, fare delle </a:t>
            </a:r>
            <a:r>
              <a:rPr lang="it-IT"/>
              <a:t>caricature</a:t>
            </a:r>
            <a:r>
              <a:rPr lang="it-IT"/>
              <a:t> o rappresentazioni veloci come per esempio grafici e infine (visto che il nostro progetto è anche open-source) di estenderlo con delle features in più per renderlo più interessante.</a:t>
            </a:r>
            <a:endParaRPr/>
          </a:p>
        </p:txBody>
      </p:sp>
      <p:sp>
        <p:nvSpPr>
          <p:cNvPr id="100" name="Google Shape;100;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88e710381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IT"/>
              <a:t>In commercio esistono diverse applicazioni che hanno l’obiettivo di poter fare disegnini e rendere una lezione più interattiva. Alcune applicazioni si concentrano sul prendere appunti con strumenti che simulano la realtà(righelli, quaderni, penne </a:t>
            </a:r>
            <a:r>
              <a:rPr lang="it-IT"/>
              <a:t>personalizzate</a:t>
            </a:r>
            <a:r>
              <a:rPr lang="it-IT"/>
              <a:t>, ecc.), altre su disegnare realtà 3d e geometriche e altre ancora più professionali come illustrator. Alcuni di questi applicativi sono disponibili su mobile, altri su web e altri solo su desktop. Noi ci siamo accentrati sul mitigare solo la noia con disegnini fatti sul momento senza offrire altre funzionalità tenendo l’applicazione standalone e garantendo l’esecuzione su tutti i so utilizzando il framework di JavaFX e Java.</a:t>
            </a:r>
            <a:endParaRPr/>
          </a:p>
        </p:txBody>
      </p:sp>
      <p:sp>
        <p:nvSpPr>
          <p:cNvPr id="110" name="Google Shape;110;g88e710381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893513f0e_2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IT"/>
              <a:t>Per suddividere il progetto abbiamo usato un approccio ingegneristico che separa l’applicazione in due moduli: Backend e Frontend. Il </a:t>
            </a:r>
            <a:r>
              <a:rPr lang="it-IT">
                <a:highlight>
                  <a:srgbClr val="FF0000"/>
                </a:highlight>
              </a:rPr>
              <a:t>primo</a:t>
            </a:r>
            <a:r>
              <a:rPr lang="it-IT"/>
              <a:t> si occupa di persistere i dati e definisce i </a:t>
            </a:r>
            <a:r>
              <a:rPr lang="it-IT">
                <a:highlight>
                  <a:srgbClr val="FF0000"/>
                </a:highlight>
              </a:rPr>
              <a:t>modelli delle classi </a:t>
            </a:r>
            <a:r>
              <a:rPr lang="it-IT"/>
              <a:t>da utilizzare. Il </a:t>
            </a:r>
            <a:r>
              <a:rPr lang="it-IT">
                <a:highlight>
                  <a:srgbClr val="00FF00"/>
                </a:highlight>
              </a:rPr>
              <a:t>secondo</a:t>
            </a:r>
            <a:r>
              <a:rPr lang="it-IT"/>
              <a:t> invece si occupa di </a:t>
            </a:r>
            <a:r>
              <a:rPr lang="it-IT">
                <a:highlight>
                  <a:srgbClr val="00FF00"/>
                </a:highlight>
              </a:rPr>
              <a:t>interfacciare l’utente</a:t>
            </a:r>
            <a:r>
              <a:rPr lang="it-IT"/>
              <a:t> con l’applicazione</a:t>
            </a:r>
            <a:r>
              <a:rPr lang="it-IT">
                <a:highlight>
                  <a:srgbClr val="00FF00"/>
                </a:highlight>
              </a:rPr>
              <a:t> fornendo una GUI</a:t>
            </a:r>
            <a:r>
              <a:rPr lang="it-IT"/>
              <a:t> che rispetta l’interaction design.</a:t>
            </a:r>
            <a:endParaRPr/>
          </a:p>
        </p:txBody>
      </p:sp>
      <p:sp>
        <p:nvSpPr>
          <p:cNvPr id="120" name="Google Shape;120;g8893513f0e_2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89e36b4de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IT"/>
              <a:t>I principi su cui ci siamo basati e che abbiamo utilizzato sono i seguenti. Siamo</a:t>
            </a:r>
            <a:r>
              <a:rPr lang="it-IT">
                <a:highlight>
                  <a:srgbClr val="FFFF00"/>
                </a:highlight>
              </a:rPr>
              <a:t> partiti con l’identificare i componenti necessari</a:t>
            </a:r>
            <a:r>
              <a:rPr lang="it-IT"/>
              <a:t> e le </a:t>
            </a:r>
            <a:r>
              <a:rPr lang="it-IT">
                <a:highlight>
                  <a:srgbClr val="FF0000"/>
                </a:highlight>
              </a:rPr>
              <a:t>relazioni </a:t>
            </a:r>
            <a:r>
              <a:rPr lang="it-IT"/>
              <a:t>con questi </a:t>
            </a:r>
            <a:r>
              <a:rPr lang="it-IT">
                <a:highlight>
                  <a:srgbClr val="FF9900"/>
                </a:highlight>
              </a:rPr>
              <a:t>basandosi</a:t>
            </a:r>
            <a:r>
              <a:rPr lang="it-IT">
                <a:highlight>
                  <a:srgbClr val="FF9900"/>
                </a:highlight>
              </a:rPr>
              <a:t> sui requisiti richiesti </a:t>
            </a:r>
            <a:r>
              <a:rPr lang="it-IT"/>
              <a:t>dalla consegna </a:t>
            </a:r>
            <a:r>
              <a:rPr lang="it-IT">
                <a:highlight>
                  <a:srgbClr val="00FFFF"/>
                </a:highlight>
              </a:rPr>
              <a:t>successivamente abbiamo usato dei linguaggi</a:t>
            </a:r>
            <a:r>
              <a:rPr lang="it-IT"/>
              <a:t> che </a:t>
            </a:r>
            <a:r>
              <a:rPr lang="it-IT">
                <a:highlight>
                  <a:srgbClr val="00FFFF"/>
                </a:highlight>
              </a:rPr>
              <a:t>descrivono il design</a:t>
            </a:r>
            <a:r>
              <a:rPr lang="it-IT"/>
              <a:t> dell’applicazione in particolare </a:t>
            </a:r>
            <a:r>
              <a:rPr lang="it-IT">
                <a:highlight>
                  <a:srgbClr val="00FFFF"/>
                </a:highlight>
              </a:rPr>
              <a:t>l’UML </a:t>
            </a:r>
            <a:r>
              <a:rPr lang="it-IT"/>
              <a:t>e abbiamo </a:t>
            </a:r>
            <a:r>
              <a:rPr lang="it-IT">
                <a:highlight>
                  <a:srgbClr val="00FF00"/>
                </a:highlight>
              </a:rPr>
              <a:t>sviluppato  per le classi dove necessario delle singleton</a:t>
            </a:r>
            <a:r>
              <a:rPr lang="it-IT"/>
              <a:t>. Abbiamo usato il principio di low coupling and high-cohesion e dei separation of concerns, ereditarietà, Inversion of Control e infine debugging e testing dell’applicazione. </a:t>
            </a:r>
            <a:endParaRPr/>
          </a:p>
        </p:txBody>
      </p:sp>
      <p:sp>
        <p:nvSpPr>
          <p:cNvPr id="129" name="Google Shape;129;g889e36b4de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99d2780da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IT"/>
              <a:t>Nel nostro progetto abbiamo cercato di mantenere il grado Coupling (interdipendenza tra moduli) il più basso possibile, mentre abbiamo provato ad alzare il livello di Cohesion (grado di appartenenza degli elementi all’interno di un modulo)</a:t>
            </a:r>
            <a:r>
              <a:rPr lang="it-IT">
                <a:highlight>
                  <a:srgbClr val="FFFF00"/>
                </a:highlight>
              </a:rPr>
              <a:t> sfruttando il polimorfismo andando a rilassare il coupling dei services.</a:t>
            </a:r>
            <a:endParaRPr>
              <a:highlight>
                <a:srgbClr val="FFFF00"/>
              </a:highlight>
            </a:endParaRPr>
          </a:p>
          <a:p>
            <a:pPr indent="0" lvl="0" marL="0" rtl="0" algn="l">
              <a:lnSpc>
                <a:spcPct val="100000"/>
              </a:lnSpc>
              <a:spcBef>
                <a:spcPts val="0"/>
              </a:spcBef>
              <a:spcAft>
                <a:spcPts val="0"/>
              </a:spcAft>
              <a:buSzPts val="1100"/>
              <a:buNone/>
            </a:pPr>
            <a:r>
              <a:rPr lang="it-IT"/>
              <a:t>Un’alta Cohesion solitamente fornisce al software maggiore robustezza, </a:t>
            </a:r>
            <a:r>
              <a:rPr lang="it-IT">
                <a:solidFill>
                  <a:srgbClr val="202122"/>
                </a:solidFill>
                <a:highlight>
                  <a:srgbClr val="FFFFFF"/>
                </a:highlight>
              </a:rPr>
              <a:t>affidabilità, riusabilità e comprensibilità.</a:t>
            </a:r>
            <a:endParaRPr>
              <a:solidFill>
                <a:srgbClr val="202122"/>
              </a:solidFill>
              <a:highlight>
                <a:srgbClr val="FFFFFF"/>
              </a:highlight>
            </a:endParaRPr>
          </a:p>
          <a:p>
            <a:pPr indent="0" lvl="0" marL="0" rtl="0" algn="l">
              <a:lnSpc>
                <a:spcPct val="100000"/>
              </a:lnSpc>
              <a:spcBef>
                <a:spcPts val="0"/>
              </a:spcBef>
              <a:spcAft>
                <a:spcPts val="0"/>
              </a:spcAft>
              <a:buSzPts val="1100"/>
              <a:buNone/>
            </a:pPr>
            <a:r>
              <a:rPr lang="it-IT">
                <a:solidFill>
                  <a:srgbClr val="202122"/>
                </a:solidFill>
                <a:highlight>
                  <a:srgbClr val="FFFFFF"/>
                </a:highlight>
              </a:rPr>
              <a:t>All’interno della nostra applicazione abbiamo cercato di separare il più possibile le classi e i metodi in moduli separati secondo le loro funzionalità creando dei layers (per esempio nel Backend: Controller, Service, Repository).</a:t>
            </a:r>
            <a:endParaRPr>
              <a:solidFill>
                <a:srgbClr val="202122"/>
              </a:solidFill>
              <a:highlight>
                <a:srgbClr val="FFFFFF"/>
              </a:highlight>
            </a:endParaRPr>
          </a:p>
          <a:p>
            <a:pPr indent="0" lvl="0" marL="0" rtl="0" algn="l">
              <a:lnSpc>
                <a:spcPct val="100000"/>
              </a:lnSpc>
              <a:spcBef>
                <a:spcPts val="0"/>
              </a:spcBef>
              <a:spcAft>
                <a:spcPts val="0"/>
              </a:spcAft>
              <a:buSzPts val="1100"/>
              <a:buNone/>
            </a:pPr>
            <a:r>
              <a:rPr lang="it-IT">
                <a:solidFill>
                  <a:srgbClr val="202122"/>
                </a:solidFill>
                <a:highlight>
                  <a:srgbClr val="FFFFFF"/>
                </a:highlight>
              </a:rPr>
              <a:t>Inizialmente avevamo delegato tutta la gestione riguardante, creazione, </a:t>
            </a:r>
            <a:r>
              <a:rPr lang="it-IT">
                <a:solidFill>
                  <a:srgbClr val="202122"/>
                </a:solidFill>
                <a:highlight>
                  <a:srgbClr val="FFFFFF"/>
                </a:highlight>
              </a:rPr>
              <a:t>modifica</a:t>
            </a:r>
            <a:r>
              <a:rPr lang="it-IT">
                <a:solidFill>
                  <a:srgbClr val="202122"/>
                </a:solidFill>
                <a:highlight>
                  <a:srgbClr val="FFFFFF"/>
                </a:highlight>
              </a:rPr>
              <a:t> , salvataggio, apertura, …, degli sketch direttamente alla classe SketchController.</a:t>
            </a:r>
            <a:endParaRPr>
              <a:solidFill>
                <a:srgbClr val="202122"/>
              </a:solidFill>
              <a:highlight>
                <a:srgbClr val="FFFFFF"/>
              </a:highlight>
            </a:endParaRPr>
          </a:p>
          <a:p>
            <a:pPr indent="0" lvl="0" marL="0" rtl="0" algn="l">
              <a:lnSpc>
                <a:spcPct val="100000"/>
              </a:lnSpc>
              <a:spcBef>
                <a:spcPts val="0"/>
              </a:spcBef>
              <a:spcAft>
                <a:spcPts val="0"/>
              </a:spcAft>
              <a:buSzPts val="1100"/>
              <a:buNone/>
            </a:pPr>
            <a:r>
              <a:rPr lang="it-IT">
                <a:solidFill>
                  <a:srgbClr val="202122"/>
                </a:solidFill>
                <a:highlight>
                  <a:srgbClr val="FFFFFF"/>
                </a:highlight>
              </a:rPr>
              <a:t>Abbiamo poi preferito implementare in interfacce separate con suddetti metodi delegando ad ogni layer una sola responsabilità.</a:t>
            </a:r>
            <a:endParaRPr>
              <a:solidFill>
                <a:srgbClr val="202122"/>
              </a:solidFill>
              <a:highlight>
                <a:srgbClr val="FFFFFF"/>
              </a:highlight>
            </a:endParaRPr>
          </a:p>
        </p:txBody>
      </p:sp>
      <p:sp>
        <p:nvSpPr>
          <p:cNvPr id="138" name="Google Shape;138;g899d2780da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99d2780da_1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IT"/>
              <a:t>Per migliorare la comunicazione tra utente e applicazione abbiamo cercato di rendere l’interazione il più efficace possibile identificando i requisiti dell’utente e dei tasks da performare </a:t>
            </a:r>
            <a:r>
              <a:rPr lang="it-IT"/>
              <a:t>definendo</a:t>
            </a:r>
            <a:r>
              <a:rPr lang="it-IT"/>
              <a:t> le interfacce e gli oggetti da utilizzare(</a:t>
            </a:r>
            <a:r>
              <a:rPr lang="it-IT"/>
              <a:t>bottoni</a:t>
            </a:r>
            <a:r>
              <a:rPr lang="it-IT"/>
              <a:t>, menubar, ecc…). Abbiamo usato una GUI che sfruttasse i principi W.I.M.P.. Abbiamo creato </a:t>
            </a:r>
            <a:r>
              <a:rPr lang="it-IT"/>
              <a:t>molteplici</a:t>
            </a:r>
            <a:r>
              <a:rPr lang="it-IT"/>
              <a:t> finestre per semplificare e poter mostrare le opzionalità e i risultati offerti dall’applicazione. Abbiamo usato icone  per semplificare e rappresentare le azioni che un componente deve performare. Menu per permettere l’accesso veloce(con integrazione delle </a:t>
            </a:r>
            <a:r>
              <a:rPr lang="it-IT"/>
              <a:t>shortcuts</a:t>
            </a:r>
            <a:r>
              <a:rPr lang="it-IT"/>
              <a:t> creando l’effetto della minima sorpresa) a le opzioni e infine cursori diversi a seconda dell’hovering su un determinato componente.</a:t>
            </a:r>
            <a:endParaRPr/>
          </a:p>
        </p:txBody>
      </p:sp>
      <p:sp>
        <p:nvSpPr>
          <p:cNvPr id="148" name="Google Shape;148;g899d2780da_1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889e36b4de_3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IT"/>
              <a:t>Inizialmente abbiamo </a:t>
            </a:r>
            <a:r>
              <a:rPr lang="it-IT"/>
              <a:t>sviluppato</a:t>
            </a:r>
            <a:r>
              <a:rPr lang="it-IT"/>
              <a:t> </a:t>
            </a:r>
            <a:r>
              <a:rPr lang="it-IT"/>
              <a:t>un'applicazione</a:t>
            </a:r>
            <a:r>
              <a:rPr lang="it-IT"/>
              <a:t> che si concentrava molto sul “design creativo”.</a:t>
            </a:r>
            <a:endParaRPr/>
          </a:p>
          <a:p>
            <a:pPr indent="0" lvl="0" marL="0" rtl="0" algn="l">
              <a:lnSpc>
                <a:spcPct val="100000"/>
              </a:lnSpc>
              <a:spcBef>
                <a:spcPts val="0"/>
              </a:spcBef>
              <a:spcAft>
                <a:spcPts val="0"/>
              </a:spcAft>
              <a:buSzPts val="1100"/>
              <a:buNone/>
            </a:pPr>
            <a:r>
              <a:rPr lang="it-IT"/>
              <a:t>Duranto il corso di </a:t>
            </a:r>
            <a:r>
              <a:rPr lang="it-IT"/>
              <a:t>Ingegneria</a:t>
            </a:r>
            <a:r>
              <a:rPr lang="it-IT"/>
              <a:t> del software abbiamo capito che spesso un’applicazione “bella” non sempre risulta facile ed intuibile da utilizzare per ogni utente: </a:t>
            </a:r>
            <a:r>
              <a:rPr lang="it-IT"/>
              <a:t>esistono</a:t>
            </a:r>
            <a:r>
              <a:rPr lang="it-IT"/>
              <a:t> degli standard da rispettare.</a:t>
            </a:r>
            <a:endParaRPr/>
          </a:p>
          <a:p>
            <a:pPr indent="0" lvl="0" marL="0" rtl="0" algn="l">
              <a:lnSpc>
                <a:spcPct val="100000"/>
              </a:lnSpc>
              <a:spcBef>
                <a:spcPts val="0"/>
              </a:spcBef>
              <a:spcAft>
                <a:spcPts val="0"/>
              </a:spcAft>
              <a:buSzPts val="1100"/>
              <a:buNone/>
            </a:pPr>
            <a:r>
              <a:rPr lang="it-IT">
                <a:highlight>
                  <a:srgbClr val="FFFF00"/>
                </a:highlight>
              </a:rPr>
              <a:t>Di fatto l’utente quando si </a:t>
            </a:r>
            <a:r>
              <a:rPr lang="it-IT">
                <a:highlight>
                  <a:srgbClr val="FFFF00"/>
                </a:highlight>
              </a:rPr>
              <a:t>approccia</a:t>
            </a:r>
            <a:r>
              <a:rPr lang="it-IT">
                <a:highlight>
                  <a:srgbClr val="FFFF00"/>
                </a:highlight>
              </a:rPr>
              <a:t> all’utilizzo di una nuova </a:t>
            </a:r>
            <a:r>
              <a:rPr lang="it-IT">
                <a:highlight>
                  <a:srgbClr val="FFFF00"/>
                </a:highlight>
              </a:rPr>
              <a:t>applicazione</a:t>
            </a:r>
            <a:r>
              <a:rPr lang="it-IT">
                <a:highlight>
                  <a:srgbClr val="FFFF00"/>
                </a:highlight>
              </a:rPr>
              <a:t> deve avere un “fattore di sorpresa” minimo.</a:t>
            </a:r>
            <a:endParaRPr>
              <a:highlight>
                <a:srgbClr val="FFFF00"/>
              </a:highlight>
            </a:endParaRPr>
          </a:p>
          <a:p>
            <a:pPr indent="0" lvl="0" marL="0" rtl="0" algn="l">
              <a:lnSpc>
                <a:spcPct val="100000"/>
              </a:lnSpc>
              <a:spcBef>
                <a:spcPts val="0"/>
              </a:spcBef>
              <a:spcAft>
                <a:spcPts val="0"/>
              </a:spcAft>
              <a:buSzPts val="1100"/>
              <a:buNone/>
            </a:pPr>
            <a:r>
              <a:rPr lang="it-IT"/>
              <a:t>Inoltre ogni sistema operativo ha degli </a:t>
            </a:r>
            <a:r>
              <a:rPr lang="it-IT"/>
              <a:t>standard</a:t>
            </a:r>
            <a:r>
              <a:rPr lang="it-IT"/>
              <a:t> </a:t>
            </a:r>
            <a:r>
              <a:rPr lang="it-IT"/>
              <a:t>di</a:t>
            </a:r>
            <a:r>
              <a:rPr lang="it-IT"/>
              <a:t> design che l’utente si aspetta.</a:t>
            </a:r>
            <a:endParaRPr/>
          </a:p>
          <a:p>
            <a:pPr indent="0" lvl="0" marL="0" rtl="0" algn="l">
              <a:lnSpc>
                <a:spcPct val="100000"/>
              </a:lnSpc>
              <a:spcBef>
                <a:spcPts val="0"/>
              </a:spcBef>
              <a:spcAft>
                <a:spcPts val="0"/>
              </a:spcAft>
              <a:buSzPts val="1100"/>
              <a:buNone/>
            </a:pPr>
            <a:r>
              <a:rPr lang="it-IT"/>
              <a:t>Abbiamo quindi deciso di ristrutturare il design </a:t>
            </a:r>
            <a:r>
              <a:rPr lang="it-IT"/>
              <a:t>basandosi</a:t>
            </a:r>
            <a:r>
              <a:rPr lang="it-IT"/>
              <a:t> sul principio W.I.M.P. (</a:t>
            </a:r>
            <a:r>
              <a:rPr lang="it-IT"/>
              <a:t>MenuB</a:t>
            </a:r>
            <a:r>
              <a:rPr lang="it-IT"/>
              <a:t>ar, </a:t>
            </a:r>
            <a:r>
              <a:rPr lang="it-IT"/>
              <a:t>ToolBar</a:t>
            </a:r>
            <a:r>
              <a:rPr lang="it-IT"/>
              <a:t>, Finestre a comparsa, …).</a:t>
            </a:r>
            <a:endParaRPr/>
          </a:p>
          <a:p>
            <a:pPr indent="0" lvl="0" marL="0" rtl="0" algn="l">
              <a:lnSpc>
                <a:spcPct val="100000"/>
              </a:lnSpc>
              <a:spcBef>
                <a:spcPts val="0"/>
              </a:spcBef>
              <a:spcAft>
                <a:spcPts val="0"/>
              </a:spcAft>
              <a:buSzPts val="1100"/>
              <a:buNone/>
            </a:pPr>
            <a:r>
              <a:rPr lang="it-IT"/>
              <a:t>Questo ci ha permesso di ottenere un’applicazione molto più “snella” e semplice da utilizzare. </a:t>
            </a:r>
            <a:endParaRPr/>
          </a:p>
        </p:txBody>
      </p:sp>
      <p:sp>
        <p:nvSpPr>
          <p:cNvPr id="158" name="Google Shape;158;g889e36b4de_3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tito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olo e testo verticale"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olo e testo verticale"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olo e contenuto"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estazione sezione"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ue contenuti"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fronto"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titolo"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uota"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uto con didascalia"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magine con didascalia"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330597" y="1592911"/>
            <a:ext cx="12192000" cy="1033835"/>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595959"/>
              </a:buClr>
              <a:buSzPts val="4400"/>
              <a:buFont typeface="Times"/>
              <a:buNone/>
            </a:pPr>
            <a:r>
              <a:rPr b="1" lang="it-IT" sz="4400">
                <a:solidFill>
                  <a:srgbClr val="595959"/>
                </a:solidFill>
                <a:latin typeface="Times"/>
                <a:ea typeface="Times"/>
                <a:cs typeface="Times"/>
                <a:sym typeface="Times"/>
              </a:rPr>
              <a:t>Sk</a:t>
            </a:r>
            <a:r>
              <a:rPr b="1" lang="it-IT" sz="4400">
                <a:solidFill>
                  <a:srgbClr val="595959"/>
                </a:solidFill>
                <a:latin typeface="Times"/>
                <a:ea typeface="Times"/>
                <a:cs typeface="Times"/>
                <a:sym typeface="Times"/>
              </a:rPr>
              <a:t>(</a:t>
            </a:r>
            <a:r>
              <a:rPr b="1" lang="it-IT" sz="4400">
                <a:solidFill>
                  <a:srgbClr val="595959"/>
                </a:solidFill>
                <a:latin typeface="Times"/>
                <a:ea typeface="Times"/>
                <a:cs typeface="Times"/>
                <a:sym typeface="Times"/>
              </a:rPr>
              <a:t>a</a:t>
            </a:r>
            <a:r>
              <a:rPr b="1" lang="it-IT" sz="4400">
                <a:solidFill>
                  <a:srgbClr val="595959"/>
                </a:solidFill>
                <a:latin typeface="Times"/>
                <a:ea typeface="Times"/>
                <a:cs typeface="Times"/>
                <a:sym typeface="Times"/>
              </a:rPr>
              <a:t>)e</a:t>
            </a:r>
            <a:r>
              <a:rPr b="1" lang="it-IT" sz="4400">
                <a:solidFill>
                  <a:srgbClr val="595959"/>
                </a:solidFill>
                <a:latin typeface="Times"/>
                <a:ea typeface="Times"/>
                <a:cs typeface="Times"/>
                <a:sym typeface="Times"/>
              </a:rPr>
              <a:t>tchiamo la noia</a:t>
            </a:r>
            <a:r>
              <a:rPr b="1" lang="it-IT">
                <a:solidFill>
                  <a:srgbClr val="595959"/>
                </a:solidFill>
                <a:latin typeface="Times"/>
                <a:ea typeface="Times"/>
                <a:cs typeface="Times"/>
                <a:sym typeface="Times"/>
              </a:rPr>
              <a:t> </a:t>
            </a:r>
            <a:endParaRPr b="1">
              <a:solidFill>
                <a:srgbClr val="595959"/>
              </a:solidFill>
              <a:latin typeface="Times"/>
              <a:ea typeface="Times"/>
              <a:cs typeface="Times"/>
              <a:sym typeface="Times"/>
            </a:endParaRPr>
          </a:p>
        </p:txBody>
      </p:sp>
      <p:sp>
        <p:nvSpPr>
          <p:cNvPr id="85" name="Google Shape;85;p13"/>
          <p:cNvSpPr txBox="1"/>
          <p:nvPr>
            <p:ph idx="1" type="subTitle"/>
          </p:nvPr>
        </p:nvSpPr>
        <p:spPr>
          <a:xfrm>
            <a:off x="313500" y="3395725"/>
            <a:ext cx="4902900" cy="6816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rgbClr val="595959"/>
              </a:buClr>
              <a:buSzPts val="2220"/>
              <a:buNone/>
            </a:pPr>
            <a:r>
              <a:rPr b="1" lang="it-IT" sz="2220">
                <a:solidFill>
                  <a:srgbClr val="595959"/>
                </a:solidFill>
                <a:latin typeface="Arial"/>
                <a:ea typeface="Arial"/>
                <a:cs typeface="Arial"/>
                <a:sym typeface="Arial"/>
              </a:rPr>
              <a:t>Personal Sketching System</a:t>
            </a:r>
            <a:endParaRPr sz="2220">
              <a:solidFill>
                <a:srgbClr val="595959"/>
              </a:solidFill>
              <a:latin typeface="Arial"/>
              <a:ea typeface="Arial"/>
              <a:cs typeface="Arial"/>
              <a:sym typeface="Arial"/>
            </a:endParaRPr>
          </a:p>
          <a:p>
            <a:pPr indent="0" lvl="0" marL="0" rtl="0" algn="l">
              <a:lnSpc>
                <a:spcPct val="80000"/>
              </a:lnSpc>
              <a:spcBef>
                <a:spcPts val="1000"/>
              </a:spcBef>
              <a:spcAft>
                <a:spcPts val="0"/>
              </a:spcAft>
              <a:buClr>
                <a:srgbClr val="595959"/>
              </a:buClr>
              <a:buSzPts val="1480"/>
              <a:buNone/>
            </a:pPr>
            <a:r>
              <a:rPr lang="it-IT" sz="1480">
                <a:solidFill>
                  <a:srgbClr val="595959"/>
                </a:solidFill>
                <a:latin typeface="Arial"/>
                <a:ea typeface="Arial"/>
                <a:cs typeface="Arial"/>
                <a:sym typeface="Arial"/>
              </a:rPr>
              <a:t>(14 slides)</a:t>
            </a:r>
            <a:endParaRPr sz="1480">
              <a:solidFill>
                <a:srgbClr val="595959"/>
              </a:solidFill>
              <a:latin typeface="Arial"/>
              <a:ea typeface="Arial"/>
              <a:cs typeface="Arial"/>
              <a:sym typeface="Arial"/>
            </a:endParaRPr>
          </a:p>
        </p:txBody>
      </p:sp>
      <p:pic>
        <p:nvPicPr>
          <p:cNvPr descr="Immagine che contiene tavolo&#10;&#10;Descrizione generata con affidabilità molto elevata" id="86" name="Google Shape;86;p13"/>
          <p:cNvPicPr preferRelativeResize="0"/>
          <p:nvPr/>
        </p:nvPicPr>
        <p:blipFill rotWithShape="1">
          <a:blip r:embed="rId3">
            <a:alphaModFix/>
          </a:blip>
          <a:srcRect b="0" l="0" r="0" t="0"/>
          <a:stretch/>
        </p:blipFill>
        <p:spPr>
          <a:xfrm>
            <a:off x="324704" y="156172"/>
            <a:ext cx="4589282" cy="1471533"/>
          </a:xfrm>
          <a:prstGeom prst="rect">
            <a:avLst/>
          </a:prstGeom>
          <a:noFill/>
          <a:ln>
            <a:noFill/>
          </a:ln>
        </p:spPr>
      </p:pic>
      <p:sp>
        <p:nvSpPr>
          <p:cNvPr id="87" name="Google Shape;87;p13"/>
          <p:cNvSpPr txBox="1"/>
          <p:nvPr/>
        </p:nvSpPr>
        <p:spPr>
          <a:xfrm>
            <a:off x="313500" y="5388800"/>
            <a:ext cx="8397900" cy="681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595959"/>
              </a:buClr>
              <a:buSzPts val="2400"/>
              <a:buFont typeface="Arial"/>
              <a:buNone/>
            </a:pPr>
            <a:r>
              <a:rPr lang="it-IT" sz="2400">
                <a:solidFill>
                  <a:srgbClr val="595959"/>
                </a:solidFill>
              </a:rPr>
              <a:t>M. Boutaleb, </a:t>
            </a:r>
            <a:r>
              <a:rPr b="0" i="0" lang="it-IT" sz="2400" u="none" cap="none" strike="noStrike">
                <a:solidFill>
                  <a:srgbClr val="595959"/>
                </a:solidFill>
                <a:latin typeface="Arial"/>
                <a:ea typeface="Arial"/>
                <a:cs typeface="Arial"/>
                <a:sym typeface="Arial"/>
              </a:rPr>
              <a:t>M. Rosselli, N. Gregori</a:t>
            </a:r>
            <a:endParaRPr b="0" i="0" sz="2400" u="none" cap="none" strike="noStrike">
              <a:solidFill>
                <a:srgbClr val="595959"/>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2"/>
          <p:cNvSpPr txBox="1"/>
          <p:nvPr>
            <p:ph type="ctrTitle"/>
          </p:nvPr>
        </p:nvSpPr>
        <p:spPr>
          <a:xfrm>
            <a:off x="389972" y="850789"/>
            <a:ext cx="11800200" cy="8475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595959"/>
              </a:buClr>
              <a:buSzPts val="3000"/>
              <a:buFont typeface="Times"/>
              <a:buNone/>
            </a:pPr>
            <a:r>
              <a:rPr b="1" lang="it-IT" sz="3000">
                <a:solidFill>
                  <a:srgbClr val="595959"/>
                </a:solidFill>
                <a:latin typeface="Times"/>
                <a:ea typeface="Times"/>
                <a:cs typeface="Times"/>
                <a:sym typeface="Times"/>
              </a:rPr>
              <a:t>Inversion of Control</a:t>
            </a:r>
            <a:endParaRPr/>
          </a:p>
        </p:txBody>
      </p:sp>
      <p:pic>
        <p:nvPicPr>
          <p:cNvPr id="171" name="Google Shape;171;p22"/>
          <p:cNvPicPr preferRelativeResize="0"/>
          <p:nvPr/>
        </p:nvPicPr>
        <p:blipFill rotWithShape="1">
          <a:blip r:embed="rId3">
            <a:alphaModFix/>
          </a:blip>
          <a:srcRect b="0" l="0" r="0" t="0"/>
          <a:stretch/>
        </p:blipFill>
        <p:spPr>
          <a:xfrm>
            <a:off x="389972" y="103091"/>
            <a:ext cx="4015772" cy="358897"/>
          </a:xfrm>
          <a:prstGeom prst="rect">
            <a:avLst/>
          </a:prstGeom>
          <a:noFill/>
          <a:ln>
            <a:noFill/>
          </a:ln>
        </p:spPr>
      </p:pic>
      <p:sp>
        <p:nvSpPr>
          <p:cNvPr id="172" name="Google Shape;172;p22"/>
          <p:cNvSpPr/>
          <p:nvPr/>
        </p:nvSpPr>
        <p:spPr>
          <a:xfrm>
            <a:off x="350430" y="6305353"/>
            <a:ext cx="5631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it-IT" sz="1100" u="none" cap="none" strike="noStrike">
                <a:solidFill>
                  <a:schemeClr val="dk1"/>
                </a:solidFill>
                <a:latin typeface="Arial"/>
                <a:ea typeface="Arial"/>
                <a:cs typeface="Arial"/>
                <a:sym typeface="Arial"/>
              </a:rPr>
              <a:t>2020</a:t>
            </a:r>
            <a:r>
              <a:rPr b="0" i="0" lang="it-IT" sz="1800" u="none" cap="none" strike="noStrike">
                <a:solidFill>
                  <a:schemeClr val="dk1"/>
                </a:solidFill>
                <a:latin typeface="Arial"/>
                <a:ea typeface="Arial"/>
                <a:cs typeface="Arial"/>
                <a:sym typeface="Arial"/>
              </a:rPr>
              <a:t> </a:t>
            </a:r>
            <a:endParaRPr b="0" i="0" sz="1800" u="none" cap="none" strike="noStrike">
              <a:solidFill>
                <a:schemeClr val="dk1"/>
              </a:solidFill>
              <a:latin typeface="Calibri"/>
              <a:ea typeface="Calibri"/>
              <a:cs typeface="Calibri"/>
              <a:sym typeface="Calibri"/>
            </a:endParaRPr>
          </a:p>
        </p:txBody>
      </p:sp>
      <p:sp>
        <p:nvSpPr>
          <p:cNvPr id="173" name="Google Shape;173;p22"/>
          <p:cNvSpPr txBox="1"/>
          <p:nvPr>
            <p:ph idx="12" type="sldNum"/>
          </p:nvPr>
        </p:nvSpPr>
        <p:spPr>
          <a:xfrm>
            <a:off x="10945819" y="6408100"/>
            <a:ext cx="407700" cy="261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it-IT" sz="1100">
                <a:solidFill>
                  <a:schemeClr val="dk1"/>
                </a:solidFill>
                <a:latin typeface="Arial"/>
                <a:ea typeface="Arial"/>
                <a:cs typeface="Arial"/>
                <a:sym typeface="Arial"/>
              </a:rPr>
              <a:t>‹#›</a:t>
            </a:fld>
            <a:endParaRPr sz="1100">
              <a:solidFill>
                <a:schemeClr val="dk1"/>
              </a:solidFill>
              <a:latin typeface="Arial"/>
              <a:ea typeface="Arial"/>
              <a:cs typeface="Arial"/>
              <a:sym typeface="Arial"/>
            </a:endParaRPr>
          </a:p>
        </p:txBody>
      </p:sp>
      <p:sp>
        <p:nvSpPr>
          <p:cNvPr id="174" name="Google Shape;174;p22"/>
          <p:cNvSpPr txBox="1"/>
          <p:nvPr/>
        </p:nvSpPr>
        <p:spPr>
          <a:xfrm>
            <a:off x="350425" y="2402458"/>
            <a:ext cx="5833500" cy="316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IT" sz="1100">
                <a:solidFill>
                  <a:srgbClr val="0033B3"/>
                </a:solidFill>
                <a:highlight>
                  <a:srgbClr val="FFFFFF"/>
                </a:highlight>
                <a:latin typeface="Courier New"/>
                <a:ea typeface="Courier New"/>
                <a:cs typeface="Courier New"/>
                <a:sym typeface="Courier New"/>
              </a:rPr>
              <a:t>public class </a:t>
            </a:r>
            <a:r>
              <a:rPr lang="it-IT" sz="1100">
                <a:solidFill>
                  <a:schemeClr val="dk1"/>
                </a:solidFill>
                <a:highlight>
                  <a:srgbClr val="FFFFFF"/>
                </a:highlight>
                <a:latin typeface="Courier New"/>
                <a:ea typeface="Courier New"/>
                <a:cs typeface="Courier New"/>
                <a:sym typeface="Courier New"/>
              </a:rPr>
              <a:t>GenericExtensionFilter </a:t>
            </a:r>
            <a:r>
              <a:rPr lang="it-IT" sz="1100">
                <a:solidFill>
                  <a:srgbClr val="0033B3"/>
                </a:solidFill>
                <a:highlight>
                  <a:srgbClr val="FFFFFF"/>
                </a:highlight>
                <a:latin typeface="Courier New"/>
                <a:ea typeface="Courier New"/>
                <a:cs typeface="Courier New"/>
                <a:sym typeface="Courier New"/>
              </a:rPr>
              <a:t>implements </a:t>
            </a:r>
            <a:r>
              <a:rPr lang="it-IT" sz="1100">
                <a:solidFill>
                  <a:schemeClr val="dk1"/>
                </a:solidFill>
                <a:highlight>
                  <a:srgbClr val="FFFFFF"/>
                </a:highlight>
                <a:latin typeface="Courier New"/>
                <a:ea typeface="Courier New"/>
                <a:cs typeface="Courier New"/>
                <a:sym typeface="Courier New"/>
              </a:rPr>
              <a:t>FilenameFilter </a:t>
            </a:r>
            <a:r>
              <a:rPr lang="it-IT"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it-IT" sz="1100">
                <a:solidFill>
                  <a:srgbClr val="080808"/>
                </a:solidFill>
                <a:highlight>
                  <a:srgbClr val="FFFFFF"/>
                </a:highlight>
                <a:latin typeface="Courier New"/>
                <a:ea typeface="Courier New"/>
                <a:cs typeface="Courier New"/>
                <a:sym typeface="Courier New"/>
              </a:rPr>
              <a:t>   </a:t>
            </a:r>
            <a:r>
              <a:rPr lang="it-IT" sz="1100">
                <a:solidFill>
                  <a:srgbClr val="0033B3"/>
                </a:solidFill>
                <a:highlight>
                  <a:srgbClr val="FFFFFF"/>
                </a:highlight>
                <a:latin typeface="Courier New"/>
                <a:ea typeface="Courier New"/>
                <a:cs typeface="Courier New"/>
                <a:sym typeface="Courier New"/>
              </a:rPr>
              <a:t>private final </a:t>
            </a:r>
            <a:r>
              <a:rPr lang="it-IT" sz="1100">
                <a:solidFill>
                  <a:schemeClr val="dk1"/>
                </a:solidFill>
                <a:highlight>
                  <a:srgbClr val="FFFFFF"/>
                </a:highlight>
                <a:latin typeface="Courier New"/>
                <a:ea typeface="Courier New"/>
                <a:cs typeface="Courier New"/>
                <a:sym typeface="Courier New"/>
              </a:rPr>
              <a:t>String </a:t>
            </a:r>
            <a:r>
              <a:rPr lang="it-IT" sz="1100">
                <a:solidFill>
                  <a:srgbClr val="871094"/>
                </a:solidFill>
                <a:highlight>
                  <a:srgbClr val="FFFFFF"/>
                </a:highlight>
                <a:latin typeface="Courier New"/>
                <a:ea typeface="Courier New"/>
                <a:cs typeface="Courier New"/>
                <a:sym typeface="Courier New"/>
              </a:rPr>
              <a:t>extension</a:t>
            </a:r>
            <a:r>
              <a:rPr lang="it-IT"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it-IT" sz="1100">
                <a:solidFill>
                  <a:srgbClr val="080808"/>
                </a:solidFill>
                <a:highlight>
                  <a:srgbClr val="FFFFFF"/>
                </a:highlight>
                <a:latin typeface="Courier New"/>
                <a:ea typeface="Courier New"/>
                <a:cs typeface="Courier New"/>
                <a:sym typeface="Courier New"/>
              </a:rPr>
              <a:t>   </a:t>
            </a:r>
            <a:r>
              <a:rPr lang="it-IT" sz="1100">
                <a:solidFill>
                  <a:srgbClr val="0033B3"/>
                </a:solidFill>
                <a:highlight>
                  <a:srgbClr val="FFFFFF"/>
                </a:highlight>
                <a:latin typeface="Courier New"/>
                <a:ea typeface="Courier New"/>
                <a:cs typeface="Courier New"/>
                <a:sym typeface="Courier New"/>
              </a:rPr>
              <a:t>public </a:t>
            </a:r>
            <a:r>
              <a:rPr lang="it-IT" sz="1100">
                <a:solidFill>
                  <a:srgbClr val="00627A"/>
                </a:solidFill>
                <a:highlight>
                  <a:srgbClr val="FFFFFF"/>
                </a:highlight>
                <a:latin typeface="Courier New"/>
                <a:ea typeface="Courier New"/>
                <a:cs typeface="Courier New"/>
                <a:sym typeface="Courier New"/>
              </a:rPr>
              <a:t>GenericExtensionFilter</a:t>
            </a:r>
            <a:r>
              <a:rPr lang="it-IT" sz="1100">
                <a:solidFill>
                  <a:srgbClr val="080808"/>
                </a:solidFill>
                <a:highlight>
                  <a:srgbClr val="FFFFFF"/>
                </a:highlight>
                <a:latin typeface="Courier New"/>
                <a:ea typeface="Courier New"/>
                <a:cs typeface="Courier New"/>
                <a:sym typeface="Courier New"/>
              </a:rPr>
              <a:t>(</a:t>
            </a:r>
            <a:r>
              <a:rPr lang="it-IT" sz="1100">
                <a:solidFill>
                  <a:srgbClr val="0033B3"/>
                </a:solidFill>
                <a:highlight>
                  <a:srgbClr val="FFFFFF"/>
                </a:highlight>
                <a:latin typeface="Courier New"/>
                <a:ea typeface="Courier New"/>
                <a:cs typeface="Courier New"/>
                <a:sym typeface="Courier New"/>
              </a:rPr>
              <a:t>final </a:t>
            </a:r>
            <a:r>
              <a:rPr lang="it-IT" sz="1100">
                <a:solidFill>
                  <a:schemeClr val="dk1"/>
                </a:solidFill>
                <a:highlight>
                  <a:srgbClr val="FFFFFF"/>
                </a:highlight>
                <a:latin typeface="Courier New"/>
                <a:ea typeface="Courier New"/>
                <a:cs typeface="Courier New"/>
                <a:sym typeface="Courier New"/>
              </a:rPr>
              <a:t>String </a:t>
            </a:r>
            <a:r>
              <a:rPr lang="it-IT" sz="1100">
                <a:solidFill>
                  <a:srgbClr val="080808"/>
                </a:solidFill>
                <a:highlight>
                  <a:srgbClr val="FFFFFF"/>
                </a:highlight>
                <a:latin typeface="Courier New"/>
                <a:ea typeface="Courier New"/>
                <a:cs typeface="Courier New"/>
                <a:sym typeface="Courier New"/>
              </a:rPr>
              <a:t>extension) {</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it-IT" sz="1100">
                <a:solidFill>
                  <a:srgbClr val="080808"/>
                </a:solidFill>
                <a:highlight>
                  <a:srgbClr val="FFFFFF"/>
                </a:highlight>
                <a:latin typeface="Courier New"/>
                <a:ea typeface="Courier New"/>
                <a:cs typeface="Courier New"/>
                <a:sym typeface="Courier New"/>
              </a:rPr>
              <a:t>       </a:t>
            </a:r>
            <a:r>
              <a:rPr lang="it-IT" sz="1100">
                <a:solidFill>
                  <a:srgbClr val="0033B3"/>
                </a:solidFill>
                <a:highlight>
                  <a:srgbClr val="FFFFFF"/>
                </a:highlight>
                <a:latin typeface="Courier New"/>
                <a:ea typeface="Courier New"/>
                <a:cs typeface="Courier New"/>
                <a:sym typeface="Courier New"/>
              </a:rPr>
              <a:t>this</a:t>
            </a:r>
            <a:r>
              <a:rPr lang="it-IT" sz="1100">
                <a:solidFill>
                  <a:srgbClr val="080808"/>
                </a:solidFill>
                <a:highlight>
                  <a:srgbClr val="FFFFFF"/>
                </a:highlight>
                <a:latin typeface="Courier New"/>
                <a:ea typeface="Courier New"/>
                <a:cs typeface="Courier New"/>
                <a:sym typeface="Courier New"/>
              </a:rPr>
              <a:t>.</a:t>
            </a:r>
            <a:r>
              <a:rPr lang="it-IT" sz="1100">
                <a:solidFill>
                  <a:srgbClr val="871094"/>
                </a:solidFill>
                <a:highlight>
                  <a:srgbClr val="FFFFFF"/>
                </a:highlight>
                <a:latin typeface="Courier New"/>
                <a:ea typeface="Courier New"/>
                <a:cs typeface="Courier New"/>
                <a:sym typeface="Courier New"/>
              </a:rPr>
              <a:t>extension </a:t>
            </a:r>
            <a:r>
              <a:rPr lang="it-IT" sz="1100">
                <a:solidFill>
                  <a:srgbClr val="080808"/>
                </a:solidFill>
                <a:highlight>
                  <a:srgbClr val="FFFFFF"/>
                </a:highlight>
                <a:latin typeface="Courier New"/>
                <a:ea typeface="Courier New"/>
                <a:cs typeface="Courier New"/>
                <a:sym typeface="Courier New"/>
              </a:rPr>
              <a:t>= extension;</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it-IT" sz="1100">
                <a:solidFill>
                  <a:srgbClr val="080808"/>
                </a:solidFill>
                <a:highlight>
                  <a:srgbClr val="FFFFFF"/>
                </a:highlight>
                <a:latin typeface="Courier New"/>
                <a:ea typeface="Courier New"/>
                <a:cs typeface="Courier New"/>
                <a:sym typeface="Courier New"/>
              </a:rPr>
              <a:t>   }</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it-IT" sz="1100">
                <a:solidFill>
                  <a:srgbClr val="080808"/>
                </a:solidFill>
                <a:highlight>
                  <a:srgbClr val="FFFFFF"/>
                </a:highlight>
                <a:latin typeface="Courier New"/>
                <a:ea typeface="Courier New"/>
                <a:cs typeface="Courier New"/>
                <a:sym typeface="Courier New"/>
              </a:rPr>
              <a:t>   </a:t>
            </a:r>
            <a:r>
              <a:rPr lang="it-IT" sz="1100">
                <a:solidFill>
                  <a:srgbClr val="9E880D"/>
                </a:solidFill>
                <a:highlight>
                  <a:srgbClr val="FFFFFF"/>
                </a:highlight>
                <a:latin typeface="Courier New"/>
                <a:ea typeface="Courier New"/>
                <a:cs typeface="Courier New"/>
                <a:sym typeface="Courier New"/>
              </a:rPr>
              <a:t>@Override</a:t>
            </a:r>
            <a:endParaRPr sz="1100">
              <a:solidFill>
                <a:srgbClr val="9E880D"/>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it-IT" sz="1100">
                <a:solidFill>
                  <a:srgbClr val="9E880D"/>
                </a:solidFill>
                <a:highlight>
                  <a:srgbClr val="FFFFFF"/>
                </a:highlight>
                <a:latin typeface="Courier New"/>
                <a:ea typeface="Courier New"/>
                <a:cs typeface="Courier New"/>
                <a:sym typeface="Courier New"/>
              </a:rPr>
              <a:t>   </a:t>
            </a:r>
            <a:r>
              <a:rPr lang="it-IT" sz="1100">
                <a:solidFill>
                  <a:srgbClr val="0033B3"/>
                </a:solidFill>
                <a:highlight>
                  <a:srgbClr val="FFFFFF"/>
                </a:highlight>
                <a:latin typeface="Courier New"/>
                <a:ea typeface="Courier New"/>
                <a:cs typeface="Courier New"/>
                <a:sym typeface="Courier New"/>
              </a:rPr>
              <a:t>public boolean </a:t>
            </a:r>
            <a:r>
              <a:rPr lang="it-IT" sz="1100">
                <a:solidFill>
                  <a:srgbClr val="00627A"/>
                </a:solidFill>
                <a:highlight>
                  <a:srgbClr val="FFFFFF"/>
                </a:highlight>
                <a:latin typeface="Courier New"/>
                <a:ea typeface="Courier New"/>
                <a:cs typeface="Courier New"/>
                <a:sym typeface="Courier New"/>
              </a:rPr>
              <a:t>accept</a:t>
            </a:r>
            <a:r>
              <a:rPr lang="it-IT" sz="1100">
                <a:solidFill>
                  <a:srgbClr val="080808"/>
                </a:solidFill>
                <a:highlight>
                  <a:srgbClr val="FFFFFF"/>
                </a:highlight>
                <a:latin typeface="Courier New"/>
                <a:ea typeface="Courier New"/>
                <a:cs typeface="Courier New"/>
                <a:sym typeface="Courier New"/>
              </a:rPr>
              <a:t>(</a:t>
            </a:r>
            <a:r>
              <a:rPr lang="it-IT" sz="1100">
                <a:solidFill>
                  <a:srgbClr val="0033B3"/>
                </a:solidFill>
                <a:highlight>
                  <a:srgbClr val="FFFFFF"/>
                </a:highlight>
                <a:latin typeface="Courier New"/>
                <a:ea typeface="Courier New"/>
                <a:cs typeface="Courier New"/>
                <a:sym typeface="Courier New"/>
              </a:rPr>
              <a:t>final </a:t>
            </a:r>
            <a:r>
              <a:rPr lang="it-IT" sz="1100">
                <a:solidFill>
                  <a:schemeClr val="dk1"/>
                </a:solidFill>
                <a:highlight>
                  <a:srgbClr val="FFFFFF"/>
                </a:highlight>
                <a:latin typeface="Courier New"/>
                <a:ea typeface="Courier New"/>
                <a:cs typeface="Courier New"/>
                <a:sym typeface="Courier New"/>
              </a:rPr>
              <a:t>File </a:t>
            </a:r>
            <a:r>
              <a:rPr lang="it-IT" sz="1100">
                <a:solidFill>
                  <a:srgbClr val="080808"/>
                </a:solidFill>
                <a:highlight>
                  <a:srgbClr val="FFFFFF"/>
                </a:highlight>
                <a:latin typeface="Courier New"/>
                <a:ea typeface="Courier New"/>
                <a:cs typeface="Courier New"/>
                <a:sym typeface="Courier New"/>
              </a:rPr>
              <a:t>dir, </a:t>
            </a:r>
            <a:r>
              <a:rPr lang="it-IT" sz="1100">
                <a:solidFill>
                  <a:srgbClr val="0033B3"/>
                </a:solidFill>
                <a:highlight>
                  <a:srgbClr val="FFFFFF"/>
                </a:highlight>
                <a:latin typeface="Courier New"/>
                <a:ea typeface="Courier New"/>
                <a:cs typeface="Courier New"/>
                <a:sym typeface="Courier New"/>
              </a:rPr>
              <a:t>final </a:t>
            </a:r>
            <a:r>
              <a:rPr lang="it-IT" sz="1100">
                <a:solidFill>
                  <a:schemeClr val="dk1"/>
                </a:solidFill>
                <a:highlight>
                  <a:srgbClr val="FFFFFF"/>
                </a:highlight>
                <a:latin typeface="Courier New"/>
                <a:ea typeface="Courier New"/>
                <a:cs typeface="Courier New"/>
                <a:sym typeface="Courier New"/>
              </a:rPr>
              <a:t>String </a:t>
            </a:r>
            <a:r>
              <a:rPr lang="it-IT" sz="1100">
                <a:solidFill>
                  <a:srgbClr val="080808"/>
                </a:solidFill>
                <a:highlight>
                  <a:srgbClr val="FFFFFF"/>
                </a:highlight>
                <a:latin typeface="Courier New"/>
                <a:ea typeface="Courier New"/>
                <a:cs typeface="Courier New"/>
                <a:sym typeface="Courier New"/>
              </a:rPr>
              <a:t>name) {</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it-IT" sz="1100">
                <a:solidFill>
                  <a:srgbClr val="080808"/>
                </a:solidFill>
                <a:highlight>
                  <a:srgbClr val="FFFFFF"/>
                </a:highlight>
                <a:latin typeface="Courier New"/>
                <a:ea typeface="Courier New"/>
                <a:cs typeface="Courier New"/>
                <a:sym typeface="Courier New"/>
              </a:rPr>
              <a:t>       </a:t>
            </a:r>
            <a:r>
              <a:rPr lang="it-IT" sz="1100">
                <a:solidFill>
                  <a:srgbClr val="0033B3"/>
                </a:solidFill>
                <a:highlight>
                  <a:srgbClr val="FFFFFF"/>
                </a:highlight>
                <a:latin typeface="Courier New"/>
                <a:ea typeface="Courier New"/>
                <a:cs typeface="Courier New"/>
                <a:sym typeface="Courier New"/>
              </a:rPr>
              <a:t>return </a:t>
            </a:r>
            <a:r>
              <a:rPr lang="it-IT" sz="1100">
                <a:solidFill>
                  <a:srgbClr val="080808"/>
                </a:solidFill>
                <a:highlight>
                  <a:srgbClr val="FFFFFF"/>
                </a:highlight>
                <a:latin typeface="Courier New"/>
                <a:ea typeface="Courier New"/>
                <a:cs typeface="Courier New"/>
                <a:sym typeface="Courier New"/>
              </a:rPr>
              <a:t>name.endsWith(</a:t>
            </a:r>
            <a:r>
              <a:rPr lang="it-IT" sz="1100">
                <a:solidFill>
                  <a:srgbClr val="871094"/>
                </a:solidFill>
                <a:highlight>
                  <a:srgbClr val="FFFFFF"/>
                </a:highlight>
                <a:latin typeface="Courier New"/>
                <a:ea typeface="Courier New"/>
                <a:cs typeface="Courier New"/>
                <a:sym typeface="Courier New"/>
              </a:rPr>
              <a:t>extension</a:t>
            </a:r>
            <a:r>
              <a:rPr lang="it-IT"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it-IT" sz="1100">
                <a:solidFill>
                  <a:srgbClr val="080808"/>
                </a:solidFill>
                <a:highlight>
                  <a:srgbClr val="FFFFFF"/>
                </a:highlight>
                <a:latin typeface="Courier New"/>
                <a:ea typeface="Courier New"/>
                <a:cs typeface="Courier New"/>
                <a:sym typeface="Courier New"/>
              </a:rPr>
              <a:t>   }</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it-IT"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p:txBody>
      </p:sp>
      <p:sp>
        <p:nvSpPr>
          <p:cNvPr id="175" name="Google Shape;175;p22"/>
          <p:cNvSpPr txBox="1"/>
          <p:nvPr/>
        </p:nvSpPr>
        <p:spPr>
          <a:xfrm>
            <a:off x="6183932" y="3369730"/>
            <a:ext cx="4304700" cy="5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IT" sz="1100">
                <a:solidFill>
                  <a:srgbClr val="0033B3"/>
                </a:solidFill>
                <a:highlight>
                  <a:srgbClr val="FFFFFF"/>
                </a:highlight>
                <a:latin typeface="Courier New"/>
                <a:ea typeface="Courier New"/>
                <a:cs typeface="Courier New"/>
                <a:sym typeface="Courier New"/>
              </a:rPr>
              <a:t>final </a:t>
            </a:r>
            <a:r>
              <a:rPr lang="it-IT" sz="1100">
                <a:solidFill>
                  <a:schemeClr val="dk1"/>
                </a:solidFill>
                <a:highlight>
                  <a:srgbClr val="FFFFFF"/>
                </a:highlight>
                <a:latin typeface="Courier New"/>
                <a:ea typeface="Courier New"/>
                <a:cs typeface="Courier New"/>
                <a:sym typeface="Courier New"/>
              </a:rPr>
              <a:t>String sktFiles</a:t>
            </a:r>
            <a:r>
              <a:rPr lang="it-IT" sz="1100">
                <a:solidFill>
                  <a:srgbClr val="080808"/>
                </a:solidFill>
                <a:highlight>
                  <a:srgbClr val="FFFFFF"/>
                </a:highlight>
                <a:latin typeface="Courier New"/>
                <a:ea typeface="Courier New"/>
                <a:cs typeface="Courier New"/>
                <a:sym typeface="Courier New"/>
              </a:rPr>
              <a:t>[]=</a:t>
            </a:r>
            <a:r>
              <a:rPr lang="it-IT" sz="1100">
                <a:solidFill>
                  <a:schemeClr val="dk1"/>
                </a:solidFill>
                <a:highlight>
                  <a:srgbClr val="FFFFFF"/>
                </a:highlight>
                <a:latin typeface="Courier New"/>
                <a:ea typeface="Courier New"/>
                <a:cs typeface="Courier New"/>
                <a:sym typeface="Courier New"/>
              </a:rPr>
              <a:t>dir</a:t>
            </a:r>
            <a:r>
              <a:rPr lang="it-IT" sz="1100">
                <a:solidFill>
                  <a:srgbClr val="080808"/>
                </a:solidFill>
                <a:highlight>
                  <a:srgbClr val="FFFFFF"/>
                </a:highlight>
                <a:latin typeface="Courier New"/>
                <a:ea typeface="Courier New"/>
                <a:cs typeface="Courier New"/>
                <a:sym typeface="Courier New"/>
              </a:rPr>
              <a:t>.list(</a:t>
            </a:r>
            <a:r>
              <a:rPr lang="it-IT" sz="1100">
                <a:solidFill>
                  <a:schemeClr val="dk1"/>
                </a:solidFill>
                <a:highlight>
                  <a:srgbClr val="FFFFFF"/>
                </a:highlight>
                <a:latin typeface="Courier New"/>
                <a:ea typeface="Courier New"/>
                <a:cs typeface="Courier New"/>
                <a:sym typeface="Courier New"/>
              </a:rPr>
              <a:t>filterBySketch</a:t>
            </a:r>
            <a:r>
              <a:rPr lang="it-IT"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p:txBody>
      </p:sp>
      <p:sp>
        <p:nvSpPr>
          <p:cNvPr id="176" name="Google Shape;176;p22"/>
          <p:cNvSpPr txBox="1"/>
          <p:nvPr/>
        </p:nvSpPr>
        <p:spPr>
          <a:xfrm>
            <a:off x="6183932" y="2376138"/>
            <a:ext cx="5622900" cy="8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IT" sz="1100">
                <a:solidFill>
                  <a:srgbClr val="0033B3"/>
                </a:solidFill>
                <a:highlight>
                  <a:srgbClr val="FFFFFF"/>
                </a:highlight>
                <a:latin typeface="Courier New"/>
                <a:ea typeface="Courier New"/>
                <a:cs typeface="Courier New"/>
                <a:sym typeface="Courier New"/>
              </a:rPr>
              <a:t>final </a:t>
            </a:r>
            <a:r>
              <a:rPr lang="it-IT" sz="1100">
                <a:solidFill>
                  <a:schemeClr val="dk1"/>
                </a:solidFill>
                <a:highlight>
                  <a:srgbClr val="FFFFFF"/>
                </a:highlight>
                <a:latin typeface="Courier New"/>
                <a:ea typeface="Courier New"/>
                <a:cs typeface="Courier New"/>
                <a:sym typeface="Courier New"/>
              </a:rPr>
              <a:t>GenericExtensionFilter filterBySketch</a:t>
            </a:r>
            <a:r>
              <a:rPr lang="it-IT" sz="1100">
                <a:solidFill>
                  <a:srgbClr val="080808"/>
                </a:solidFill>
                <a:highlight>
                  <a:srgbClr val="FFFFFF"/>
                </a:highlight>
                <a:latin typeface="Courier New"/>
                <a:ea typeface="Courier New"/>
                <a:cs typeface="Courier New"/>
                <a:sym typeface="Courier New"/>
              </a:rPr>
              <a:t>= </a:t>
            </a:r>
            <a:r>
              <a:rPr lang="it-IT" sz="1100">
                <a:solidFill>
                  <a:srgbClr val="0033B3"/>
                </a:solidFill>
                <a:highlight>
                  <a:srgbClr val="FFFFFF"/>
                </a:highlight>
                <a:latin typeface="Courier New"/>
                <a:ea typeface="Courier New"/>
                <a:cs typeface="Courier New"/>
                <a:sym typeface="Courier New"/>
              </a:rPr>
              <a:t>new </a:t>
            </a:r>
            <a:r>
              <a:rPr lang="it-IT" sz="1100">
                <a:solidFill>
                  <a:srgbClr val="080808"/>
                </a:solidFill>
                <a:highlight>
                  <a:srgbClr val="FFFFFF"/>
                </a:highlight>
                <a:latin typeface="Courier New"/>
                <a:ea typeface="Courier New"/>
                <a:cs typeface="Courier New"/>
                <a:sym typeface="Courier New"/>
              </a:rPr>
              <a:t>GenericExtensionFilter(</a:t>
            </a:r>
            <a:r>
              <a:rPr i="1" lang="it-IT" sz="1100">
                <a:solidFill>
                  <a:srgbClr val="871094"/>
                </a:solidFill>
                <a:highlight>
                  <a:srgbClr val="FFFFFF"/>
                </a:highlight>
                <a:latin typeface="Courier New"/>
                <a:ea typeface="Courier New"/>
                <a:cs typeface="Courier New"/>
                <a:sym typeface="Courier New"/>
              </a:rPr>
              <a:t>SKETCH_EXTENSION</a:t>
            </a:r>
            <a:r>
              <a:rPr lang="it-IT"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it-IT" sz="1100">
                <a:solidFill>
                  <a:srgbClr val="0033B3"/>
                </a:solidFill>
                <a:highlight>
                  <a:srgbClr val="FFFFFF"/>
                </a:highlight>
                <a:latin typeface="Courier New"/>
                <a:ea typeface="Courier New"/>
                <a:cs typeface="Courier New"/>
                <a:sym typeface="Courier New"/>
              </a:rPr>
              <a:t>final </a:t>
            </a:r>
            <a:r>
              <a:rPr lang="it-IT" sz="1100">
                <a:solidFill>
                  <a:schemeClr val="dk1"/>
                </a:solidFill>
                <a:highlight>
                  <a:srgbClr val="FFFFFF"/>
                </a:highlight>
                <a:latin typeface="Courier New"/>
                <a:ea typeface="Courier New"/>
                <a:cs typeface="Courier New"/>
                <a:sym typeface="Courier New"/>
              </a:rPr>
              <a:t>GenericExtensionFilter filterByMetadata</a:t>
            </a:r>
            <a:r>
              <a:rPr lang="it-IT" sz="1100">
                <a:solidFill>
                  <a:srgbClr val="080808"/>
                </a:solidFill>
                <a:highlight>
                  <a:srgbClr val="FFFFFF"/>
                </a:highlight>
                <a:latin typeface="Courier New"/>
                <a:ea typeface="Courier New"/>
                <a:cs typeface="Courier New"/>
                <a:sym typeface="Courier New"/>
              </a:rPr>
              <a:t>= </a:t>
            </a:r>
            <a:r>
              <a:rPr lang="it-IT" sz="1100">
                <a:solidFill>
                  <a:srgbClr val="0033B3"/>
                </a:solidFill>
                <a:highlight>
                  <a:srgbClr val="FFFFFF"/>
                </a:highlight>
                <a:latin typeface="Courier New"/>
                <a:ea typeface="Courier New"/>
                <a:cs typeface="Courier New"/>
                <a:sym typeface="Courier New"/>
              </a:rPr>
              <a:t>new </a:t>
            </a:r>
            <a:r>
              <a:rPr lang="it-IT" sz="1100">
                <a:solidFill>
                  <a:srgbClr val="080808"/>
                </a:solidFill>
                <a:highlight>
                  <a:srgbClr val="FFFFFF"/>
                </a:highlight>
                <a:latin typeface="Courier New"/>
                <a:ea typeface="Courier New"/>
                <a:cs typeface="Courier New"/>
                <a:sym typeface="Courier New"/>
              </a:rPr>
              <a:t>GenericExtensionFilter(</a:t>
            </a:r>
            <a:r>
              <a:rPr i="1" lang="it-IT" sz="1100">
                <a:solidFill>
                  <a:srgbClr val="871094"/>
                </a:solidFill>
                <a:highlight>
                  <a:srgbClr val="FFFFFF"/>
                </a:highlight>
                <a:latin typeface="Courier New"/>
                <a:ea typeface="Courier New"/>
                <a:cs typeface="Courier New"/>
                <a:sym typeface="Courier New"/>
              </a:rPr>
              <a:t>METADATA_EXTENSION</a:t>
            </a:r>
            <a:r>
              <a:rPr lang="it-IT"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3"/>
          <p:cNvSpPr txBox="1"/>
          <p:nvPr>
            <p:ph type="ctrTitle"/>
          </p:nvPr>
        </p:nvSpPr>
        <p:spPr>
          <a:xfrm>
            <a:off x="389972" y="850789"/>
            <a:ext cx="11800200" cy="8475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595959"/>
              </a:buClr>
              <a:buSzPts val="3000"/>
              <a:buFont typeface="Times"/>
              <a:buNone/>
            </a:pPr>
            <a:r>
              <a:rPr b="1" lang="it-IT" sz="3000">
                <a:solidFill>
                  <a:srgbClr val="595959"/>
                </a:solidFill>
                <a:latin typeface="Times"/>
                <a:ea typeface="Times"/>
                <a:cs typeface="Times"/>
                <a:sym typeface="Times"/>
              </a:rPr>
              <a:t>Backend: struttura</a:t>
            </a:r>
            <a:endParaRPr/>
          </a:p>
        </p:txBody>
      </p:sp>
      <p:sp>
        <p:nvSpPr>
          <p:cNvPr id="182" name="Google Shape;182;p23"/>
          <p:cNvSpPr txBox="1"/>
          <p:nvPr>
            <p:ph idx="1" type="subTitle"/>
          </p:nvPr>
        </p:nvSpPr>
        <p:spPr>
          <a:xfrm>
            <a:off x="389975" y="1916175"/>
            <a:ext cx="6843900" cy="26049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0"/>
              </a:spcBef>
              <a:spcAft>
                <a:spcPts val="0"/>
              </a:spcAft>
              <a:buNone/>
            </a:pPr>
            <a:r>
              <a:rPr lang="it-IT" sz="2000">
                <a:solidFill>
                  <a:srgbClr val="595959"/>
                </a:solidFill>
                <a:latin typeface="Arial"/>
                <a:ea typeface="Arial"/>
                <a:cs typeface="Arial"/>
                <a:sym typeface="Arial"/>
              </a:rPr>
              <a:t>Suddivisione in tre livelli:</a:t>
            </a:r>
            <a:endParaRPr sz="2000">
              <a:solidFill>
                <a:srgbClr val="595959"/>
              </a:solidFill>
              <a:latin typeface="Arial"/>
              <a:ea typeface="Arial"/>
              <a:cs typeface="Arial"/>
              <a:sym typeface="Arial"/>
            </a:endParaRPr>
          </a:p>
          <a:p>
            <a:pPr indent="-508000" lvl="1" marL="914400" rtl="0" algn="l">
              <a:spcBef>
                <a:spcPts val="500"/>
              </a:spcBef>
              <a:spcAft>
                <a:spcPts val="0"/>
              </a:spcAft>
              <a:buClr>
                <a:srgbClr val="595959"/>
              </a:buClr>
              <a:buSzPts val="2000"/>
              <a:buFont typeface="Arial"/>
              <a:buChar char="○"/>
            </a:pPr>
            <a:r>
              <a:rPr b="1" lang="it-IT" sz="2000">
                <a:solidFill>
                  <a:srgbClr val="595959"/>
                </a:solidFill>
                <a:latin typeface="Arial"/>
                <a:ea typeface="Arial"/>
                <a:cs typeface="Arial"/>
                <a:sym typeface="Arial"/>
              </a:rPr>
              <a:t>C</a:t>
            </a:r>
            <a:r>
              <a:rPr b="1" lang="it-IT" sz="2000">
                <a:solidFill>
                  <a:srgbClr val="595959"/>
                </a:solidFill>
                <a:latin typeface="Arial"/>
                <a:ea typeface="Arial"/>
                <a:cs typeface="Arial"/>
                <a:sym typeface="Arial"/>
              </a:rPr>
              <a:t>ontroller</a:t>
            </a:r>
            <a:r>
              <a:rPr lang="it-IT" sz="2000">
                <a:solidFill>
                  <a:srgbClr val="595959"/>
                </a:solidFill>
                <a:latin typeface="Arial"/>
                <a:ea typeface="Arial"/>
                <a:cs typeface="Arial"/>
                <a:sym typeface="Arial"/>
              </a:rPr>
              <a:t> </a:t>
            </a:r>
            <a:r>
              <a:rPr lang="it-IT">
                <a:solidFill>
                  <a:srgbClr val="595959"/>
                </a:solidFill>
                <a:latin typeface="Arial"/>
                <a:ea typeface="Arial"/>
                <a:cs typeface="Arial"/>
                <a:sym typeface="Arial"/>
              </a:rPr>
              <a:t>interfacciamento</a:t>
            </a:r>
            <a:r>
              <a:rPr lang="it-IT" sz="2000">
                <a:solidFill>
                  <a:srgbClr val="595959"/>
                </a:solidFill>
                <a:latin typeface="Arial"/>
                <a:ea typeface="Arial"/>
                <a:cs typeface="Arial"/>
                <a:sym typeface="Arial"/>
              </a:rPr>
              <a:t> con </a:t>
            </a:r>
            <a:r>
              <a:rPr lang="it-IT">
                <a:solidFill>
                  <a:srgbClr val="595959"/>
                </a:solidFill>
                <a:latin typeface="Arial"/>
                <a:ea typeface="Arial"/>
                <a:cs typeface="Arial"/>
                <a:sym typeface="Arial"/>
              </a:rPr>
              <a:t>client </a:t>
            </a:r>
            <a:r>
              <a:rPr lang="it-IT" sz="2000">
                <a:solidFill>
                  <a:srgbClr val="595959"/>
                </a:solidFill>
                <a:latin typeface="Arial"/>
                <a:ea typeface="Arial"/>
                <a:cs typeface="Arial"/>
                <a:sym typeface="Arial"/>
              </a:rPr>
              <a:t>GUI</a:t>
            </a:r>
            <a:endParaRPr b="1" sz="2000">
              <a:solidFill>
                <a:srgbClr val="595959"/>
              </a:solidFill>
              <a:latin typeface="Arial"/>
              <a:ea typeface="Arial"/>
              <a:cs typeface="Arial"/>
              <a:sym typeface="Arial"/>
            </a:endParaRPr>
          </a:p>
          <a:p>
            <a:pPr indent="-508000" lvl="1" marL="914400" marR="0" rtl="0" algn="l">
              <a:lnSpc>
                <a:spcPct val="90000"/>
              </a:lnSpc>
              <a:spcBef>
                <a:spcPts val="0"/>
              </a:spcBef>
              <a:spcAft>
                <a:spcPts val="0"/>
              </a:spcAft>
              <a:buClr>
                <a:srgbClr val="595959"/>
              </a:buClr>
              <a:buSzPts val="2000"/>
              <a:buFont typeface="Arial"/>
              <a:buChar char="○"/>
            </a:pPr>
            <a:r>
              <a:rPr b="1" lang="it-IT" sz="2000">
                <a:solidFill>
                  <a:srgbClr val="595959"/>
                </a:solidFill>
                <a:latin typeface="Arial"/>
                <a:ea typeface="Arial"/>
                <a:cs typeface="Arial"/>
                <a:sym typeface="Arial"/>
              </a:rPr>
              <a:t>Service</a:t>
            </a:r>
            <a:r>
              <a:rPr lang="it-IT" sz="2000">
                <a:solidFill>
                  <a:srgbClr val="595959"/>
                </a:solidFill>
                <a:latin typeface="Arial"/>
                <a:ea typeface="Arial"/>
                <a:cs typeface="Arial"/>
                <a:sym typeface="Arial"/>
              </a:rPr>
              <a:t> rappresentante i servizi di business</a:t>
            </a:r>
            <a:endParaRPr sz="2000">
              <a:solidFill>
                <a:srgbClr val="595959"/>
              </a:solidFill>
              <a:latin typeface="Arial"/>
              <a:ea typeface="Arial"/>
              <a:cs typeface="Arial"/>
              <a:sym typeface="Arial"/>
            </a:endParaRPr>
          </a:p>
          <a:p>
            <a:pPr indent="-508000" lvl="1" marL="914400" rtl="0" algn="l">
              <a:spcBef>
                <a:spcPts val="0"/>
              </a:spcBef>
              <a:spcAft>
                <a:spcPts val="0"/>
              </a:spcAft>
              <a:buClr>
                <a:srgbClr val="595959"/>
              </a:buClr>
              <a:buSzPts val="2000"/>
              <a:buFont typeface="Arial"/>
              <a:buChar char="○"/>
            </a:pPr>
            <a:r>
              <a:rPr b="1" lang="it-IT" sz="2000">
                <a:solidFill>
                  <a:srgbClr val="595959"/>
                </a:solidFill>
                <a:latin typeface="Arial"/>
                <a:ea typeface="Arial"/>
                <a:cs typeface="Arial"/>
                <a:sym typeface="Arial"/>
              </a:rPr>
              <a:t>R</a:t>
            </a:r>
            <a:r>
              <a:rPr b="1" lang="it-IT" sz="2000">
                <a:solidFill>
                  <a:srgbClr val="595959"/>
                </a:solidFill>
                <a:latin typeface="Arial"/>
                <a:ea typeface="Arial"/>
                <a:cs typeface="Arial"/>
                <a:sym typeface="Arial"/>
              </a:rPr>
              <a:t>epository</a:t>
            </a:r>
            <a:r>
              <a:rPr lang="it-IT" sz="2000">
                <a:solidFill>
                  <a:srgbClr val="595959"/>
                </a:solidFill>
                <a:latin typeface="Arial"/>
                <a:ea typeface="Arial"/>
                <a:cs typeface="Arial"/>
                <a:sym typeface="Arial"/>
              </a:rPr>
              <a:t> per persistenza dei dati </a:t>
            </a:r>
            <a:r>
              <a:rPr lang="it-IT">
                <a:solidFill>
                  <a:srgbClr val="595959"/>
                </a:solidFill>
                <a:latin typeface="Arial"/>
                <a:ea typeface="Arial"/>
                <a:cs typeface="Arial"/>
                <a:sym typeface="Arial"/>
              </a:rPr>
              <a:t>e preferenze</a:t>
            </a:r>
            <a:endParaRPr sz="2000">
              <a:solidFill>
                <a:srgbClr val="595959"/>
              </a:solidFill>
              <a:latin typeface="Arial"/>
              <a:ea typeface="Arial"/>
              <a:cs typeface="Arial"/>
              <a:sym typeface="Arial"/>
            </a:endParaRPr>
          </a:p>
          <a:p>
            <a:pPr indent="0" lvl="0" marL="914400" marR="0" rtl="0" algn="l">
              <a:lnSpc>
                <a:spcPct val="90000"/>
              </a:lnSpc>
              <a:spcBef>
                <a:spcPts val="1000"/>
              </a:spcBef>
              <a:spcAft>
                <a:spcPts val="0"/>
              </a:spcAft>
              <a:buNone/>
            </a:pPr>
            <a:r>
              <a:t/>
            </a:r>
            <a:endParaRPr sz="2000">
              <a:solidFill>
                <a:srgbClr val="595959"/>
              </a:solidFill>
              <a:latin typeface="Arial"/>
              <a:ea typeface="Arial"/>
              <a:cs typeface="Arial"/>
              <a:sym typeface="Arial"/>
            </a:endParaRPr>
          </a:p>
          <a:p>
            <a:pPr indent="0" lvl="0" marL="457200" marR="0" rtl="0" algn="l">
              <a:lnSpc>
                <a:spcPct val="90000"/>
              </a:lnSpc>
              <a:spcBef>
                <a:spcPts val="1000"/>
              </a:spcBef>
              <a:spcAft>
                <a:spcPts val="0"/>
              </a:spcAft>
              <a:buNone/>
            </a:pPr>
            <a:r>
              <a:t/>
            </a:r>
            <a:endParaRPr sz="2000">
              <a:solidFill>
                <a:srgbClr val="595959"/>
              </a:solidFill>
              <a:latin typeface="Arial"/>
              <a:ea typeface="Arial"/>
              <a:cs typeface="Arial"/>
              <a:sym typeface="Arial"/>
            </a:endParaRPr>
          </a:p>
          <a:p>
            <a:pPr indent="0" lvl="0" marL="0" marR="0" rtl="0" algn="l">
              <a:lnSpc>
                <a:spcPct val="90000"/>
              </a:lnSpc>
              <a:spcBef>
                <a:spcPts val="1000"/>
              </a:spcBef>
              <a:spcAft>
                <a:spcPts val="0"/>
              </a:spcAft>
              <a:buSzPts val="2400"/>
              <a:buNone/>
            </a:pPr>
            <a:r>
              <a:t/>
            </a:r>
            <a:endParaRPr sz="2000">
              <a:solidFill>
                <a:srgbClr val="595959"/>
              </a:solidFill>
              <a:latin typeface="Arial"/>
              <a:ea typeface="Arial"/>
              <a:cs typeface="Arial"/>
              <a:sym typeface="Arial"/>
            </a:endParaRPr>
          </a:p>
          <a:p>
            <a:pPr indent="-215900" lvl="0" marL="342900" rtl="0" algn="l">
              <a:lnSpc>
                <a:spcPct val="90000"/>
              </a:lnSpc>
              <a:spcBef>
                <a:spcPts val="1000"/>
              </a:spcBef>
              <a:spcAft>
                <a:spcPts val="0"/>
              </a:spcAft>
              <a:buClr>
                <a:schemeClr val="dk1"/>
              </a:buClr>
              <a:buSzPts val="2000"/>
              <a:buNone/>
            </a:pPr>
            <a:r>
              <a:t/>
            </a:r>
            <a:endParaRPr sz="2000">
              <a:solidFill>
                <a:srgbClr val="595959"/>
              </a:solidFill>
              <a:latin typeface="Arial"/>
              <a:ea typeface="Arial"/>
              <a:cs typeface="Arial"/>
              <a:sym typeface="Arial"/>
            </a:endParaRPr>
          </a:p>
        </p:txBody>
      </p:sp>
      <p:pic>
        <p:nvPicPr>
          <p:cNvPr id="183" name="Google Shape;183;p23"/>
          <p:cNvPicPr preferRelativeResize="0"/>
          <p:nvPr/>
        </p:nvPicPr>
        <p:blipFill rotWithShape="1">
          <a:blip r:embed="rId3">
            <a:alphaModFix/>
          </a:blip>
          <a:srcRect b="0" l="0" r="0" t="0"/>
          <a:stretch/>
        </p:blipFill>
        <p:spPr>
          <a:xfrm>
            <a:off x="389972" y="103091"/>
            <a:ext cx="4015772" cy="358897"/>
          </a:xfrm>
          <a:prstGeom prst="rect">
            <a:avLst/>
          </a:prstGeom>
          <a:noFill/>
          <a:ln>
            <a:noFill/>
          </a:ln>
        </p:spPr>
      </p:pic>
      <p:sp>
        <p:nvSpPr>
          <p:cNvPr id="184" name="Google Shape;184;p23"/>
          <p:cNvSpPr/>
          <p:nvPr/>
        </p:nvSpPr>
        <p:spPr>
          <a:xfrm>
            <a:off x="350430" y="6305353"/>
            <a:ext cx="5631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it-IT" sz="1100" u="none" cap="none" strike="noStrike">
                <a:solidFill>
                  <a:schemeClr val="dk1"/>
                </a:solidFill>
                <a:latin typeface="Arial"/>
                <a:ea typeface="Arial"/>
                <a:cs typeface="Arial"/>
                <a:sym typeface="Arial"/>
              </a:rPr>
              <a:t>2020</a:t>
            </a:r>
            <a:r>
              <a:rPr b="0" i="0" lang="it-IT" sz="1800" u="none" cap="none" strike="noStrike">
                <a:solidFill>
                  <a:schemeClr val="dk1"/>
                </a:solidFill>
                <a:latin typeface="Arial"/>
                <a:ea typeface="Arial"/>
                <a:cs typeface="Arial"/>
                <a:sym typeface="Arial"/>
              </a:rPr>
              <a:t> </a:t>
            </a:r>
            <a:endParaRPr b="0" i="0" sz="1800" u="none" cap="none" strike="noStrike">
              <a:solidFill>
                <a:schemeClr val="dk1"/>
              </a:solidFill>
              <a:latin typeface="Calibri"/>
              <a:ea typeface="Calibri"/>
              <a:cs typeface="Calibri"/>
              <a:sym typeface="Calibri"/>
            </a:endParaRPr>
          </a:p>
        </p:txBody>
      </p:sp>
      <p:sp>
        <p:nvSpPr>
          <p:cNvPr id="185" name="Google Shape;185;p23"/>
          <p:cNvSpPr txBox="1"/>
          <p:nvPr>
            <p:ph idx="12" type="sldNum"/>
          </p:nvPr>
        </p:nvSpPr>
        <p:spPr>
          <a:xfrm>
            <a:off x="10927493" y="6408100"/>
            <a:ext cx="426300" cy="261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it-IT" sz="1100">
                <a:solidFill>
                  <a:schemeClr val="dk1"/>
                </a:solidFill>
                <a:latin typeface="Arial"/>
                <a:ea typeface="Arial"/>
                <a:cs typeface="Arial"/>
                <a:sym typeface="Arial"/>
              </a:rPr>
              <a:t>‹#›</a:t>
            </a:fld>
            <a:endParaRPr sz="11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4"/>
          <p:cNvSpPr txBox="1"/>
          <p:nvPr>
            <p:ph type="ctrTitle"/>
          </p:nvPr>
        </p:nvSpPr>
        <p:spPr>
          <a:xfrm>
            <a:off x="389972" y="850789"/>
            <a:ext cx="11800200" cy="8475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595959"/>
              </a:buClr>
              <a:buSzPts val="3000"/>
              <a:buFont typeface="Times"/>
              <a:buNone/>
            </a:pPr>
            <a:r>
              <a:rPr b="1" lang="it-IT" sz="3000">
                <a:solidFill>
                  <a:srgbClr val="595959"/>
                </a:solidFill>
                <a:latin typeface="Times"/>
                <a:ea typeface="Times"/>
                <a:cs typeface="Times"/>
                <a:sym typeface="Times"/>
              </a:rPr>
              <a:t>Front</a:t>
            </a:r>
            <a:r>
              <a:rPr b="1" lang="it-IT" sz="3000">
                <a:solidFill>
                  <a:srgbClr val="595959"/>
                </a:solidFill>
                <a:latin typeface="Times"/>
                <a:ea typeface="Times"/>
                <a:cs typeface="Times"/>
                <a:sym typeface="Times"/>
              </a:rPr>
              <a:t>end: struttura</a:t>
            </a:r>
            <a:endParaRPr/>
          </a:p>
        </p:txBody>
      </p:sp>
      <p:sp>
        <p:nvSpPr>
          <p:cNvPr id="191" name="Google Shape;191;p24"/>
          <p:cNvSpPr txBox="1"/>
          <p:nvPr>
            <p:ph idx="1" type="subTitle"/>
          </p:nvPr>
        </p:nvSpPr>
        <p:spPr>
          <a:xfrm>
            <a:off x="389972" y="1896730"/>
            <a:ext cx="9257700" cy="26049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0"/>
              </a:spcBef>
              <a:spcAft>
                <a:spcPts val="0"/>
              </a:spcAft>
              <a:buNone/>
            </a:pPr>
            <a:r>
              <a:rPr lang="it-IT" sz="2000">
                <a:solidFill>
                  <a:srgbClr val="595959"/>
                </a:solidFill>
                <a:latin typeface="Arial"/>
                <a:ea typeface="Arial"/>
                <a:cs typeface="Arial"/>
                <a:sym typeface="Arial"/>
              </a:rPr>
              <a:t>Suddivisione in tre livelli:</a:t>
            </a:r>
            <a:endParaRPr sz="2000">
              <a:solidFill>
                <a:srgbClr val="595959"/>
              </a:solidFill>
              <a:latin typeface="Arial"/>
              <a:ea typeface="Arial"/>
              <a:cs typeface="Arial"/>
              <a:sym typeface="Arial"/>
            </a:endParaRPr>
          </a:p>
          <a:p>
            <a:pPr indent="-508000" lvl="1" marL="914400" rtl="0" algn="l">
              <a:spcBef>
                <a:spcPts val="500"/>
              </a:spcBef>
              <a:spcAft>
                <a:spcPts val="0"/>
              </a:spcAft>
              <a:buClr>
                <a:srgbClr val="595959"/>
              </a:buClr>
              <a:buSzPts val="2000"/>
              <a:buFont typeface="Arial"/>
              <a:buChar char="○"/>
            </a:pPr>
            <a:r>
              <a:rPr b="1" lang="it-IT" sz="2000">
                <a:solidFill>
                  <a:srgbClr val="595959"/>
                </a:solidFill>
                <a:latin typeface="Arial"/>
                <a:ea typeface="Arial"/>
                <a:cs typeface="Arial"/>
                <a:sym typeface="Arial"/>
              </a:rPr>
              <a:t>Bundles </a:t>
            </a:r>
            <a:r>
              <a:rPr lang="it-IT" sz="2000">
                <a:solidFill>
                  <a:srgbClr val="595959"/>
                </a:solidFill>
                <a:latin typeface="Arial"/>
                <a:ea typeface="Arial"/>
                <a:cs typeface="Arial"/>
                <a:sym typeface="Arial"/>
              </a:rPr>
              <a:t>controllo lingua e labels</a:t>
            </a:r>
            <a:endParaRPr sz="2000">
              <a:solidFill>
                <a:srgbClr val="595959"/>
              </a:solidFill>
              <a:latin typeface="Arial"/>
              <a:ea typeface="Arial"/>
              <a:cs typeface="Arial"/>
              <a:sym typeface="Arial"/>
            </a:endParaRPr>
          </a:p>
          <a:p>
            <a:pPr indent="-508000" lvl="1" marL="914400" marR="0" rtl="0" algn="l">
              <a:lnSpc>
                <a:spcPct val="90000"/>
              </a:lnSpc>
              <a:spcBef>
                <a:spcPts val="0"/>
              </a:spcBef>
              <a:spcAft>
                <a:spcPts val="0"/>
              </a:spcAft>
              <a:buClr>
                <a:srgbClr val="595959"/>
              </a:buClr>
              <a:buSzPts val="2000"/>
              <a:buFont typeface="Arial"/>
              <a:buChar char="○"/>
            </a:pPr>
            <a:r>
              <a:rPr b="1" lang="it-IT" sz="2000">
                <a:solidFill>
                  <a:srgbClr val="595959"/>
                </a:solidFill>
                <a:latin typeface="Arial"/>
                <a:ea typeface="Arial"/>
                <a:cs typeface="Arial"/>
                <a:sym typeface="Arial"/>
              </a:rPr>
              <a:t>Controller </a:t>
            </a:r>
            <a:r>
              <a:rPr lang="it-IT" sz="2000">
                <a:solidFill>
                  <a:srgbClr val="595959"/>
                </a:solidFill>
                <a:latin typeface="Arial"/>
                <a:ea typeface="Arial"/>
                <a:cs typeface="Arial"/>
                <a:sym typeface="Arial"/>
              </a:rPr>
              <a:t>con binding dinamico files .fxml</a:t>
            </a:r>
            <a:endParaRPr sz="2000">
              <a:solidFill>
                <a:srgbClr val="595959"/>
              </a:solidFill>
              <a:latin typeface="Arial"/>
              <a:ea typeface="Arial"/>
              <a:cs typeface="Arial"/>
              <a:sym typeface="Arial"/>
            </a:endParaRPr>
          </a:p>
          <a:p>
            <a:pPr indent="-508000" lvl="1" marL="914400" rtl="0" algn="l">
              <a:spcBef>
                <a:spcPts val="0"/>
              </a:spcBef>
              <a:spcAft>
                <a:spcPts val="0"/>
              </a:spcAft>
              <a:buClr>
                <a:srgbClr val="595959"/>
              </a:buClr>
              <a:buSzPts val="2000"/>
              <a:buFont typeface="Arial"/>
              <a:buChar char="○"/>
            </a:pPr>
            <a:r>
              <a:rPr b="1" lang="it-IT" sz="2000">
                <a:solidFill>
                  <a:srgbClr val="595959"/>
                </a:solidFill>
                <a:latin typeface="Arial"/>
                <a:ea typeface="Arial"/>
                <a:cs typeface="Arial"/>
                <a:sym typeface="Arial"/>
              </a:rPr>
              <a:t>Utils </a:t>
            </a:r>
            <a:r>
              <a:rPr lang="it-IT" sz="2000">
                <a:solidFill>
                  <a:srgbClr val="595959"/>
                </a:solidFill>
                <a:latin typeface="Arial"/>
                <a:ea typeface="Arial"/>
                <a:cs typeface="Arial"/>
                <a:sym typeface="Arial"/>
              </a:rPr>
              <a:t>per costanti e metodi statici applicazione</a:t>
            </a:r>
            <a:endParaRPr sz="2000">
              <a:solidFill>
                <a:srgbClr val="595959"/>
              </a:solidFill>
              <a:latin typeface="Arial"/>
              <a:ea typeface="Arial"/>
              <a:cs typeface="Arial"/>
              <a:sym typeface="Arial"/>
            </a:endParaRPr>
          </a:p>
          <a:p>
            <a:pPr indent="0" lvl="0" marL="457200" marR="0" rtl="0" algn="l">
              <a:lnSpc>
                <a:spcPct val="90000"/>
              </a:lnSpc>
              <a:spcBef>
                <a:spcPts val="1000"/>
              </a:spcBef>
              <a:spcAft>
                <a:spcPts val="0"/>
              </a:spcAft>
              <a:buNone/>
            </a:pPr>
            <a:r>
              <a:t/>
            </a:r>
            <a:endParaRPr sz="2000">
              <a:solidFill>
                <a:srgbClr val="595959"/>
              </a:solidFill>
              <a:latin typeface="Arial"/>
              <a:ea typeface="Arial"/>
              <a:cs typeface="Arial"/>
              <a:sym typeface="Arial"/>
            </a:endParaRPr>
          </a:p>
          <a:p>
            <a:pPr indent="0" lvl="0" marL="457200" marR="0" rtl="0" algn="l">
              <a:lnSpc>
                <a:spcPct val="90000"/>
              </a:lnSpc>
              <a:spcBef>
                <a:spcPts val="1000"/>
              </a:spcBef>
              <a:spcAft>
                <a:spcPts val="0"/>
              </a:spcAft>
              <a:buNone/>
            </a:pPr>
            <a:r>
              <a:t/>
            </a:r>
            <a:endParaRPr sz="2000">
              <a:solidFill>
                <a:srgbClr val="595959"/>
              </a:solidFill>
              <a:latin typeface="Arial"/>
              <a:ea typeface="Arial"/>
              <a:cs typeface="Arial"/>
              <a:sym typeface="Arial"/>
            </a:endParaRPr>
          </a:p>
          <a:p>
            <a:pPr indent="0" lvl="0" marL="0" marR="0" rtl="0" algn="l">
              <a:lnSpc>
                <a:spcPct val="90000"/>
              </a:lnSpc>
              <a:spcBef>
                <a:spcPts val="1000"/>
              </a:spcBef>
              <a:spcAft>
                <a:spcPts val="0"/>
              </a:spcAft>
              <a:buSzPts val="2400"/>
              <a:buNone/>
            </a:pPr>
            <a:r>
              <a:t/>
            </a:r>
            <a:endParaRPr sz="2000">
              <a:solidFill>
                <a:srgbClr val="595959"/>
              </a:solidFill>
              <a:latin typeface="Arial"/>
              <a:ea typeface="Arial"/>
              <a:cs typeface="Arial"/>
              <a:sym typeface="Arial"/>
            </a:endParaRPr>
          </a:p>
          <a:p>
            <a:pPr indent="-215900" lvl="0" marL="342900" rtl="0" algn="l">
              <a:lnSpc>
                <a:spcPct val="90000"/>
              </a:lnSpc>
              <a:spcBef>
                <a:spcPts val="1000"/>
              </a:spcBef>
              <a:spcAft>
                <a:spcPts val="0"/>
              </a:spcAft>
              <a:buClr>
                <a:schemeClr val="dk1"/>
              </a:buClr>
              <a:buSzPts val="2000"/>
              <a:buNone/>
            </a:pPr>
            <a:r>
              <a:t/>
            </a:r>
            <a:endParaRPr sz="2000">
              <a:solidFill>
                <a:srgbClr val="595959"/>
              </a:solidFill>
              <a:latin typeface="Arial"/>
              <a:ea typeface="Arial"/>
              <a:cs typeface="Arial"/>
              <a:sym typeface="Arial"/>
            </a:endParaRPr>
          </a:p>
        </p:txBody>
      </p:sp>
      <p:pic>
        <p:nvPicPr>
          <p:cNvPr id="192" name="Google Shape;192;p24"/>
          <p:cNvPicPr preferRelativeResize="0"/>
          <p:nvPr/>
        </p:nvPicPr>
        <p:blipFill rotWithShape="1">
          <a:blip r:embed="rId3">
            <a:alphaModFix/>
          </a:blip>
          <a:srcRect b="0" l="0" r="0" t="0"/>
          <a:stretch/>
        </p:blipFill>
        <p:spPr>
          <a:xfrm>
            <a:off x="389972" y="103091"/>
            <a:ext cx="4015772" cy="358897"/>
          </a:xfrm>
          <a:prstGeom prst="rect">
            <a:avLst/>
          </a:prstGeom>
          <a:noFill/>
          <a:ln>
            <a:noFill/>
          </a:ln>
        </p:spPr>
      </p:pic>
      <p:sp>
        <p:nvSpPr>
          <p:cNvPr id="193" name="Google Shape;193;p24"/>
          <p:cNvSpPr/>
          <p:nvPr/>
        </p:nvSpPr>
        <p:spPr>
          <a:xfrm>
            <a:off x="350430" y="6305353"/>
            <a:ext cx="5631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it-IT" sz="1100" u="none" cap="none" strike="noStrike">
                <a:solidFill>
                  <a:schemeClr val="dk1"/>
                </a:solidFill>
                <a:latin typeface="Arial"/>
                <a:ea typeface="Arial"/>
                <a:cs typeface="Arial"/>
                <a:sym typeface="Arial"/>
              </a:rPr>
              <a:t>2020</a:t>
            </a:r>
            <a:r>
              <a:rPr b="0" i="0" lang="it-IT" sz="1800" u="none" cap="none" strike="noStrike">
                <a:solidFill>
                  <a:schemeClr val="dk1"/>
                </a:solidFill>
                <a:latin typeface="Arial"/>
                <a:ea typeface="Arial"/>
                <a:cs typeface="Arial"/>
                <a:sym typeface="Arial"/>
              </a:rPr>
              <a:t> </a:t>
            </a:r>
            <a:endParaRPr b="0" i="0" sz="1800" u="none" cap="none" strike="noStrike">
              <a:solidFill>
                <a:schemeClr val="dk1"/>
              </a:solidFill>
              <a:latin typeface="Calibri"/>
              <a:ea typeface="Calibri"/>
              <a:cs typeface="Calibri"/>
              <a:sym typeface="Calibri"/>
            </a:endParaRPr>
          </a:p>
        </p:txBody>
      </p:sp>
      <p:sp>
        <p:nvSpPr>
          <p:cNvPr id="194" name="Google Shape;194;p24"/>
          <p:cNvSpPr txBox="1"/>
          <p:nvPr>
            <p:ph idx="12" type="sldNum"/>
          </p:nvPr>
        </p:nvSpPr>
        <p:spPr>
          <a:xfrm>
            <a:off x="10964144" y="6408100"/>
            <a:ext cx="389400" cy="261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it-IT" sz="1100">
                <a:solidFill>
                  <a:schemeClr val="dk1"/>
                </a:solidFill>
                <a:latin typeface="Arial"/>
                <a:ea typeface="Arial"/>
                <a:cs typeface="Arial"/>
                <a:sym typeface="Arial"/>
              </a:rPr>
              <a:t>‹#›</a:t>
            </a:fld>
            <a:endParaRPr sz="11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5"/>
          <p:cNvSpPr txBox="1"/>
          <p:nvPr>
            <p:ph type="ctrTitle"/>
          </p:nvPr>
        </p:nvSpPr>
        <p:spPr>
          <a:xfrm>
            <a:off x="389972" y="850789"/>
            <a:ext cx="11800200" cy="8475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595959"/>
              </a:buClr>
              <a:buSzPts val="3000"/>
              <a:buFont typeface="Times"/>
              <a:buNone/>
            </a:pPr>
            <a:r>
              <a:rPr b="1" lang="it-IT" sz="3000">
                <a:solidFill>
                  <a:srgbClr val="595959"/>
                </a:solidFill>
                <a:latin typeface="Times"/>
                <a:ea typeface="Times"/>
                <a:cs typeface="Times"/>
                <a:sym typeface="Times"/>
              </a:rPr>
              <a:t>Strumenti utilizzati</a:t>
            </a:r>
            <a:endParaRPr/>
          </a:p>
        </p:txBody>
      </p:sp>
      <p:sp>
        <p:nvSpPr>
          <p:cNvPr id="200" name="Google Shape;200;p25"/>
          <p:cNvSpPr txBox="1"/>
          <p:nvPr>
            <p:ph idx="1" type="subTitle"/>
          </p:nvPr>
        </p:nvSpPr>
        <p:spPr>
          <a:xfrm>
            <a:off x="389972" y="1896730"/>
            <a:ext cx="9257700" cy="2604900"/>
          </a:xfrm>
          <a:prstGeom prst="rect">
            <a:avLst/>
          </a:prstGeom>
          <a:noFill/>
          <a:ln>
            <a:noFill/>
          </a:ln>
        </p:spPr>
        <p:txBody>
          <a:bodyPr anchorCtr="0" anchor="t" bIns="45700" lIns="91425" spcFirstLastPara="1" rIns="91425" wrap="square" tIns="45700">
            <a:noAutofit/>
          </a:bodyPr>
          <a:lstStyle/>
          <a:p>
            <a:pPr indent="-355600" lvl="0" marL="457200" marR="0" rtl="0" algn="l">
              <a:lnSpc>
                <a:spcPct val="90000"/>
              </a:lnSpc>
              <a:spcBef>
                <a:spcPts val="1000"/>
              </a:spcBef>
              <a:spcAft>
                <a:spcPts val="0"/>
              </a:spcAft>
              <a:buClr>
                <a:srgbClr val="595959"/>
              </a:buClr>
              <a:buSzPts val="2000"/>
              <a:buFont typeface="Arial"/>
              <a:buChar char="●"/>
            </a:pPr>
            <a:r>
              <a:rPr lang="it-IT" sz="2000">
                <a:solidFill>
                  <a:srgbClr val="595959"/>
                </a:solidFill>
                <a:latin typeface="Arial"/>
                <a:ea typeface="Arial"/>
                <a:cs typeface="Arial"/>
                <a:sym typeface="Arial"/>
              </a:rPr>
              <a:t>Framework JavaFX</a:t>
            </a:r>
            <a:endParaRPr sz="2000">
              <a:solidFill>
                <a:srgbClr val="595959"/>
              </a:solidFill>
              <a:latin typeface="Arial"/>
              <a:ea typeface="Arial"/>
              <a:cs typeface="Arial"/>
              <a:sym typeface="Arial"/>
            </a:endParaRPr>
          </a:p>
          <a:p>
            <a:pPr indent="-355600" lvl="0" marL="457200" marR="0" rtl="0" algn="l">
              <a:lnSpc>
                <a:spcPct val="90000"/>
              </a:lnSpc>
              <a:spcBef>
                <a:spcPts val="0"/>
              </a:spcBef>
              <a:spcAft>
                <a:spcPts val="0"/>
              </a:spcAft>
              <a:buClr>
                <a:srgbClr val="595959"/>
              </a:buClr>
              <a:buSzPts val="2000"/>
              <a:buFont typeface="Arial"/>
              <a:buChar char="●"/>
            </a:pPr>
            <a:r>
              <a:rPr lang="it-IT" sz="2000">
                <a:solidFill>
                  <a:srgbClr val="595959"/>
                </a:solidFill>
                <a:latin typeface="Arial"/>
                <a:ea typeface="Arial"/>
                <a:cs typeface="Arial"/>
                <a:sym typeface="Arial"/>
              </a:rPr>
              <a:t>Linguaggio FXML</a:t>
            </a:r>
            <a:endParaRPr sz="2000">
              <a:solidFill>
                <a:srgbClr val="595959"/>
              </a:solidFill>
              <a:latin typeface="Arial"/>
              <a:ea typeface="Arial"/>
              <a:cs typeface="Arial"/>
              <a:sym typeface="Arial"/>
            </a:endParaRPr>
          </a:p>
          <a:p>
            <a:pPr indent="-355600" lvl="0" marL="457200" marR="0" rtl="0" algn="l">
              <a:lnSpc>
                <a:spcPct val="90000"/>
              </a:lnSpc>
              <a:spcBef>
                <a:spcPts val="0"/>
              </a:spcBef>
              <a:spcAft>
                <a:spcPts val="0"/>
              </a:spcAft>
              <a:buClr>
                <a:srgbClr val="595959"/>
              </a:buClr>
              <a:buSzPts val="2000"/>
              <a:buFont typeface="Arial"/>
              <a:buChar char="●"/>
            </a:pPr>
            <a:r>
              <a:rPr lang="it-IT" sz="2000">
                <a:solidFill>
                  <a:srgbClr val="595959"/>
                </a:solidFill>
                <a:latin typeface="Arial"/>
                <a:ea typeface="Arial"/>
                <a:cs typeface="Arial"/>
                <a:sym typeface="Arial"/>
              </a:rPr>
              <a:t>IntelliJ IDEA</a:t>
            </a:r>
            <a:endParaRPr sz="2000">
              <a:solidFill>
                <a:srgbClr val="595959"/>
              </a:solidFill>
              <a:latin typeface="Arial"/>
              <a:ea typeface="Arial"/>
              <a:cs typeface="Arial"/>
              <a:sym typeface="Arial"/>
            </a:endParaRPr>
          </a:p>
          <a:p>
            <a:pPr indent="-355600" lvl="0" marL="457200" marR="0" rtl="0" algn="l">
              <a:lnSpc>
                <a:spcPct val="90000"/>
              </a:lnSpc>
              <a:spcBef>
                <a:spcPts val="0"/>
              </a:spcBef>
              <a:spcAft>
                <a:spcPts val="0"/>
              </a:spcAft>
              <a:buClr>
                <a:srgbClr val="595959"/>
              </a:buClr>
              <a:buSzPts val="2000"/>
              <a:buFont typeface="Arial"/>
              <a:buChar char="●"/>
            </a:pPr>
            <a:r>
              <a:rPr lang="it-IT" sz="2000">
                <a:solidFill>
                  <a:srgbClr val="595959"/>
                </a:solidFill>
                <a:latin typeface="Arial"/>
                <a:ea typeface="Arial"/>
                <a:cs typeface="Arial"/>
                <a:sym typeface="Arial"/>
              </a:rPr>
              <a:t>Scene Builder</a:t>
            </a:r>
            <a:endParaRPr sz="2000">
              <a:solidFill>
                <a:srgbClr val="595959"/>
              </a:solidFill>
              <a:latin typeface="Arial"/>
              <a:ea typeface="Arial"/>
              <a:cs typeface="Arial"/>
              <a:sym typeface="Arial"/>
            </a:endParaRPr>
          </a:p>
          <a:p>
            <a:pPr indent="-355600" lvl="0" marL="457200" marR="0" rtl="0" algn="l">
              <a:lnSpc>
                <a:spcPct val="90000"/>
              </a:lnSpc>
              <a:spcBef>
                <a:spcPts val="0"/>
              </a:spcBef>
              <a:spcAft>
                <a:spcPts val="0"/>
              </a:spcAft>
              <a:buClr>
                <a:srgbClr val="595959"/>
              </a:buClr>
              <a:buSzPts val="2000"/>
              <a:buFont typeface="Arial"/>
              <a:buChar char="●"/>
            </a:pPr>
            <a:r>
              <a:rPr lang="it-IT" sz="2000">
                <a:solidFill>
                  <a:srgbClr val="595959"/>
                </a:solidFill>
                <a:latin typeface="Arial"/>
                <a:ea typeface="Arial"/>
                <a:cs typeface="Arial"/>
                <a:sym typeface="Arial"/>
              </a:rPr>
              <a:t>JSON</a:t>
            </a:r>
            <a:endParaRPr sz="2000">
              <a:solidFill>
                <a:srgbClr val="595959"/>
              </a:solidFill>
              <a:latin typeface="Arial"/>
              <a:ea typeface="Arial"/>
              <a:cs typeface="Arial"/>
              <a:sym typeface="Arial"/>
            </a:endParaRPr>
          </a:p>
          <a:p>
            <a:pPr indent="-355600" lvl="0" marL="457200" marR="0" rtl="0" algn="l">
              <a:lnSpc>
                <a:spcPct val="90000"/>
              </a:lnSpc>
              <a:spcBef>
                <a:spcPts val="0"/>
              </a:spcBef>
              <a:spcAft>
                <a:spcPts val="0"/>
              </a:spcAft>
              <a:buClr>
                <a:srgbClr val="595959"/>
              </a:buClr>
              <a:buSzPts val="2000"/>
              <a:buFont typeface="Arial"/>
              <a:buChar char="●"/>
            </a:pPr>
            <a:r>
              <a:rPr lang="it-IT" sz="2000">
                <a:solidFill>
                  <a:srgbClr val="595959"/>
                </a:solidFill>
                <a:latin typeface="Arial"/>
                <a:ea typeface="Arial"/>
                <a:cs typeface="Arial"/>
                <a:sym typeface="Arial"/>
              </a:rPr>
              <a:t>Resource Bundle</a:t>
            </a:r>
            <a:endParaRPr sz="2000">
              <a:solidFill>
                <a:srgbClr val="595959"/>
              </a:solidFill>
              <a:latin typeface="Arial"/>
              <a:ea typeface="Arial"/>
              <a:cs typeface="Arial"/>
              <a:sym typeface="Arial"/>
            </a:endParaRPr>
          </a:p>
          <a:p>
            <a:pPr indent="-355600" lvl="0" marL="457200" marR="0" rtl="0" algn="l">
              <a:lnSpc>
                <a:spcPct val="90000"/>
              </a:lnSpc>
              <a:spcBef>
                <a:spcPts val="0"/>
              </a:spcBef>
              <a:spcAft>
                <a:spcPts val="0"/>
              </a:spcAft>
              <a:buClr>
                <a:srgbClr val="595959"/>
              </a:buClr>
              <a:buSzPts val="2000"/>
              <a:buFont typeface="Arial"/>
              <a:buChar char="●"/>
            </a:pPr>
            <a:r>
              <a:rPr lang="it-IT" sz="2000">
                <a:solidFill>
                  <a:srgbClr val="595959"/>
                </a:solidFill>
                <a:latin typeface="Arial"/>
                <a:ea typeface="Arial"/>
                <a:cs typeface="Arial"/>
                <a:sym typeface="Arial"/>
              </a:rPr>
              <a:t>Maven</a:t>
            </a:r>
            <a:endParaRPr sz="2000">
              <a:solidFill>
                <a:srgbClr val="595959"/>
              </a:solidFill>
              <a:latin typeface="Arial"/>
              <a:ea typeface="Arial"/>
              <a:cs typeface="Arial"/>
              <a:sym typeface="Arial"/>
            </a:endParaRPr>
          </a:p>
          <a:p>
            <a:pPr indent="-355600" lvl="0" marL="457200" marR="0" rtl="0" algn="l">
              <a:lnSpc>
                <a:spcPct val="90000"/>
              </a:lnSpc>
              <a:spcBef>
                <a:spcPts val="0"/>
              </a:spcBef>
              <a:spcAft>
                <a:spcPts val="0"/>
              </a:spcAft>
              <a:buClr>
                <a:srgbClr val="595959"/>
              </a:buClr>
              <a:buSzPts val="2000"/>
              <a:buFont typeface="Arial"/>
              <a:buChar char="●"/>
            </a:pPr>
            <a:r>
              <a:rPr lang="it-IT" sz="2000">
                <a:solidFill>
                  <a:srgbClr val="595959"/>
                </a:solidFill>
                <a:latin typeface="Arial"/>
                <a:ea typeface="Arial"/>
                <a:cs typeface="Arial"/>
                <a:sym typeface="Arial"/>
              </a:rPr>
              <a:t>Git</a:t>
            </a:r>
            <a:endParaRPr sz="2000">
              <a:solidFill>
                <a:srgbClr val="595959"/>
              </a:solidFill>
              <a:latin typeface="Arial"/>
              <a:ea typeface="Arial"/>
              <a:cs typeface="Arial"/>
              <a:sym typeface="Arial"/>
            </a:endParaRPr>
          </a:p>
          <a:p>
            <a:pPr indent="0" lvl="0" marL="0" marR="0" rtl="0" algn="l">
              <a:lnSpc>
                <a:spcPct val="90000"/>
              </a:lnSpc>
              <a:spcBef>
                <a:spcPts val="1000"/>
              </a:spcBef>
              <a:spcAft>
                <a:spcPts val="0"/>
              </a:spcAft>
              <a:buSzPts val="2400"/>
              <a:buNone/>
            </a:pPr>
            <a:r>
              <a:t/>
            </a:r>
            <a:endParaRPr sz="2000">
              <a:solidFill>
                <a:srgbClr val="595959"/>
              </a:solidFill>
              <a:latin typeface="Arial"/>
              <a:ea typeface="Arial"/>
              <a:cs typeface="Arial"/>
              <a:sym typeface="Arial"/>
            </a:endParaRPr>
          </a:p>
          <a:p>
            <a:pPr indent="-215900" lvl="0" marL="342900" rtl="0" algn="l">
              <a:lnSpc>
                <a:spcPct val="90000"/>
              </a:lnSpc>
              <a:spcBef>
                <a:spcPts val="1000"/>
              </a:spcBef>
              <a:spcAft>
                <a:spcPts val="0"/>
              </a:spcAft>
              <a:buClr>
                <a:schemeClr val="dk1"/>
              </a:buClr>
              <a:buSzPts val="2000"/>
              <a:buNone/>
            </a:pPr>
            <a:r>
              <a:t/>
            </a:r>
            <a:endParaRPr sz="2000">
              <a:solidFill>
                <a:srgbClr val="595959"/>
              </a:solidFill>
              <a:latin typeface="Arial"/>
              <a:ea typeface="Arial"/>
              <a:cs typeface="Arial"/>
              <a:sym typeface="Arial"/>
            </a:endParaRPr>
          </a:p>
        </p:txBody>
      </p:sp>
      <p:pic>
        <p:nvPicPr>
          <p:cNvPr id="201" name="Google Shape;201;p25"/>
          <p:cNvPicPr preferRelativeResize="0"/>
          <p:nvPr/>
        </p:nvPicPr>
        <p:blipFill rotWithShape="1">
          <a:blip r:embed="rId3">
            <a:alphaModFix/>
          </a:blip>
          <a:srcRect b="0" l="0" r="0" t="0"/>
          <a:stretch/>
        </p:blipFill>
        <p:spPr>
          <a:xfrm>
            <a:off x="389972" y="103091"/>
            <a:ext cx="4015772" cy="358897"/>
          </a:xfrm>
          <a:prstGeom prst="rect">
            <a:avLst/>
          </a:prstGeom>
          <a:noFill/>
          <a:ln>
            <a:noFill/>
          </a:ln>
        </p:spPr>
      </p:pic>
      <p:sp>
        <p:nvSpPr>
          <p:cNvPr id="202" name="Google Shape;202;p25"/>
          <p:cNvSpPr/>
          <p:nvPr/>
        </p:nvSpPr>
        <p:spPr>
          <a:xfrm>
            <a:off x="350430" y="6305353"/>
            <a:ext cx="5631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it-IT" sz="1100" u="none" cap="none" strike="noStrike">
                <a:solidFill>
                  <a:schemeClr val="dk1"/>
                </a:solidFill>
                <a:latin typeface="Arial"/>
                <a:ea typeface="Arial"/>
                <a:cs typeface="Arial"/>
                <a:sym typeface="Arial"/>
              </a:rPr>
              <a:t>2020</a:t>
            </a:r>
            <a:r>
              <a:rPr b="0" i="0" lang="it-IT" sz="1800" u="none" cap="none" strike="noStrike">
                <a:solidFill>
                  <a:schemeClr val="dk1"/>
                </a:solidFill>
                <a:latin typeface="Arial"/>
                <a:ea typeface="Arial"/>
                <a:cs typeface="Arial"/>
                <a:sym typeface="Arial"/>
              </a:rPr>
              <a:t> </a:t>
            </a:r>
            <a:endParaRPr b="0" i="0" sz="1800" u="none" cap="none" strike="noStrike">
              <a:solidFill>
                <a:schemeClr val="dk1"/>
              </a:solidFill>
              <a:latin typeface="Calibri"/>
              <a:ea typeface="Calibri"/>
              <a:cs typeface="Calibri"/>
              <a:sym typeface="Calibri"/>
            </a:endParaRPr>
          </a:p>
        </p:txBody>
      </p:sp>
      <p:sp>
        <p:nvSpPr>
          <p:cNvPr id="203" name="Google Shape;203;p25"/>
          <p:cNvSpPr txBox="1"/>
          <p:nvPr>
            <p:ph idx="12" type="sldNum"/>
          </p:nvPr>
        </p:nvSpPr>
        <p:spPr>
          <a:xfrm>
            <a:off x="10790564" y="6408100"/>
            <a:ext cx="563100" cy="261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it-IT" sz="1100">
                <a:solidFill>
                  <a:schemeClr val="dk1"/>
                </a:solidFill>
                <a:latin typeface="Arial"/>
                <a:ea typeface="Arial"/>
                <a:cs typeface="Arial"/>
                <a:sym typeface="Arial"/>
              </a:rPr>
              <a:t>‹#›</a:t>
            </a:fld>
            <a:endParaRPr sz="1100">
              <a:solidFill>
                <a:schemeClr val="dk1"/>
              </a:solidFill>
              <a:latin typeface="Arial"/>
              <a:ea typeface="Arial"/>
              <a:cs typeface="Arial"/>
              <a:sym typeface="Arial"/>
            </a:endParaRPr>
          </a:p>
        </p:txBody>
      </p:sp>
      <p:pic>
        <p:nvPicPr>
          <p:cNvPr id="204" name="Google Shape;204;p25"/>
          <p:cNvPicPr preferRelativeResize="0"/>
          <p:nvPr/>
        </p:nvPicPr>
        <p:blipFill>
          <a:blip r:embed="rId4">
            <a:alphaModFix/>
          </a:blip>
          <a:stretch>
            <a:fillRect/>
          </a:stretch>
        </p:blipFill>
        <p:spPr>
          <a:xfrm>
            <a:off x="5210604" y="2181745"/>
            <a:ext cx="5879976" cy="3916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6"/>
          <p:cNvSpPr txBox="1"/>
          <p:nvPr>
            <p:ph type="ctrTitle"/>
          </p:nvPr>
        </p:nvSpPr>
        <p:spPr>
          <a:xfrm>
            <a:off x="389972" y="850789"/>
            <a:ext cx="11800200" cy="8475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595959"/>
              </a:buClr>
              <a:buSzPts val="3000"/>
              <a:buFont typeface="Times"/>
              <a:buNone/>
            </a:pPr>
            <a:r>
              <a:rPr b="1" lang="it-IT" sz="3000">
                <a:solidFill>
                  <a:srgbClr val="595959"/>
                </a:solidFill>
                <a:latin typeface="Times"/>
                <a:ea typeface="Times"/>
                <a:cs typeface="Times"/>
                <a:sym typeface="Times"/>
              </a:rPr>
              <a:t>Considerazioni finali</a:t>
            </a:r>
            <a:endParaRPr/>
          </a:p>
        </p:txBody>
      </p:sp>
      <p:pic>
        <p:nvPicPr>
          <p:cNvPr id="210" name="Google Shape;210;p26"/>
          <p:cNvPicPr preferRelativeResize="0"/>
          <p:nvPr/>
        </p:nvPicPr>
        <p:blipFill rotWithShape="1">
          <a:blip r:embed="rId3">
            <a:alphaModFix/>
          </a:blip>
          <a:srcRect b="0" l="0" r="0" t="0"/>
          <a:stretch/>
        </p:blipFill>
        <p:spPr>
          <a:xfrm>
            <a:off x="389972" y="103091"/>
            <a:ext cx="4015772" cy="358897"/>
          </a:xfrm>
          <a:prstGeom prst="rect">
            <a:avLst/>
          </a:prstGeom>
          <a:noFill/>
          <a:ln>
            <a:noFill/>
          </a:ln>
        </p:spPr>
      </p:pic>
      <p:sp>
        <p:nvSpPr>
          <p:cNvPr id="211" name="Google Shape;211;p26"/>
          <p:cNvSpPr/>
          <p:nvPr/>
        </p:nvSpPr>
        <p:spPr>
          <a:xfrm>
            <a:off x="350430" y="6305353"/>
            <a:ext cx="5631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it-IT" sz="1100" u="none" cap="none" strike="noStrike">
                <a:solidFill>
                  <a:schemeClr val="dk1"/>
                </a:solidFill>
                <a:latin typeface="Arial"/>
                <a:ea typeface="Arial"/>
                <a:cs typeface="Arial"/>
                <a:sym typeface="Arial"/>
              </a:rPr>
              <a:t>2020</a:t>
            </a:r>
            <a:r>
              <a:rPr b="0" i="0" lang="it-IT" sz="1800" u="none" cap="none" strike="noStrike">
                <a:solidFill>
                  <a:schemeClr val="dk1"/>
                </a:solidFill>
                <a:latin typeface="Arial"/>
                <a:ea typeface="Arial"/>
                <a:cs typeface="Arial"/>
                <a:sym typeface="Arial"/>
              </a:rPr>
              <a:t> </a:t>
            </a:r>
            <a:endParaRPr b="0" i="0" sz="1800" u="none" cap="none" strike="noStrike">
              <a:solidFill>
                <a:schemeClr val="dk1"/>
              </a:solidFill>
              <a:latin typeface="Calibri"/>
              <a:ea typeface="Calibri"/>
              <a:cs typeface="Calibri"/>
              <a:sym typeface="Calibri"/>
            </a:endParaRPr>
          </a:p>
        </p:txBody>
      </p:sp>
      <p:sp>
        <p:nvSpPr>
          <p:cNvPr id="212" name="Google Shape;212;p26"/>
          <p:cNvSpPr txBox="1"/>
          <p:nvPr>
            <p:ph idx="12" type="sldNum"/>
          </p:nvPr>
        </p:nvSpPr>
        <p:spPr>
          <a:xfrm>
            <a:off x="10964144" y="6408100"/>
            <a:ext cx="389400" cy="261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it-IT" sz="1100">
                <a:solidFill>
                  <a:schemeClr val="dk1"/>
                </a:solidFill>
                <a:latin typeface="Arial"/>
                <a:ea typeface="Arial"/>
                <a:cs typeface="Arial"/>
                <a:sym typeface="Arial"/>
              </a:rPr>
              <a:t>‹#›</a:t>
            </a:fld>
            <a:endParaRPr sz="1100">
              <a:solidFill>
                <a:schemeClr val="dk1"/>
              </a:solidFill>
              <a:latin typeface="Arial"/>
              <a:ea typeface="Arial"/>
              <a:cs typeface="Arial"/>
              <a:sym typeface="Arial"/>
            </a:endParaRPr>
          </a:p>
        </p:txBody>
      </p:sp>
      <p:pic>
        <p:nvPicPr>
          <p:cNvPr id="213" name="Google Shape;213;p26"/>
          <p:cNvPicPr preferRelativeResize="0"/>
          <p:nvPr/>
        </p:nvPicPr>
        <p:blipFill>
          <a:blip r:embed="rId4">
            <a:alphaModFix/>
          </a:blip>
          <a:stretch>
            <a:fillRect/>
          </a:stretch>
        </p:blipFill>
        <p:spPr>
          <a:xfrm>
            <a:off x="7929375" y="2059800"/>
            <a:ext cx="3250100" cy="3250100"/>
          </a:xfrm>
          <a:prstGeom prst="rect">
            <a:avLst/>
          </a:prstGeom>
          <a:noFill/>
          <a:ln>
            <a:noFill/>
          </a:ln>
        </p:spPr>
      </p:pic>
      <p:sp>
        <p:nvSpPr>
          <p:cNvPr id="214" name="Google Shape;214;p26"/>
          <p:cNvSpPr txBox="1"/>
          <p:nvPr>
            <p:ph idx="1" type="subTitle"/>
          </p:nvPr>
        </p:nvSpPr>
        <p:spPr>
          <a:xfrm>
            <a:off x="389972" y="1896730"/>
            <a:ext cx="9257700" cy="2604900"/>
          </a:xfrm>
          <a:prstGeom prst="rect">
            <a:avLst/>
          </a:prstGeom>
          <a:noFill/>
          <a:ln>
            <a:noFill/>
          </a:ln>
        </p:spPr>
        <p:txBody>
          <a:bodyPr anchorCtr="0" anchor="t" bIns="45700" lIns="91425" spcFirstLastPara="1" rIns="91425" wrap="square" tIns="45700">
            <a:noAutofit/>
          </a:bodyPr>
          <a:lstStyle/>
          <a:p>
            <a:pPr indent="-355600" lvl="0" marL="457200" rtl="0" algn="l">
              <a:lnSpc>
                <a:spcPct val="90000"/>
              </a:lnSpc>
              <a:spcBef>
                <a:spcPts val="1000"/>
              </a:spcBef>
              <a:spcAft>
                <a:spcPts val="0"/>
              </a:spcAft>
              <a:buClr>
                <a:srgbClr val="595959"/>
              </a:buClr>
              <a:buSzPts val="2000"/>
              <a:buFont typeface="Arial"/>
              <a:buChar char="●"/>
            </a:pPr>
            <a:r>
              <a:rPr lang="it-IT" sz="2000">
                <a:solidFill>
                  <a:srgbClr val="595959"/>
                </a:solidFill>
                <a:latin typeface="Arial"/>
                <a:ea typeface="Arial"/>
                <a:cs typeface="Arial"/>
                <a:sym typeface="Arial"/>
              </a:rPr>
              <a:t>Progetto estendibile</a:t>
            </a:r>
            <a:endParaRPr sz="2000">
              <a:solidFill>
                <a:srgbClr val="595959"/>
              </a:solidFill>
              <a:latin typeface="Arial"/>
              <a:ea typeface="Arial"/>
              <a:cs typeface="Arial"/>
              <a:sym typeface="Arial"/>
            </a:endParaRPr>
          </a:p>
          <a:p>
            <a:pPr indent="-355600" lvl="0" marL="457200" rtl="0" algn="l">
              <a:lnSpc>
                <a:spcPct val="90000"/>
              </a:lnSpc>
              <a:spcBef>
                <a:spcPts val="0"/>
              </a:spcBef>
              <a:spcAft>
                <a:spcPts val="0"/>
              </a:spcAft>
              <a:buClr>
                <a:srgbClr val="595959"/>
              </a:buClr>
              <a:buSzPts val="2000"/>
              <a:buFont typeface="Arial"/>
              <a:buChar char="●"/>
            </a:pPr>
            <a:r>
              <a:rPr lang="it-IT" sz="2000">
                <a:solidFill>
                  <a:srgbClr val="595959"/>
                </a:solidFill>
                <a:latin typeface="Arial"/>
                <a:ea typeface="Arial"/>
                <a:cs typeface="Arial"/>
                <a:sym typeface="Arial"/>
              </a:rPr>
              <a:t>Custom GUI</a:t>
            </a:r>
            <a:endParaRPr sz="2000">
              <a:solidFill>
                <a:srgbClr val="595959"/>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ctrTitle"/>
          </p:nvPr>
        </p:nvSpPr>
        <p:spPr>
          <a:xfrm>
            <a:off x="389972" y="850789"/>
            <a:ext cx="11800099" cy="84738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595959"/>
              </a:buClr>
              <a:buSzPts val="3000"/>
              <a:buFont typeface="Times"/>
              <a:buNone/>
            </a:pPr>
            <a:r>
              <a:rPr b="1" lang="it-IT" sz="3000">
                <a:solidFill>
                  <a:srgbClr val="595959"/>
                </a:solidFill>
                <a:latin typeface="Times"/>
                <a:ea typeface="Times"/>
                <a:cs typeface="Times"/>
                <a:sym typeface="Times"/>
              </a:rPr>
              <a:t>Introduzione</a:t>
            </a:r>
            <a:endParaRPr/>
          </a:p>
        </p:txBody>
      </p:sp>
      <p:sp>
        <p:nvSpPr>
          <p:cNvPr id="93" name="Google Shape;93;p14"/>
          <p:cNvSpPr txBox="1"/>
          <p:nvPr>
            <p:ph idx="1" type="subTitle"/>
          </p:nvPr>
        </p:nvSpPr>
        <p:spPr>
          <a:xfrm>
            <a:off x="389972" y="1896730"/>
            <a:ext cx="9257700" cy="2604900"/>
          </a:xfrm>
          <a:prstGeom prst="rect">
            <a:avLst/>
          </a:prstGeom>
          <a:noFill/>
          <a:ln>
            <a:noFill/>
          </a:ln>
        </p:spPr>
        <p:txBody>
          <a:bodyPr anchorCtr="0" anchor="t" bIns="45700" lIns="91425" spcFirstLastPara="1" rIns="91425" wrap="square" tIns="45700">
            <a:noAutofit/>
          </a:bodyPr>
          <a:lstStyle/>
          <a:p>
            <a:pPr indent="-355600" lvl="0" marL="457200" marR="0" rtl="0" algn="l">
              <a:lnSpc>
                <a:spcPct val="90000"/>
              </a:lnSpc>
              <a:spcBef>
                <a:spcPts val="1000"/>
              </a:spcBef>
              <a:spcAft>
                <a:spcPts val="0"/>
              </a:spcAft>
              <a:buClr>
                <a:srgbClr val="595959"/>
              </a:buClr>
              <a:buSzPts val="2000"/>
              <a:buFont typeface="Arial"/>
              <a:buChar char="●"/>
            </a:pPr>
            <a:r>
              <a:rPr lang="it-IT" sz="2000">
                <a:solidFill>
                  <a:srgbClr val="595959"/>
                </a:solidFill>
                <a:latin typeface="Arial"/>
                <a:ea typeface="Arial"/>
                <a:cs typeface="Arial"/>
                <a:sym typeface="Arial"/>
              </a:rPr>
              <a:t>Sfogo creatività e mitigare noia</a:t>
            </a:r>
            <a:endParaRPr sz="2000">
              <a:solidFill>
                <a:srgbClr val="595959"/>
              </a:solidFill>
              <a:latin typeface="Arial"/>
              <a:ea typeface="Arial"/>
              <a:cs typeface="Arial"/>
              <a:sym typeface="Arial"/>
            </a:endParaRPr>
          </a:p>
          <a:p>
            <a:pPr indent="-355600" lvl="0" marL="457200" marR="0" rtl="0" algn="l">
              <a:lnSpc>
                <a:spcPct val="90000"/>
              </a:lnSpc>
              <a:spcBef>
                <a:spcPts val="0"/>
              </a:spcBef>
              <a:spcAft>
                <a:spcPts val="0"/>
              </a:spcAft>
              <a:buClr>
                <a:srgbClr val="595959"/>
              </a:buClr>
              <a:buSzPts val="2000"/>
              <a:buFont typeface="Arial"/>
              <a:buChar char="●"/>
            </a:pPr>
            <a:r>
              <a:rPr lang="it-IT" sz="2000">
                <a:solidFill>
                  <a:srgbClr val="595959"/>
                </a:solidFill>
                <a:latin typeface="Arial"/>
                <a:ea typeface="Arial"/>
                <a:cs typeface="Arial"/>
                <a:sym typeface="Arial"/>
              </a:rPr>
              <a:t>Persistere sketch e poterli cercare</a:t>
            </a:r>
            <a:endParaRPr sz="2000">
              <a:solidFill>
                <a:srgbClr val="595959"/>
              </a:solidFill>
              <a:latin typeface="Arial"/>
              <a:ea typeface="Arial"/>
              <a:cs typeface="Arial"/>
              <a:sym typeface="Arial"/>
            </a:endParaRPr>
          </a:p>
          <a:p>
            <a:pPr indent="-355600" lvl="0" marL="457200" marR="0" rtl="0" algn="l">
              <a:lnSpc>
                <a:spcPct val="90000"/>
              </a:lnSpc>
              <a:spcBef>
                <a:spcPts val="0"/>
              </a:spcBef>
              <a:spcAft>
                <a:spcPts val="0"/>
              </a:spcAft>
              <a:buClr>
                <a:srgbClr val="595959"/>
              </a:buClr>
              <a:buSzPts val="2000"/>
              <a:buFont typeface="Arial"/>
              <a:buChar char="●"/>
            </a:pPr>
            <a:r>
              <a:rPr lang="it-IT" sz="2000">
                <a:solidFill>
                  <a:srgbClr val="595959"/>
                </a:solidFill>
                <a:latin typeface="Arial"/>
                <a:ea typeface="Arial"/>
                <a:cs typeface="Arial"/>
                <a:sym typeface="Arial"/>
              </a:rPr>
              <a:t>Design e struttura backend e frontend</a:t>
            </a:r>
            <a:endParaRPr sz="2000">
              <a:solidFill>
                <a:srgbClr val="595959"/>
              </a:solidFill>
              <a:latin typeface="Arial"/>
              <a:ea typeface="Arial"/>
              <a:cs typeface="Arial"/>
              <a:sym typeface="Arial"/>
            </a:endParaRPr>
          </a:p>
          <a:p>
            <a:pPr indent="-355600" lvl="0" marL="457200" marR="0" rtl="0" algn="l">
              <a:lnSpc>
                <a:spcPct val="90000"/>
              </a:lnSpc>
              <a:spcBef>
                <a:spcPts val="0"/>
              </a:spcBef>
              <a:spcAft>
                <a:spcPts val="0"/>
              </a:spcAft>
              <a:buClr>
                <a:srgbClr val="595959"/>
              </a:buClr>
              <a:buSzPts val="2000"/>
              <a:buFont typeface="Arial"/>
              <a:buChar char="●"/>
            </a:pPr>
            <a:r>
              <a:rPr lang="it-IT" sz="2000">
                <a:solidFill>
                  <a:srgbClr val="595959"/>
                </a:solidFill>
                <a:latin typeface="Arial"/>
                <a:ea typeface="Arial"/>
                <a:cs typeface="Arial"/>
                <a:sym typeface="Arial"/>
              </a:rPr>
              <a:t>Risultati e compromessi architetturali</a:t>
            </a:r>
            <a:endParaRPr sz="2000">
              <a:solidFill>
                <a:srgbClr val="595959"/>
              </a:solidFill>
              <a:latin typeface="Arial"/>
              <a:ea typeface="Arial"/>
              <a:cs typeface="Arial"/>
              <a:sym typeface="Arial"/>
            </a:endParaRPr>
          </a:p>
          <a:p>
            <a:pPr indent="-355600" lvl="0" marL="457200" marR="0" rtl="0" algn="l">
              <a:lnSpc>
                <a:spcPct val="90000"/>
              </a:lnSpc>
              <a:spcBef>
                <a:spcPts val="0"/>
              </a:spcBef>
              <a:spcAft>
                <a:spcPts val="0"/>
              </a:spcAft>
              <a:buClr>
                <a:srgbClr val="595959"/>
              </a:buClr>
              <a:buSzPts val="2000"/>
              <a:buFont typeface="Arial"/>
              <a:buChar char="●"/>
            </a:pPr>
            <a:r>
              <a:rPr lang="it-IT" sz="2000">
                <a:solidFill>
                  <a:srgbClr val="595959"/>
                </a:solidFill>
                <a:latin typeface="Arial"/>
                <a:ea typeface="Arial"/>
                <a:cs typeface="Arial"/>
                <a:sym typeface="Arial"/>
              </a:rPr>
              <a:t>Conclusioni </a:t>
            </a:r>
            <a:endParaRPr sz="2000">
              <a:solidFill>
                <a:srgbClr val="595959"/>
              </a:solidFill>
              <a:latin typeface="Arial"/>
              <a:ea typeface="Arial"/>
              <a:cs typeface="Arial"/>
              <a:sym typeface="Arial"/>
            </a:endParaRPr>
          </a:p>
          <a:p>
            <a:pPr indent="-215900" lvl="0" marL="342900" rtl="0" algn="l">
              <a:lnSpc>
                <a:spcPct val="90000"/>
              </a:lnSpc>
              <a:spcBef>
                <a:spcPts val="1000"/>
              </a:spcBef>
              <a:spcAft>
                <a:spcPts val="0"/>
              </a:spcAft>
              <a:buClr>
                <a:schemeClr val="dk1"/>
              </a:buClr>
              <a:buSzPts val="2000"/>
              <a:buNone/>
            </a:pPr>
            <a:r>
              <a:t/>
            </a:r>
            <a:endParaRPr sz="2000">
              <a:solidFill>
                <a:srgbClr val="595959"/>
              </a:solidFill>
              <a:latin typeface="Arial"/>
              <a:ea typeface="Arial"/>
              <a:cs typeface="Arial"/>
              <a:sym typeface="Arial"/>
            </a:endParaRPr>
          </a:p>
        </p:txBody>
      </p:sp>
      <p:pic>
        <p:nvPicPr>
          <p:cNvPr id="94" name="Google Shape;94;p14"/>
          <p:cNvPicPr preferRelativeResize="0"/>
          <p:nvPr/>
        </p:nvPicPr>
        <p:blipFill rotWithShape="1">
          <a:blip r:embed="rId3">
            <a:alphaModFix/>
          </a:blip>
          <a:srcRect b="0" l="0" r="0" t="0"/>
          <a:stretch/>
        </p:blipFill>
        <p:spPr>
          <a:xfrm>
            <a:off x="389972" y="103091"/>
            <a:ext cx="4015772" cy="358897"/>
          </a:xfrm>
          <a:prstGeom prst="rect">
            <a:avLst/>
          </a:prstGeom>
          <a:noFill/>
          <a:ln>
            <a:noFill/>
          </a:ln>
        </p:spPr>
      </p:pic>
      <p:sp>
        <p:nvSpPr>
          <p:cNvPr id="95" name="Google Shape;95;p14"/>
          <p:cNvSpPr/>
          <p:nvPr/>
        </p:nvSpPr>
        <p:spPr>
          <a:xfrm>
            <a:off x="350430" y="6305353"/>
            <a:ext cx="56297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it-IT" sz="1100" u="none" cap="none" strike="noStrike">
                <a:solidFill>
                  <a:schemeClr val="dk1"/>
                </a:solidFill>
                <a:latin typeface="Arial"/>
                <a:ea typeface="Arial"/>
                <a:cs typeface="Arial"/>
                <a:sym typeface="Arial"/>
              </a:rPr>
              <a:t>2020</a:t>
            </a:r>
            <a:r>
              <a:rPr b="0" i="0" lang="it-IT" sz="1800" u="none" cap="none" strike="noStrike">
                <a:solidFill>
                  <a:schemeClr val="dk1"/>
                </a:solidFill>
                <a:latin typeface="Arial"/>
                <a:ea typeface="Arial"/>
                <a:cs typeface="Arial"/>
                <a:sym typeface="Arial"/>
              </a:rPr>
              <a:t> </a:t>
            </a:r>
            <a:endParaRPr b="0" i="0" sz="1800" u="none" cap="none" strike="noStrike">
              <a:solidFill>
                <a:schemeClr val="dk1"/>
              </a:solidFill>
              <a:latin typeface="Calibri"/>
              <a:ea typeface="Calibri"/>
              <a:cs typeface="Calibri"/>
              <a:sym typeface="Calibri"/>
            </a:endParaRPr>
          </a:p>
        </p:txBody>
      </p:sp>
      <p:sp>
        <p:nvSpPr>
          <p:cNvPr id="96" name="Google Shape;96;p14"/>
          <p:cNvSpPr txBox="1"/>
          <p:nvPr>
            <p:ph idx="12" type="sldNum"/>
          </p:nvPr>
        </p:nvSpPr>
        <p:spPr>
          <a:xfrm>
            <a:off x="11090587" y="6408107"/>
            <a:ext cx="263213" cy="26161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it-IT" sz="1100">
                <a:solidFill>
                  <a:schemeClr val="dk1"/>
                </a:solidFill>
                <a:latin typeface="Arial"/>
                <a:ea typeface="Arial"/>
                <a:cs typeface="Arial"/>
                <a:sym typeface="Arial"/>
              </a:rPr>
              <a:t>‹#›</a:t>
            </a:fld>
            <a:endParaRPr sz="1100">
              <a:solidFill>
                <a:schemeClr val="dk1"/>
              </a:solidFill>
              <a:latin typeface="Arial"/>
              <a:ea typeface="Arial"/>
              <a:cs typeface="Arial"/>
              <a:sym typeface="Arial"/>
            </a:endParaRPr>
          </a:p>
        </p:txBody>
      </p:sp>
      <p:pic>
        <p:nvPicPr>
          <p:cNvPr id="97" name="Google Shape;97;p14"/>
          <p:cNvPicPr preferRelativeResize="0"/>
          <p:nvPr/>
        </p:nvPicPr>
        <p:blipFill rotWithShape="1">
          <a:blip r:embed="rId4">
            <a:alphaModFix/>
          </a:blip>
          <a:srcRect b="8290" l="0" r="0" t="0"/>
          <a:stretch/>
        </p:blipFill>
        <p:spPr>
          <a:xfrm>
            <a:off x="6728425" y="2360325"/>
            <a:ext cx="4015774" cy="36828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5"/>
          <p:cNvSpPr txBox="1"/>
          <p:nvPr>
            <p:ph type="ctrTitle"/>
          </p:nvPr>
        </p:nvSpPr>
        <p:spPr>
          <a:xfrm>
            <a:off x="389972" y="850789"/>
            <a:ext cx="11800200" cy="8475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595959"/>
              </a:buClr>
              <a:buSzPts val="3000"/>
              <a:buFont typeface="Times"/>
              <a:buNone/>
            </a:pPr>
            <a:r>
              <a:rPr b="1" lang="it-IT" sz="3000">
                <a:solidFill>
                  <a:srgbClr val="595959"/>
                </a:solidFill>
                <a:latin typeface="Times"/>
                <a:ea typeface="Times"/>
                <a:cs typeface="Times"/>
                <a:sym typeface="Times"/>
              </a:rPr>
              <a:t>Motivazione e contesto</a:t>
            </a:r>
            <a:endParaRPr/>
          </a:p>
        </p:txBody>
      </p:sp>
      <p:sp>
        <p:nvSpPr>
          <p:cNvPr id="103" name="Google Shape;103;p15"/>
          <p:cNvSpPr txBox="1"/>
          <p:nvPr>
            <p:ph idx="1" type="subTitle"/>
          </p:nvPr>
        </p:nvSpPr>
        <p:spPr>
          <a:xfrm>
            <a:off x="389972" y="1896730"/>
            <a:ext cx="9257700" cy="2604900"/>
          </a:xfrm>
          <a:prstGeom prst="rect">
            <a:avLst/>
          </a:prstGeom>
          <a:noFill/>
          <a:ln>
            <a:noFill/>
          </a:ln>
        </p:spPr>
        <p:txBody>
          <a:bodyPr anchorCtr="0" anchor="t" bIns="45700" lIns="91425" spcFirstLastPara="1" rIns="91425" wrap="square" tIns="45700">
            <a:noAutofit/>
          </a:bodyPr>
          <a:lstStyle/>
          <a:p>
            <a:pPr indent="-355600" lvl="0" marL="457200" marR="0" rtl="0" algn="l">
              <a:lnSpc>
                <a:spcPct val="90000"/>
              </a:lnSpc>
              <a:spcBef>
                <a:spcPts val="1000"/>
              </a:spcBef>
              <a:spcAft>
                <a:spcPts val="0"/>
              </a:spcAft>
              <a:buClr>
                <a:srgbClr val="595959"/>
              </a:buClr>
              <a:buSzPts val="2000"/>
              <a:buFont typeface="Arial"/>
              <a:buChar char="●"/>
            </a:pPr>
            <a:r>
              <a:rPr lang="it-IT" sz="2000">
                <a:solidFill>
                  <a:srgbClr val="595959"/>
                </a:solidFill>
                <a:latin typeface="Arial"/>
                <a:ea typeface="Arial"/>
                <a:cs typeface="Arial"/>
                <a:sym typeface="Arial"/>
              </a:rPr>
              <a:t>Esprimere creatività</a:t>
            </a:r>
            <a:endParaRPr sz="2000">
              <a:solidFill>
                <a:srgbClr val="595959"/>
              </a:solidFill>
              <a:latin typeface="Arial"/>
              <a:ea typeface="Arial"/>
              <a:cs typeface="Arial"/>
              <a:sym typeface="Arial"/>
            </a:endParaRPr>
          </a:p>
          <a:p>
            <a:pPr indent="-355600" lvl="0" marL="457200" marR="0" rtl="0" algn="l">
              <a:lnSpc>
                <a:spcPct val="90000"/>
              </a:lnSpc>
              <a:spcBef>
                <a:spcPts val="0"/>
              </a:spcBef>
              <a:spcAft>
                <a:spcPts val="0"/>
              </a:spcAft>
              <a:buClr>
                <a:srgbClr val="595959"/>
              </a:buClr>
              <a:buSzPts val="2000"/>
              <a:buFont typeface="Arial"/>
              <a:buChar char="●"/>
            </a:pPr>
            <a:r>
              <a:rPr lang="it-IT" sz="2000">
                <a:solidFill>
                  <a:srgbClr val="595959"/>
                </a:solidFill>
                <a:latin typeface="Arial"/>
                <a:ea typeface="Arial"/>
                <a:cs typeface="Arial"/>
                <a:sym typeface="Arial"/>
              </a:rPr>
              <a:t>Esplicare qualcosa</a:t>
            </a:r>
            <a:endParaRPr sz="2000">
              <a:solidFill>
                <a:srgbClr val="595959"/>
              </a:solidFill>
              <a:latin typeface="Arial"/>
              <a:ea typeface="Arial"/>
              <a:cs typeface="Arial"/>
              <a:sym typeface="Arial"/>
            </a:endParaRPr>
          </a:p>
          <a:p>
            <a:pPr indent="-355600" lvl="0" marL="457200" marR="0" rtl="0" algn="l">
              <a:lnSpc>
                <a:spcPct val="90000"/>
              </a:lnSpc>
              <a:spcBef>
                <a:spcPts val="0"/>
              </a:spcBef>
              <a:spcAft>
                <a:spcPts val="0"/>
              </a:spcAft>
              <a:buClr>
                <a:srgbClr val="595959"/>
              </a:buClr>
              <a:buSzPts val="2000"/>
              <a:buFont typeface="Arial"/>
              <a:buChar char="●"/>
            </a:pPr>
            <a:r>
              <a:rPr lang="it-IT" sz="2000">
                <a:solidFill>
                  <a:srgbClr val="595959"/>
                </a:solidFill>
                <a:latin typeface="Arial"/>
                <a:ea typeface="Arial"/>
                <a:cs typeface="Arial"/>
                <a:sym typeface="Arial"/>
              </a:rPr>
              <a:t>Rappresentazioni veloci</a:t>
            </a:r>
            <a:endParaRPr sz="2000">
              <a:solidFill>
                <a:srgbClr val="595959"/>
              </a:solidFill>
              <a:latin typeface="Arial"/>
              <a:ea typeface="Arial"/>
              <a:cs typeface="Arial"/>
              <a:sym typeface="Arial"/>
            </a:endParaRPr>
          </a:p>
          <a:p>
            <a:pPr indent="-355600" lvl="0" marL="457200" marR="0" rtl="0" algn="l">
              <a:lnSpc>
                <a:spcPct val="90000"/>
              </a:lnSpc>
              <a:spcBef>
                <a:spcPts val="0"/>
              </a:spcBef>
              <a:spcAft>
                <a:spcPts val="0"/>
              </a:spcAft>
              <a:buClr>
                <a:srgbClr val="595959"/>
              </a:buClr>
              <a:buSzPts val="2000"/>
              <a:buFont typeface="Arial"/>
              <a:buChar char="●"/>
            </a:pPr>
            <a:r>
              <a:rPr lang="it-IT" sz="2000">
                <a:solidFill>
                  <a:srgbClr val="595959"/>
                </a:solidFill>
                <a:latin typeface="Arial"/>
                <a:ea typeface="Arial"/>
                <a:cs typeface="Arial"/>
                <a:sym typeface="Arial"/>
              </a:rPr>
              <a:t>Estendere progetto</a:t>
            </a:r>
            <a:endParaRPr sz="2000">
              <a:solidFill>
                <a:srgbClr val="595959"/>
              </a:solidFill>
              <a:latin typeface="Arial"/>
              <a:ea typeface="Arial"/>
              <a:cs typeface="Arial"/>
              <a:sym typeface="Arial"/>
            </a:endParaRPr>
          </a:p>
          <a:p>
            <a:pPr indent="0" lvl="0" marL="0" marR="0" rtl="0" algn="l">
              <a:lnSpc>
                <a:spcPct val="90000"/>
              </a:lnSpc>
              <a:spcBef>
                <a:spcPts val="1000"/>
              </a:spcBef>
              <a:spcAft>
                <a:spcPts val="0"/>
              </a:spcAft>
              <a:buSzPts val="2400"/>
              <a:buNone/>
            </a:pPr>
            <a:r>
              <a:t/>
            </a:r>
            <a:endParaRPr sz="2000">
              <a:solidFill>
                <a:srgbClr val="595959"/>
              </a:solidFill>
              <a:latin typeface="Arial"/>
              <a:ea typeface="Arial"/>
              <a:cs typeface="Arial"/>
              <a:sym typeface="Arial"/>
            </a:endParaRPr>
          </a:p>
          <a:p>
            <a:pPr indent="-215900" lvl="0" marL="342900" rtl="0" algn="l">
              <a:lnSpc>
                <a:spcPct val="90000"/>
              </a:lnSpc>
              <a:spcBef>
                <a:spcPts val="1000"/>
              </a:spcBef>
              <a:spcAft>
                <a:spcPts val="0"/>
              </a:spcAft>
              <a:buClr>
                <a:schemeClr val="dk1"/>
              </a:buClr>
              <a:buSzPts val="2000"/>
              <a:buNone/>
            </a:pPr>
            <a:r>
              <a:t/>
            </a:r>
            <a:endParaRPr sz="2000">
              <a:solidFill>
                <a:srgbClr val="595959"/>
              </a:solidFill>
              <a:latin typeface="Arial"/>
              <a:ea typeface="Arial"/>
              <a:cs typeface="Arial"/>
              <a:sym typeface="Arial"/>
            </a:endParaRPr>
          </a:p>
        </p:txBody>
      </p:sp>
      <p:pic>
        <p:nvPicPr>
          <p:cNvPr id="104" name="Google Shape;104;p15"/>
          <p:cNvPicPr preferRelativeResize="0"/>
          <p:nvPr/>
        </p:nvPicPr>
        <p:blipFill rotWithShape="1">
          <a:blip r:embed="rId3">
            <a:alphaModFix/>
          </a:blip>
          <a:srcRect b="0" l="0" r="0" t="0"/>
          <a:stretch/>
        </p:blipFill>
        <p:spPr>
          <a:xfrm>
            <a:off x="389972" y="103091"/>
            <a:ext cx="4015772" cy="358897"/>
          </a:xfrm>
          <a:prstGeom prst="rect">
            <a:avLst/>
          </a:prstGeom>
          <a:noFill/>
          <a:ln>
            <a:noFill/>
          </a:ln>
        </p:spPr>
      </p:pic>
      <p:sp>
        <p:nvSpPr>
          <p:cNvPr id="105" name="Google Shape;105;p15"/>
          <p:cNvSpPr/>
          <p:nvPr/>
        </p:nvSpPr>
        <p:spPr>
          <a:xfrm>
            <a:off x="350430" y="6305353"/>
            <a:ext cx="5631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it-IT" sz="1100" u="none" cap="none" strike="noStrike">
                <a:solidFill>
                  <a:schemeClr val="dk1"/>
                </a:solidFill>
                <a:latin typeface="Arial"/>
                <a:ea typeface="Arial"/>
                <a:cs typeface="Arial"/>
                <a:sym typeface="Arial"/>
              </a:rPr>
              <a:t>2020</a:t>
            </a:r>
            <a:r>
              <a:rPr b="0" i="0" lang="it-IT" sz="1800" u="none" cap="none" strike="noStrike">
                <a:solidFill>
                  <a:schemeClr val="dk1"/>
                </a:solidFill>
                <a:latin typeface="Arial"/>
                <a:ea typeface="Arial"/>
                <a:cs typeface="Arial"/>
                <a:sym typeface="Arial"/>
              </a:rPr>
              <a:t> </a:t>
            </a:r>
            <a:endParaRPr b="0" i="0" sz="1800" u="none" cap="none" strike="noStrike">
              <a:solidFill>
                <a:schemeClr val="dk1"/>
              </a:solidFill>
              <a:latin typeface="Calibri"/>
              <a:ea typeface="Calibri"/>
              <a:cs typeface="Calibri"/>
              <a:sym typeface="Calibri"/>
            </a:endParaRPr>
          </a:p>
        </p:txBody>
      </p:sp>
      <p:sp>
        <p:nvSpPr>
          <p:cNvPr id="106" name="Google Shape;106;p15"/>
          <p:cNvSpPr txBox="1"/>
          <p:nvPr>
            <p:ph idx="12" type="sldNum"/>
          </p:nvPr>
        </p:nvSpPr>
        <p:spPr>
          <a:xfrm>
            <a:off x="11090587" y="6408107"/>
            <a:ext cx="263100" cy="261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it-IT" sz="1100">
                <a:solidFill>
                  <a:schemeClr val="dk1"/>
                </a:solidFill>
                <a:latin typeface="Arial"/>
                <a:ea typeface="Arial"/>
                <a:cs typeface="Arial"/>
                <a:sym typeface="Arial"/>
              </a:rPr>
              <a:t>‹#›</a:t>
            </a:fld>
            <a:endParaRPr sz="1100">
              <a:solidFill>
                <a:schemeClr val="dk1"/>
              </a:solidFill>
              <a:latin typeface="Arial"/>
              <a:ea typeface="Arial"/>
              <a:cs typeface="Arial"/>
              <a:sym typeface="Arial"/>
            </a:endParaRPr>
          </a:p>
        </p:txBody>
      </p:sp>
      <p:pic>
        <p:nvPicPr>
          <p:cNvPr descr="Bored | Free Vectors, Stock Photos &amp; PSD" id="107" name="Google Shape;107;p15"/>
          <p:cNvPicPr preferRelativeResize="0"/>
          <p:nvPr/>
        </p:nvPicPr>
        <p:blipFill rotWithShape="1">
          <a:blip r:embed="rId4">
            <a:alphaModFix/>
          </a:blip>
          <a:srcRect b="1320" l="0" r="0" t="-1319"/>
          <a:stretch/>
        </p:blipFill>
        <p:spPr>
          <a:xfrm>
            <a:off x="6400000" y="1698175"/>
            <a:ext cx="4609474" cy="47900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6"/>
          <p:cNvSpPr txBox="1"/>
          <p:nvPr>
            <p:ph type="ctrTitle"/>
          </p:nvPr>
        </p:nvSpPr>
        <p:spPr>
          <a:xfrm>
            <a:off x="389972" y="850789"/>
            <a:ext cx="11800200" cy="8475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595959"/>
              </a:buClr>
              <a:buSzPts val="3000"/>
              <a:buFont typeface="Times"/>
              <a:buNone/>
            </a:pPr>
            <a:r>
              <a:rPr b="1" lang="it-IT" sz="3000">
                <a:solidFill>
                  <a:srgbClr val="595959"/>
                </a:solidFill>
                <a:latin typeface="Times"/>
                <a:ea typeface="Times"/>
                <a:cs typeface="Times"/>
                <a:sym typeface="Times"/>
              </a:rPr>
              <a:t>Stato dell’arte</a:t>
            </a:r>
            <a:endParaRPr/>
          </a:p>
        </p:txBody>
      </p:sp>
      <p:sp>
        <p:nvSpPr>
          <p:cNvPr id="113" name="Google Shape;113;p16"/>
          <p:cNvSpPr txBox="1"/>
          <p:nvPr>
            <p:ph idx="1" type="subTitle"/>
          </p:nvPr>
        </p:nvSpPr>
        <p:spPr>
          <a:xfrm>
            <a:off x="389972" y="1896730"/>
            <a:ext cx="9257700" cy="2604900"/>
          </a:xfrm>
          <a:prstGeom prst="rect">
            <a:avLst/>
          </a:prstGeom>
          <a:noFill/>
          <a:ln>
            <a:noFill/>
          </a:ln>
        </p:spPr>
        <p:txBody>
          <a:bodyPr anchorCtr="0" anchor="t" bIns="45700" lIns="91425" spcFirstLastPara="1" rIns="91425" wrap="square" tIns="45700">
            <a:noAutofit/>
          </a:bodyPr>
          <a:lstStyle/>
          <a:p>
            <a:pPr indent="-355600" lvl="0" marL="457200" marR="0" rtl="0" algn="l">
              <a:lnSpc>
                <a:spcPct val="90000"/>
              </a:lnSpc>
              <a:spcBef>
                <a:spcPts val="1000"/>
              </a:spcBef>
              <a:spcAft>
                <a:spcPts val="0"/>
              </a:spcAft>
              <a:buClr>
                <a:srgbClr val="595959"/>
              </a:buClr>
              <a:buSzPts val="2000"/>
              <a:buFont typeface="Arial"/>
              <a:buChar char="●"/>
            </a:pPr>
            <a:r>
              <a:rPr lang="it-IT" sz="2000">
                <a:solidFill>
                  <a:srgbClr val="595959"/>
                </a:solidFill>
                <a:latin typeface="Arial"/>
                <a:ea typeface="Arial"/>
                <a:cs typeface="Arial"/>
                <a:sym typeface="Arial"/>
              </a:rPr>
              <a:t>Soluzioni in commercio già esistenti</a:t>
            </a:r>
            <a:endParaRPr sz="2000">
              <a:solidFill>
                <a:srgbClr val="595959"/>
              </a:solidFill>
              <a:latin typeface="Arial"/>
              <a:ea typeface="Arial"/>
              <a:cs typeface="Arial"/>
              <a:sym typeface="Arial"/>
            </a:endParaRPr>
          </a:p>
          <a:p>
            <a:pPr indent="-355600" lvl="0" marL="457200" marR="0" rtl="0" algn="l">
              <a:lnSpc>
                <a:spcPct val="90000"/>
              </a:lnSpc>
              <a:spcBef>
                <a:spcPts val="0"/>
              </a:spcBef>
              <a:spcAft>
                <a:spcPts val="0"/>
              </a:spcAft>
              <a:buClr>
                <a:srgbClr val="595959"/>
              </a:buClr>
              <a:buSzPts val="2000"/>
              <a:buFont typeface="Arial"/>
              <a:buChar char="●"/>
            </a:pPr>
            <a:r>
              <a:rPr lang="it-IT" sz="2000">
                <a:solidFill>
                  <a:srgbClr val="595959"/>
                </a:solidFill>
                <a:latin typeface="Arial"/>
                <a:ea typeface="Arial"/>
                <a:cs typeface="Arial"/>
                <a:sym typeface="Arial"/>
              </a:rPr>
              <a:t>Distribuzioni differenti per ogni piattaforma</a:t>
            </a:r>
            <a:endParaRPr sz="2000">
              <a:solidFill>
                <a:srgbClr val="595959"/>
              </a:solidFill>
              <a:latin typeface="Arial"/>
              <a:ea typeface="Arial"/>
              <a:cs typeface="Arial"/>
              <a:sym typeface="Arial"/>
            </a:endParaRPr>
          </a:p>
          <a:p>
            <a:pPr indent="-215900" lvl="0" marL="342900" rtl="0" algn="l">
              <a:lnSpc>
                <a:spcPct val="90000"/>
              </a:lnSpc>
              <a:spcBef>
                <a:spcPts val="1000"/>
              </a:spcBef>
              <a:spcAft>
                <a:spcPts val="0"/>
              </a:spcAft>
              <a:buClr>
                <a:schemeClr val="dk1"/>
              </a:buClr>
              <a:buSzPts val="2000"/>
              <a:buNone/>
            </a:pPr>
            <a:r>
              <a:t/>
            </a:r>
            <a:endParaRPr sz="2000">
              <a:solidFill>
                <a:srgbClr val="595959"/>
              </a:solidFill>
              <a:latin typeface="Arial"/>
              <a:ea typeface="Arial"/>
              <a:cs typeface="Arial"/>
              <a:sym typeface="Arial"/>
            </a:endParaRPr>
          </a:p>
        </p:txBody>
      </p:sp>
      <p:pic>
        <p:nvPicPr>
          <p:cNvPr id="114" name="Google Shape;114;p16"/>
          <p:cNvPicPr preferRelativeResize="0"/>
          <p:nvPr/>
        </p:nvPicPr>
        <p:blipFill rotWithShape="1">
          <a:blip r:embed="rId3">
            <a:alphaModFix/>
          </a:blip>
          <a:srcRect b="0" l="0" r="0" t="0"/>
          <a:stretch/>
        </p:blipFill>
        <p:spPr>
          <a:xfrm>
            <a:off x="389972" y="103091"/>
            <a:ext cx="4015772" cy="358897"/>
          </a:xfrm>
          <a:prstGeom prst="rect">
            <a:avLst/>
          </a:prstGeom>
          <a:noFill/>
          <a:ln>
            <a:noFill/>
          </a:ln>
        </p:spPr>
      </p:pic>
      <p:sp>
        <p:nvSpPr>
          <p:cNvPr id="115" name="Google Shape;115;p16"/>
          <p:cNvSpPr/>
          <p:nvPr/>
        </p:nvSpPr>
        <p:spPr>
          <a:xfrm>
            <a:off x="350430" y="6305353"/>
            <a:ext cx="5631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it-IT" sz="1100" u="none" cap="none" strike="noStrike">
                <a:solidFill>
                  <a:schemeClr val="dk1"/>
                </a:solidFill>
                <a:latin typeface="Arial"/>
                <a:ea typeface="Arial"/>
                <a:cs typeface="Arial"/>
                <a:sym typeface="Arial"/>
              </a:rPr>
              <a:t>2020</a:t>
            </a:r>
            <a:r>
              <a:rPr b="0" i="0" lang="it-IT" sz="1800" u="none" cap="none" strike="noStrike">
                <a:solidFill>
                  <a:schemeClr val="dk1"/>
                </a:solidFill>
                <a:latin typeface="Arial"/>
                <a:ea typeface="Arial"/>
                <a:cs typeface="Arial"/>
                <a:sym typeface="Arial"/>
              </a:rPr>
              <a:t> </a:t>
            </a:r>
            <a:endParaRPr b="0" i="0" sz="1800" u="none" cap="none" strike="noStrike">
              <a:solidFill>
                <a:schemeClr val="dk1"/>
              </a:solidFill>
              <a:latin typeface="Calibri"/>
              <a:ea typeface="Calibri"/>
              <a:cs typeface="Calibri"/>
              <a:sym typeface="Calibri"/>
            </a:endParaRPr>
          </a:p>
        </p:txBody>
      </p:sp>
      <p:sp>
        <p:nvSpPr>
          <p:cNvPr id="116" name="Google Shape;116;p16"/>
          <p:cNvSpPr txBox="1"/>
          <p:nvPr>
            <p:ph idx="12" type="sldNum"/>
          </p:nvPr>
        </p:nvSpPr>
        <p:spPr>
          <a:xfrm>
            <a:off x="11090587" y="6408107"/>
            <a:ext cx="263100" cy="261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it-IT" sz="1100">
                <a:solidFill>
                  <a:schemeClr val="dk1"/>
                </a:solidFill>
                <a:latin typeface="Arial"/>
                <a:ea typeface="Arial"/>
                <a:cs typeface="Arial"/>
                <a:sym typeface="Arial"/>
              </a:rPr>
              <a:t>‹#›</a:t>
            </a:fld>
            <a:endParaRPr sz="1100">
              <a:solidFill>
                <a:schemeClr val="dk1"/>
              </a:solidFill>
              <a:latin typeface="Arial"/>
              <a:ea typeface="Arial"/>
              <a:cs typeface="Arial"/>
              <a:sym typeface="Arial"/>
            </a:endParaRPr>
          </a:p>
        </p:txBody>
      </p:sp>
      <p:pic>
        <p:nvPicPr>
          <p:cNvPr id="117" name="Google Shape;117;p16"/>
          <p:cNvPicPr preferRelativeResize="0"/>
          <p:nvPr/>
        </p:nvPicPr>
        <p:blipFill rotWithShape="1">
          <a:blip r:embed="rId4">
            <a:alphaModFix/>
          </a:blip>
          <a:srcRect b="6898" l="0" r="0" t="0"/>
          <a:stretch/>
        </p:blipFill>
        <p:spPr>
          <a:xfrm>
            <a:off x="6367350" y="1783600"/>
            <a:ext cx="4723225" cy="4539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7"/>
          <p:cNvSpPr txBox="1"/>
          <p:nvPr>
            <p:ph type="ctrTitle"/>
          </p:nvPr>
        </p:nvSpPr>
        <p:spPr>
          <a:xfrm>
            <a:off x="389972" y="850789"/>
            <a:ext cx="11800200" cy="8475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595959"/>
              </a:buClr>
              <a:buSzPts val="3000"/>
              <a:buFont typeface="Times"/>
              <a:buNone/>
            </a:pPr>
            <a:r>
              <a:rPr b="1" lang="it-IT" sz="3000">
                <a:solidFill>
                  <a:srgbClr val="595959"/>
                </a:solidFill>
                <a:latin typeface="Times"/>
                <a:ea typeface="Times"/>
                <a:cs typeface="Times"/>
                <a:sym typeface="Times"/>
              </a:rPr>
              <a:t>Approccio al problema</a:t>
            </a:r>
            <a:endParaRPr/>
          </a:p>
        </p:txBody>
      </p:sp>
      <p:pic>
        <p:nvPicPr>
          <p:cNvPr id="123" name="Google Shape;123;p17"/>
          <p:cNvPicPr preferRelativeResize="0"/>
          <p:nvPr/>
        </p:nvPicPr>
        <p:blipFill rotWithShape="1">
          <a:blip r:embed="rId3">
            <a:alphaModFix/>
          </a:blip>
          <a:srcRect b="0" l="0" r="0" t="0"/>
          <a:stretch/>
        </p:blipFill>
        <p:spPr>
          <a:xfrm>
            <a:off x="389972" y="103091"/>
            <a:ext cx="4015772" cy="358897"/>
          </a:xfrm>
          <a:prstGeom prst="rect">
            <a:avLst/>
          </a:prstGeom>
          <a:noFill/>
          <a:ln>
            <a:noFill/>
          </a:ln>
        </p:spPr>
      </p:pic>
      <p:sp>
        <p:nvSpPr>
          <p:cNvPr id="124" name="Google Shape;124;p17"/>
          <p:cNvSpPr/>
          <p:nvPr/>
        </p:nvSpPr>
        <p:spPr>
          <a:xfrm>
            <a:off x="350430" y="6305353"/>
            <a:ext cx="5631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it-IT" sz="1100" u="none" cap="none" strike="noStrike">
                <a:solidFill>
                  <a:schemeClr val="dk1"/>
                </a:solidFill>
                <a:latin typeface="Arial"/>
                <a:ea typeface="Arial"/>
                <a:cs typeface="Arial"/>
                <a:sym typeface="Arial"/>
              </a:rPr>
              <a:t>2020</a:t>
            </a:r>
            <a:r>
              <a:rPr b="0" i="0" lang="it-IT" sz="1800" u="none" cap="none" strike="noStrike">
                <a:solidFill>
                  <a:schemeClr val="dk1"/>
                </a:solidFill>
                <a:latin typeface="Arial"/>
                <a:ea typeface="Arial"/>
                <a:cs typeface="Arial"/>
                <a:sym typeface="Arial"/>
              </a:rPr>
              <a:t> </a:t>
            </a:r>
            <a:endParaRPr b="0" i="0" sz="1800" u="none" cap="none" strike="noStrike">
              <a:solidFill>
                <a:schemeClr val="dk1"/>
              </a:solidFill>
              <a:latin typeface="Calibri"/>
              <a:ea typeface="Calibri"/>
              <a:cs typeface="Calibri"/>
              <a:sym typeface="Calibri"/>
            </a:endParaRPr>
          </a:p>
        </p:txBody>
      </p:sp>
      <p:sp>
        <p:nvSpPr>
          <p:cNvPr id="125" name="Google Shape;125;p17"/>
          <p:cNvSpPr txBox="1"/>
          <p:nvPr>
            <p:ph idx="12" type="sldNum"/>
          </p:nvPr>
        </p:nvSpPr>
        <p:spPr>
          <a:xfrm>
            <a:off x="11090587" y="6408107"/>
            <a:ext cx="263100" cy="261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it-IT" sz="1100">
                <a:solidFill>
                  <a:schemeClr val="dk1"/>
                </a:solidFill>
                <a:latin typeface="Arial"/>
                <a:ea typeface="Arial"/>
                <a:cs typeface="Arial"/>
                <a:sym typeface="Arial"/>
              </a:rPr>
              <a:t>‹#›</a:t>
            </a:fld>
            <a:endParaRPr sz="1100">
              <a:solidFill>
                <a:schemeClr val="dk1"/>
              </a:solidFill>
              <a:latin typeface="Arial"/>
              <a:ea typeface="Arial"/>
              <a:cs typeface="Arial"/>
              <a:sym typeface="Arial"/>
            </a:endParaRPr>
          </a:p>
        </p:txBody>
      </p:sp>
      <p:sp>
        <p:nvSpPr>
          <p:cNvPr id="126" name="Google Shape;126;p17"/>
          <p:cNvSpPr txBox="1"/>
          <p:nvPr>
            <p:ph idx="1" type="subTitle"/>
          </p:nvPr>
        </p:nvSpPr>
        <p:spPr>
          <a:xfrm>
            <a:off x="389972" y="1896730"/>
            <a:ext cx="9257700" cy="2604900"/>
          </a:xfrm>
          <a:prstGeom prst="rect">
            <a:avLst/>
          </a:prstGeom>
          <a:noFill/>
          <a:ln>
            <a:noFill/>
          </a:ln>
        </p:spPr>
        <p:txBody>
          <a:bodyPr anchorCtr="0" anchor="t" bIns="45700" lIns="91425" spcFirstLastPara="1" rIns="91425" wrap="square" tIns="45700">
            <a:noAutofit/>
          </a:bodyPr>
          <a:lstStyle/>
          <a:p>
            <a:pPr indent="-355600" lvl="0" marL="457200" rtl="0" algn="l">
              <a:spcBef>
                <a:spcPts val="1000"/>
              </a:spcBef>
              <a:spcAft>
                <a:spcPts val="0"/>
              </a:spcAft>
              <a:buClr>
                <a:srgbClr val="595959"/>
              </a:buClr>
              <a:buSzPts val="2000"/>
              <a:buChar char="●"/>
            </a:pPr>
            <a:r>
              <a:rPr lang="it-IT" sz="2000">
                <a:solidFill>
                  <a:srgbClr val="595959"/>
                </a:solidFill>
                <a:latin typeface="Arial"/>
                <a:ea typeface="Arial"/>
                <a:cs typeface="Arial"/>
                <a:sym typeface="Arial"/>
              </a:rPr>
              <a:t>Backend: persistenza dati e preferenze, implementazione servizi e API per frontend</a:t>
            </a:r>
            <a:endParaRPr sz="2000">
              <a:solidFill>
                <a:srgbClr val="595959"/>
              </a:solidFill>
              <a:latin typeface="Arial"/>
              <a:ea typeface="Arial"/>
              <a:cs typeface="Arial"/>
              <a:sym typeface="Arial"/>
            </a:endParaRPr>
          </a:p>
          <a:p>
            <a:pPr indent="-355600" lvl="0" marL="457200" rtl="0" algn="l">
              <a:spcBef>
                <a:spcPts val="0"/>
              </a:spcBef>
              <a:spcAft>
                <a:spcPts val="0"/>
              </a:spcAft>
              <a:buClr>
                <a:srgbClr val="595959"/>
              </a:buClr>
              <a:buSzPts val="2000"/>
              <a:buChar char="●"/>
            </a:pPr>
            <a:r>
              <a:rPr lang="it-IT" sz="2000">
                <a:solidFill>
                  <a:srgbClr val="595959"/>
                </a:solidFill>
                <a:latin typeface="Arial"/>
                <a:ea typeface="Arial"/>
                <a:cs typeface="Arial"/>
                <a:sym typeface="Arial"/>
              </a:rPr>
              <a:t>Frontend: client</a:t>
            </a:r>
            <a:r>
              <a:rPr b="1" lang="it-IT" sz="2000">
                <a:solidFill>
                  <a:srgbClr val="595959"/>
                </a:solidFill>
                <a:latin typeface="Arial"/>
                <a:ea typeface="Arial"/>
                <a:cs typeface="Arial"/>
                <a:sym typeface="Arial"/>
              </a:rPr>
              <a:t> </a:t>
            </a:r>
            <a:r>
              <a:rPr lang="it-IT" sz="2000">
                <a:solidFill>
                  <a:srgbClr val="595959"/>
                </a:solidFill>
                <a:latin typeface="Arial"/>
                <a:ea typeface="Arial"/>
                <a:cs typeface="Arial"/>
                <a:sym typeface="Arial"/>
              </a:rPr>
              <a:t>GUI</a:t>
            </a:r>
            <a:endParaRPr sz="2000">
              <a:solidFill>
                <a:srgbClr val="595959"/>
              </a:solidFill>
              <a:latin typeface="Arial"/>
              <a:ea typeface="Arial"/>
              <a:cs typeface="Arial"/>
              <a:sym typeface="Arial"/>
            </a:endParaRPr>
          </a:p>
          <a:p>
            <a:pPr indent="-215900" lvl="0" marL="342900" rtl="0" algn="l">
              <a:lnSpc>
                <a:spcPct val="90000"/>
              </a:lnSpc>
              <a:spcBef>
                <a:spcPts val="1000"/>
              </a:spcBef>
              <a:spcAft>
                <a:spcPts val="0"/>
              </a:spcAft>
              <a:buClr>
                <a:schemeClr val="dk1"/>
              </a:buClr>
              <a:buSzPts val="2000"/>
              <a:buNone/>
            </a:pPr>
            <a:r>
              <a:t/>
            </a:r>
            <a:endParaRPr sz="2000">
              <a:solidFill>
                <a:srgbClr val="595959"/>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8"/>
          <p:cNvSpPr txBox="1"/>
          <p:nvPr>
            <p:ph type="ctrTitle"/>
          </p:nvPr>
        </p:nvSpPr>
        <p:spPr>
          <a:xfrm>
            <a:off x="389972" y="850789"/>
            <a:ext cx="11800200" cy="8475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595959"/>
              </a:buClr>
              <a:buSzPts val="3000"/>
              <a:buFont typeface="Times"/>
              <a:buNone/>
            </a:pPr>
            <a:r>
              <a:rPr b="1" lang="it-IT" sz="3000">
                <a:solidFill>
                  <a:srgbClr val="595959"/>
                </a:solidFill>
                <a:latin typeface="Times"/>
                <a:ea typeface="Times"/>
                <a:cs typeface="Times"/>
                <a:sym typeface="Times"/>
              </a:rPr>
              <a:t>Software Patterns and Principles</a:t>
            </a:r>
            <a:endParaRPr/>
          </a:p>
        </p:txBody>
      </p:sp>
      <p:sp>
        <p:nvSpPr>
          <p:cNvPr id="132" name="Google Shape;132;p18"/>
          <p:cNvSpPr txBox="1"/>
          <p:nvPr>
            <p:ph idx="1" type="subTitle"/>
          </p:nvPr>
        </p:nvSpPr>
        <p:spPr>
          <a:xfrm>
            <a:off x="389975" y="1896725"/>
            <a:ext cx="9257700" cy="2747700"/>
          </a:xfrm>
          <a:prstGeom prst="rect">
            <a:avLst/>
          </a:prstGeom>
          <a:noFill/>
          <a:ln>
            <a:noFill/>
          </a:ln>
        </p:spPr>
        <p:txBody>
          <a:bodyPr anchorCtr="0" anchor="t" bIns="45700" lIns="91425" spcFirstLastPara="1" rIns="91425" wrap="square" tIns="45700">
            <a:noAutofit/>
          </a:bodyPr>
          <a:lstStyle/>
          <a:p>
            <a:pPr indent="-355600" lvl="0" marL="457200" rtl="0" algn="l">
              <a:lnSpc>
                <a:spcPct val="90000"/>
              </a:lnSpc>
              <a:spcBef>
                <a:spcPts val="1000"/>
              </a:spcBef>
              <a:spcAft>
                <a:spcPts val="0"/>
              </a:spcAft>
              <a:buClr>
                <a:srgbClr val="595959"/>
              </a:buClr>
              <a:buSzPts val="2000"/>
              <a:buFont typeface="Arial"/>
              <a:buChar char="●"/>
            </a:pPr>
            <a:r>
              <a:rPr lang="it-IT" sz="2000">
                <a:solidFill>
                  <a:srgbClr val="595959"/>
                </a:solidFill>
                <a:latin typeface="Arial"/>
                <a:ea typeface="Arial"/>
                <a:cs typeface="Arial"/>
                <a:sym typeface="Arial"/>
              </a:rPr>
              <a:t>Software Design</a:t>
            </a:r>
            <a:endParaRPr sz="2000">
              <a:solidFill>
                <a:srgbClr val="595959"/>
              </a:solidFill>
              <a:latin typeface="Arial"/>
              <a:ea typeface="Arial"/>
              <a:cs typeface="Arial"/>
              <a:sym typeface="Arial"/>
            </a:endParaRPr>
          </a:p>
          <a:p>
            <a:pPr indent="-355600" lvl="0" marL="457200" rtl="0" algn="l">
              <a:lnSpc>
                <a:spcPct val="90000"/>
              </a:lnSpc>
              <a:spcBef>
                <a:spcPts val="0"/>
              </a:spcBef>
              <a:spcAft>
                <a:spcPts val="0"/>
              </a:spcAft>
              <a:buClr>
                <a:srgbClr val="595959"/>
              </a:buClr>
              <a:buSzPts val="2000"/>
              <a:buFont typeface="Arial"/>
              <a:buChar char="●"/>
            </a:pPr>
            <a:r>
              <a:rPr lang="it-IT" sz="2000">
                <a:solidFill>
                  <a:srgbClr val="595959"/>
                </a:solidFill>
                <a:latin typeface="Arial"/>
                <a:ea typeface="Arial"/>
                <a:cs typeface="Arial"/>
                <a:sym typeface="Arial"/>
              </a:rPr>
              <a:t>Singleton classes</a:t>
            </a:r>
            <a:endParaRPr sz="2000">
              <a:solidFill>
                <a:srgbClr val="595959"/>
              </a:solidFill>
              <a:latin typeface="Arial"/>
              <a:ea typeface="Arial"/>
              <a:cs typeface="Arial"/>
              <a:sym typeface="Arial"/>
            </a:endParaRPr>
          </a:p>
          <a:p>
            <a:pPr indent="-355600" lvl="0" marL="457200" rtl="0" algn="l">
              <a:lnSpc>
                <a:spcPct val="90000"/>
              </a:lnSpc>
              <a:spcBef>
                <a:spcPts val="0"/>
              </a:spcBef>
              <a:spcAft>
                <a:spcPts val="0"/>
              </a:spcAft>
              <a:buClr>
                <a:srgbClr val="595959"/>
              </a:buClr>
              <a:buSzPts val="2000"/>
              <a:buFont typeface="Arial"/>
              <a:buChar char="●"/>
            </a:pPr>
            <a:r>
              <a:rPr lang="it-IT" sz="2000">
                <a:solidFill>
                  <a:srgbClr val="595959"/>
                </a:solidFill>
                <a:latin typeface="Arial"/>
                <a:ea typeface="Arial"/>
                <a:cs typeface="Arial"/>
                <a:sym typeface="Arial"/>
              </a:rPr>
              <a:t>Coupling</a:t>
            </a:r>
            <a:endParaRPr sz="2000">
              <a:solidFill>
                <a:srgbClr val="595959"/>
              </a:solidFill>
              <a:latin typeface="Arial"/>
              <a:ea typeface="Arial"/>
              <a:cs typeface="Arial"/>
              <a:sym typeface="Arial"/>
            </a:endParaRPr>
          </a:p>
          <a:p>
            <a:pPr indent="-355600" lvl="0" marL="457200" rtl="0" algn="l">
              <a:lnSpc>
                <a:spcPct val="90000"/>
              </a:lnSpc>
              <a:spcBef>
                <a:spcPts val="0"/>
              </a:spcBef>
              <a:spcAft>
                <a:spcPts val="0"/>
              </a:spcAft>
              <a:buClr>
                <a:srgbClr val="595959"/>
              </a:buClr>
              <a:buSzPts val="2000"/>
              <a:buFont typeface="Arial"/>
              <a:buChar char="●"/>
            </a:pPr>
            <a:r>
              <a:rPr lang="it-IT" sz="2000">
                <a:solidFill>
                  <a:srgbClr val="595959"/>
                </a:solidFill>
                <a:latin typeface="Arial"/>
                <a:ea typeface="Arial"/>
                <a:cs typeface="Arial"/>
                <a:sym typeface="Arial"/>
              </a:rPr>
              <a:t>Cohesion</a:t>
            </a:r>
            <a:endParaRPr sz="2000">
              <a:solidFill>
                <a:srgbClr val="595959"/>
              </a:solidFill>
              <a:latin typeface="Arial"/>
              <a:ea typeface="Arial"/>
              <a:cs typeface="Arial"/>
              <a:sym typeface="Arial"/>
            </a:endParaRPr>
          </a:p>
          <a:p>
            <a:pPr indent="-355600" lvl="0" marL="457200" rtl="0" algn="l">
              <a:lnSpc>
                <a:spcPct val="90000"/>
              </a:lnSpc>
              <a:spcBef>
                <a:spcPts val="0"/>
              </a:spcBef>
              <a:spcAft>
                <a:spcPts val="0"/>
              </a:spcAft>
              <a:buClr>
                <a:srgbClr val="595959"/>
              </a:buClr>
              <a:buSzPts val="2000"/>
              <a:buFont typeface="Arial"/>
              <a:buChar char="●"/>
            </a:pPr>
            <a:r>
              <a:rPr lang="it-IT" sz="2000">
                <a:solidFill>
                  <a:srgbClr val="595959"/>
                </a:solidFill>
                <a:latin typeface="Arial"/>
                <a:ea typeface="Arial"/>
                <a:cs typeface="Arial"/>
                <a:sym typeface="Arial"/>
              </a:rPr>
              <a:t>Separation of </a:t>
            </a:r>
            <a:r>
              <a:rPr lang="it-IT" sz="2000">
                <a:solidFill>
                  <a:srgbClr val="595959"/>
                </a:solidFill>
                <a:latin typeface="Arial"/>
                <a:ea typeface="Arial"/>
                <a:cs typeface="Arial"/>
                <a:sym typeface="Arial"/>
              </a:rPr>
              <a:t>concerns</a:t>
            </a:r>
            <a:endParaRPr sz="2000">
              <a:solidFill>
                <a:srgbClr val="595959"/>
              </a:solidFill>
              <a:latin typeface="Arial"/>
              <a:ea typeface="Arial"/>
              <a:cs typeface="Arial"/>
              <a:sym typeface="Arial"/>
            </a:endParaRPr>
          </a:p>
          <a:p>
            <a:pPr indent="-355600" lvl="0" marL="457200" rtl="0" algn="l">
              <a:lnSpc>
                <a:spcPct val="90000"/>
              </a:lnSpc>
              <a:spcBef>
                <a:spcPts val="0"/>
              </a:spcBef>
              <a:spcAft>
                <a:spcPts val="0"/>
              </a:spcAft>
              <a:buClr>
                <a:srgbClr val="595959"/>
              </a:buClr>
              <a:buSzPts val="2000"/>
              <a:buFont typeface="Arial"/>
              <a:buChar char="●"/>
            </a:pPr>
            <a:r>
              <a:rPr lang="it-IT" sz="2000">
                <a:solidFill>
                  <a:srgbClr val="595959"/>
                </a:solidFill>
                <a:latin typeface="Arial"/>
                <a:ea typeface="Arial"/>
                <a:cs typeface="Arial"/>
                <a:sym typeface="Arial"/>
              </a:rPr>
              <a:t>Interaction design</a:t>
            </a:r>
            <a:endParaRPr sz="2000">
              <a:solidFill>
                <a:srgbClr val="595959"/>
              </a:solidFill>
              <a:latin typeface="Arial"/>
              <a:ea typeface="Arial"/>
              <a:cs typeface="Arial"/>
              <a:sym typeface="Arial"/>
            </a:endParaRPr>
          </a:p>
          <a:p>
            <a:pPr indent="-355600" lvl="0" marL="457200" rtl="0" algn="l">
              <a:lnSpc>
                <a:spcPct val="90000"/>
              </a:lnSpc>
              <a:spcBef>
                <a:spcPts val="0"/>
              </a:spcBef>
              <a:spcAft>
                <a:spcPts val="0"/>
              </a:spcAft>
              <a:buClr>
                <a:srgbClr val="595959"/>
              </a:buClr>
              <a:buSzPts val="2000"/>
              <a:buFont typeface="Arial"/>
              <a:buChar char="●"/>
            </a:pPr>
            <a:r>
              <a:rPr lang="it-IT" sz="2000">
                <a:solidFill>
                  <a:srgbClr val="595959"/>
                </a:solidFill>
                <a:latin typeface="Arial"/>
                <a:ea typeface="Arial"/>
                <a:cs typeface="Arial"/>
                <a:sym typeface="Arial"/>
              </a:rPr>
              <a:t>Inheritance</a:t>
            </a:r>
            <a:endParaRPr sz="2000">
              <a:solidFill>
                <a:srgbClr val="595959"/>
              </a:solidFill>
              <a:latin typeface="Arial"/>
              <a:ea typeface="Arial"/>
              <a:cs typeface="Arial"/>
              <a:sym typeface="Arial"/>
            </a:endParaRPr>
          </a:p>
          <a:p>
            <a:pPr indent="-355600" lvl="0" marL="457200" rtl="0" algn="l">
              <a:lnSpc>
                <a:spcPct val="90000"/>
              </a:lnSpc>
              <a:spcBef>
                <a:spcPts val="0"/>
              </a:spcBef>
              <a:spcAft>
                <a:spcPts val="0"/>
              </a:spcAft>
              <a:buClr>
                <a:srgbClr val="595959"/>
              </a:buClr>
              <a:buSzPts val="2000"/>
              <a:buFont typeface="Arial"/>
              <a:buChar char="●"/>
            </a:pPr>
            <a:r>
              <a:rPr lang="it-IT" sz="2000">
                <a:solidFill>
                  <a:srgbClr val="595959"/>
                </a:solidFill>
                <a:latin typeface="Arial"/>
                <a:ea typeface="Arial"/>
                <a:cs typeface="Arial"/>
                <a:sym typeface="Arial"/>
              </a:rPr>
              <a:t>Inversion of Control</a:t>
            </a:r>
            <a:endParaRPr sz="2000">
              <a:solidFill>
                <a:srgbClr val="595959"/>
              </a:solidFill>
              <a:latin typeface="Arial"/>
              <a:ea typeface="Arial"/>
              <a:cs typeface="Arial"/>
              <a:sym typeface="Arial"/>
            </a:endParaRPr>
          </a:p>
          <a:p>
            <a:pPr indent="-355600" lvl="0" marL="457200" rtl="0" algn="l">
              <a:lnSpc>
                <a:spcPct val="90000"/>
              </a:lnSpc>
              <a:spcBef>
                <a:spcPts val="0"/>
              </a:spcBef>
              <a:spcAft>
                <a:spcPts val="0"/>
              </a:spcAft>
              <a:buClr>
                <a:srgbClr val="595959"/>
              </a:buClr>
              <a:buSzPts val="2000"/>
              <a:buFont typeface="Arial"/>
              <a:buChar char="●"/>
            </a:pPr>
            <a:r>
              <a:rPr lang="it-IT" sz="2000">
                <a:solidFill>
                  <a:srgbClr val="595959"/>
                </a:solidFill>
                <a:latin typeface="Arial"/>
                <a:ea typeface="Arial"/>
                <a:cs typeface="Arial"/>
                <a:sym typeface="Arial"/>
              </a:rPr>
              <a:t>Testing and Debugging</a:t>
            </a:r>
            <a:endParaRPr sz="2000">
              <a:solidFill>
                <a:srgbClr val="595959"/>
              </a:solidFill>
              <a:latin typeface="Arial"/>
              <a:ea typeface="Arial"/>
              <a:cs typeface="Arial"/>
              <a:sym typeface="Arial"/>
            </a:endParaRPr>
          </a:p>
        </p:txBody>
      </p:sp>
      <p:pic>
        <p:nvPicPr>
          <p:cNvPr id="133" name="Google Shape;133;p18"/>
          <p:cNvPicPr preferRelativeResize="0"/>
          <p:nvPr/>
        </p:nvPicPr>
        <p:blipFill rotWithShape="1">
          <a:blip r:embed="rId3">
            <a:alphaModFix/>
          </a:blip>
          <a:srcRect b="0" l="0" r="0" t="0"/>
          <a:stretch/>
        </p:blipFill>
        <p:spPr>
          <a:xfrm>
            <a:off x="389972" y="103091"/>
            <a:ext cx="4015772" cy="358897"/>
          </a:xfrm>
          <a:prstGeom prst="rect">
            <a:avLst/>
          </a:prstGeom>
          <a:noFill/>
          <a:ln>
            <a:noFill/>
          </a:ln>
        </p:spPr>
      </p:pic>
      <p:sp>
        <p:nvSpPr>
          <p:cNvPr id="134" name="Google Shape;134;p18"/>
          <p:cNvSpPr/>
          <p:nvPr/>
        </p:nvSpPr>
        <p:spPr>
          <a:xfrm>
            <a:off x="350430" y="6305353"/>
            <a:ext cx="5631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it-IT" sz="1100" u="none" cap="none" strike="noStrike">
                <a:solidFill>
                  <a:schemeClr val="dk1"/>
                </a:solidFill>
                <a:latin typeface="Arial"/>
                <a:ea typeface="Arial"/>
                <a:cs typeface="Arial"/>
                <a:sym typeface="Arial"/>
              </a:rPr>
              <a:t>2020</a:t>
            </a:r>
            <a:r>
              <a:rPr b="0" i="0" lang="it-IT" sz="1800" u="none" cap="none" strike="noStrike">
                <a:solidFill>
                  <a:schemeClr val="dk1"/>
                </a:solidFill>
                <a:latin typeface="Arial"/>
                <a:ea typeface="Arial"/>
                <a:cs typeface="Arial"/>
                <a:sym typeface="Arial"/>
              </a:rPr>
              <a:t> </a:t>
            </a:r>
            <a:endParaRPr b="0" i="0" sz="1800" u="none" cap="none" strike="noStrike">
              <a:solidFill>
                <a:schemeClr val="dk1"/>
              </a:solidFill>
              <a:latin typeface="Calibri"/>
              <a:ea typeface="Calibri"/>
              <a:cs typeface="Calibri"/>
              <a:sym typeface="Calibri"/>
            </a:endParaRPr>
          </a:p>
        </p:txBody>
      </p:sp>
      <p:sp>
        <p:nvSpPr>
          <p:cNvPr id="135" name="Google Shape;135;p18"/>
          <p:cNvSpPr txBox="1"/>
          <p:nvPr>
            <p:ph idx="12" type="sldNum"/>
          </p:nvPr>
        </p:nvSpPr>
        <p:spPr>
          <a:xfrm>
            <a:off x="11090587" y="6408107"/>
            <a:ext cx="263100" cy="261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it-IT" sz="1100">
                <a:solidFill>
                  <a:schemeClr val="dk1"/>
                </a:solidFill>
                <a:latin typeface="Arial"/>
                <a:ea typeface="Arial"/>
                <a:cs typeface="Arial"/>
                <a:sym typeface="Arial"/>
              </a:rPr>
              <a:t>‹#›</a:t>
            </a:fld>
            <a:endParaRPr sz="11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9"/>
          <p:cNvSpPr txBox="1"/>
          <p:nvPr>
            <p:ph type="ctrTitle"/>
          </p:nvPr>
        </p:nvSpPr>
        <p:spPr>
          <a:xfrm>
            <a:off x="389972" y="850789"/>
            <a:ext cx="11800200" cy="8475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595959"/>
              </a:buClr>
              <a:buSzPts val="3000"/>
              <a:buFont typeface="Times"/>
              <a:buNone/>
            </a:pPr>
            <a:r>
              <a:rPr b="1" lang="it-IT" sz="3000">
                <a:solidFill>
                  <a:srgbClr val="595959"/>
                </a:solidFill>
                <a:latin typeface="Times"/>
                <a:ea typeface="Times"/>
                <a:cs typeface="Times"/>
                <a:sym typeface="Times"/>
              </a:rPr>
              <a:t>Coupling, Cohesion e Polimorfismo</a:t>
            </a:r>
            <a:endParaRPr/>
          </a:p>
        </p:txBody>
      </p:sp>
      <p:pic>
        <p:nvPicPr>
          <p:cNvPr id="141" name="Google Shape;141;p19"/>
          <p:cNvPicPr preferRelativeResize="0"/>
          <p:nvPr/>
        </p:nvPicPr>
        <p:blipFill rotWithShape="1">
          <a:blip r:embed="rId3">
            <a:alphaModFix/>
          </a:blip>
          <a:srcRect b="0" l="0" r="0" t="0"/>
          <a:stretch/>
        </p:blipFill>
        <p:spPr>
          <a:xfrm>
            <a:off x="389972" y="103091"/>
            <a:ext cx="4015772" cy="358897"/>
          </a:xfrm>
          <a:prstGeom prst="rect">
            <a:avLst/>
          </a:prstGeom>
          <a:noFill/>
          <a:ln>
            <a:noFill/>
          </a:ln>
        </p:spPr>
      </p:pic>
      <p:sp>
        <p:nvSpPr>
          <p:cNvPr id="142" name="Google Shape;142;p19"/>
          <p:cNvSpPr/>
          <p:nvPr/>
        </p:nvSpPr>
        <p:spPr>
          <a:xfrm>
            <a:off x="350430" y="6305353"/>
            <a:ext cx="5631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it-IT" sz="1100" u="none" cap="none" strike="noStrike">
                <a:solidFill>
                  <a:schemeClr val="dk1"/>
                </a:solidFill>
                <a:latin typeface="Arial"/>
                <a:ea typeface="Arial"/>
                <a:cs typeface="Arial"/>
                <a:sym typeface="Arial"/>
              </a:rPr>
              <a:t>2020</a:t>
            </a:r>
            <a:r>
              <a:rPr b="0" i="0" lang="it-IT" sz="1800" u="none" cap="none" strike="noStrike">
                <a:solidFill>
                  <a:schemeClr val="dk1"/>
                </a:solidFill>
                <a:latin typeface="Arial"/>
                <a:ea typeface="Arial"/>
                <a:cs typeface="Arial"/>
                <a:sym typeface="Arial"/>
              </a:rPr>
              <a:t> </a:t>
            </a:r>
            <a:endParaRPr b="0" i="0" sz="1800" u="none" cap="none" strike="noStrike">
              <a:solidFill>
                <a:schemeClr val="dk1"/>
              </a:solidFill>
              <a:latin typeface="Calibri"/>
              <a:ea typeface="Calibri"/>
              <a:cs typeface="Calibri"/>
              <a:sym typeface="Calibri"/>
            </a:endParaRPr>
          </a:p>
        </p:txBody>
      </p:sp>
      <p:sp>
        <p:nvSpPr>
          <p:cNvPr id="143" name="Google Shape;143;p19"/>
          <p:cNvSpPr txBox="1"/>
          <p:nvPr>
            <p:ph idx="12" type="sldNum"/>
          </p:nvPr>
        </p:nvSpPr>
        <p:spPr>
          <a:xfrm>
            <a:off x="11090587" y="6408107"/>
            <a:ext cx="263100" cy="261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it-IT" sz="1100">
                <a:solidFill>
                  <a:schemeClr val="dk1"/>
                </a:solidFill>
                <a:latin typeface="Arial"/>
                <a:ea typeface="Arial"/>
                <a:cs typeface="Arial"/>
                <a:sym typeface="Arial"/>
              </a:rPr>
              <a:t>‹#›</a:t>
            </a:fld>
            <a:endParaRPr sz="1100">
              <a:solidFill>
                <a:schemeClr val="dk1"/>
              </a:solidFill>
              <a:latin typeface="Arial"/>
              <a:ea typeface="Arial"/>
              <a:cs typeface="Arial"/>
              <a:sym typeface="Arial"/>
            </a:endParaRPr>
          </a:p>
        </p:txBody>
      </p:sp>
      <p:sp>
        <p:nvSpPr>
          <p:cNvPr id="144" name="Google Shape;144;p19"/>
          <p:cNvSpPr txBox="1"/>
          <p:nvPr>
            <p:ph idx="1" type="subTitle"/>
          </p:nvPr>
        </p:nvSpPr>
        <p:spPr>
          <a:xfrm>
            <a:off x="389972" y="1896730"/>
            <a:ext cx="9257700" cy="2604900"/>
          </a:xfrm>
          <a:prstGeom prst="rect">
            <a:avLst/>
          </a:prstGeom>
          <a:noFill/>
          <a:ln>
            <a:noFill/>
          </a:ln>
        </p:spPr>
        <p:txBody>
          <a:bodyPr anchorCtr="0" anchor="t" bIns="45700" lIns="91425" spcFirstLastPara="1" rIns="91425" wrap="square" tIns="45700">
            <a:noAutofit/>
          </a:bodyPr>
          <a:lstStyle/>
          <a:p>
            <a:pPr indent="-355600" lvl="0" marL="457200" rtl="0" algn="l">
              <a:spcBef>
                <a:spcPts val="1000"/>
              </a:spcBef>
              <a:spcAft>
                <a:spcPts val="0"/>
              </a:spcAft>
              <a:buClr>
                <a:srgbClr val="595959"/>
              </a:buClr>
              <a:buSzPts val="2000"/>
              <a:buChar char="●"/>
            </a:pPr>
            <a:r>
              <a:rPr lang="it-IT" sz="2000">
                <a:solidFill>
                  <a:srgbClr val="595959"/>
                </a:solidFill>
                <a:latin typeface="Arial"/>
                <a:ea typeface="Arial"/>
                <a:cs typeface="Arial"/>
                <a:sym typeface="Arial"/>
              </a:rPr>
              <a:t>Coupling rilassato grazie al polimorfismo</a:t>
            </a:r>
            <a:endParaRPr sz="2000">
              <a:solidFill>
                <a:srgbClr val="595959"/>
              </a:solidFill>
              <a:latin typeface="Arial"/>
              <a:ea typeface="Arial"/>
              <a:cs typeface="Arial"/>
              <a:sym typeface="Arial"/>
            </a:endParaRPr>
          </a:p>
          <a:p>
            <a:pPr indent="-355600" lvl="0" marL="457200" rtl="0" algn="l">
              <a:spcBef>
                <a:spcPts val="0"/>
              </a:spcBef>
              <a:spcAft>
                <a:spcPts val="0"/>
              </a:spcAft>
              <a:buClr>
                <a:srgbClr val="595959"/>
              </a:buClr>
              <a:buSzPts val="2000"/>
              <a:buChar char="●"/>
            </a:pPr>
            <a:r>
              <a:rPr lang="it-IT" sz="2000">
                <a:solidFill>
                  <a:srgbClr val="595959"/>
                </a:solidFill>
                <a:latin typeface="Arial"/>
                <a:ea typeface="Arial"/>
                <a:cs typeface="Arial"/>
                <a:sym typeface="Arial"/>
              </a:rPr>
              <a:t>Maggior coesione</a:t>
            </a:r>
            <a:endParaRPr sz="2000">
              <a:solidFill>
                <a:srgbClr val="595959"/>
              </a:solidFill>
              <a:latin typeface="Arial"/>
              <a:ea typeface="Arial"/>
              <a:cs typeface="Arial"/>
              <a:sym typeface="Arial"/>
            </a:endParaRPr>
          </a:p>
          <a:p>
            <a:pPr indent="-215900" lvl="0" marL="342900" rtl="0" algn="l">
              <a:lnSpc>
                <a:spcPct val="90000"/>
              </a:lnSpc>
              <a:spcBef>
                <a:spcPts val="1000"/>
              </a:spcBef>
              <a:spcAft>
                <a:spcPts val="0"/>
              </a:spcAft>
              <a:buClr>
                <a:schemeClr val="dk1"/>
              </a:buClr>
              <a:buSzPts val="2000"/>
              <a:buNone/>
            </a:pPr>
            <a:r>
              <a:t/>
            </a:r>
            <a:endParaRPr sz="2000">
              <a:solidFill>
                <a:srgbClr val="595959"/>
              </a:solidFill>
              <a:latin typeface="Arial"/>
              <a:ea typeface="Arial"/>
              <a:cs typeface="Arial"/>
              <a:sym typeface="Arial"/>
            </a:endParaRPr>
          </a:p>
        </p:txBody>
      </p:sp>
      <p:pic>
        <p:nvPicPr>
          <p:cNvPr id="145" name="Google Shape;145;p19"/>
          <p:cNvPicPr preferRelativeResize="0"/>
          <p:nvPr/>
        </p:nvPicPr>
        <p:blipFill>
          <a:blip r:embed="rId4">
            <a:alphaModFix/>
          </a:blip>
          <a:stretch>
            <a:fillRect/>
          </a:stretch>
        </p:blipFill>
        <p:spPr>
          <a:xfrm>
            <a:off x="5276280" y="3566155"/>
            <a:ext cx="5924998" cy="205157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0"/>
          <p:cNvSpPr txBox="1"/>
          <p:nvPr>
            <p:ph type="ctrTitle"/>
          </p:nvPr>
        </p:nvSpPr>
        <p:spPr>
          <a:xfrm>
            <a:off x="389972" y="850789"/>
            <a:ext cx="11800200" cy="8475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595959"/>
              </a:buClr>
              <a:buSzPts val="3000"/>
              <a:buFont typeface="Times"/>
              <a:buNone/>
            </a:pPr>
            <a:r>
              <a:rPr b="1" lang="it-IT" sz="3000">
                <a:solidFill>
                  <a:srgbClr val="595959"/>
                </a:solidFill>
                <a:latin typeface="Times"/>
                <a:ea typeface="Times"/>
                <a:cs typeface="Times"/>
                <a:sym typeface="Times"/>
              </a:rPr>
              <a:t>Interaction design</a:t>
            </a:r>
            <a:endParaRPr/>
          </a:p>
        </p:txBody>
      </p:sp>
      <p:sp>
        <p:nvSpPr>
          <p:cNvPr id="151" name="Google Shape;151;p20"/>
          <p:cNvSpPr txBox="1"/>
          <p:nvPr>
            <p:ph idx="1" type="subTitle"/>
          </p:nvPr>
        </p:nvSpPr>
        <p:spPr>
          <a:xfrm>
            <a:off x="389972" y="1896730"/>
            <a:ext cx="9257700" cy="2604900"/>
          </a:xfrm>
          <a:prstGeom prst="rect">
            <a:avLst/>
          </a:prstGeom>
          <a:noFill/>
          <a:ln>
            <a:noFill/>
          </a:ln>
        </p:spPr>
        <p:txBody>
          <a:bodyPr anchorCtr="0" anchor="t" bIns="45700" lIns="91425" spcFirstLastPara="1" rIns="91425" wrap="square" tIns="45700">
            <a:noAutofit/>
          </a:bodyPr>
          <a:lstStyle/>
          <a:p>
            <a:pPr indent="-355600" lvl="0" marL="457200" rtl="0" algn="l">
              <a:lnSpc>
                <a:spcPct val="90000"/>
              </a:lnSpc>
              <a:spcBef>
                <a:spcPts val="1000"/>
              </a:spcBef>
              <a:spcAft>
                <a:spcPts val="0"/>
              </a:spcAft>
              <a:buClr>
                <a:srgbClr val="595959"/>
              </a:buClr>
              <a:buSzPts val="2000"/>
              <a:buFont typeface="Arial"/>
              <a:buChar char="●"/>
            </a:pPr>
            <a:r>
              <a:rPr lang="it-IT" sz="2000">
                <a:solidFill>
                  <a:srgbClr val="595959"/>
                </a:solidFill>
                <a:latin typeface="Arial"/>
                <a:ea typeface="Arial"/>
                <a:cs typeface="Arial"/>
                <a:sym typeface="Arial"/>
              </a:rPr>
              <a:t>GUI consistente</a:t>
            </a:r>
            <a:endParaRPr sz="2000">
              <a:solidFill>
                <a:srgbClr val="595959"/>
              </a:solidFill>
              <a:latin typeface="Arial"/>
              <a:ea typeface="Arial"/>
              <a:cs typeface="Arial"/>
              <a:sym typeface="Arial"/>
            </a:endParaRPr>
          </a:p>
          <a:p>
            <a:pPr indent="-355600" lvl="0" marL="457200" rtl="0" algn="l">
              <a:lnSpc>
                <a:spcPct val="90000"/>
              </a:lnSpc>
              <a:spcBef>
                <a:spcPts val="0"/>
              </a:spcBef>
              <a:spcAft>
                <a:spcPts val="0"/>
              </a:spcAft>
              <a:buClr>
                <a:srgbClr val="595959"/>
              </a:buClr>
              <a:buSzPts val="2000"/>
              <a:buFont typeface="Arial"/>
              <a:buChar char="●"/>
            </a:pPr>
            <a:r>
              <a:rPr lang="it-IT" sz="2000">
                <a:solidFill>
                  <a:srgbClr val="595959"/>
                </a:solidFill>
                <a:latin typeface="Arial"/>
                <a:ea typeface="Arial"/>
                <a:cs typeface="Arial"/>
                <a:sym typeface="Arial"/>
              </a:rPr>
              <a:t>Principio W.I.M.P</a:t>
            </a:r>
            <a:endParaRPr sz="2000">
              <a:solidFill>
                <a:srgbClr val="595959"/>
              </a:solidFill>
              <a:latin typeface="Arial"/>
              <a:ea typeface="Arial"/>
              <a:cs typeface="Arial"/>
              <a:sym typeface="Arial"/>
            </a:endParaRPr>
          </a:p>
          <a:p>
            <a:pPr indent="-355600" lvl="0" marL="457200" rtl="0" algn="l">
              <a:lnSpc>
                <a:spcPct val="90000"/>
              </a:lnSpc>
              <a:spcBef>
                <a:spcPts val="0"/>
              </a:spcBef>
              <a:spcAft>
                <a:spcPts val="0"/>
              </a:spcAft>
              <a:buClr>
                <a:srgbClr val="595959"/>
              </a:buClr>
              <a:buSzPts val="2000"/>
              <a:buFont typeface="Arial"/>
              <a:buChar char="●"/>
            </a:pPr>
            <a:r>
              <a:rPr lang="it-IT" sz="2000">
                <a:solidFill>
                  <a:srgbClr val="595959"/>
                </a:solidFill>
                <a:latin typeface="Arial"/>
                <a:ea typeface="Arial"/>
                <a:cs typeface="Arial"/>
                <a:sym typeface="Arial"/>
              </a:rPr>
              <a:t>Minima sorpresa</a:t>
            </a:r>
            <a:endParaRPr sz="2000">
              <a:solidFill>
                <a:srgbClr val="595959"/>
              </a:solidFill>
              <a:latin typeface="Arial"/>
              <a:ea typeface="Arial"/>
              <a:cs typeface="Arial"/>
              <a:sym typeface="Arial"/>
            </a:endParaRPr>
          </a:p>
        </p:txBody>
      </p:sp>
      <p:pic>
        <p:nvPicPr>
          <p:cNvPr id="152" name="Google Shape;152;p20"/>
          <p:cNvPicPr preferRelativeResize="0"/>
          <p:nvPr/>
        </p:nvPicPr>
        <p:blipFill rotWithShape="1">
          <a:blip r:embed="rId3">
            <a:alphaModFix/>
          </a:blip>
          <a:srcRect b="0" l="0" r="0" t="0"/>
          <a:stretch/>
        </p:blipFill>
        <p:spPr>
          <a:xfrm>
            <a:off x="389972" y="103091"/>
            <a:ext cx="4015772" cy="358897"/>
          </a:xfrm>
          <a:prstGeom prst="rect">
            <a:avLst/>
          </a:prstGeom>
          <a:noFill/>
          <a:ln>
            <a:noFill/>
          </a:ln>
        </p:spPr>
      </p:pic>
      <p:sp>
        <p:nvSpPr>
          <p:cNvPr id="153" name="Google Shape;153;p20"/>
          <p:cNvSpPr/>
          <p:nvPr/>
        </p:nvSpPr>
        <p:spPr>
          <a:xfrm>
            <a:off x="350430" y="6305353"/>
            <a:ext cx="5631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it-IT" sz="1100" u="none" cap="none" strike="noStrike">
                <a:solidFill>
                  <a:schemeClr val="dk1"/>
                </a:solidFill>
                <a:latin typeface="Arial"/>
                <a:ea typeface="Arial"/>
                <a:cs typeface="Arial"/>
                <a:sym typeface="Arial"/>
              </a:rPr>
              <a:t>2020</a:t>
            </a:r>
            <a:r>
              <a:rPr b="0" i="0" lang="it-IT" sz="1800" u="none" cap="none" strike="noStrike">
                <a:solidFill>
                  <a:schemeClr val="dk1"/>
                </a:solidFill>
                <a:latin typeface="Arial"/>
                <a:ea typeface="Arial"/>
                <a:cs typeface="Arial"/>
                <a:sym typeface="Arial"/>
              </a:rPr>
              <a:t> </a:t>
            </a:r>
            <a:endParaRPr b="0" i="0" sz="1800" u="none" cap="none" strike="noStrike">
              <a:solidFill>
                <a:schemeClr val="dk1"/>
              </a:solidFill>
              <a:latin typeface="Calibri"/>
              <a:ea typeface="Calibri"/>
              <a:cs typeface="Calibri"/>
              <a:sym typeface="Calibri"/>
            </a:endParaRPr>
          </a:p>
        </p:txBody>
      </p:sp>
      <p:sp>
        <p:nvSpPr>
          <p:cNvPr id="154" name="Google Shape;154;p20"/>
          <p:cNvSpPr txBox="1"/>
          <p:nvPr>
            <p:ph idx="12" type="sldNum"/>
          </p:nvPr>
        </p:nvSpPr>
        <p:spPr>
          <a:xfrm>
            <a:off x="11090587" y="6408107"/>
            <a:ext cx="263100" cy="261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it-IT" sz="1100">
                <a:solidFill>
                  <a:schemeClr val="dk1"/>
                </a:solidFill>
                <a:latin typeface="Arial"/>
                <a:ea typeface="Arial"/>
                <a:cs typeface="Arial"/>
                <a:sym typeface="Arial"/>
              </a:rPr>
              <a:t>‹#›</a:t>
            </a:fld>
            <a:endParaRPr sz="1100">
              <a:solidFill>
                <a:schemeClr val="dk1"/>
              </a:solidFill>
              <a:latin typeface="Arial"/>
              <a:ea typeface="Arial"/>
              <a:cs typeface="Arial"/>
              <a:sym typeface="Arial"/>
            </a:endParaRPr>
          </a:p>
        </p:txBody>
      </p:sp>
      <p:pic>
        <p:nvPicPr>
          <p:cNvPr id="155" name="Google Shape;155;p20"/>
          <p:cNvPicPr preferRelativeResize="0"/>
          <p:nvPr/>
        </p:nvPicPr>
        <p:blipFill>
          <a:blip r:embed="rId4">
            <a:alphaModFix/>
          </a:blip>
          <a:stretch>
            <a:fillRect/>
          </a:stretch>
        </p:blipFill>
        <p:spPr>
          <a:xfrm>
            <a:off x="4758525" y="2110475"/>
            <a:ext cx="6332051" cy="4369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1"/>
          <p:cNvSpPr txBox="1"/>
          <p:nvPr>
            <p:ph type="ctrTitle"/>
          </p:nvPr>
        </p:nvSpPr>
        <p:spPr>
          <a:xfrm>
            <a:off x="389972" y="850789"/>
            <a:ext cx="11800200" cy="8475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595959"/>
              </a:buClr>
              <a:buSzPts val="3000"/>
              <a:buFont typeface="Times"/>
              <a:buNone/>
            </a:pPr>
            <a:r>
              <a:rPr b="1" lang="it-IT" sz="3000">
                <a:solidFill>
                  <a:srgbClr val="595959"/>
                </a:solidFill>
                <a:latin typeface="Times"/>
                <a:ea typeface="Times"/>
                <a:cs typeface="Times"/>
                <a:sym typeface="Times"/>
              </a:rPr>
              <a:t>Old vs new version</a:t>
            </a:r>
            <a:endParaRPr/>
          </a:p>
        </p:txBody>
      </p:sp>
      <p:pic>
        <p:nvPicPr>
          <p:cNvPr id="161" name="Google Shape;161;p21"/>
          <p:cNvPicPr preferRelativeResize="0"/>
          <p:nvPr/>
        </p:nvPicPr>
        <p:blipFill rotWithShape="1">
          <a:blip r:embed="rId3">
            <a:alphaModFix/>
          </a:blip>
          <a:srcRect b="0" l="0" r="0" t="0"/>
          <a:stretch/>
        </p:blipFill>
        <p:spPr>
          <a:xfrm>
            <a:off x="389972" y="103091"/>
            <a:ext cx="4015772" cy="358897"/>
          </a:xfrm>
          <a:prstGeom prst="rect">
            <a:avLst/>
          </a:prstGeom>
          <a:noFill/>
          <a:ln>
            <a:noFill/>
          </a:ln>
        </p:spPr>
      </p:pic>
      <p:sp>
        <p:nvSpPr>
          <p:cNvPr id="162" name="Google Shape;162;p21"/>
          <p:cNvSpPr/>
          <p:nvPr/>
        </p:nvSpPr>
        <p:spPr>
          <a:xfrm>
            <a:off x="350430" y="6305353"/>
            <a:ext cx="5631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it-IT" sz="1100" u="none" cap="none" strike="noStrike">
                <a:solidFill>
                  <a:schemeClr val="dk1"/>
                </a:solidFill>
                <a:latin typeface="Arial"/>
                <a:ea typeface="Arial"/>
                <a:cs typeface="Arial"/>
                <a:sym typeface="Arial"/>
              </a:rPr>
              <a:t>2020</a:t>
            </a:r>
            <a:r>
              <a:rPr b="0" i="0" lang="it-IT" sz="1800" u="none" cap="none" strike="noStrike">
                <a:solidFill>
                  <a:schemeClr val="dk1"/>
                </a:solidFill>
                <a:latin typeface="Arial"/>
                <a:ea typeface="Arial"/>
                <a:cs typeface="Arial"/>
                <a:sym typeface="Arial"/>
              </a:rPr>
              <a:t> </a:t>
            </a:r>
            <a:endParaRPr b="0" i="0" sz="1800" u="none" cap="none" strike="noStrike">
              <a:solidFill>
                <a:schemeClr val="dk1"/>
              </a:solidFill>
              <a:latin typeface="Calibri"/>
              <a:ea typeface="Calibri"/>
              <a:cs typeface="Calibri"/>
              <a:sym typeface="Calibri"/>
            </a:endParaRPr>
          </a:p>
        </p:txBody>
      </p:sp>
      <p:sp>
        <p:nvSpPr>
          <p:cNvPr id="163" name="Google Shape;163;p21"/>
          <p:cNvSpPr txBox="1"/>
          <p:nvPr>
            <p:ph idx="12" type="sldNum"/>
          </p:nvPr>
        </p:nvSpPr>
        <p:spPr>
          <a:xfrm>
            <a:off x="11090587" y="6408107"/>
            <a:ext cx="263100" cy="261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it-IT" sz="1100">
                <a:solidFill>
                  <a:schemeClr val="dk1"/>
                </a:solidFill>
                <a:latin typeface="Arial"/>
                <a:ea typeface="Arial"/>
                <a:cs typeface="Arial"/>
                <a:sym typeface="Arial"/>
              </a:rPr>
              <a:t>‹#›</a:t>
            </a:fld>
            <a:endParaRPr sz="1100">
              <a:solidFill>
                <a:schemeClr val="dk1"/>
              </a:solidFill>
              <a:latin typeface="Arial"/>
              <a:ea typeface="Arial"/>
              <a:cs typeface="Arial"/>
              <a:sym typeface="Arial"/>
            </a:endParaRPr>
          </a:p>
        </p:txBody>
      </p:sp>
      <p:pic>
        <p:nvPicPr>
          <p:cNvPr id="164" name="Google Shape;164;p21"/>
          <p:cNvPicPr preferRelativeResize="0"/>
          <p:nvPr/>
        </p:nvPicPr>
        <p:blipFill>
          <a:blip r:embed="rId4">
            <a:alphaModFix/>
          </a:blip>
          <a:stretch>
            <a:fillRect/>
          </a:stretch>
        </p:blipFill>
        <p:spPr>
          <a:xfrm>
            <a:off x="6426900" y="2298625"/>
            <a:ext cx="5236275" cy="3457775"/>
          </a:xfrm>
          <a:prstGeom prst="rect">
            <a:avLst/>
          </a:prstGeom>
          <a:noFill/>
          <a:ln>
            <a:noFill/>
          </a:ln>
        </p:spPr>
      </p:pic>
      <p:pic>
        <p:nvPicPr>
          <p:cNvPr id="165" name="Google Shape;165;p21"/>
          <p:cNvPicPr preferRelativeResize="0"/>
          <p:nvPr/>
        </p:nvPicPr>
        <p:blipFill>
          <a:blip r:embed="rId5">
            <a:alphaModFix/>
          </a:blip>
          <a:stretch>
            <a:fillRect/>
          </a:stretch>
        </p:blipFill>
        <p:spPr>
          <a:xfrm>
            <a:off x="505575" y="2298625"/>
            <a:ext cx="5437398" cy="3457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i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