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69" r:id="rId13"/>
    <p:sldId id="270" r:id="rId14"/>
    <p:sldId id="271" r:id="rId15"/>
    <p:sldId id="272" r:id="rId16"/>
    <p:sldId id="264" r:id="rId17"/>
    <p:sldId id="265" r:id="rId18"/>
    <p:sldId id="266" r:id="rId19"/>
    <p:sldId id="267" r:id="rId20"/>
    <p:sldId id="268"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96" y="4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Michael Cannon</a:t>
            </a:r>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A1E8-57E4-BA1A-C737-CB3FEE79014C}"/>
              </a:ext>
            </a:extLst>
          </p:cNvPr>
          <p:cNvSpPr>
            <a:spLocks noGrp="1"/>
          </p:cNvSpPr>
          <p:nvPr>
            <p:ph type="title"/>
          </p:nvPr>
        </p:nvSpPr>
        <p:spPr/>
        <p:txBody>
          <a:bodyPr/>
          <a:lstStyle/>
          <a:p>
            <a:r>
              <a:rPr lang="en-US" dirty="0"/>
              <a:t>Capacity is greater than size</a:t>
            </a:r>
          </a:p>
        </p:txBody>
      </p:sp>
      <p:sp>
        <p:nvSpPr>
          <p:cNvPr id="3" name="Text Placeholder 2">
            <a:extLst>
              <a:ext uri="{FF2B5EF4-FFF2-40B4-BE49-F238E27FC236}">
                <a16:creationId xmlns:a16="http://schemas.microsoft.com/office/drawing/2014/main" id="{50C1797F-8F73-0631-978D-BEF19C18548A}"/>
              </a:ext>
            </a:extLst>
          </p:cNvPr>
          <p:cNvSpPr>
            <a:spLocks noGrp="1"/>
          </p:cNvSpPr>
          <p:nvPr>
            <p:ph type="body" idx="1"/>
          </p:nvPr>
        </p:nvSpPr>
        <p:spPr/>
        <p:txBody>
          <a:bodyPr/>
          <a:lstStyle/>
          <a:p>
            <a:pPr marL="114300" indent="0">
              <a:buNone/>
            </a:pPr>
            <a:r>
              <a:rPr lang="en-US" dirty="0"/>
              <a:t>Verifies capacity of the vector is greater than size</a:t>
            </a:r>
          </a:p>
        </p:txBody>
      </p:sp>
      <p:pic>
        <p:nvPicPr>
          <p:cNvPr id="6" name="Picture 5">
            <a:extLst>
              <a:ext uri="{FF2B5EF4-FFF2-40B4-BE49-F238E27FC236}">
                <a16:creationId xmlns:a16="http://schemas.microsoft.com/office/drawing/2014/main" id="{DDF30045-2E1C-C3EA-47A1-689C4952DD1D}"/>
              </a:ext>
            </a:extLst>
          </p:cNvPr>
          <p:cNvPicPr>
            <a:picLocks noChangeAspect="1"/>
          </p:cNvPicPr>
          <p:nvPr/>
        </p:nvPicPr>
        <p:blipFill>
          <a:blip r:embed="rId2"/>
          <a:stretch>
            <a:fillRect/>
          </a:stretch>
        </p:blipFill>
        <p:spPr>
          <a:xfrm>
            <a:off x="2976562" y="3429000"/>
            <a:ext cx="6238875" cy="2600325"/>
          </a:xfrm>
          <a:prstGeom prst="rect">
            <a:avLst/>
          </a:prstGeom>
        </p:spPr>
      </p:pic>
    </p:spTree>
    <p:extLst>
      <p:ext uri="{BB962C8B-B14F-4D97-AF65-F5344CB8AC3E}">
        <p14:creationId xmlns:p14="http://schemas.microsoft.com/office/powerpoint/2010/main" val="369128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A1E8-57E4-BA1A-C737-CB3FEE79014C}"/>
              </a:ext>
            </a:extLst>
          </p:cNvPr>
          <p:cNvSpPr>
            <a:spLocks noGrp="1"/>
          </p:cNvSpPr>
          <p:nvPr>
            <p:ph type="title"/>
          </p:nvPr>
        </p:nvSpPr>
        <p:spPr/>
        <p:txBody>
          <a:bodyPr/>
          <a:lstStyle/>
          <a:p>
            <a:r>
              <a:rPr lang="en-US" dirty="0"/>
              <a:t>Resizing increases collection</a:t>
            </a:r>
          </a:p>
        </p:txBody>
      </p:sp>
      <p:sp>
        <p:nvSpPr>
          <p:cNvPr id="3" name="Text Placeholder 2">
            <a:extLst>
              <a:ext uri="{FF2B5EF4-FFF2-40B4-BE49-F238E27FC236}">
                <a16:creationId xmlns:a16="http://schemas.microsoft.com/office/drawing/2014/main" id="{50C1797F-8F73-0631-978D-BEF19C18548A}"/>
              </a:ext>
            </a:extLst>
          </p:cNvPr>
          <p:cNvSpPr>
            <a:spLocks noGrp="1"/>
          </p:cNvSpPr>
          <p:nvPr>
            <p:ph type="body" idx="1"/>
          </p:nvPr>
        </p:nvSpPr>
        <p:spPr/>
        <p:txBody>
          <a:bodyPr/>
          <a:lstStyle/>
          <a:p>
            <a:pPr marL="114300" indent="0">
              <a:buNone/>
            </a:pPr>
            <a:r>
              <a:rPr lang="en-US" dirty="0"/>
              <a:t>Verifies resizing a vector increases the size</a:t>
            </a:r>
          </a:p>
        </p:txBody>
      </p:sp>
      <p:pic>
        <p:nvPicPr>
          <p:cNvPr id="5" name="Picture 4">
            <a:extLst>
              <a:ext uri="{FF2B5EF4-FFF2-40B4-BE49-F238E27FC236}">
                <a16:creationId xmlns:a16="http://schemas.microsoft.com/office/drawing/2014/main" id="{4B00FEDA-45AD-57EF-4611-4A2FFCE503B5}"/>
              </a:ext>
            </a:extLst>
          </p:cNvPr>
          <p:cNvPicPr>
            <a:picLocks noChangeAspect="1"/>
          </p:cNvPicPr>
          <p:nvPr/>
        </p:nvPicPr>
        <p:blipFill>
          <a:blip r:embed="rId2"/>
          <a:stretch>
            <a:fillRect/>
          </a:stretch>
        </p:blipFill>
        <p:spPr>
          <a:xfrm>
            <a:off x="3662362" y="3449384"/>
            <a:ext cx="4867275" cy="1514475"/>
          </a:xfrm>
          <a:prstGeom prst="rect">
            <a:avLst/>
          </a:prstGeom>
        </p:spPr>
      </p:pic>
    </p:spTree>
    <p:extLst>
      <p:ext uri="{BB962C8B-B14F-4D97-AF65-F5344CB8AC3E}">
        <p14:creationId xmlns:p14="http://schemas.microsoft.com/office/powerpoint/2010/main" val="322183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A1E8-57E4-BA1A-C737-CB3FEE79014C}"/>
              </a:ext>
            </a:extLst>
          </p:cNvPr>
          <p:cNvSpPr>
            <a:spLocks noGrp="1"/>
          </p:cNvSpPr>
          <p:nvPr>
            <p:ph type="title"/>
          </p:nvPr>
        </p:nvSpPr>
        <p:spPr>
          <a:xfrm>
            <a:off x="2340429" y="764373"/>
            <a:ext cx="9165771" cy="1293028"/>
          </a:xfrm>
        </p:spPr>
        <p:txBody>
          <a:bodyPr/>
          <a:lstStyle/>
          <a:p>
            <a:r>
              <a:rPr lang="en-US" dirty="0"/>
              <a:t>Reserve increases capacity, not size</a:t>
            </a:r>
          </a:p>
        </p:txBody>
      </p:sp>
      <p:sp>
        <p:nvSpPr>
          <p:cNvPr id="3" name="Text Placeholder 2">
            <a:extLst>
              <a:ext uri="{FF2B5EF4-FFF2-40B4-BE49-F238E27FC236}">
                <a16:creationId xmlns:a16="http://schemas.microsoft.com/office/drawing/2014/main" id="{50C1797F-8F73-0631-978D-BEF19C18548A}"/>
              </a:ext>
            </a:extLst>
          </p:cNvPr>
          <p:cNvSpPr>
            <a:spLocks noGrp="1"/>
          </p:cNvSpPr>
          <p:nvPr>
            <p:ph type="body" idx="1"/>
          </p:nvPr>
        </p:nvSpPr>
        <p:spPr/>
        <p:txBody>
          <a:bodyPr/>
          <a:lstStyle/>
          <a:p>
            <a:pPr marL="114300" indent="0">
              <a:buNone/>
            </a:pPr>
            <a:r>
              <a:rPr lang="en-US" dirty="0"/>
              <a:t>Verifies reserving vector indices increases the capacity but does not change the size.</a:t>
            </a:r>
          </a:p>
        </p:txBody>
      </p:sp>
      <p:pic>
        <p:nvPicPr>
          <p:cNvPr id="6" name="Picture 5">
            <a:extLst>
              <a:ext uri="{FF2B5EF4-FFF2-40B4-BE49-F238E27FC236}">
                <a16:creationId xmlns:a16="http://schemas.microsoft.com/office/drawing/2014/main" id="{290FA5B0-AB05-AAB2-C0A4-10672E430994}"/>
              </a:ext>
            </a:extLst>
          </p:cNvPr>
          <p:cNvPicPr>
            <a:picLocks noChangeAspect="1"/>
          </p:cNvPicPr>
          <p:nvPr/>
        </p:nvPicPr>
        <p:blipFill>
          <a:blip r:embed="rId2"/>
          <a:stretch>
            <a:fillRect/>
          </a:stretch>
        </p:blipFill>
        <p:spPr>
          <a:xfrm>
            <a:off x="3181350" y="3429000"/>
            <a:ext cx="5829300" cy="1609725"/>
          </a:xfrm>
          <a:prstGeom prst="rect">
            <a:avLst/>
          </a:prstGeom>
        </p:spPr>
      </p:pic>
    </p:spTree>
    <p:extLst>
      <p:ext uri="{BB962C8B-B14F-4D97-AF65-F5344CB8AC3E}">
        <p14:creationId xmlns:p14="http://schemas.microsoft.com/office/powerpoint/2010/main" val="226490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3200" dirty="0"/>
              <a:t>How does </a:t>
            </a:r>
            <a:r>
              <a:rPr lang="en-US" sz="3200" dirty="0" err="1"/>
              <a:t>DevSecOps</a:t>
            </a:r>
            <a:r>
              <a:rPr lang="en-US" sz="3200" dirty="0"/>
              <a:t> work?</a:t>
            </a:r>
          </a:p>
          <a:p>
            <a:pPr marL="1143000" lvl="2" indent="-228600">
              <a:spcBef>
                <a:spcPts val="0"/>
              </a:spcBef>
              <a:buSzPts val="2000"/>
            </a:pPr>
            <a:r>
              <a:rPr lang="en-US" sz="2800" dirty="0"/>
              <a:t>Handles security like functionality</a:t>
            </a:r>
          </a:p>
          <a:p>
            <a:pPr marL="1143000" lvl="2" indent="-228600">
              <a:spcBef>
                <a:spcPts val="0"/>
              </a:spcBef>
              <a:buSzPts val="2000"/>
            </a:pPr>
            <a:r>
              <a:rPr lang="en-US" sz="2800" dirty="0"/>
              <a:t>Adopts a security-first mindset</a:t>
            </a:r>
          </a:p>
          <a:p>
            <a:pPr marL="1143000" lvl="2" indent="-228600">
              <a:spcBef>
                <a:spcPts val="0"/>
              </a:spcBef>
              <a:buSzPts val="2000"/>
            </a:pPr>
            <a:r>
              <a:rPr lang="en-US" sz="2800" dirty="0"/>
              <a:t>Automates testing alongside development</a:t>
            </a:r>
            <a:endParaRPr sz="2800" dirty="0"/>
          </a:p>
          <a:p>
            <a:pPr marL="685800" lvl="1" indent="-228600" algn="l" rtl="0">
              <a:lnSpc>
                <a:spcPct val="90000"/>
              </a:lnSpc>
              <a:spcBef>
                <a:spcPts val="500"/>
              </a:spcBef>
              <a:spcAft>
                <a:spcPts val="0"/>
              </a:spcAft>
              <a:buClr>
                <a:schemeClr val="lt1"/>
              </a:buClr>
              <a:buSzPts val="2000"/>
              <a:buChar char="•"/>
            </a:pPr>
            <a:r>
              <a:rPr lang="en-US" sz="2800" dirty="0"/>
              <a:t>Tools for </a:t>
            </a:r>
            <a:r>
              <a:rPr lang="en-US" sz="2800" dirty="0" err="1"/>
              <a:t>DevSecOps</a:t>
            </a:r>
            <a:endParaRPr lang="en-US" sz="2800" dirty="0"/>
          </a:p>
          <a:p>
            <a:pPr marL="1143000" lvl="2" indent="-228600">
              <a:buSzPts val="2000"/>
            </a:pPr>
            <a:r>
              <a:rPr lang="en-US" sz="2400" dirty="0"/>
              <a:t>Code analyzers</a:t>
            </a:r>
          </a:p>
          <a:p>
            <a:pPr marL="1143000" lvl="2" indent="-228600">
              <a:buSzPts val="2000"/>
            </a:pPr>
            <a:r>
              <a:rPr lang="en-US" sz="2400" dirty="0"/>
              <a:t>Server Logging</a:t>
            </a:r>
          </a:p>
          <a:p>
            <a:pPr marL="1143000" lvl="2" indent="-228600">
              <a:buSzPts val="2000"/>
            </a:pPr>
            <a:r>
              <a:rPr lang="en-US" sz="2400" dirty="0"/>
              <a:t>Unit Tests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10">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10">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1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0">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500"/>
                                  </p:stCondLst>
                                  <p:childTnLst>
                                    <p:set>
                                      <p:cBhvr>
                                        <p:cTn id="22" dur="1" fill="hold">
                                          <p:stCondLst>
                                            <p:cond delay="0"/>
                                          </p:stCondLst>
                                        </p:cTn>
                                        <p:tgtEl>
                                          <p:spTgt spid="210">
                                            <p:txEl>
                                              <p:pRg st="5" end="5"/>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210">
                                            <p:txEl>
                                              <p:pRg st="6" end="6"/>
                                            </p:txEl>
                                          </p:spTgt>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nodeType="afterEffect">
                                  <p:stCondLst>
                                    <p:cond delay="500"/>
                                  </p:stCondLst>
                                  <p:childTnLst>
                                    <p:set>
                                      <p:cBhvr>
                                        <p:cTn id="28" dur="1" fill="hold">
                                          <p:stCondLst>
                                            <p:cond delay="0"/>
                                          </p:stCondLst>
                                        </p:cTn>
                                        <p:tgtEl>
                                          <p:spTgt spid="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3200" dirty="0"/>
          </a:p>
          <a:p>
            <a:pPr marL="228600" lvl="0" indent="-228600" algn="l" rtl="0">
              <a:lnSpc>
                <a:spcPct val="90000"/>
              </a:lnSpc>
              <a:spcBef>
                <a:spcPts val="0"/>
              </a:spcBef>
              <a:spcAft>
                <a:spcPts val="0"/>
              </a:spcAft>
              <a:buClr>
                <a:schemeClr val="lt1"/>
              </a:buClr>
              <a:buSzPts val="2000"/>
              <a:buChar char="•"/>
            </a:pPr>
            <a:endParaRPr lang="en-US" sz="3200" dirty="0"/>
          </a:p>
          <a:p>
            <a:pPr marL="228600" lvl="0" indent="-228600" algn="l" rtl="0">
              <a:lnSpc>
                <a:spcPct val="90000"/>
              </a:lnSpc>
              <a:spcBef>
                <a:spcPts val="0"/>
              </a:spcBef>
              <a:spcAft>
                <a:spcPts val="0"/>
              </a:spcAft>
              <a:buClr>
                <a:schemeClr val="lt1"/>
              </a:buClr>
              <a:buSzPts val="2000"/>
              <a:buChar char="•"/>
            </a:pPr>
            <a:r>
              <a:rPr lang="en-US" sz="3600" dirty="0"/>
              <a:t>Why adopt this security policy now?</a:t>
            </a:r>
          </a:p>
          <a:p>
            <a:pPr marL="228600" lvl="0" indent="-228600" algn="l" rtl="0">
              <a:lnSpc>
                <a:spcPct val="90000"/>
              </a:lnSpc>
              <a:spcBef>
                <a:spcPts val="0"/>
              </a:spcBef>
              <a:spcAft>
                <a:spcPts val="0"/>
              </a:spcAft>
              <a:buClr>
                <a:schemeClr val="lt1"/>
              </a:buClr>
              <a:buSzPts val="2000"/>
              <a:buChar char="•"/>
            </a:pPr>
            <a:r>
              <a:rPr lang="en-US" sz="3600" dirty="0"/>
              <a:t>Couldn’t it wait?</a:t>
            </a:r>
          </a:p>
          <a:p>
            <a:pPr marL="228600" lvl="0" indent="-228600" algn="l" rtl="0">
              <a:lnSpc>
                <a:spcPct val="90000"/>
              </a:lnSpc>
              <a:spcBef>
                <a:spcPts val="0"/>
              </a:spcBef>
              <a:spcAft>
                <a:spcPts val="0"/>
              </a:spcAft>
              <a:buClr>
                <a:schemeClr val="lt1"/>
              </a:buClr>
              <a:buSzPts val="2000"/>
              <a:buChar char="•"/>
            </a:pPr>
            <a:r>
              <a:rPr lang="en-US" sz="3600" dirty="0"/>
              <a:t>How can it improve?</a:t>
            </a:r>
            <a:endParaRPr sz="36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endParaRPr lang="en-US" sz="3600" dirty="0"/>
          </a:p>
          <a:p>
            <a:pPr marL="1143000" lvl="2" indent="-228600" algn="l" rtl="0">
              <a:lnSpc>
                <a:spcPct val="90000"/>
              </a:lnSpc>
              <a:spcBef>
                <a:spcPts val="0"/>
              </a:spcBef>
              <a:spcAft>
                <a:spcPts val="0"/>
              </a:spcAft>
              <a:buClr>
                <a:schemeClr val="lt1"/>
              </a:buClr>
              <a:buSzPts val="1800"/>
              <a:buChar char="•"/>
            </a:pPr>
            <a:r>
              <a:rPr lang="en-US" sz="3600" dirty="0"/>
              <a:t>GDPR regulation expansion</a:t>
            </a:r>
          </a:p>
          <a:p>
            <a:pPr marL="1143000" lvl="2" indent="-228600" algn="l" rtl="0">
              <a:lnSpc>
                <a:spcPct val="90000"/>
              </a:lnSpc>
              <a:spcBef>
                <a:spcPts val="0"/>
              </a:spcBef>
              <a:spcAft>
                <a:spcPts val="0"/>
              </a:spcAft>
              <a:buClr>
                <a:schemeClr val="lt1"/>
              </a:buClr>
              <a:buSzPts val="1800"/>
              <a:buChar char="•"/>
            </a:pPr>
            <a:r>
              <a:rPr lang="en-US" sz="3600" dirty="0"/>
              <a:t>User data protection choices</a:t>
            </a:r>
          </a:p>
          <a:p>
            <a:pPr marL="1143000" lvl="2" indent="-228600" algn="l" rtl="0">
              <a:lnSpc>
                <a:spcPct val="90000"/>
              </a:lnSpc>
              <a:spcBef>
                <a:spcPts val="0"/>
              </a:spcBef>
              <a:spcAft>
                <a:spcPts val="0"/>
              </a:spcAft>
              <a:buClr>
                <a:schemeClr val="lt1"/>
              </a:buClr>
              <a:buSzPts val="1800"/>
              <a:buChar char="•"/>
            </a:pPr>
            <a:r>
              <a:rPr lang="en-US" sz="3600" dirty="0"/>
              <a:t>External policy adoption</a:t>
            </a:r>
          </a:p>
          <a:p>
            <a:pPr marL="1143000" lvl="2" indent="-228600" algn="l" rtl="0">
              <a:lnSpc>
                <a:spcPct val="90000"/>
              </a:lnSpc>
              <a:spcBef>
                <a:spcPts val="0"/>
              </a:spcBef>
              <a:spcAft>
                <a:spcPts val="0"/>
              </a:spcAft>
              <a:buClr>
                <a:schemeClr val="lt1"/>
              </a:buClr>
              <a:buSzPts val="1800"/>
              <a:buChar char="•"/>
            </a:pPr>
            <a:r>
              <a:rPr lang="en-US" sz="3600" dirty="0"/>
              <a:t>Contractor penetration testing</a:t>
            </a:r>
          </a:p>
          <a:p>
            <a:pPr marL="914400" lvl="2" indent="0" algn="l" rtl="0">
              <a:lnSpc>
                <a:spcPct val="90000"/>
              </a:lnSpc>
              <a:spcBef>
                <a:spcPts val="0"/>
              </a:spcBef>
              <a:spcAft>
                <a:spcPts val="0"/>
              </a:spcAft>
              <a:buClr>
                <a:schemeClr val="lt1"/>
              </a:buClr>
              <a:buSzPts val="1800"/>
              <a:buNone/>
            </a:pPr>
            <a:endParaRPr lang="en-US" sz="36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482600">
              <a:buSzPts val="2200"/>
            </a:pPr>
            <a:r>
              <a:rPr lang="en-US" sz="3200" dirty="0"/>
              <a:t>Clarity</a:t>
            </a:r>
          </a:p>
          <a:p>
            <a:pPr marL="939800" lvl="1">
              <a:buSzPts val="2200"/>
            </a:pPr>
            <a:r>
              <a:rPr lang="en-US" sz="3000" dirty="0"/>
              <a:t>Purpose</a:t>
            </a:r>
          </a:p>
          <a:p>
            <a:pPr marL="939800" lvl="1">
              <a:buSzPts val="2200"/>
            </a:pPr>
            <a:r>
              <a:rPr lang="en-US" sz="3000" dirty="0"/>
              <a:t>Execution</a:t>
            </a:r>
          </a:p>
          <a:p>
            <a:pPr marL="482600">
              <a:buSzPts val="2200"/>
            </a:pPr>
            <a:r>
              <a:rPr lang="en-US" sz="3200" dirty="0"/>
              <a:t>Consistency</a:t>
            </a:r>
          </a:p>
          <a:p>
            <a:pPr marL="939800" lvl="1">
              <a:buSzPts val="2200"/>
            </a:pPr>
            <a:r>
              <a:rPr lang="en-US" sz="3000" dirty="0"/>
              <a:t>Creation</a:t>
            </a:r>
          </a:p>
          <a:p>
            <a:pPr marL="939800" lvl="1">
              <a:buSzPts val="2200"/>
            </a:pPr>
            <a:r>
              <a:rPr lang="en-US" sz="3000" dirty="0"/>
              <a:t>Documentation</a:t>
            </a:r>
          </a:p>
          <a:p>
            <a:pPr marL="482600">
              <a:buSzPts val="2200"/>
            </a:pPr>
            <a:r>
              <a:rPr lang="en-US" sz="3200" dirty="0"/>
              <a:t>Flexibility</a:t>
            </a:r>
          </a:p>
          <a:p>
            <a:pPr marL="939800" lvl="1">
              <a:buSzPts val="2200"/>
            </a:pPr>
            <a:r>
              <a:rPr lang="en-US" sz="3000" dirty="0"/>
              <a:t>Adaptation</a:t>
            </a:r>
          </a:p>
          <a:p>
            <a:pPr marL="939800" lvl="1">
              <a:buSzPts val="2200"/>
            </a:pPr>
            <a:r>
              <a:rPr lang="en-US" sz="3000" dirty="0"/>
              <a:t>Expansion</a:t>
            </a:r>
            <a:endParaRPr sz="30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31">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1">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231">
                                            <p:txEl>
                                              <p:pRg st="4" end="4"/>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500"/>
                                  </p:stCondLst>
                                  <p:childTnLst>
                                    <p:set>
                                      <p:cBhvr>
                                        <p:cTn id="22"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500"/>
                                  </p:stCondLst>
                                  <p:childTnLst>
                                    <p:set>
                                      <p:cBhvr>
                                        <p:cTn id="29" dur="1" fill="hold">
                                          <p:stCondLst>
                                            <p:cond delay="0"/>
                                          </p:stCondLst>
                                        </p:cTn>
                                        <p:tgtEl>
                                          <p:spTgt spid="231">
                                            <p:txEl>
                                              <p:pRg st="7" end="7"/>
                                            </p:txEl>
                                          </p:spTgt>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500"/>
                                  </p:stCondLst>
                                  <p:childTnLst>
                                    <p:set>
                                      <p:cBhvr>
                                        <p:cTn id="32"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153918" y="1463040"/>
            <a:ext cx="4722882" cy="4480380"/>
          </a:xfrm>
          <a:prstGeom prst="rect">
            <a:avLst/>
          </a:prstGeom>
          <a:noFill/>
          <a:ln>
            <a:noFill/>
          </a:ln>
        </p:spPr>
        <p:txBody>
          <a:bodyPr spcFirstLastPara="1" wrap="square" lIns="91425" tIns="45700" rIns="91425" bIns="45700" anchor="t" anchorCtr="0">
            <a:normAutofit/>
          </a:bodyPr>
          <a:lstStyle/>
          <a:p>
            <a:pPr marL="285750" indent="-285750">
              <a:buSzPts val="2200"/>
            </a:pPr>
            <a:endParaRPr lang="en-US" sz="2400" dirty="0"/>
          </a:p>
          <a:p>
            <a:pPr marL="285750" indent="-285750">
              <a:buSzPts val="2200"/>
            </a:pPr>
            <a:r>
              <a:rPr lang="en-US" sz="2400" dirty="0"/>
              <a:t>Why is a security policy needed?</a:t>
            </a:r>
          </a:p>
          <a:p>
            <a:pPr marL="285750" indent="-285750">
              <a:buSzPts val="2200"/>
            </a:pPr>
            <a:r>
              <a:rPr lang="en-US" sz="2400" dirty="0"/>
              <a:t>Provides security-first application development guidelines</a:t>
            </a:r>
          </a:p>
          <a:p>
            <a:pPr marL="285750" indent="-285750">
              <a:buSzPts val="2200"/>
            </a:pPr>
            <a:r>
              <a:rPr lang="en-US" sz="2400" dirty="0"/>
              <a:t>Helps to Prevent security breaches</a:t>
            </a:r>
          </a:p>
          <a:p>
            <a:pPr marL="285750" indent="-285750">
              <a:buSzPts val="2200"/>
            </a:pPr>
            <a:r>
              <a:rPr lang="en-US" sz="2400" dirty="0"/>
              <a:t>Defines encryption and data handling policies</a:t>
            </a:r>
          </a:p>
          <a:p>
            <a:pPr marL="285750" indent="-285750">
              <a:buSzPts val="2200"/>
            </a:pPr>
            <a:endParaRPr lang="en-US" sz="24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630817" y="1913997"/>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85345" y="2462784"/>
            <a:ext cx="4255008" cy="3755966"/>
          </a:xfrm>
          <a:prstGeom prst="rect">
            <a:avLst/>
          </a:prstGeom>
          <a:noFill/>
          <a:ln>
            <a:noFill/>
          </a:ln>
        </p:spPr>
        <p:txBody>
          <a:bodyPr spcFirstLastPara="1" wrap="square" lIns="91425" tIns="45700" rIns="91425" bIns="45700" anchor="t" anchorCtr="0">
            <a:normAutofit/>
          </a:bodyPr>
          <a:lstStyle/>
          <a:p>
            <a:pPr marL="482600">
              <a:buSzPts val="2200"/>
            </a:pPr>
            <a:r>
              <a:rPr lang="en-US" dirty="0"/>
              <a:t>Focus on Likely or Priority concerns</a:t>
            </a:r>
          </a:p>
          <a:p>
            <a:pPr marL="482600">
              <a:buSzPts val="2200"/>
            </a:pPr>
            <a:r>
              <a:rPr lang="en-US" dirty="0"/>
              <a:t>Low Priority and Unlikely items are internal code items</a:t>
            </a:r>
          </a:p>
          <a:p>
            <a:pPr marL="482600">
              <a:buSzPts val="2200"/>
            </a:pPr>
            <a:r>
              <a:rPr lang="en-US" dirty="0"/>
              <a:t>Automated tests assist with code issues</a:t>
            </a:r>
            <a:endParaRPr dirty="0"/>
          </a:p>
        </p:txBody>
      </p:sp>
      <p:graphicFrame>
        <p:nvGraphicFramePr>
          <p:cNvPr id="161" name="Google Shape;161;p4" descr="Alt text required"/>
          <p:cNvGraphicFramePr/>
          <p:nvPr>
            <p:extLst>
              <p:ext uri="{D42A27DB-BD31-4B8C-83A1-F6EECF244321}">
                <p14:modId xmlns:p14="http://schemas.microsoft.com/office/powerpoint/2010/main" val="3867486001"/>
              </p:ext>
            </p:extLst>
          </p:nvPr>
        </p:nvGraphicFramePr>
        <p:xfrm>
          <a:off x="4425696" y="2194550"/>
          <a:ext cx="6573034" cy="3384153"/>
        </p:xfrm>
        <a:graphic>
          <a:graphicData uri="http://schemas.openxmlformats.org/drawingml/2006/table">
            <a:tbl>
              <a:tblPr firstRow="1" firstCol="1">
                <a:noFill/>
                <a:tableStyleId>{802198C4-3087-4945-87E3-76CBB3509B7E}</a:tableStyleId>
              </a:tblPr>
              <a:tblGrid>
                <a:gridCol w="3381157">
                  <a:extLst>
                    <a:ext uri="{9D8B030D-6E8A-4147-A177-3AD203B41FA5}">
                      <a16:colId xmlns:a16="http://schemas.microsoft.com/office/drawing/2014/main" val="20000"/>
                    </a:ext>
                  </a:extLst>
                </a:gridCol>
                <a:gridCol w="3191877">
                  <a:extLst>
                    <a:ext uri="{9D8B030D-6E8A-4147-A177-3AD203B41FA5}">
                      <a16:colId xmlns:a16="http://schemas.microsoft.com/office/drawing/2014/main" val="20001"/>
                    </a:ext>
                  </a:extLst>
                </a:gridCol>
              </a:tblGrid>
              <a:tr h="1555383">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SQL Injection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2">
                        <a:lumMod val="75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DDOS Attack</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2">
                        <a:lumMod val="75000"/>
                      </a:schemeClr>
                    </a:solidFill>
                  </a:tcPr>
                </a:tc>
                <a:extLst>
                  <a:ext uri="{0D108BD9-81ED-4DB2-BD59-A6C34878D82A}">
                    <a16:rowId xmlns:a16="http://schemas.microsoft.com/office/drawing/2014/main" val="10000"/>
                  </a:ext>
                </a:extLst>
              </a:tr>
              <a:tr h="175604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Assertion Testing</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2">
                        <a:lumMod val="75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Freed Memory Exceptions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2">
                        <a:lumMod val="75000"/>
                      </a:schemeClr>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5" name="Table 4">
            <a:extLst>
              <a:ext uri="{FF2B5EF4-FFF2-40B4-BE49-F238E27FC236}">
                <a16:creationId xmlns:a16="http://schemas.microsoft.com/office/drawing/2014/main" id="{46A792A4-05F5-02A9-5B20-C4BE0B8C6DB5}"/>
              </a:ext>
            </a:extLst>
          </p:cNvPr>
          <p:cNvGraphicFramePr>
            <a:graphicFrameLocks noGrp="1"/>
          </p:cNvGraphicFramePr>
          <p:nvPr>
            <p:extLst>
              <p:ext uri="{D42A27DB-BD31-4B8C-83A1-F6EECF244321}">
                <p14:modId xmlns:p14="http://schemas.microsoft.com/office/powerpoint/2010/main" val="1635057709"/>
              </p:ext>
            </p:extLst>
          </p:nvPr>
        </p:nvGraphicFramePr>
        <p:xfrm>
          <a:off x="221325" y="1792224"/>
          <a:ext cx="10862749" cy="4970355"/>
        </p:xfrm>
        <a:graphic>
          <a:graphicData uri="http://schemas.openxmlformats.org/drawingml/2006/table">
            <a:tbl>
              <a:tblPr firstRow="1" firstCol="1">
                <a:tableStyleId>{802198C4-3087-4945-87E3-76CBB3509B7E}</a:tableStyleId>
              </a:tblPr>
              <a:tblGrid>
                <a:gridCol w="2481553">
                  <a:extLst>
                    <a:ext uri="{9D8B030D-6E8A-4147-A177-3AD203B41FA5}">
                      <a16:colId xmlns:a16="http://schemas.microsoft.com/office/drawing/2014/main" val="4264684443"/>
                    </a:ext>
                  </a:extLst>
                </a:gridCol>
                <a:gridCol w="1552130">
                  <a:extLst>
                    <a:ext uri="{9D8B030D-6E8A-4147-A177-3AD203B41FA5}">
                      <a16:colId xmlns:a16="http://schemas.microsoft.com/office/drawing/2014/main" val="298756676"/>
                    </a:ext>
                  </a:extLst>
                </a:gridCol>
                <a:gridCol w="6829066">
                  <a:extLst>
                    <a:ext uri="{9D8B030D-6E8A-4147-A177-3AD203B41FA5}">
                      <a16:colId xmlns:a16="http://schemas.microsoft.com/office/drawing/2014/main" val="2544270401"/>
                    </a:ext>
                  </a:extLst>
                </a:gridCol>
              </a:tblGrid>
              <a:tr h="508054">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Validate Input Data</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STD-001-CPP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Test data types before performing type-specific operations</a:t>
                      </a:r>
                    </a:p>
                  </a:txBody>
                  <a:tcPr marL="68580" marR="68580" marT="0" marB="0"/>
                </a:tc>
                <a:extLst>
                  <a:ext uri="{0D108BD9-81ED-4DB2-BD59-A6C34878D82A}">
                    <a16:rowId xmlns:a16="http://schemas.microsoft.com/office/drawing/2014/main" val="4081227768"/>
                  </a:ext>
                </a:extLst>
              </a:tr>
              <a:tr h="418375">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Heed Compiler Warnings</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STD-005-CPP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Prevent access to memory beyond bounds of allocation.</a:t>
                      </a:r>
                    </a:p>
                  </a:txBody>
                  <a:tcPr marL="68580" marR="68580" marT="0" marB="0"/>
                </a:tc>
                <a:extLst>
                  <a:ext uri="{0D108BD9-81ED-4DB2-BD59-A6C34878D82A}">
                    <a16:rowId xmlns:a16="http://schemas.microsoft.com/office/drawing/2014/main" val="1228100409"/>
                  </a:ext>
                </a:extLst>
              </a:tr>
              <a:tr h="508054">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Architect and Design for Security Policies</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STD-008-CPP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Code that may throw exceptions must by in a try/catch block</a:t>
                      </a:r>
                    </a:p>
                  </a:txBody>
                  <a:tcPr marL="68580" marR="68580" marT="0" marB="0"/>
                </a:tc>
                <a:extLst>
                  <a:ext uri="{0D108BD9-81ED-4DB2-BD59-A6C34878D82A}">
                    <a16:rowId xmlns:a16="http://schemas.microsoft.com/office/drawing/2014/main" val="2499203773"/>
                  </a:ext>
                </a:extLst>
              </a:tr>
              <a:tr h="418375">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Keep It Simple</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STD-003-CPP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User input must always be gathered by a std::string</a:t>
                      </a:r>
                    </a:p>
                  </a:txBody>
                  <a:tcPr marL="68580" marR="68580" marT="0" marB="0"/>
                </a:tc>
                <a:extLst>
                  <a:ext uri="{0D108BD9-81ED-4DB2-BD59-A6C34878D82A}">
                    <a16:rowId xmlns:a16="http://schemas.microsoft.com/office/drawing/2014/main" val="2086159554"/>
                  </a:ext>
                </a:extLst>
              </a:tr>
              <a:tr h="418375">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Default Deny</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STD-008-CPP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Code that may throw exceptions must by in a try/catch block</a:t>
                      </a:r>
                    </a:p>
                  </a:txBody>
                  <a:tcPr marL="68580" marR="68580" marT="0" marB="0"/>
                </a:tc>
                <a:extLst>
                  <a:ext uri="{0D108BD9-81ED-4DB2-BD59-A6C34878D82A}">
                    <a16:rowId xmlns:a16="http://schemas.microsoft.com/office/drawing/2014/main" val="3366808534"/>
                  </a:ext>
                </a:extLst>
              </a:tr>
              <a:tr h="597734">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Adhere to the Principle of Least Privilege</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STD-007-CPP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Exceptions must be thrown when code execution cannot continue.</a:t>
                      </a:r>
                    </a:p>
                  </a:txBody>
                  <a:tcPr marL="68580" marR="68580" marT="0" marB="0"/>
                </a:tc>
                <a:extLst>
                  <a:ext uri="{0D108BD9-81ED-4DB2-BD59-A6C34878D82A}">
                    <a16:rowId xmlns:a16="http://schemas.microsoft.com/office/drawing/2014/main" val="261116266"/>
                  </a:ext>
                </a:extLst>
              </a:tr>
              <a:tr h="418375">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Sanitize Data Sent to Other Systems</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STD-002-CPP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Expecting data values without testing can lead to unexpected results</a:t>
                      </a:r>
                    </a:p>
                  </a:txBody>
                  <a:tcPr marL="68580" marR="68580" marT="0" marB="0"/>
                </a:tc>
                <a:extLst>
                  <a:ext uri="{0D108BD9-81ED-4DB2-BD59-A6C34878D82A}">
                    <a16:rowId xmlns:a16="http://schemas.microsoft.com/office/drawing/2014/main" val="156437078"/>
                  </a:ext>
                </a:extLst>
              </a:tr>
              <a:tr h="508054">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Practice Defense in Depth </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STD-004-CPP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Prevent SQL injection by sanitization of user inputs</a:t>
                      </a:r>
                    </a:p>
                  </a:txBody>
                  <a:tcPr marL="68580" marR="68580" marT="0" marB="0"/>
                </a:tc>
                <a:extLst>
                  <a:ext uri="{0D108BD9-81ED-4DB2-BD59-A6C34878D82A}">
                    <a16:rowId xmlns:a16="http://schemas.microsoft.com/office/drawing/2014/main" val="37046660"/>
                  </a:ext>
                </a:extLst>
              </a:tr>
              <a:tr h="597734">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Use Effective Quality Assurance Techniques</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STD-006-CPP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Assertions should be used for proper debug testing, but code must work with assertions omitted.</a:t>
                      </a:r>
                    </a:p>
                  </a:txBody>
                  <a:tcPr marL="68580" marR="68580" marT="0" marB="0"/>
                </a:tc>
                <a:extLst>
                  <a:ext uri="{0D108BD9-81ED-4DB2-BD59-A6C34878D82A}">
                    <a16:rowId xmlns:a16="http://schemas.microsoft.com/office/drawing/2014/main" val="2403057010"/>
                  </a:ext>
                </a:extLst>
              </a:tr>
              <a:tr h="508054">
                <a:tc>
                  <a:txBody>
                    <a:bodyPr/>
                    <a:lstStyle/>
                    <a:p>
                      <a:pPr marL="0" marR="0" lvl="0" indent="0">
                        <a:spcBef>
                          <a:spcPts val="0"/>
                        </a:spcBef>
                        <a:spcAft>
                          <a:spcPts val="0"/>
                        </a:spcAft>
                        <a:buFont typeface="+mj-lt"/>
                        <a:buNone/>
                      </a:pPr>
                      <a:r>
                        <a:rPr lang="en-US" sz="1400" dirty="0">
                          <a:solidFill>
                            <a:schemeClr val="bg1"/>
                          </a:solidFill>
                          <a:effectLst/>
                          <a:latin typeface="Century Gothic" panose="020B0502020202020204" pitchFamily="34" charset="0"/>
                          <a:cs typeface="Times New Roman" panose="02020603050405020304" pitchFamily="18" charset="0"/>
                        </a:rPr>
                        <a:t>Adopt a Secure Coding Standard</a:t>
                      </a:r>
                      <a:endPar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0413" marR="30413" marT="30413" marB="30413"/>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STD-002-CPP</a:t>
                      </a:r>
                    </a:p>
                  </a:txBody>
                  <a:tcPr marL="68580" marR="68580" marT="0" marB="0"/>
                </a:tc>
                <a:tc>
                  <a:txBody>
                    <a:bodyPr/>
                    <a:lstStyle/>
                    <a:p>
                      <a:pPr marL="0" marR="0">
                        <a:spcBef>
                          <a:spcPts val="0"/>
                        </a:spcBef>
                        <a:spcAft>
                          <a:spcPts val="0"/>
                        </a:spcAft>
                      </a:pPr>
                      <a:r>
                        <a:rPr lang="en-US" sz="14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Expecting data values without testing can lead to unexpected results</a:t>
                      </a:r>
                    </a:p>
                  </a:txBody>
                  <a:tcPr marL="68580" marR="68580" marT="0" marB="0"/>
                </a:tc>
                <a:extLst>
                  <a:ext uri="{0D108BD9-81ED-4DB2-BD59-A6C34878D82A}">
                    <a16:rowId xmlns:a16="http://schemas.microsoft.com/office/drawing/2014/main" val="3533292359"/>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AF7A2C4B-C96C-8648-2EAB-D46441E66B7A}"/>
              </a:ext>
            </a:extLst>
          </p:cNvPr>
          <p:cNvGraphicFramePr>
            <a:graphicFrameLocks noGrp="1"/>
          </p:cNvGraphicFramePr>
          <p:nvPr>
            <p:extLst>
              <p:ext uri="{D42A27DB-BD31-4B8C-83A1-F6EECF244321}">
                <p14:modId xmlns:p14="http://schemas.microsoft.com/office/powerpoint/2010/main" val="2916227420"/>
              </p:ext>
            </p:extLst>
          </p:nvPr>
        </p:nvGraphicFramePr>
        <p:xfrm>
          <a:off x="455699" y="2101564"/>
          <a:ext cx="11346157" cy="3338966"/>
        </p:xfrm>
        <a:graphic>
          <a:graphicData uri="http://schemas.openxmlformats.org/drawingml/2006/table">
            <a:tbl>
              <a:tblPr>
                <a:tableStyleId>{802198C4-3087-4945-87E3-76CBB3509B7E}</a:tableStyleId>
              </a:tblPr>
              <a:tblGrid>
                <a:gridCol w="1939292">
                  <a:extLst>
                    <a:ext uri="{9D8B030D-6E8A-4147-A177-3AD203B41FA5}">
                      <a16:colId xmlns:a16="http://schemas.microsoft.com/office/drawing/2014/main" val="3659006926"/>
                    </a:ext>
                  </a:extLst>
                </a:gridCol>
                <a:gridCol w="9406865">
                  <a:extLst>
                    <a:ext uri="{9D8B030D-6E8A-4147-A177-3AD203B41FA5}">
                      <a16:colId xmlns:a16="http://schemas.microsoft.com/office/drawing/2014/main" val="1135422699"/>
                    </a:ext>
                  </a:extLst>
                </a:gridCol>
              </a:tblGrid>
              <a:tr h="333510">
                <a:tc>
                  <a:txBody>
                    <a:bodyPr/>
                    <a:lstStyle/>
                    <a:p>
                      <a:pPr algn="l" fontAlgn="b"/>
                      <a:r>
                        <a:rPr lang="en-US" sz="1600" u="none" strike="noStrike" dirty="0">
                          <a:solidFill>
                            <a:schemeClr val="bg1"/>
                          </a:solidFill>
                          <a:effectLst/>
                          <a:latin typeface="Century Gothic" panose="020B0502020202020204" pitchFamily="34" charset="0"/>
                          <a:cs typeface="Times New Roman" panose="02020603050405020304" pitchFamily="18" charset="0"/>
                        </a:rPr>
                        <a:t>STD-001-CPP</a:t>
                      </a:r>
                      <a:endParaRPr lang="en-US" sz="1600" b="0" i="0" u="none" strike="noStrike" dirty="0">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Test data types before performing type-specific operations</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2397370775"/>
                  </a:ext>
                </a:extLst>
              </a:tr>
              <a:tr h="333510">
                <a:tc>
                  <a:txBody>
                    <a:bodyPr/>
                    <a:lstStyle/>
                    <a:p>
                      <a:pPr algn="l" fontAlgn="b"/>
                      <a:r>
                        <a:rPr lang="en-US" sz="1600" u="none" strike="noStrike" dirty="0">
                          <a:solidFill>
                            <a:schemeClr val="bg1"/>
                          </a:solidFill>
                          <a:effectLst/>
                          <a:latin typeface="Century Gothic" panose="020B0502020202020204" pitchFamily="34" charset="0"/>
                          <a:cs typeface="Times New Roman" panose="02020603050405020304" pitchFamily="18" charset="0"/>
                        </a:rPr>
                        <a:t>STD-002-CPP</a:t>
                      </a:r>
                      <a:endParaRPr lang="en-US" sz="1600" b="0" i="0" u="none" strike="noStrike" dirty="0">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Expecting data values without testing can lead to unexpected results</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1748351606"/>
                  </a:ext>
                </a:extLst>
              </a:tr>
              <a:tr h="333510">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STD-003-CPP</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User input must always be gathered by a std::string</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3380992242"/>
                  </a:ext>
                </a:extLst>
              </a:tr>
              <a:tr h="333510">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STD-004-CPP</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dirty="0">
                          <a:solidFill>
                            <a:schemeClr val="bg1"/>
                          </a:solidFill>
                          <a:effectLst/>
                          <a:latin typeface="Century Gothic" panose="020B0502020202020204" pitchFamily="34" charset="0"/>
                          <a:cs typeface="Times New Roman" panose="02020603050405020304" pitchFamily="18" charset="0"/>
                        </a:rPr>
                        <a:t>Prevent SQL injection by sanitization of user inputs</a:t>
                      </a:r>
                      <a:endParaRPr lang="en-US" sz="1600" b="0" i="0" u="none" strike="noStrike" dirty="0">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2613416034"/>
                  </a:ext>
                </a:extLst>
              </a:tr>
              <a:tr h="333510">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STD-005-CPP</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dirty="0">
                          <a:solidFill>
                            <a:schemeClr val="bg1"/>
                          </a:solidFill>
                          <a:effectLst/>
                          <a:latin typeface="Century Gothic" panose="020B0502020202020204" pitchFamily="34" charset="0"/>
                          <a:cs typeface="Times New Roman" panose="02020603050405020304" pitchFamily="18" charset="0"/>
                        </a:rPr>
                        <a:t>Prevent access to memory beyond bounds of allocation.</a:t>
                      </a:r>
                      <a:endParaRPr lang="en-US" sz="1600" b="0" i="0" u="none" strike="noStrike" dirty="0">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3069780717"/>
                  </a:ext>
                </a:extLst>
              </a:tr>
              <a:tr h="337376">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STD-006-CPP</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dirty="0">
                          <a:solidFill>
                            <a:schemeClr val="bg1"/>
                          </a:solidFill>
                          <a:effectLst/>
                          <a:latin typeface="Century Gothic" panose="020B0502020202020204" pitchFamily="34" charset="0"/>
                          <a:cs typeface="Times New Roman" panose="02020603050405020304" pitchFamily="18" charset="0"/>
                        </a:rPr>
                        <a:t>Assertions should be used for proper debug testing, but code must work with assertions omitted.</a:t>
                      </a:r>
                      <a:endParaRPr lang="en-US" sz="1600" b="0" i="0" u="none" strike="noStrike" dirty="0">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3789857067"/>
                  </a:ext>
                </a:extLst>
              </a:tr>
              <a:tr h="333510">
                <a:tc>
                  <a:txBody>
                    <a:bodyPr/>
                    <a:lstStyle/>
                    <a:p>
                      <a:pPr algn="l" fontAlgn="b"/>
                      <a:r>
                        <a:rPr lang="en-US" sz="1600" u="none" strike="noStrike" dirty="0">
                          <a:solidFill>
                            <a:schemeClr val="bg1"/>
                          </a:solidFill>
                          <a:effectLst/>
                          <a:latin typeface="Century Gothic" panose="020B0502020202020204" pitchFamily="34" charset="0"/>
                          <a:cs typeface="Times New Roman" panose="02020603050405020304" pitchFamily="18" charset="0"/>
                        </a:rPr>
                        <a:t>STD-007-CPP</a:t>
                      </a:r>
                      <a:endParaRPr lang="en-US" sz="1600" b="0" i="0" u="none" strike="noStrike" dirty="0">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Exceptions must be thrown when code execution cannot continue.</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3008933820"/>
                  </a:ext>
                </a:extLst>
              </a:tr>
              <a:tr h="333510">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STD-008-CPP</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Code that may throw exceptions must by in a try/catch block</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1212523580"/>
                  </a:ext>
                </a:extLst>
              </a:tr>
              <a:tr h="333510">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STD-009-CPP</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Do not access freed memory or pointers</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3930474497"/>
                  </a:ext>
                </a:extLst>
              </a:tr>
              <a:tr h="333510">
                <a:tc>
                  <a:txBody>
                    <a:bodyPr/>
                    <a:lstStyle/>
                    <a:p>
                      <a:pPr algn="l" fontAlgn="b"/>
                      <a:r>
                        <a:rPr lang="en-US" sz="1600" u="none" strike="noStrike">
                          <a:solidFill>
                            <a:schemeClr val="bg1"/>
                          </a:solidFill>
                          <a:effectLst/>
                          <a:latin typeface="Century Gothic" panose="020B0502020202020204" pitchFamily="34" charset="0"/>
                          <a:cs typeface="Times New Roman" panose="02020603050405020304" pitchFamily="18" charset="0"/>
                        </a:rPr>
                        <a:t>STD-010-CPP</a:t>
                      </a:r>
                      <a:endParaRPr lang="en-US" sz="1600" b="0" i="0" u="none" strike="noStrike">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tc>
                  <a:txBody>
                    <a:bodyPr/>
                    <a:lstStyle/>
                    <a:p>
                      <a:pPr algn="l" fontAlgn="b"/>
                      <a:r>
                        <a:rPr lang="en-US" sz="1600" u="none" strike="noStrike" dirty="0">
                          <a:solidFill>
                            <a:schemeClr val="bg1"/>
                          </a:solidFill>
                          <a:effectLst/>
                          <a:latin typeface="Century Gothic" panose="020B0502020202020204" pitchFamily="34" charset="0"/>
                          <a:cs typeface="Times New Roman" panose="02020603050405020304" pitchFamily="18" charset="0"/>
                        </a:rPr>
                        <a:t>Ensure that numeric functions do not overflow</a:t>
                      </a:r>
                      <a:endParaRPr lang="en-US" sz="1600" b="0" i="0" u="none" strike="noStrike" dirty="0">
                        <a:solidFill>
                          <a:schemeClr val="bg1"/>
                        </a:solidFill>
                        <a:effectLst/>
                        <a:latin typeface="Century Gothic" panose="020B0502020202020204" pitchFamily="34" charset="0"/>
                        <a:cs typeface="Times New Roman" panose="02020603050405020304" pitchFamily="18" charset="0"/>
                      </a:endParaRPr>
                    </a:p>
                  </a:txBody>
                  <a:tcPr marL="3026" marR="3026" marT="3026" marB="0" anchor="b"/>
                </a:tc>
                <a:extLst>
                  <a:ext uri="{0D108BD9-81ED-4DB2-BD59-A6C34878D82A}">
                    <a16:rowId xmlns:a16="http://schemas.microsoft.com/office/drawing/2014/main" val="3951076804"/>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1158240" y="3060192"/>
            <a:ext cx="10347960" cy="3158493"/>
          </a:xfrm>
          <a:prstGeom prst="rect">
            <a:avLst/>
          </a:prstGeom>
          <a:noFill/>
          <a:ln>
            <a:noFill/>
          </a:ln>
        </p:spPr>
        <p:txBody>
          <a:bodyPr spcFirstLastPara="1" wrap="square" lIns="91425" tIns="45700" rIns="91425" bIns="45700" anchor="t" anchorCtr="0">
            <a:normAutofit/>
          </a:bodyPr>
          <a:lstStyle/>
          <a:p>
            <a:pPr marL="482600">
              <a:buSzPts val="2200"/>
            </a:pPr>
            <a:r>
              <a:rPr lang="en-US" sz="3200" dirty="0"/>
              <a:t>Encryption at rest</a:t>
            </a:r>
          </a:p>
          <a:p>
            <a:pPr marL="482600">
              <a:buSzPts val="2200"/>
            </a:pPr>
            <a:r>
              <a:rPr lang="en-US" sz="3200" dirty="0"/>
              <a:t>Encryption in flight</a:t>
            </a:r>
          </a:p>
          <a:p>
            <a:pPr marL="482600">
              <a:buSzPts val="2200"/>
            </a:pPr>
            <a:r>
              <a:rPr lang="en-US" sz="3200" dirty="0"/>
              <a:t>Encryption in use</a:t>
            </a:r>
          </a:p>
          <a:p>
            <a:pPr marL="228600" lvl="0" indent="-88900" algn="l" rtl="0">
              <a:lnSpc>
                <a:spcPct val="90000"/>
              </a:lnSpc>
              <a:spcBef>
                <a:spcPts val="1000"/>
              </a:spcBef>
              <a:spcAft>
                <a:spcPts val="0"/>
              </a:spcAft>
              <a:buClr>
                <a:schemeClr val="lt1"/>
              </a:buClr>
              <a:buSzPts val="2200"/>
              <a:buNone/>
            </a:pPr>
            <a:endParaRPr lang="en-US" sz="24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1197428" y="2928257"/>
            <a:ext cx="10308771" cy="3290428"/>
          </a:xfrm>
          <a:prstGeom prst="rect">
            <a:avLst/>
          </a:prstGeom>
          <a:noFill/>
          <a:ln>
            <a:noFill/>
          </a:ln>
        </p:spPr>
        <p:txBody>
          <a:bodyPr spcFirstLastPara="1" wrap="square" lIns="91425" tIns="45700" rIns="91425" bIns="45700" anchor="t" anchorCtr="0">
            <a:normAutofit/>
          </a:bodyPr>
          <a:lstStyle/>
          <a:p>
            <a:pPr marL="482600">
              <a:buSzPts val="2200"/>
            </a:pPr>
            <a:r>
              <a:rPr lang="en-US" sz="3200" dirty="0"/>
              <a:t>Authentication</a:t>
            </a:r>
          </a:p>
          <a:p>
            <a:pPr marL="482600">
              <a:buSzPts val="2200"/>
            </a:pPr>
            <a:r>
              <a:rPr lang="en-US" sz="3200" dirty="0"/>
              <a:t>Authorization</a:t>
            </a:r>
          </a:p>
          <a:p>
            <a:pPr marL="482600">
              <a:buSzPts val="2200"/>
            </a:pPr>
            <a:r>
              <a:rPr lang="en-US" sz="3200" dirty="0"/>
              <a:t>Accounting</a:t>
            </a:r>
            <a:endParaRPr sz="32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sz="2800" dirty="0"/>
          </a:p>
          <a:p>
            <a:pPr marL="800100" lvl="1"/>
            <a:r>
              <a:rPr lang="en-US" sz="2800" dirty="0"/>
              <a:t>Tests for C++ vectors:</a:t>
            </a:r>
          </a:p>
          <a:p>
            <a:pPr marL="1257300" lvl="2"/>
            <a:r>
              <a:rPr lang="en-US" sz="2400" dirty="0"/>
              <a:t>Can add to empty vector</a:t>
            </a:r>
          </a:p>
          <a:p>
            <a:pPr marL="1257300" lvl="2"/>
            <a:r>
              <a:rPr lang="en-US" sz="2400" dirty="0"/>
              <a:t>Capacity is greater than size</a:t>
            </a:r>
          </a:p>
          <a:p>
            <a:pPr marL="1257300" lvl="2"/>
            <a:r>
              <a:rPr lang="en-US" sz="2400" dirty="0"/>
              <a:t>Resizing increases collection</a:t>
            </a:r>
          </a:p>
          <a:p>
            <a:pPr marL="1257300" lvl="2"/>
            <a:r>
              <a:rPr lang="en-US" sz="2400" dirty="0"/>
              <a:t>Resizing to Zero sets collection to zero</a:t>
            </a:r>
          </a:p>
          <a:p>
            <a:pPr marL="1257300" lvl="2"/>
            <a:r>
              <a:rPr lang="en-US" sz="2400" dirty="0"/>
              <a:t>Reserving space increases capacity, not size</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96">
                                            <p:txEl>
                                              <p:pRg st="2" end="2"/>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96">
                                            <p:txEl>
                                              <p:pRg st="3" end="3"/>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196">
                                            <p:txEl>
                                              <p:pRg st="4" end="4"/>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96">
                                            <p:txEl>
                                              <p:pRg st="5" end="5"/>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A1E8-57E4-BA1A-C737-CB3FEE79014C}"/>
              </a:ext>
            </a:extLst>
          </p:cNvPr>
          <p:cNvSpPr>
            <a:spLocks noGrp="1"/>
          </p:cNvSpPr>
          <p:nvPr>
            <p:ph type="title"/>
          </p:nvPr>
        </p:nvSpPr>
        <p:spPr/>
        <p:txBody>
          <a:bodyPr/>
          <a:lstStyle/>
          <a:p>
            <a:r>
              <a:rPr lang="en-US" dirty="0"/>
              <a:t>Can Add to Empty Vector</a:t>
            </a:r>
          </a:p>
        </p:txBody>
      </p:sp>
      <p:sp>
        <p:nvSpPr>
          <p:cNvPr id="3" name="Text Placeholder 2">
            <a:extLst>
              <a:ext uri="{FF2B5EF4-FFF2-40B4-BE49-F238E27FC236}">
                <a16:creationId xmlns:a16="http://schemas.microsoft.com/office/drawing/2014/main" id="{50C1797F-8F73-0631-978D-BEF19C18548A}"/>
              </a:ext>
            </a:extLst>
          </p:cNvPr>
          <p:cNvSpPr>
            <a:spLocks noGrp="1"/>
          </p:cNvSpPr>
          <p:nvPr>
            <p:ph type="body" idx="1"/>
          </p:nvPr>
        </p:nvSpPr>
        <p:spPr/>
        <p:txBody>
          <a:bodyPr/>
          <a:lstStyle/>
          <a:p>
            <a:pPr marL="114300" indent="0">
              <a:buNone/>
            </a:pPr>
            <a:r>
              <a:rPr lang="en-US" dirty="0"/>
              <a:t>Verifies Entry and size change when indices are added</a:t>
            </a:r>
          </a:p>
        </p:txBody>
      </p:sp>
      <p:pic>
        <p:nvPicPr>
          <p:cNvPr id="5" name="Picture 4">
            <a:extLst>
              <a:ext uri="{FF2B5EF4-FFF2-40B4-BE49-F238E27FC236}">
                <a16:creationId xmlns:a16="http://schemas.microsoft.com/office/drawing/2014/main" id="{3F57E6F8-CE6C-10E4-9B70-31BC7B0B14C1}"/>
              </a:ext>
            </a:extLst>
          </p:cNvPr>
          <p:cNvPicPr>
            <a:picLocks noChangeAspect="1"/>
          </p:cNvPicPr>
          <p:nvPr/>
        </p:nvPicPr>
        <p:blipFill>
          <a:blip r:embed="rId2"/>
          <a:stretch>
            <a:fillRect/>
          </a:stretch>
        </p:blipFill>
        <p:spPr>
          <a:xfrm>
            <a:off x="3881437" y="3429000"/>
            <a:ext cx="4429125" cy="2209800"/>
          </a:xfrm>
          <a:prstGeom prst="rect">
            <a:avLst/>
          </a:prstGeom>
        </p:spPr>
      </p:pic>
    </p:spTree>
    <p:extLst>
      <p:ext uri="{BB962C8B-B14F-4D97-AF65-F5344CB8AC3E}">
        <p14:creationId xmlns:p14="http://schemas.microsoft.com/office/powerpoint/2010/main" val="191224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173</TotalTime>
  <Words>530</Words>
  <Application>Microsoft Office PowerPoint</Application>
  <PresentationFormat>Widescreen</PresentationFormat>
  <Paragraphs>129</Paragraphs>
  <Slides>17</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Can Add to Empty Vector</vt:lpstr>
      <vt:lpstr>Capacity is greater than size</vt:lpstr>
      <vt:lpstr>Resizing increases collection</vt:lpstr>
      <vt:lpstr>Reserve increases capacity, not size</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Michael Cannon</cp:lastModifiedBy>
  <cp:revision>11</cp:revision>
  <dcterms:created xsi:type="dcterms:W3CDTF">2020-08-19T17:59:24Z</dcterms:created>
  <dcterms:modified xsi:type="dcterms:W3CDTF">2022-10-17T03:33:22Z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