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3" r:id="rId5"/>
    <p:sldId id="261" r:id="rId6"/>
    <p:sldId id="260" r:id="rId7"/>
    <p:sldId id="259" r:id="rId8"/>
    <p:sldId id="268" r:id="rId9"/>
    <p:sldId id="269" r:id="rId10"/>
    <p:sldId id="270" r:id="rId11"/>
    <p:sldId id="264" r:id="rId12"/>
    <p:sldId id="262" r:id="rId13"/>
    <p:sldId id="265" r:id="rId14"/>
    <p:sldId id="266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212121"/>
    <a:srgbClr val="E6EE9C"/>
    <a:srgbClr val="CAFFE7"/>
    <a:srgbClr val="9AA71D"/>
    <a:srgbClr val="00C853"/>
    <a:srgbClr val="FF3D00"/>
    <a:srgbClr val="00E676"/>
    <a:srgbClr val="E57373"/>
    <a:srgbClr val="EF53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5D8E-18F7-4925-B9A1-B47913145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AC2BA-8525-422A-8CC5-6DBE8BDCD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2B158-6860-4CE0-BE83-43BE6616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21/06/2021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29F8D-99B2-46CE-8BD1-5A8DBE2D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AF88C-B940-4102-ACCB-80E101EE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12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EC8F-9FC8-4EEF-851A-CDA6FC29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44826-F6EE-4239-A1F1-671F1F8B8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DE3D2-8C8E-4FE3-A2E7-9E570606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21/06/2021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6197-CC14-4589-84BD-5B679E34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93DA4-638C-43E1-B93B-5236CCC8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3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B20F41-839F-48C3-BE89-A424130C8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6ABA1-7986-4156-A074-4BAB3B498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9B207-028A-4312-9ADE-3531F094A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21/06/2021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FCB61-96D3-489C-A7BD-AA0DC89D2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4024B-BB8E-4715-BF5C-B3F131DC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861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A004-4B41-4004-958A-88873403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8ED23-28D6-49AA-BE6C-0127CD1B0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0E3E7-42C4-4A6C-BDFD-420CAADD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21/06/2021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8F0D8-4BC6-4FCF-ADE1-2C1D19692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A1486-6AAC-4566-8751-B718CDBB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411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DF57-3E6F-422C-BE12-0B55F8BC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9BC5E-22F5-4385-9503-D22E2D403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63CAC-BA4D-4185-A011-CEEE0975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21/06/2021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AE1C7-B3DB-480F-97C0-B640B6EF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E1FC1-B292-411C-8EE7-AA0E2CF8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27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00DF-BBC1-480F-A6F9-DCF2448A4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CD4ED-7BDC-4F41-835F-80A9D9229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5194B-0AE0-4199-B0FB-3464653B3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71BCB-FF50-4B8B-AF23-78B006AD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21/06/2021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3C47B-D904-4F2E-AEFA-12812033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C1F48-00BA-4854-97FD-EE2F39AD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748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3934-A918-42B4-8338-26C2442C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35637-0811-4D29-82FD-28273F830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26D63-DEEA-4F2F-93A0-158D16B36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470A4-796A-4B5E-B7EE-9DF916A73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A1B27-38AA-44D7-B5BC-1AEA20C38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002C8-3E32-4C4C-A8FF-4A2824AE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21/06/2021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6AF9D2-25E5-45DB-AC54-140031EC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E4C5F-95FA-4179-A612-7D76E69E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845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1DA8-F416-4216-9FD2-B5DC2D1BF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5E9A8-07DC-4E06-8030-6A1249A2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21/06/2021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3B70F-687F-4464-B6DF-2B74F78D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3656E-59E8-4C55-B0FF-B1C2CF93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764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87A54-D2AE-4FD5-B514-FE05A21D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21/06/2021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78E47-792E-4EE1-BDDF-C701FBB9D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9B158-C9B5-44F3-9596-46A7A9E9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633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19A0-CF1C-4CBE-8B15-DCFF3AAD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E4ED1-7595-462B-AAD9-C21045C1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0BF25-AA15-406E-9F94-18647AA9A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B90B2-7601-4381-87CB-90DA0F20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21/06/2021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ECAF6-4289-4DF0-969D-65E9BD4B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DFD23-B1D5-4563-A256-24071D98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479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9C96-E977-4496-BA55-FC11ADB5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675EB6-9AFD-48BB-9CED-4DE8D516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87B75-D10B-4BB3-ABB7-0AAC9E34A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A0E15-82F2-43C2-AA65-7BC8ECB7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21/06/2021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E3994-43AC-4659-9A03-5C3D0407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15E35-935E-431F-A4FE-50AAE567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177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FA65EA-C720-4BD0-834A-1338FA11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601CF-3B62-4A5E-9506-D5CB9D254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86B22-0B7B-4988-85F9-F55929190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2E1DF-9A38-404F-ABF7-DEB7882DD504}" type="datetimeFigureOut">
              <a:rPr lang="it-IT" smtClean="0"/>
              <a:t>21/06/2021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5BEDE-3785-415F-8602-305855679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83195-44C8-4680-AAA4-05BE57201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350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18" Type="http://schemas.openxmlformats.org/officeDocument/2006/relationships/image" Target="../media/image15.png"/><Relationship Id="rId3" Type="http://schemas.openxmlformats.org/officeDocument/2006/relationships/image" Target="../media/image21.svg"/><Relationship Id="rId21" Type="http://schemas.openxmlformats.org/officeDocument/2006/relationships/image" Target="../media/image37.svg"/><Relationship Id="rId7" Type="http://schemas.openxmlformats.org/officeDocument/2006/relationships/image" Target="../media/image25.svg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5" Type="http://schemas.openxmlformats.org/officeDocument/2006/relationships/image" Target="../media/image41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24" Type="http://schemas.openxmlformats.org/officeDocument/2006/relationships/image" Target="../media/image40.png"/><Relationship Id="rId5" Type="http://schemas.openxmlformats.org/officeDocument/2006/relationships/image" Target="../media/image23.svg"/><Relationship Id="rId15" Type="http://schemas.openxmlformats.org/officeDocument/2006/relationships/image" Target="../media/image33.svg"/><Relationship Id="rId23" Type="http://schemas.openxmlformats.org/officeDocument/2006/relationships/image" Target="../media/image39.png"/><Relationship Id="rId10" Type="http://schemas.openxmlformats.org/officeDocument/2006/relationships/image" Target="../media/image28.png"/><Relationship Id="rId19" Type="http://schemas.openxmlformats.org/officeDocument/2006/relationships/image" Target="../media/image16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Relationship Id="rId14" Type="http://schemas.openxmlformats.org/officeDocument/2006/relationships/image" Target="../media/image32.png"/><Relationship Id="rId22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DDD7-3D07-4D46-A0AE-7B89AD9C9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83291"/>
            <a:ext cx="9144000" cy="2387600"/>
          </a:xfrm>
        </p:spPr>
        <p:txBody>
          <a:bodyPr>
            <a:normAutofit/>
          </a:bodyPr>
          <a:lstStyle/>
          <a:p>
            <a:r>
              <a:rPr lang="it-IT" sz="96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Clup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07972-E84C-4BEB-8F0D-B1DCEBABD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62966"/>
            <a:ext cx="9144000" cy="1655762"/>
          </a:xfrm>
        </p:spPr>
        <p:txBody>
          <a:bodyPr>
            <a:normAutofit/>
          </a:bodyPr>
          <a:lstStyle/>
          <a:p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APPLICATION OVERVIEW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38FE886-638D-458B-901A-8FB234962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5584" y="1263144"/>
            <a:ext cx="1140832" cy="114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79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External API • </a:t>
            </a:r>
            <a:r>
              <a:rPr lang="it-IT" sz="4000" dirty="0">
                <a:solidFill>
                  <a:srgbClr val="CAFFE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BUSINESS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07786B-908E-4A45-8F87-105530E81CC7}"/>
              </a:ext>
            </a:extLst>
          </p:cNvPr>
          <p:cNvGrpSpPr/>
          <p:nvPr/>
        </p:nvGrpSpPr>
        <p:grpSpPr>
          <a:xfrm>
            <a:off x="431800" y="1994240"/>
            <a:ext cx="11269870" cy="814060"/>
            <a:chOff x="431800" y="1994240"/>
            <a:chExt cx="11269870" cy="81406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A1F6881-9AF7-4DFE-ADF6-60487BBCFEA3}"/>
                </a:ext>
              </a:extLst>
            </p:cNvPr>
            <p:cNvGrpSpPr/>
            <p:nvPr/>
          </p:nvGrpSpPr>
          <p:grpSpPr>
            <a:xfrm>
              <a:off x="9065724" y="1994240"/>
              <a:ext cx="2635946" cy="814060"/>
              <a:chOff x="8530701" y="1550355"/>
              <a:chExt cx="2635946" cy="81406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007905C-9B7A-4D50-A361-63F15270ACEE}"/>
                  </a:ext>
                </a:extLst>
              </p:cNvPr>
              <p:cNvGrpSpPr/>
              <p:nvPr/>
            </p:nvGrpSpPr>
            <p:grpSpPr>
              <a:xfrm>
                <a:off x="8530701" y="1550355"/>
                <a:ext cx="997389" cy="814060"/>
                <a:chOff x="8530701" y="1550355"/>
                <a:chExt cx="997389" cy="814060"/>
              </a:xfrm>
            </p:grpSpPr>
            <p:pic>
              <p:nvPicPr>
                <p:cNvPr id="7" name="Graphic 6">
                  <a:extLst>
                    <a:ext uri="{FF2B5EF4-FFF2-40B4-BE49-F238E27FC236}">
                      <a16:creationId xmlns:a16="http://schemas.microsoft.com/office/drawing/2014/main" id="{68953AA4-91A2-4E46-9D69-1EE005C175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53172" y="1550355"/>
                  <a:ext cx="552450" cy="552450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72B3E1A-B390-4012-9DA8-113AE975CCD7}"/>
                    </a:ext>
                  </a:extLst>
                </p:cNvPr>
                <p:cNvSpPr txBox="1"/>
                <p:nvPr/>
              </p:nvSpPr>
              <p:spPr>
                <a:xfrm>
                  <a:off x="8530701" y="2102805"/>
                  <a:ext cx="99738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E6EE9C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BUSINESSES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FD7CFB-51C7-4EBB-B420-8D1813A848FE}"/>
                  </a:ext>
                </a:extLst>
              </p:cNvPr>
              <p:cNvSpPr txBox="1"/>
              <p:nvPr/>
            </p:nvSpPr>
            <p:spPr>
              <a:xfrm>
                <a:off x="9789347" y="1588053"/>
                <a:ext cx="137730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id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name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opening_days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E058871-94EE-469A-9390-5EC1E0DD6337}"/>
                </a:ext>
              </a:extLst>
            </p:cNvPr>
            <p:cNvGrpSpPr/>
            <p:nvPr/>
          </p:nvGrpSpPr>
          <p:grpSpPr>
            <a:xfrm>
              <a:off x="431800" y="2216604"/>
              <a:ext cx="6116037" cy="369332"/>
              <a:chOff x="431800" y="1772719"/>
              <a:chExt cx="6116037" cy="36933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973CF3-71A1-4A46-857F-59F4CF19E511}"/>
                  </a:ext>
                </a:extLst>
              </p:cNvPr>
              <p:cNvSpPr txBox="1"/>
              <p:nvPr/>
            </p:nvSpPr>
            <p:spPr>
              <a:xfrm>
                <a:off x="1492117" y="1772719"/>
                <a:ext cx="5055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https://mobile-project-****.twil.io</a:t>
                </a:r>
                <a:r>
                  <a:rPr lang="en-US" dirty="0">
                    <a:solidFill>
                      <a:schemeClr val="bg1"/>
                    </a:solidFill>
                  </a:rPr>
                  <a:t>/business/list</a:t>
                </a:r>
                <a:endParaRPr lang="it-IT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DCA0AD21-1B79-4AF1-9F9D-B384A24BB992}"/>
                  </a:ext>
                </a:extLst>
              </p:cNvPr>
              <p:cNvSpPr/>
              <p:nvPr/>
            </p:nvSpPr>
            <p:spPr>
              <a:xfrm>
                <a:off x="431800" y="1855469"/>
                <a:ext cx="498405" cy="238760"/>
              </a:xfrm>
              <a:prstGeom prst="roundRect">
                <a:avLst/>
              </a:prstGeom>
              <a:solidFill>
                <a:srgbClr val="E6EE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rgbClr val="21212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GET</a:t>
                </a:r>
              </a:p>
            </p:txBody>
          </p: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5249BED-CB2F-4BDE-A6A4-669DF77006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562" y="2401270"/>
              <a:ext cx="720437" cy="0"/>
            </a:xfrm>
            <a:prstGeom prst="straightConnector1">
              <a:avLst/>
            </a:prstGeom>
            <a:ln w="222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957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External API • </a:t>
            </a:r>
            <a:r>
              <a:rPr lang="it-IT" sz="4000" dirty="0">
                <a:solidFill>
                  <a:srgbClr val="CAFFE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MAPS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6E28F519-D887-464F-8AD8-67D375CEB178}"/>
              </a:ext>
            </a:extLst>
          </p:cNvPr>
          <p:cNvSpPr txBox="1"/>
          <p:nvPr/>
        </p:nvSpPr>
        <p:spPr>
          <a:xfrm>
            <a:off x="431800" y="5735782"/>
            <a:ext cx="6361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Navigation from current location to </a:t>
            </a:r>
            <a:r>
              <a:rPr lang="it-IT" sz="2400" dirty="0">
                <a:solidFill>
                  <a:srgbClr val="E6EE9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LAT</a:t>
            </a:r>
            <a:r>
              <a:rPr lang="it-IT" sz="2400" dirty="0">
                <a:solidFill>
                  <a:srgbClr val="B7B7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it-IT" sz="2400" dirty="0">
                <a:solidFill>
                  <a:srgbClr val="E6EE9C"/>
                </a:solidFill>
                <a:latin typeface="Roboto "/>
                <a:ea typeface="Roboto Light" panose="02000000000000000000" pitchFamily="2" charset="0"/>
              </a:rPr>
              <a:t>LNG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89AEC4-89F0-42C6-92FE-0C391386CBBB}"/>
              </a:ext>
            </a:extLst>
          </p:cNvPr>
          <p:cNvGrpSpPr/>
          <p:nvPr/>
        </p:nvGrpSpPr>
        <p:grpSpPr>
          <a:xfrm>
            <a:off x="2932532" y="2283122"/>
            <a:ext cx="6326935" cy="2996690"/>
            <a:chOff x="1577855" y="2358383"/>
            <a:chExt cx="6326935" cy="2996690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148176BC-D7B1-4871-8E48-B5C8AF82F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3436" y="2358383"/>
              <a:ext cx="1401354" cy="2996690"/>
            </a:xfrm>
            <a:prstGeom prst="rect">
              <a:avLst/>
            </a:prstGeom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71F90B09-8067-414A-8DC4-70D8BF223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7855" y="3146475"/>
              <a:ext cx="3439005" cy="1086002"/>
            </a:xfrm>
            <a:prstGeom prst="rect">
              <a:avLst/>
            </a:prstGeom>
          </p:spPr>
        </p:pic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BF45B5E6-EDBF-4F0D-B10B-1280FCF07528}"/>
                </a:ext>
              </a:extLst>
            </p:cNvPr>
            <p:cNvSpPr/>
            <p:nvPr/>
          </p:nvSpPr>
          <p:spPr>
            <a:xfrm>
              <a:off x="1673226" y="3846195"/>
              <a:ext cx="675640" cy="219075"/>
            </a:xfrm>
            <a:prstGeom prst="roundRect">
              <a:avLst/>
            </a:prstGeom>
            <a:noFill/>
            <a:ln w="22225">
              <a:solidFill>
                <a:srgbClr val="9AA7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ln>
                  <a:solidFill>
                    <a:srgbClr val="EF5350"/>
                  </a:solidFill>
                </a:ln>
              </a:endParaRPr>
            </a:p>
          </p:txBody>
        </p:sp>
        <p:cxnSp>
          <p:nvCxnSpPr>
            <p:cNvPr id="16" name="Connettore a gomito 15">
              <a:extLst>
                <a:ext uri="{FF2B5EF4-FFF2-40B4-BE49-F238E27FC236}">
                  <a16:creationId xmlns:a16="http://schemas.microsoft.com/office/drawing/2014/main" id="{97499EDF-2AA0-4266-A694-59813B85857B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rot="16200000" flipH="1">
              <a:off x="3792220" y="2492375"/>
              <a:ext cx="238760" cy="3860800"/>
            </a:xfrm>
            <a:prstGeom prst="bentConnector2">
              <a:avLst/>
            </a:prstGeom>
            <a:ln w="22225" cap="rnd">
              <a:solidFill>
                <a:srgbClr val="E6EE9C"/>
              </a:solidFill>
              <a:round/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476960B5-9D54-4549-81B1-5EA5A8DB45DE}"/>
                </a:ext>
              </a:extLst>
            </p:cNvPr>
            <p:cNvSpPr/>
            <p:nvPr/>
          </p:nvSpPr>
          <p:spPr>
            <a:xfrm>
              <a:off x="1803400" y="4201795"/>
              <a:ext cx="355600" cy="101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AC7B2E2-6706-4BDA-8199-ED17E1798216}"/>
              </a:ext>
            </a:extLst>
          </p:cNvPr>
          <p:cNvGrpSpPr/>
          <p:nvPr/>
        </p:nvGrpSpPr>
        <p:grpSpPr>
          <a:xfrm>
            <a:off x="431799" y="1457820"/>
            <a:ext cx="7507093" cy="369332"/>
            <a:chOff x="431799" y="1457820"/>
            <a:chExt cx="7507093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D973CF3-71A1-4A46-857F-59F4CF19E511}"/>
                </a:ext>
              </a:extLst>
            </p:cNvPr>
            <p:cNvSpPr txBox="1"/>
            <p:nvPr/>
          </p:nvSpPr>
          <p:spPr>
            <a:xfrm>
              <a:off x="1577855" y="1457820"/>
              <a:ext cx="6361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https://www.google.com/maps/dir/?api=1&amp;</a:t>
              </a:r>
              <a:r>
                <a:rPr lang="en-US" dirty="0">
                  <a:solidFill>
                    <a:schemeClr val="bg1"/>
                  </a:solidFill>
                </a:rPr>
                <a:t>destination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=</a:t>
              </a:r>
              <a:r>
                <a:rPr lang="en-US" dirty="0">
                  <a:solidFill>
                    <a:srgbClr val="E6EE9C"/>
                  </a:solidFill>
                </a:rPr>
                <a:t>LAT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</a:t>
              </a:r>
              <a:r>
                <a:rPr lang="en-US" dirty="0">
                  <a:solidFill>
                    <a:srgbClr val="E6EE9C"/>
                  </a:solidFill>
                </a:rPr>
                <a:t>LNG</a:t>
              </a:r>
              <a:endParaRPr lang="it-IT" dirty="0">
                <a:solidFill>
                  <a:srgbClr val="E6EE9C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0A758FF-D7B9-47A3-921D-F30C55BF7261}"/>
                </a:ext>
              </a:extLst>
            </p:cNvPr>
            <p:cNvSpPr/>
            <p:nvPr/>
          </p:nvSpPr>
          <p:spPr>
            <a:xfrm>
              <a:off x="431799" y="1538811"/>
              <a:ext cx="498405" cy="238760"/>
            </a:xfrm>
            <a:prstGeom prst="roundRect">
              <a:avLst/>
            </a:prstGeom>
            <a:solidFill>
              <a:srgbClr val="E6EE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rgbClr val="21212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339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Test</a:t>
            </a:r>
            <a:endParaRPr lang="it-IT" sz="4000" dirty="0">
              <a:solidFill>
                <a:srgbClr val="CAFFE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FD9E8-C3F0-4FA2-BAA5-FB0AD79F8FE2}"/>
              </a:ext>
            </a:extLst>
          </p:cNvPr>
          <p:cNvSpPr txBox="1"/>
          <p:nvPr/>
        </p:nvSpPr>
        <p:spPr>
          <a:xfrm>
            <a:off x="4850063" y="3289918"/>
            <a:ext cx="133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UNIT TEST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8EDCB0-04F0-4B19-B150-188AA71B6C2A}"/>
              </a:ext>
            </a:extLst>
          </p:cNvPr>
          <p:cNvSpPr txBox="1"/>
          <p:nvPr/>
        </p:nvSpPr>
        <p:spPr>
          <a:xfrm>
            <a:off x="4560506" y="4703596"/>
            <a:ext cx="191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algn="ctr"/>
            <a:r>
              <a:rPr lang="it-IT" sz="1800" dirty="0"/>
              <a:t>JUnit 4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DCF0559-F122-4B8E-A8DE-3357AAA2D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7153" y="2378663"/>
            <a:ext cx="778164" cy="7781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BDD338-3554-405D-97DA-8C31659BB37D}"/>
              </a:ext>
            </a:extLst>
          </p:cNvPr>
          <p:cNvSpPr txBox="1"/>
          <p:nvPr/>
        </p:nvSpPr>
        <p:spPr>
          <a:xfrm>
            <a:off x="1264932" y="3291688"/>
            <a:ext cx="86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UI - UX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A6216-B8F1-4D24-9ECE-DCD322A43786}"/>
              </a:ext>
            </a:extLst>
          </p:cNvPr>
          <p:cNvSpPr txBox="1"/>
          <p:nvPr/>
        </p:nvSpPr>
        <p:spPr>
          <a:xfrm>
            <a:off x="739848" y="4724642"/>
            <a:ext cx="191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algn="ctr"/>
            <a:r>
              <a:rPr lang="it-IT" sz="1800" dirty="0"/>
              <a:t>API 22-26-30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D1F0398-6447-4CBB-86F2-48DCD25C7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6493" y="2378663"/>
            <a:ext cx="778165" cy="778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F4A086-B7CB-4862-8C30-4C1BED715F59}"/>
              </a:ext>
            </a:extLst>
          </p:cNvPr>
          <p:cNvSpPr txBox="1"/>
          <p:nvPr/>
        </p:nvSpPr>
        <p:spPr>
          <a:xfrm>
            <a:off x="8381165" y="3289918"/>
            <a:ext cx="286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INSTRUMENTATION TEST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035F75-0633-4A7F-AE0E-36500DC1FB7D}"/>
              </a:ext>
            </a:extLst>
          </p:cNvPr>
          <p:cNvSpPr txBox="1"/>
          <p:nvPr/>
        </p:nvSpPr>
        <p:spPr>
          <a:xfrm>
            <a:off x="8855916" y="4729780"/>
            <a:ext cx="191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algn="ctr"/>
            <a:r>
              <a:rPr lang="it-IT" sz="1800" dirty="0"/>
              <a:t>JUnit 4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52EE46C8-CEC6-4ECD-9683-A87B38455B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22562" y="2358250"/>
            <a:ext cx="778165" cy="77816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2581D0A-60D1-4D89-BFAE-00D1B8250F62}"/>
              </a:ext>
            </a:extLst>
          </p:cNvPr>
          <p:cNvGrpSpPr/>
          <p:nvPr/>
        </p:nvGrpSpPr>
        <p:grpSpPr>
          <a:xfrm>
            <a:off x="739845" y="5433094"/>
            <a:ext cx="1911459" cy="246221"/>
            <a:chOff x="739848" y="5406117"/>
            <a:chExt cx="1911459" cy="2462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DC07E9-7B25-4FF5-A4CC-DD764F28F456}"/>
                </a:ext>
              </a:extLst>
            </p:cNvPr>
            <p:cNvSpPr txBox="1"/>
            <p:nvPr/>
          </p:nvSpPr>
          <p:spPr>
            <a:xfrm>
              <a:off x="739848" y="5406117"/>
              <a:ext cx="1911459" cy="246221"/>
            </a:xfrm>
            <a:prstGeom prst="rect">
              <a:avLst/>
            </a:prstGeom>
            <a:solidFill>
              <a:srgbClr val="3C3F41"/>
            </a:solidFill>
          </p:spPr>
          <p:txBody>
            <a:bodyPr wrap="square" rtlCol="0">
              <a:spAutoFit/>
            </a:bodyPr>
            <a:lstStyle>
              <a:defPPr>
                <a:defRPr lang="it-IT"/>
              </a:defPPr>
              <a:lvl1pPr>
                <a:defRPr sz="2400">
                  <a:solidFill>
                    <a:srgbClr val="B7B7B7"/>
                  </a:solidFill>
                  <a:latin typeface="Roboto Light" panose="02000000000000000000" pitchFamily="2" charset="0"/>
                  <a:ea typeface="Roboto Light" panose="02000000000000000000" pitchFamily="2" charset="0"/>
                </a:defRPr>
              </a:lvl1pPr>
            </a:lstStyle>
            <a:p>
              <a:pPr algn="ctr"/>
              <a:r>
                <a:rPr lang="it-IT" sz="1000" dirty="0"/>
                <a:t>Manual, 50 h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7CB3D1B-53B8-4A89-A0AB-110A11A22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81104" y="5468261"/>
              <a:ext cx="167655" cy="121931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0DA1D7B-E2C5-4522-8E50-0E7E5B93EC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096" y="5443207"/>
            <a:ext cx="2027096" cy="22099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81435AB-2881-4AAD-B736-D5F99900B5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429" y="5427833"/>
            <a:ext cx="2217612" cy="2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5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3" grpId="0"/>
      <p:bldP spid="11" grpId="0"/>
      <p:bldP spid="5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Nice to have</a:t>
            </a:r>
            <a:endParaRPr lang="it-IT" sz="4000" dirty="0">
              <a:solidFill>
                <a:srgbClr val="CAFFE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9C3AA-81DE-4F9B-9FF4-DD7F899E8A8A}"/>
              </a:ext>
            </a:extLst>
          </p:cNvPr>
          <p:cNvSpPr txBox="1"/>
          <p:nvPr/>
        </p:nvSpPr>
        <p:spPr>
          <a:xfrm>
            <a:off x="1244600" y="2179600"/>
            <a:ext cx="357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t-IT" sz="1800" dirty="0"/>
              <a:t>AndroidX (Jetpack) framework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CC513-A7F0-465D-8D1E-097DB498DDF4}"/>
              </a:ext>
            </a:extLst>
          </p:cNvPr>
          <p:cNvSpPr txBox="1"/>
          <p:nvPr/>
        </p:nvSpPr>
        <p:spPr>
          <a:xfrm>
            <a:off x="1244600" y="3244334"/>
            <a:ext cx="357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t-IT" sz="1800" dirty="0"/>
              <a:t>LiveData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516BC0-3115-49D4-90C5-191EE5136CCF}"/>
              </a:ext>
            </a:extLst>
          </p:cNvPr>
          <p:cNvSpPr txBox="1"/>
          <p:nvPr/>
        </p:nvSpPr>
        <p:spPr>
          <a:xfrm>
            <a:off x="1244600" y="4393966"/>
            <a:ext cx="357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t-IT" sz="1800" dirty="0"/>
              <a:t>Multi language support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F082D-D2BC-43AA-A472-1E69161EB218}"/>
              </a:ext>
            </a:extLst>
          </p:cNvPr>
          <p:cNvSpPr txBox="1"/>
          <p:nvPr/>
        </p:nvSpPr>
        <p:spPr>
          <a:xfrm>
            <a:off x="1244600" y="5543598"/>
            <a:ext cx="357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t-IT" sz="1800" dirty="0"/>
              <a:t>Dark Theme Support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CA6FE2-5E2A-4DAD-8D6B-460B32D4CAA0}"/>
              </a:ext>
            </a:extLst>
          </p:cNvPr>
          <p:cNvSpPr txBox="1"/>
          <p:nvPr/>
        </p:nvSpPr>
        <p:spPr>
          <a:xfrm>
            <a:off x="7190979" y="660016"/>
            <a:ext cx="357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t-IT" sz="1800" dirty="0"/>
              <a:t>Landscape layout variations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32753-F3FE-4955-ABC7-65B3C7A43692}"/>
              </a:ext>
            </a:extLst>
          </p:cNvPr>
          <p:cNvSpPr txBox="1"/>
          <p:nvPr/>
        </p:nvSpPr>
        <p:spPr>
          <a:xfrm>
            <a:off x="7190979" y="4102019"/>
            <a:ext cx="357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t-IT" sz="1800" dirty="0"/>
              <a:t>Tablet layout variations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A8A2A19-D014-4EF2-83E8-F30CDFE21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800" y="2081844"/>
            <a:ext cx="573748" cy="57374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110439F-81D3-4398-B2BB-D1169820F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800" y="3142127"/>
            <a:ext cx="573748" cy="57374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3BD7F1D-A4B1-48A9-8497-2A40780252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1800" y="4291758"/>
            <a:ext cx="573750" cy="57374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0E1C1EE2-8FBA-4D6F-8D4D-8DD081EEBE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1799" y="5441389"/>
            <a:ext cx="573749" cy="57374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3D1DB98-5E3E-4849-A595-1F1714389B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92026" y="4473746"/>
            <a:ext cx="209772" cy="209772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02A0C68B-B72D-4891-A53E-26592CC0BA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25300" y="4473746"/>
            <a:ext cx="209772" cy="209772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044C1AEA-9369-4C45-AEDD-D8A47E7EFD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58574" y="4473746"/>
            <a:ext cx="209772" cy="209772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6C1C3C7B-7878-420F-9307-821C1938705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91848" y="4473746"/>
            <a:ext cx="209772" cy="20977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0F414A13-BB09-4759-94BA-EDDE8E6DB9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5400000">
            <a:off x="6378179" y="557808"/>
            <a:ext cx="573748" cy="57374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4D8E25E-CC34-496B-B028-EE3499B0294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378179" y="3999811"/>
            <a:ext cx="573748" cy="57374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13B5DE0-91F7-4975-92AB-B36463FD0AF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977746" y="4578632"/>
            <a:ext cx="2865582" cy="212835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88855CF-0348-478F-898D-08B6F5B44ED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808175" y="4578631"/>
            <a:ext cx="1006046" cy="21283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4D03CAF-50DD-498E-878B-91900966F69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808175" y="1134995"/>
            <a:ext cx="1006046" cy="212835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0FCBCD7-AF7A-485D-8B71-37DCEC74E1C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343845" y="1694155"/>
            <a:ext cx="2133384" cy="100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6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DDD7-3D07-4D46-A0AE-7B89AD9C9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83291"/>
            <a:ext cx="9144000" cy="23876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THANKS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38FE886-638D-458B-901A-8FB234962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5584" y="1263144"/>
            <a:ext cx="1140832" cy="114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9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is Clup?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EF86651-A01C-4FFE-BB53-87E5AD11671D}"/>
              </a:ext>
            </a:extLst>
          </p:cNvPr>
          <p:cNvSpPr txBox="1"/>
          <p:nvPr/>
        </p:nvSpPr>
        <p:spPr>
          <a:xfrm>
            <a:off x="431800" y="2029410"/>
            <a:ext cx="2216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PROBLEM</a:t>
            </a:r>
            <a:endParaRPr lang="it-IT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A6F1F0C-4AA6-4668-8BED-6639442C85F7}"/>
              </a:ext>
            </a:extLst>
          </p:cNvPr>
          <p:cNvSpPr txBox="1"/>
          <p:nvPr/>
        </p:nvSpPr>
        <p:spPr>
          <a:xfrm>
            <a:off x="4184002" y="2029410"/>
            <a:ext cx="68727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Back when shop accesses were slotted,</a:t>
            </a:r>
          </a:p>
          <a:p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people </a:t>
            </a:r>
            <a:r>
              <a:rPr lang="en-US" sz="2800" b="1" dirty="0">
                <a:solidFill>
                  <a:srgbClr val="CAFFE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crowded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outside.</a:t>
            </a:r>
            <a:endParaRPr lang="it-IT" sz="2800" dirty="0">
              <a:solidFill>
                <a:schemeClr val="bg2">
                  <a:lumMod val="9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79AE6EB-3100-44F6-9501-966198B8EA34}"/>
              </a:ext>
            </a:extLst>
          </p:cNvPr>
          <p:cNvSpPr txBox="1"/>
          <p:nvPr/>
        </p:nvSpPr>
        <p:spPr>
          <a:xfrm>
            <a:off x="431800" y="4119467"/>
            <a:ext cx="2470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SOLUTION</a:t>
            </a:r>
            <a:endParaRPr lang="it-IT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E14802D-467F-4E8F-8FEF-142312BE6798}"/>
              </a:ext>
            </a:extLst>
          </p:cNvPr>
          <p:cNvSpPr txBox="1"/>
          <p:nvPr/>
        </p:nvSpPr>
        <p:spPr>
          <a:xfrm>
            <a:off x="4184002" y="4119467"/>
            <a:ext cx="6452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Allow people to </a:t>
            </a:r>
            <a:r>
              <a:rPr lang="en-US" sz="2800" b="1" dirty="0">
                <a:solidFill>
                  <a:srgbClr val="CAFFE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book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shop reservations.</a:t>
            </a:r>
            <a:endParaRPr lang="it-IT" sz="2800" dirty="0">
              <a:solidFill>
                <a:schemeClr val="bg2">
                  <a:lumMod val="9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DC158C5-538C-417C-8A19-D901A7D14DE2}"/>
              </a:ext>
            </a:extLst>
          </p:cNvPr>
          <p:cNvSpPr txBox="1"/>
          <p:nvPr/>
        </p:nvSpPr>
        <p:spPr>
          <a:xfrm>
            <a:off x="5177064" y="5316972"/>
            <a:ext cx="4466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Reduce waiting time</a:t>
            </a:r>
            <a:endParaRPr lang="it-IT" sz="2400" dirty="0">
              <a:solidFill>
                <a:schemeClr val="bg2">
                  <a:lumMod val="9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641B6A7-4430-4FEF-B2D9-EB702941A2F2}"/>
              </a:ext>
            </a:extLst>
          </p:cNvPr>
          <p:cNvSpPr txBox="1"/>
          <p:nvPr/>
        </p:nvSpPr>
        <p:spPr>
          <a:xfrm>
            <a:off x="5177064" y="5975584"/>
            <a:ext cx="4466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Mitigate crowding risks</a:t>
            </a:r>
            <a:endParaRPr lang="it-IT" sz="2400" dirty="0">
              <a:solidFill>
                <a:schemeClr val="bg2">
                  <a:lumMod val="9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26EDD6F6-B3DF-4307-8368-5C8650E47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0039" y="5383762"/>
            <a:ext cx="327025" cy="327025"/>
          </a:xfrm>
          <a:prstGeom prst="rect">
            <a:avLst/>
          </a:prstGeom>
        </p:spPr>
      </p:pic>
      <p:pic>
        <p:nvPicPr>
          <p:cNvPr id="39" name="Elemento grafico 38">
            <a:extLst>
              <a:ext uri="{FF2B5EF4-FFF2-40B4-BE49-F238E27FC236}">
                <a16:creationId xmlns:a16="http://schemas.microsoft.com/office/drawing/2014/main" id="{C2E449E5-FC5D-4935-ABFD-BCF5E0B19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7944" y="6042903"/>
            <a:ext cx="327025" cy="32702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2025D8-BDDB-4EA8-80E1-F1D70B6D7F4B}"/>
              </a:ext>
            </a:extLst>
          </p:cNvPr>
          <p:cNvSpPr/>
          <p:nvPr/>
        </p:nvSpPr>
        <p:spPr>
          <a:xfrm>
            <a:off x="9620263" y="6486702"/>
            <a:ext cx="2512226" cy="307777"/>
          </a:xfrm>
          <a:prstGeom prst="round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212121"/>
                </a:solidFill>
                <a:latin typeface="Roboto "/>
              </a:rPr>
              <a:t>Sinergy with SW-ENG 2 course</a:t>
            </a:r>
          </a:p>
        </p:txBody>
      </p:sp>
    </p:spTree>
    <p:extLst>
      <p:ext uri="{BB962C8B-B14F-4D97-AF65-F5344CB8AC3E}">
        <p14:creationId xmlns:p14="http://schemas.microsoft.com/office/powerpoint/2010/main" val="215676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26" grpId="0"/>
      <p:bldP spid="27" grpId="0"/>
      <p:bldP spid="28" grpId="0"/>
      <p:bldP spid="29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9F289D-E29D-4FFF-9B52-D872333A2ABA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>
            <a:off x="1686828" y="3252851"/>
            <a:ext cx="8245926" cy="989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Supported devices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B5819C-EFA9-4C88-A02C-8EC3A94E4D7B}"/>
              </a:ext>
            </a:extLst>
          </p:cNvPr>
          <p:cNvSpPr/>
          <p:nvPr/>
        </p:nvSpPr>
        <p:spPr>
          <a:xfrm>
            <a:off x="2671057" y="3076700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rgbClr val="CAFF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51FB9F-A9A5-462E-9D11-84675B4792FA}"/>
              </a:ext>
            </a:extLst>
          </p:cNvPr>
          <p:cNvSpPr/>
          <p:nvPr/>
        </p:nvSpPr>
        <p:spPr>
          <a:xfrm>
            <a:off x="3655286" y="3066804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7F46E7-D467-4685-A682-DE686E1FCBFE}"/>
              </a:ext>
            </a:extLst>
          </p:cNvPr>
          <p:cNvSpPr/>
          <p:nvPr/>
        </p:nvSpPr>
        <p:spPr>
          <a:xfrm>
            <a:off x="4639515" y="3076700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5FFAF9-913C-445A-9797-1610C00F4F64}"/>
              </a:ext>
            </a:extLst>
          </p:cNvPr>
          <p:cNvSpPr/>
          <p:nvPr/>
        </p:nvSpPr>
        <p:spPr>
          <a:xfrm>
            <a:off x="5623744" y="3076700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2ED5B1-E9F8-49D0-AF43-26FD6846559B}"/>
              </a:ext>
            </a:extLst>
          </p:cNvPr>
          <p:cNvSpPr/>
          <p:nvPr/>
        </p:nvSpPr>
        <p:spPr>
          <a:xfrm>
            <a:off x="6607973" y="3076700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rgbClr val="CAFF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E82CBD-309D-4D80-9284-FC6A9C5B64A6}"/>
              </a:ext>
            </a:extLst>
          </p:cNvPr>
          <p:cNvSpPr/>
          <p:nvPr/>
        </p:nvSpPr>
        <p:spPr>
          <a:xfrm>
            <a:off x="7592202" y="3066803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rgbClr val="CAFF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7F5604-4E33-4F42-ACF5-016B72F9E62E}"/>
              </a:ext>
            </a:extLst>
          </p:cNvPr>
          <p:cNvSpPr/>
          <p:nvPr/>
        </p:nvSpPr>
        <p:spPr>
          <a:xfrm>
            <a:off x="8576431" y="3066803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B89DBA-2E05-4C0E-939A-CB809F62782C}"/>
              </a:ext>
            </a:extLst>
          </p:cNvPr>
          <p:cNvSpPr/>
          <p:nvPr/>
        </p:nvSpPr>
        <p:spPr>
          <a:xfrm>
            <a:off x="9560661" y="3076700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289168-ADE6-4964-A7FC-F365559F5B62}"/>
              </a:ext>
            </a:extLst>
          </p:cNvPr>
          <p:cNvSpPr/>
          <p:nvPr/>
        </p:nvSpPr>
        <p:spPr>
          <a:xfrm>
            <a:off x="1686828" y="3066804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B56829-4019-4572-9F2F-E368C9F6DF15}"/>
              </a:ext>
            </a:extLst>
          </p:cNvPr>
          <p:cNvSpPr txBox="1"/>
          <p:nvPr/>
        </p:nvSpPr>
        <p:spPr>
          <a:xfrm>
            <a:off x="466025" y="2505670"/>
            <a:ext cx="6086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B7B7B7"/>
                </a:solidFill>
                <a:effectLst/>
                <a:latin typeface="Roboto" panose="02000000000000000000" pitchFamily="2" charset="0"/>
              </a:rPr>
              <a:t>API</a:t>
            </a:r>
            <a:endParaRPr lang="it-IT" b="0" dirty="0">
              <a:effectLst/>
            </a:endParaRPr>
          </a:p>
          <a:p>
            <a:br>
              <a:rPr lang="it-IT" dirty="0"/>
            </a:br>
            <a:endParaRPr lang="it-I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F469CA-D63C-4BB6-9A04-146612BCAC07}"/>
              </a:ext>
            </a:extLst>
          </p:cNvPr>
          <p:cNvSpPr txBox="1"/>
          <p:nvPr/>
        </p:nvSpPr>
        <p:spPr>
          <a:xfrm>
            <a:off x="1568541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22</a:t>
            </a:r>
            <a:endParaRPr lang="it-IT" dirty="0">
              <a:effectLst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60681D-3868-4DC8-9E6C-399450B8ADCE}"/>
              </a:ext>
            </a:extLst>
          </p:cNvPr>
          <p:cNvSpPr txBox="1"/>
          <p:nvPr/>
        </p:nvSpPr>
        <p:spPr>
          <a:xfrm>
            <a:off x="2552770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CAFFE7"/>
                </a:solidFill>
                <a:effectLst/>
                <a:latin typeface="Roboto" panose="02000000000000000000" pitchFamily="2" charset="0"/>
              </a:rPr>
              <a:t>23</a:t>
            </a:r>
            <a:endParaRPr lang="it-IT" b="0" dirty="0">
              <a:solidFill>
                <a:srgbClr val="CAFFE7"/>
              </a:solidFill>
              <a:effectLst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5DE36D-5659-4049-81BC-7F90C1B64F43}"/>
              </a:ext>
            </a:extLst>
          </p:cNvPr>
          <p:cNvSpPr txBox="1"/>
          <p:nvPr/>
        </p:nvSpPr>
        <p:spPr>
          <a:xfrm>
            <a:off x="3536999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24</a:t>
            </a:r>
            <a:endParaRPr lang="it-IT" b="0" dirty="0">
              <a:effectLst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E5E7E-6917-4A82-8D5E-25867E2BDFFA}"/>
              </a:ext>
            </a:extLst>
          </p:cNvPr>
          <p:cNvSpPr txBox="1"/>
          <p:nvPr/>
        </p:nvSpPr>
        <p:spPr>
          <a:xfrm>
            <a:off x="4521228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25</a:t>
            </a:r>
            <a:endParaRPr lang="it-IT" b="0" dirty="0">
              <a:effectLst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050FAF-6255-4F02-9993-F10C63920C52}"/>
              </a:ext>
            </a:extLst>
          </p:cNvPr>
          <p:cNvSpPr txBox="1"/>
          <p:nvPr/>
        </p:nvSpPr>
        <p:spPr>
          <a:xfrm>
            <a:off x="5505457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26</a:t>
            </a:r>
            <a:endParaRPr lang="it-IT" b="0" dirty="0">
              <a:effectLst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F6E1CA-419B-4BF1-90E6-58558A91FAEC}"/>
              </a:ext>
            </a:extLst>
          </p:cNvPr>
          <p:cNvSpPr txBox="1"/>
          <p:nvPr/>
        </p:nvSpPr>
        <p:spPr>
          <a:xfrm>
            <a:off x="7473915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solidFill>
                  <a:srgbClr val="CAFFE7"/>
                </a:solidFill>
                <a:latin typeface="Roboto" panose="02000000000000000000" pitchFamily="2" charset="0"/>
              </a:rPr>
              <a:t>28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466281-46D9-4FFC-879C-9A280FDAA5E9}"/>
              </a:ext>
            </a:extLst>
          </p:cNvPr>
          <p:cNvSpPr txBox="1"/>
          <p:nvPr/>
        </p:nvSpPr>
        <p:spPr>
          <a:xfrm>
            <a:off x="8458144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29</a:t>
            </a:r>
            <a:endParaRPr lang="it-IT" b="0" dirty="0">
              <a:effectLst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AA29B0-A9A1-45CC-BCE3-B449DE957D86}"/>
              </a:ext>
            </a:extLst>
          </p:cNvPr>
          <p:cNvSpPr txBox="1"/>
          <p:nvPr/>
        </p:nvSpPr>
        <p:spPr>
          <a:xfrm>
            <a:off x="6489686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CAFFE7"/>
                </a:solidFill>
                <a:effectLst/>
                <a:latin typeface="Roboto" panose="02000000000000000000" pitchFamily="2" charset="0"/>
              </a:rPr>
              <a:t>27</a:t>
            </a:r>
            <a:endParaRPr lang="it-IT" b="0" dirty="0">
              <a:solidFill>
                <a:srgbClr val="CAFFE7"/>
              </a:solidFill>
              <a:effectLst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5630B-105C-4717-8FAF-D48309E94490}"/>
              </a:ext>
            </a:extLst>
          </p:cNvPr>
          <p:cNvSpPr txBox="1"/>
          <p:nvPr/>
        </p:nvSpPr>
        <p:spPr>
          <a:xfrm>
            <a:off x="9442374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30</a:t>
            </a:r>
            <a:endParaRPr lang="it-IT" b="0" dirty="0">
              <a:effectLst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020EAE-53FC-458F-A85E-DB9D72AA5BF0}"/>
              </a:ext>
            </a:extLst>
          </p:cNvPr>
          <p:cNvSpPr txBox="1"/>
          <p:nvPr/>
        </p:nvSpPr>
        <p:spPr>
          <a:xfrm>
            <a:off x="431800" y="4989843"/>
            <a:ext cx="363112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600" dirty="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Reach ~92% of devices</a:t>
            </a:r>
          </a:p>
        </p:txBody>
      </p:sp>
    </p:spTree>
    <p:extLst>
      <p:ext uri="{BB962C8B-B14F-4D97-AF65-F5344CB8AC3E}">
        <p14:creationId xmlns:p14="http://schemas.microsoft.com/office/powerpoint/2010/main" val="392812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/>
      <p:bldP spid="24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6C3A9A7-35AD-4971-991A-FFA81E912CB5}"/>
              </a:ext>
            </a:extLst>
          </p:cNvPr>
          <p:cNvSpPr/>
          <p:nvPr/>
        </p:nvSpPr>
        <p:spPr>
          <a:xfrm>
            <a:off x="9580160" y="4022681"/>
            <a:ext cx="1122014" cy="662782"/>
          </a:xfrm>
          <a:prstGeom prst="roundRect">
            <a:avLst>
              <a:gd name="adj" fmla="val 51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8ACB2D4-67ED-4DDC-9C77-07F056149146}"/>
              </a:ext>
            </a:extLst>
          </p:cNvPr>
          <p:cNvSpPr/>
          <p:nvPr/>
        </p:nvSpPr>
        <p:spPr>
          <a:xfrm>
            <a:off x="9580160" y="4685462"/>
            <a:ext cx="1122014" cy="662782"/>
          </a:xfrm>
          <a:prstGeom prst="roundRect">
            <a:avLst>
              <a:gd name="adj" fmla="val 51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278033-4120-4F23-A561-3E35A99861D4}"/>
              </a:ext>
            </a:extLst>
          </p:cNvPr>
          <p:cNvSpPr/>
          <p:nvPr/>
        </p:nvSpPr>
        <p:spPr>
          <a:xfrm>
            <a:off x="2021120" y="4685466"/>
            <a:ext cx="1122014" cy="662782"/>
          </a:xfrm>
          <a:prstGeom prst="roundRect">
            <a:avLst>
              <a:gd name="adj" fmla="val 51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DEDA2B4-477A-4B5C-8DEB-0236F8B31AED}"/>
              </a:ext>
            </a:extLst>
          </p:cNvPr>
          <p:cNvSpPr/>
          <p:nvPr/>
        </p:nvSpPr>
        <p:spPr>
          <a:xfrm>
            <a:off x="2021120" y="5348246"/>
            <a:ext cx="1122014" cy="662782"/>
          </a:xfrm>
          <a:prstGeom prst="roundRect">
            <a:avLst>
              <a:gd name="adj" fmla="val 51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Architecture • </a:t>
            </a:r>
            <a:r>
              <a:rPr lang="it-IT" sz="4000" dirty="0">
                <a:solidFill>
                  <a:srgbClr val="CAFFE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OVERVIEW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395880-A655-4E1C-B2F6-F3F3FFB86F96}"/>
              </a:ext>
            </a:extLst>
          </p:cNvPr>
          <p:cNvSpPr/>
          <p:nvPr/>
        </p:nvSpPr>
        <p:spPr>
          <a:xfrm>
            <a:off x="2021120" y="1657787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Auth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Activity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A5C6F2-1F3B-48E8-99E8-A08440F4315D}"/>
              </a:ext>
            </a:extLst>
          </p:cNvPr>
          <p:cNvSpPr/>
          <p:nvPr/>
        </p:nvSpPr>
        <p:spPr>
          <a:xfrm>
            <a:off x="3910880" y="1657786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Name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Fragment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A44112-0925-4475-BCFA-80D112354B0F}"/>
              </a:ext>
            </a:extLst>
          </p:cNvPr>
          <p:cNvSpPr/>
          <p:nvPr/>
        </p:nvSpPr>
        <p:spPr>
          <a:xfrm>
            <a:off x="5800640" y="1657787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Phone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Fragment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2EDE8D-A99E-445A-A74F-9DCEE5E59BFF}"/>
              </a:ext>
            </a:extLst>
          </p:cNvPr>
          <p:cNvSpPr/>
          <p:nvPr/>
        </p:nvSpPr>
        <p:spPr>
          <a:xfrm>
            <a:off x="7690400" y="1657786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Code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Fragment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D43793-578C-4272-B33F-458AC9078A55}"/>
              </a:ext>
            </a:extLst>
          </p:cNvPr>
          <p:cNvSpPr/>
          <p:nvPr/>
        </p:nvSpPr>
        <p:spPr>
          <a:xfrm>
            <a:off x="9580160" y="1657785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Success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Fragment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A7CA15-A9A5-461A-90CB-AE74D8F2EC8B}"/>
              </a:ext>
            </a:extLst>
          </p:cNvPr>
          <p:cNvSpPr/>
          <p:nvPr/>
        </p:nvSpPr>
        <p:spPr>
          <a:xfrm>
            <a:off x="2021120" y="4685467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Main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Activity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D4CFA2-AC35-4533-BFBE-74BCA760EC22}"/>
              </a:ext>
            </a:extLst>
          </p:cNvPr>
          <p:cNvSpPr/>
          <p:nvPr/>
        </p:nvSpPr>
        <p:spPr>
          <a:xfrm>
            <a:off x="7690400" y="5352039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Select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Activity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F4D166-E44E-4D5B-8003-02E904C645EA}"/>
              </a:ext>
            </a:extLst>
          </p:cNvPr>
          <p:cNvSpPr/>
          <p:nvPr/>
        </p:nvSpPr>
        <p:spPr>
          <a:xfrm>
            <a:off x="9580160" y="4022684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Details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Activity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E9262-1E60-4D29-ADEE-DAF043635FD5}"/>
              </a:ext>
            </a:extLst>
          </p:cNvPr>
          <p:cNvSpPr/>
          <p:nvPr/>
        </p:nvSpPr>
        <p:spPr>
          <a:xfrm>
            <a:off x="5800640" y="5348247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Map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Activity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F51933B-70A1-446A-8043-09C7D50A3FCB}"/>
              </a:ext>
            </a:extLst>
          </p:cNvPr>
          <p:cNvCxnSpPr>
            <a:cxnSpLocks/>
            <a:stCxn id="51" idx="1"/>
            <a:endCxn id="21" idx="3"/>
          </p:cNvCxnSpPr>
          <p:nvPr/>
        </p:nvCxnSpPr>
        <p:spPr>
          <a:xfrm rot="10800000" flipV="1">
            <a:off x="3143134" y="4354071"/>
            <a:ext cx="6437026" cy="662785"/>
          </a:xfrm>
          <a:prstGeom prst="bentConnector3">
            <a:avLst>
              <a:gd name="adj1" fmla="val 79358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119849D-861A-4F1E-A1C9-D061F7354B14}"/>
              </a:ext>
            </a:extLst>
          </p:cNvPr>
          <p:cNvCxnSpPr>
            <a:cxnSpLocks/>
            <a:stCxn id="15" idx="1"/>
            <a:endCxn id="22" idx="3"/>
          </p:cNvCxnSpPr>
          <p:nvPr/>
        </p:nvCxnSpPr>
        <p:spPr>
          <a:xfrm rot="10800000">
            <a:off x="3143134" y="5679637"/>
            <a:ext cx="2657506" cy="331392"/>
          </a:xfrm>
          <a:prstGeom prst="bentConnector3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46C2C08-E241-4461-9808-60D525EFB7AF}"/>
              </a:ext>
            </a:extLst>
          </p:cNvPr>
          <p:cNvCxnSpPr>
            <a:stCxn id="15" idx="3"/>
            <a:endCxn id="12" idx="1"/>
          </p:cNvCxnSpPr>
          <p:nvPr/>
        </p:nvCxnSpPr>
        <p:spPr>
          <a:xfrm>
            <a:off x="6922654" y="6011029"/>
            <a:ext cx="767746" cy="3792"/>
          </a:xfrm>
          <a:prstGeom prst="bentConnector3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F97D05D-CF43-4A42-BA90-0C474AEC432B}"/>
              </a:ext>
            </a:extLst>
          </p:cNvPr>
          <p:cNvCxnSpPr>
            <a:cxnSpLocks/>
            <a:stCxn id="12" idx="3"/>
            <a:endCxn id="52" idx="1"/>
          </p:cNvCxnSpPr>
          <p:nvPr/>
        </p:nvCxnSpPr>
        <p:spPr>
          <a:xfrm flipV="1">
            <a:off x="8812414" y="5016853"/>
            <a:ext cx="767746" cy="997968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2DE803F-AB67-4D80-8733-9C86019401EA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143134" y="2320568"/>
            <a:ext cx="767746" cy="1"/>
          </a:xfrm>
          <a:prstGeom prst="bentConnector3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D87BE33-4FA5-4FBF-9F47-C4405503AE29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032894" y="2320568"/>
            <a:ext cx="767746" cy="1"/>
          </a:xfrm>
          <a:prstGeom prst="bentConnector3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A3CAC8-36F1-4AEE-96A6-78490485C4AC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6922654" y="2320568"/>
            <a:ext cx="767746" cy="1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B3566E-8286-44FA-A9B6-6AE917A0D33A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8812414" y="2320567"/>
            <a:ext cx="767746" cy="1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F113520-EBCF-4370-B023-F6769747C168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 flipH="1">
            <a:off x="2021120" y="2320567"/>
            <a:ext cx="8681054" cy="2696290"/>
          </a:xfrm>
          <a:prstGeom prst="bentConnector5">
            <a:avLst>
              <a:gd name="adj1" fmla="val -2633"/>
              <a:gd name="adj2" fmla="val 56145"/>
              <a:gd name="adj3" fmla="val 102633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047E2B7-122E-40F8-83F2-C8FA69435819}"/>
              </a:ext>
            </a:extLst>
          </p:cNvPr>
          <p:cNvCxnSpPr/>
          <p:nvPr/>
        </p:nvCxnSpPr>
        <p:spPr>
          <a:xfrm>
            <a:off x="1516295" y="2330092"/>
            <a:ext cx="504825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3D5812D-C2FE-4DB2-AC3E-F7AE01954C6B}"/>
              </a:ext>
            </a:extLst>
          </p:cNvPr>
          <p:cNvCxnSpPr/>
          <p:nvPr/>
        </p:nvCxnSpPr>
        <p:spPr>
          <a:xfrm>
            <a:off x="1516295" y="5348246"/>
            <a:ext cx="504825" cy="0"/>
          </a:xfrm>
          <a:prstGeom prst="straightConnector1">
            <a:avLst/>
          </a:prstGeom>
          <a:ln w="50800">
            <a:solidFill>
              <a:srgbClr val="EF53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2D004C8-5990-43A5-93C1-BC570CAE7F70}"/>
              </a:ext>
            </a:extLst>
          </p:cNvPr>
          <p:cNvCxnSpPr>
            <a:cxnSpLocks/>
          </p:cNvCxnSpPr>
          <p:nvPr/>
        </p:nvCxnSpPr>
        <p:spPr>
          <a:xfrm rot="16200000">
            <a:off x="9888755" y="5600656"/>
            <a:ext cx="504825" cy="0"/>
          </a:xfrm>
          <a:prstGeom prst="straightConnector1">
            <a:avLst/>
          </a:prstGeom>
          <a:ln w="50800">
            <a:solidFill>
              <a:srgbClr val="EF53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7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35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E87CD24-9CFD-4F80-B9AA-FF9B5B48A6DC}"/>
              </a:ext>
            </a:extLst>
          </p:cNvPr>
          <p:cNvSpPr/>
          <p:nvPr/>
        </p:nvSpPr>
        <p:spPr>
          <a:xfrm>
            <a:off x="473429" y="4338779"/>
            <a:ext cx="1827409" cy="1914387"/>
          </a:xfrm>
          <a:prstGeom prst="roundRect">
            <a:avLst>
              <a:gd name="adj" fmla="val 4956"/>
            </a:avLst>
          </a:prstGeom>
          <a:solidFill>
            <a:schemeClr val="tx1">
              <a:lumMod val="85000"/>
              <a:lumOff val="15000"/>
            </a:schemeClr>
          </a:solidFill>
          <a:ln w="31750" cap="rnd">
            <a:solidFill>
              <a:srgbClr val="42424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BC6DE18-271B-4E44-85F5-9A94AD1B4628}"/>
              </a:ext>
            </a:extLst>
          </p:cNvPr>
          <p:cNvSpPr/>
          <p:nvPr/>
        </p:nvSpPr>
        <p:spPr>
          <a:xfrm>
            <a:off x="651369" y="3477351"/>
            <a:ext cx="1471528" cy="381918"/>
          </a:xfrm>
          <a:prstGeom prst="round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AuthActivity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Architecture • </a:t>
            </a:r>
            <a:r>
              <a:rPr lang="it-IT" sz="4000" dirty="0">
                <a:solidFill>
                  <a:srgbClr val="CAFFE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MVVM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5EC5315-C676-4E50-96D2-197EB3331F26}"/>
              </a:ext>
            </a:extLst>
          </p:cNvPr>
          <p:cNvSpPr/>
          <p:nvPr/>
        </p:nvSpPr>
        <p:spPr>
          <a:xfrm>
            <a:off x="10242146" y="5680289"/>
            <a:ext cx="1471528" cy="381918"/>
          </a:xfrm>
          <a:prstGeom prst="round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DetailsActivity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C611A04-6C68-4FD8-959A-69608F5D44F6}"/>
              </a:ext>
            </a:extLst>
          </p:cNvPr>
          <p:cNvSpPr/>
          <p:nvPr/>
        </p:nvSpPr>
        <p:spPr>
          <a:xfrm>
            <a:off x="10242143" y="4978371"/>
            <a:ext cx="1471528" cy="381918"/>
          </a:xfrm>
          <a:prstGeom prst="round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DetailsViewModel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3ED3159-3899-43F3-B035-224C241BAEFB}"/>
              </a:ext>
            </a:extLst>
          </p:cNvPr>
          <p:cNvSpPr/>
          <p:nvPr/>
        </p:nvSpPr>
        <p:spPr>
          <a:xfrm>
            <a:off x="7801191" y="5680289"/>
            <a:ext cx="1471528" cy="381918"/>
          </a:xfrm>
          <a:prstGeom prst="round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SelectActivity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281DFA7-94C3-4980-92E2-9E438889D0CF}"/>
              </a:ext>
            </a:extLst>
          </p:cNvPr>
          <p:cNvSpPr/>
          <p:nvPr/>
        </p:nvSpPr>
        <p:spPr>
          <a:xfrm>
            <a:off x="7801189" y="4978371"/>
            <a:ext cx="1471528" cy="381918"/>
          </a:xfrm>
          <a:prstGeom prst="round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SelectViewModel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C479B93-33B9-4C89-B3BB-7FDD65E2C4C4}"/>
              </a:ext>
            </a:extLst>
          </p:cNvPr>
          <p:cNvSpPr/>
          <p:nvPr/>
        </p:nvSpPr>
        <p:spPr>
          <a:xfrm>
            <a:off x="5360236" y="5680289"/>
            <a:ext cx="1471528" cy="381918"/>
          </a:xfrm>
          <a:prstGeom prst="round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MapActivity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D8CEBDD-362D-4DAB-8C48-2B8B5FC6C463}"/>
              </a:ext>
            </a:extLst>
          </p:cNvPr>
          <p:cNvSpPr/>
          <p:nvPr/>
        </p:nvSpPr>
        <p:spPr>
          <a:xfrm>
            <a:off x="5360235" y="4978371"/>
            <a:ext cx="1471528" cy="381918"/>
          </a:xfrm>
          <a:prstGeom prst="round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MapViewModel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CED122F-5778-4298-AEE0-A39042C1ABED}"/>
              </a:ext>
            </a:extLst>
          </p:cNvPr>
          <p:cNvSpPr/>
          <p:nvPr/>
        </p:nvSpPr>
        <p:spPr>
          <a:xfrm>
            <a:off x="2919281" y="5680289"/>
            <a:ext cx="1471528" cy="381918"/>
          </a:xfrm>
          <a:prstGeom prst="round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MainActivity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F1E1765-C70E-44F5-B02F-2CA4CA2E3B4B}"/>
              </a:ext>
            </a:extLst>
          </p:cNvPr>
          <p:cNvSpPr/>
          <p:nvPr/>
        </p:nvSpPr>
        <p:spPr>
          <a:xfrm>
            <a:off x="651369" y="5709473"/>
            <a:ext cx="1471528" cy="381918"/>
          </a:xfrm>
          <a:prstGeom prst="roundRect">
            <a:avLst/>
          </a:prstGeom>
          <a:noFill/>
          <a:ln w="31750" cap="rnd">
            <a:solidFill>
              <a:srgbClr val="42424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FragmentName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3DDF22E-708E-4985-82BA-8562B46A7830}"/>
              </a:ext>
            </a:extLst>
          </p:cNvPr>
          <p:cNvSpPr/>
          <p:nvPr/>
        </p:nvSpPr>
        <p:spPr>
          <a:xfrm>
            <a:off x="651369" y="5090384"/>
            <a:ext cx="1471528" cy="381918"/>
          </a:xfrm>
          <a:prstGeom prst="roundRect">
            <a:avLst/>
          </a:prstGeom>
          <a:noFill/>
          <a:ln w="31750" cap="rnd">
            <a:solidFill>
              <a:srgbClr val="42424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FragmentPhone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558D2F8-2AEE-4233-ACAF-6F6FA2E8A01B}"/>
              </a:ext>
            </a:extLst>
          </p:cNvPr>
          <p:cNvSpPr/>
          <p:nvPr/>
        </p:nvSpPr>
        <p:spPr>
          <a:xfrm>
            <a:off x="651369" y="4476336"/>
            <a:ext cx="1471528" cy="381918"/>
          </a:xfrm>
          <a:prstGeom prst="roundRect">
            <a:avLst/>
          </a:prstGeom>
          <a:noFill/>
          <a:ln w="31750" cap="rnd">
            <a:solidFill>
              <a:srgbClr val="42424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FragmentCode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05DAED1-DF8A-443C-A5FC-94BE1E338671}"/>
              </a:ext>
            </a:extLst>
          </p:cNvPr>
          <p:cNvSpPr/>
          <p:nvPr/>
        </p:nvSpPr>
        <p:spPr>
          <a:xfrm>
            <a:off x="10211636" y="346162"/>
            <a:ext cx="1471528" cy="381918"/>
          </a:xfrm>
          <a:prstGeom prst="round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Local storage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4A5D33E-113F-4A84-9BC7-242BE62CEEB9}"/>
              </a:ext>
            </a:extLst>
          </p:cNvPr>
          <p:cNvSpPr/>
          <p:nvPr/>
        </p:nvSpPr>
        <p:spPr>
          <a:xfrm>
            <a:off x="10242143" y="2277635"/>
            <a:ext cx="1471528" cy="381918"/>
          </a:xfrm>
          <a:prstGeom prst="round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MapsService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B8B6BDF-AA10-4D3A-8345-38DFA56A7EA7}"/>
              </a:ext>
            </a:extLst>
          </p:cNvPr>
          <p:cNvSpPr/>
          <p:nvPr/>
        </p:nvSpPr>
        <p:spPr>
          <a:xfrm>
            <a:off x="10242143" y="1762776"/>
            <a:ext cx="1471528" cy="381918"/>
          </a:xfrm>
          <a:prstGeom prst="round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QueueService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0122CA1-1F96-4C14-A87A-A8DAEB351BED}"/>
              </a:ext>
            </a:extLst>
          </p:cNvPr>
          <p:cNvSpPr/>
          <p:nvPr/>
        </p:nvSpPr>
        <p:spPr>
          <a:xfrm>
            <a:off x="10242143" y="1247917"/>
            <a:ext cx="1471528" cy="381918"/>
          </a:xfrm>
          <a:prstGeom prst="round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SMSAuthService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ACDE58E-0E9A-4B49-9821-BE85172891B0}"/>
              </a:ext>
            </a:extLst>
          </p:cNvPr>
          <p:cNvSpPr/>
          <p:nvPr/>
        </p:nvSpPr>
        <p:spPr>
          <a:xfrm>
            <a:off x="5360235" y="1762776"/>
            <a:ext cx="1471528" cy="381918"/>
          </a:xfrm>
          <a:prstGeom prst="round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Model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B9E8A9C-1F45-4ED6-AAC1-171985789902}"/>
              </a:ext>
            </a:extLst>
          </p:cNvPr>
          <p:cNvSpPr/>
          <p:nvPr/>
        </p:nvSpPr>
        <p:spPr>
          <a:xfrm>
            <a:off x="2919281" y="4978371"/>
            <a:ext cx="1471528" cy="381918"/>
          </a:xfrm>
          <a:prstGeom prst="round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MainViewModel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8CE2041-9D65-4D64-9EEF-2BD9F00DFB82}"/>
              </a:ext>
            </a:extLst>
          </p:cNvPr>
          <p:cNvSpPr/>
          <p:nvPr/>
        </p:nvSpPr>
        <p:spPr>
          <a:xfrm>
            <a:off x="651369" y="2615922"/>
            <a:ext cx="1471528" cy="381918"/>
          </a:xfrm>
          <a:prstGeom prst="round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AuthViewModel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B28E72B-E421-4953-9487-9F5D31059400}"/>
              </a:ext>
            </a:extLst>
          </p:cNvPr>
          <p:cNvCxnSpPr>
            <a:cxnSpLocks/>
            <a:stCxn id="37" idx="1"/>
            <a:endCxn id="39" idx="3"/>
          </p:cNvCxnSpPr>
          <p:nvPr/>
        </p:nvCxnSpPr>
        <p:spPr>
          <a:xfrm flipH="1">
            <a:off x="6831763" y="1953735"/>
            <a:ext cx="3410380" cy="0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BC16D3A-7B43-45BA-857C-4BF64D922AA9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>
            <a:off x="6831763" y="2064862"/>
            <a:ext cx="3410380" cy="403733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B375EED-BC42-4567-9689-91F1F34DCC7C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 flipV="1">
            <a:off x="6831763" y="1438876"/>
            <a:ext cx="3410380" cy="403734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25E6566-E9C0-440C-9E31-0161871BA9B7}"/>
              </a:ext>
            </a:extLst>
          </p:cNvPr>
          <p:cNvCxnSpPr>
            <a:cxnSpLocks/>
            <a:stCxn id="35" idx="1"/>
            <a:endCxn id="39" idx="0"/>
          </p:cNvCxnSpPr>
          <p:nvPr/>
        </p:nvCxnSpPr>
        <p:spPr>
          <a:xfrm rot="10800000" flipV="1">
            <a:off x="6096000" y="537120"/>
            <a:ext cx="4115637" cy="1225655"/>
          </a:xfrm>
          <a:prstGeom prst="bentConnector2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26DF3F2-FBA5-43D1-8B6D-5509C64A8F22}"/>
              </a:ext>
            </a:extLst>
          </p:cNvPr>
          <p:cNvCxnSpPr>
            <a:cxnSpLocks/>
            <a:stCxn id="29" idx="0"/>
            <a:endCxn id="39" idx="2"/>
          </p:cNvCxnSpPr>
          <p:nvPr/>
        </p:nvCxnSpPr>
        <p:spPr>
          <a:xfrm flipV="1">
            <a:off x="6095999" y="2144694"/>
            <a:ext cx="0" cy="2833677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9AC7E6E-113D-4C07-93B1-6BFA3A3BC3FE}"/>
              </a:ext>
            </a:extLst>
          </p:cNvPr>
          <p:cNvCxnSpPr>
            <a:cxnSpLocks/>
            <a:stCxn id="40" idx="0"/>
          </p:cNvCxnSpPr>
          <p:nvPr/>
        </p:nvCxnSpPr>
        <p:spPr>
          <a:xfrm rot="5400000" flipH="1" flipV="1">
            <a:off x="3333124" y="2466952"/>
            <a:ext cx="2833341" cy="2189498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EE7CF37B-0257-4191-88AC-059E7438CBD0}"/>
              </a:ext>
            </a:extLst>
          </p:cNvPr>
          <p:cNvCxnSpPr>
            <a:cxnSpLocks/>
            <a:stCxn id="119" idx="0"/>
            <a:endCxn id="115" idx="2"/>
          </p:cNvCxnSpPr>
          <p:nvPr/>
        </p:nvCxnSpPr>
        <p:spPr>
          <a:xfrm rot="5400000" flipH="1" flipV="1">
            <a:off x="3252500" y="271535"/>
            <a:ext cx="473052" cy="4215722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E44F510C-9602-4A8B-A172-97DBBB86B6E3}"/>
              </a:ext>
            </a:extLst>
          </p:cNvPr>
          <p:cNvCxnSpPr>
            <a:stCxn id="27" idx="0"/>
          </p:cNvCxnSpPr>
          <p:nvPr/>
        </p:nvCxnSpPr>
        <p:spPr>
          <a:xfrm rot="16200000" flipV="1">
            <a:off x="6027655" y="2469072"/>
            <a:ext cx="2833677" cy="2184921"/>
          </a:xfrm>
          <a:prstGeom prst="bentConnector3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E08CC0F-2811-4C7A-8544-84EE0D2357DD}"/>
              </a:ext>
            </a:extLst>
          </p:cNvPr>
          <p:cNvCxnSpPr>
            <a:cxnSpLocks/>
            <a:stCxn id="25" idx="0"/>
            <a:endCxn id="95" idx="2"/>
          </p:cNvCxnSpPr>
          <p:nvPr/>
        </p:nvCxnSpPr>
        <p:spPr>
          <a:xfrm rot="16200000" flipV="1">
            <a:off x="7370982" y="1371446"/>
            <a:ext cx="2835501" cy="4378350"/>
          </a:xfrm>
          <a:prstGeom prst="bentConnector3">
            <a:avLst>
              <a:gd name="adj1" fmla="val 57793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8D32EFF2-7D2F-43EE-8990-ED654ACCE0C9}"/>
              </a:ext>
            </a:extLst>
          </p:cNvPr>
          <p:cNvSpPr/>
          <p:nvPr/>
        </p:nvSpPr>
        <p:spPr>
          <a:xfrm>
            <a:off x="6330406" y="1766586"/>
            <a:ext cx="538301" cy="376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71C4B5A-560C-40CF-9BB8-D1CE245A7CF0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6095999" y="5360289"/>
            <a:ext cx="1" cy="320000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D76C63E-EE3C-4E66-B75D-600EC4DBA64D}"/>
              </a:ext>
            </a:extLst>
          </p:cNvPr>
          <p:cNvCxnSpPr>
            <a:stCxn id="30" idx="0"/>
            <a:endCxn id="40" idx="2"/>
          </p:cNvCxnSpPr>
          <p:nvPr/>
        </p:nvCxnSpPr>
        <p:spPr>
          <a:xfrm flipV="1">
            <a:off x="3655045" y="5360289"/>
            <a:ext cx="0" cy="320000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CEC8174-C667-4CC2-9DEA-FE3F41146415}"/>
              </a:ext>
            </a:extLst>
          </p:cNvPr>
          <p:cNvCxnSpPr>
            <a:stCxn id="26" idx="0"/>
            <a:endCxn id="27" idx="2"/>
          </p:cNvCxnSpPr>
          <p:nvPr/>
        </p:nvCxnSpPr>
        <p:spPr>
          <a:xfrm flipH="1" flipV="1">
            <a:off x="8536953" y="5360289"/>
            <a:ext cx="2" cy="320000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8E7E1C2-B8E2-44C3-AF4B-CB7B2E10D609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10977907" y="5360289"/>
            <a:ext cx="3" cy="320000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6EAB1B5-CF9F-4C69-A8A7-8472F3BEDE3B}"/>
              </a:ext>
            </a:extLst>
          </p:cNvPr>
          <p:cNvSpPr/>
          <p:nvPr/>
        </p:nvSpPr>
        <p:spPr>
          <a:xfrm>
            <a:off x="5371665" y="1766586"/>
            <a:ext cx="450443" cy="376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94B27A5-504F-4F23-BFED-E327DDEA3C7B}"/>
              </a:ext>
            </a:extLst>
          </p:cNvPr>
          <p:cNvSpPr/>
          <p:nvPr/>
        </p:nvSpPr>
        <p:spPr>
          <a:xfrm>
            <a:off x="1155943" y="2615922"/>
            <a:ext cx="450443" cy="376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359E8FD-BB3E-4602-902E-FD81C05C1EA1}"/>
              </a:ext>
            </a:extLst>
          </p:cNvPr>
          <p:cNvCxnSpPr>
            <a:cxnSpLocks/>
            <a:stCxn id="41" idx="2"/>
            <a:endCxn id="31" idx="0"/>
          </p:cNvCxnSpPr>
          <p:nvPr/>
        </p:nvCxnSpPr>
        <p:spPr>
          <a:xfrm>
            <a:off x="1387133" y="2997840"/>
            <a:ext cx="0" cy="479511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5B14743-5946-40AF-99F5-B94102EF8D51}"/>
              </a:ext>
            </a:extLst>
          </p:cNvPr>
          <p:cNvCxnSpPr>
            <a:stCxn id="31" idx="2"/>
            <a:endCxn id="42" idx="0"/>
          </p:cNvCxnSpPr>
          <p:nvPr/>
        </p:nvCxnSpPr>
        <p:spPr>
          <a:xfrm>
            <a:off x="1387133" y="3859269"/>
            <a:ext cx="1" cy="479510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2DDC9F02-9760-4FB6-8B99-7F17930D5DE2}"/>
              </a:ext>
            </a:extLst>
          </p:cNvPr>
          <p:cNvCxnSpPr>
            <a:stCxn id="42" idx="3"/>
            <a:endCxn id="41" idx="3"/>
          </p:cNvCxnSpPr>
          <p:nvPr/>
        </p:nvCxnSpPr>
        <p:spPr>
          <a:xfrm flipH="1" flipV="1">
            <a:off x="2122897" y="2806881"/>
            <a:ext cx="177941" cy="2489092"/>
          </a:xfrm>
          <a:prstGeom prst="bentConnector3">
            <a:avLst>
              <a:gd name="adj1" fmla="val -128470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40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Async execution • </a:t>
            </a:r>
            <a:r>
              <a:rPr lang="it-IT" sz="4000" dirty="0">
                <a:solidFill>
                  <a:srgbClr val="CAFFE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F261F2-A74C-489E-834B-B2464A32B94D}"/>
              </a:ext>
            </a:extLst>
          </p:cNvPr>
          <p:cNvSpPr txBox="1"/>
          <p:nvPr/>
        </p:nvSpPr>
        <p:spPr>
          <a:xfrm>
            <a:off x="588819" y="3373386"/>
            <a:ext cx="19973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9876AA"/>
                </a:solidFill>
                <a:latin typeface="Consolas" panose="020B0609020204030204" pitchFamily="49" charset="0"/>
              </a:rPr>
              <a:t>view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.post(() -&gt; {</a:t>
            </a:r>
          </a:p>
          <a:p>
            <a:endParaRPr lang="it-IT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E027F-65F5-4C05-97C0-698270D68392}"/>
              </a:ext>
            </a:extLst>
          </p:cNvPr>
          <p:cNvSpPr txBox="1"/>
          <p:nvPr/>
        </p:nvSpPr>
        <p:spPr>
          <a:xfrm>
            <a:off x="588819" y="2604715"/>
            <a:ext cx="193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AFFE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VIEW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560CAD-5BD7-4BF9-AE75-C1F9D41EC65A}"/>
              </a:ext>
            </a:extLst>
          </p:cNvPr>
          <p:cNvSpPr txBox="1"/>
          <p:nvPr/>
        </p:nvSpPr>
        <p:spPr>
          <a:xfrm>
            <a:off x="588819" y="4864336"/>
            <a:ext cx="292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Single</a:t>
            </a:r>
            <a:r>
              <a:rPr lang="it-IT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t-IT" sz="2400" dirty="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status</a:t>
            </a:r>
            <a:r>
              <a:rPr lang="it-IT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t-IT" sz="2400" dirty="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update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5A8B88-F5F6-455E-BA3A-0F543C0DD969}"/>
              </a:ext>
            </a:extLst>
          </p:cNvPr>
          <p:cNvSpPr txBox="1"/>
          <p:nvPr/>
        </p:nvSpPr>
        <p:spPr>
          <a:xfrm>
            <a:off x="6459838" y="3373386"/>
            <a:ext cx="51433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Handler(Looper.</a:t>
            </a:r>
            <a:r>
              <a:rPr lang="it-IT" sz="1400" i="1" dirty="0">
                <a:solidFill>
                  <a:schemeClr val="bg1"/>
                </a:solidFill>
                <a:latin typeface="Consolas" panose="020B0609020204030204" pitchFamily="49" charset="0"/>
              </a:rPr>
              <a:t>getMainLooper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())().post(() -&gt; {</a:t>
            </a:r>
          </a:p>
          <a:p>
            <a:endParaRPr lang="it-IT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50BDA9-1261-498D-A6E9-07603B8D52C8}"/>
              </a:ext>
            </a:extLst>
          </p:cNvPr>
          <p:cNvSpPr txBox="1"/>
          <p:nvPr/>
        </p:nvSpPr>
        <p:spPr>
          <a:xfrm>
            <a:off x="6459838" y="2609074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AFFE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ANONYMOUS UPDATE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C6C80C-037C-46FF-9AB6-4CA237C6BB31}"/>
              </a:ext>
            </a:extLst>
          </p:cNvPr>
          <p:cNvSpPr txBox="1"/>
          <p:nvPr/>
        </p:nvSpPr>
        <p:spPr>
          <a:xfrm>
            <a:off x="6459838" y="4864335"/>
            <a:ext cx="2680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ViewModel update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3A8D0B-0630-4AD2-9278-1ED6E4D18E16}"/>
              </a:ext>
            </a:extLst>
          </p:cNvPr>
          <p:cNvSpPr txBox="1"/>
          <p:nvPr/>
        </p:nvSpPr>
        <p:spPr>
          <a:xfrm>
            <a:off x="6459838" y="5616620"/>
            <a:ext cx="4719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UI updates in background threads</a:t>
            </a:r>
          </a:p>
        </p:txBody>
      </p:sp>
    </p:spTree>
    <p:extLst>
      <p:ext uri="{BB962C8B-B14F-4D97-AF65-F5344CB8AC3E}">
        <p14:creationId xmlns:p14="http://schemas.microsoft.com/office/powerpoint/2010/main" val="68529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0404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0404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0404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4" grpId="0"/>
      <p:bldP spid="4" grpId="1"/>
      <p:bldP spid="11" grpId="0"/>
      <p:bldP spid="11" grpId="1"/>
      <p:bldP spid="12" grpId="0"/>
      <p:bldP spid="14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Async execution • </a:t>
            </a:r>
            <a:r>
              <a:rPr lang="it-IT" sz="4000" dirty="0">
                <a:solidFill>
                  <a:srgbClr val="CAFFE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BACKGROUND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F56A9F-0B53-4940-8DA5-EA754D4F63AE}"/>
              </a:ext>
            </a:extLst>
          </p:cNvPr>
          <p:cNvSpPr txBox="1"/>
          <p:nvPr/>
        </p:nvSpPr>
        <p:spPr>
          <a:xfrm>
            <a:off x="3583715" y="2918936"/>
            <a:ext cx="36321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9876AA"/>
                </a:solidFill>
                <a:latin typeface="Consolas" panose="020B0609020204030204" pitchFamily="49" charset="0"/>
              </a:rPr>
              <a:t>worker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it-IT" sz="1400" dirty="0">
                <a:solidFill>
                  <a:srgbClr val="FFC66D"/>
                </a:solidFill>
                <a:latin typeface="Consolas" panose="020B0609020204030204" pitchFamily="49" charset="0"/>
              </a:rPr>
              <a:t>doAction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(params, result -&gt; {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4108E4-4F54-49B4-ACFA-2DF95A12DB2C}"/>
              </a:ext>
            </a:extLst>
          </p:cNvPr>
          <p:cNvSpPr txBox="1"/>
          <p:nvPr/>
        </p:nvSpPr>
        <p:spPr>
          <a:xfrm>
            <a:off x="77360" y="2918936"/>
            <a:ext cx="3432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interface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Callbak {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it-IT" sz="1400" dirty="0">
                <a:solidFill>
                  <a:srgbClr val="FFC66D"/>
                </a:solidFill>
                <a:latin typeface="Consolas" panose="020B0609020204030204" pitchFamily="49" charset="0"/>
              </a:rPr>
              <a:t>onComplete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(Result result)</a:t>
            </a:r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97D0E1-717F-4E95-A914-3E74E2775ED6}"/>
              </a:ext>
            </a:extLst>
          </p:cNvPr>
          <p:cNvSpPr txBox="1"/>
          <p:nvPr/>
        </p:nvSpPr>
        <p:spPr>
          <a:xfrm>
            <a:off x="7663872" y="2918936"/>
            <a:ext cx="4528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ExecutorService </a:t>
            </a:r>
            <a:r>
              <a:rPr lang="it-IT" sz="1400" dirty="0">
                <a:solidFill>
                  <a:srgbClr val="9876AA"/>
                </a:solidFill>
                <a:latin typeface="Consolas" panose="020B0609020204030204" pitchFamily="49" charset="0"/>
              </a:rPr>
              <a:t>executor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=   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   Executors.</a:t>
            </a:r>
            <a:r>
              <a:rPr lang="it-IT" sz="1400" i="1" dirty="0">
                <a:solidFill>
                  <a:schemeClr val="bg1"/>
                </a:solidFill>
                <a:latin typeface="Consolas" panose="020B0609020204030204" pitchFamily="49" charset="0"/>
              </a:rPr>
              <a:t>newSingleThreadExecutor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  <a:p>
            <a:endParaRPr lang="it-IT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FFC66D"/>
                </a:solidFill>
                <a:latin typeface="Consolas" panose="020B0609020204030204" pitchFamily="49" charset="0"/>
              </a:rPr>
              <a:t>doAction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(Params params, Callback callback) {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it-IT" sz="1400" dirty="0">
                <a:solidFill>
                  <a:srgbClr val="9876AA"/>
                </a:solidFill>
                <a:latin typeface="Consolas" panose="020B0609020204030204" pitchFamily="49" charset="0"/>
              </a:rPr>
              <a:t>executor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.execute(() -&gt; {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result = apiCall(params)</a:t>
            </a:r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it-IT" sz="1400" u="sng" dirty="0">
                <a:solidFill>
                  <a:srgbClr val="B389C5"/>
                </a:solidFill>
                <a:latin typeface="Consolas" panose="020B0609020204030204" pitchFamily="49" charset="0"/>
              </a:rPr>
              <a:t>callback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.onComplete(result)</a:t>
            </a:r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   })</a:t>
            </a:r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A982F9-004C-415E-A5D3-1838F7CF027E}"/>
              </a:ext>
            </a:extLst>
          </p:cNvPr>
          <p:cNvSpPr txBox="1"/>
          <p:nvPr/>
        </p:nvSpPr>
        <p:spPr>
          <a:xfrm>
            <a:off x="431800" y="5735782"/>
            <a:ext cx="3921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Interaction with remote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DE35CF-F43A-4F1C-8FD8-0BC966631409}"/>
              </a:ext>
            </a:extLst>
          </p:cNvPr>
          <p:cNvSpPr txBox="1"/>
          <p:nvPr/>
        </p:nvSpPr>
        <p:spPr>
          <a:xfrm>
            <a:off x="3583715" y="2333417"/>
            <a:ext cx="193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AFFE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UI CALL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2DAC23-62F8-4DB3-8319-384D4414B418}"/>
              </a:ext>
            </a:extLst>
          </p:cNvPr>
          <p:cNvSpPr txBox="1"/>
          <p:nvPr/>
        </p:nvSpPr>
        <p:spPr>
          <a:xfrm>
            <a:off x="7663872" y="2333417"/>
            <a:ext cx="193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AFFE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WORKER</a:t>
            </a:r>
          </a:p>
        </p:txBody>
      </p:sp>
    </p:spTree>
    <p:extLst>
      <p:ext uri="{BB962C8B-B14F-4D97-AF65-F5344CB8AC3E}">
        <p14:creationId xmlns:p14="http://schemas.microsoft.com/office/powerpoint/2010/main" val="326509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External API • </a:t>
            </a:r>
            <a:r>
              <a:rPr lang="it-IT" sz="4000" dirty="0">
                <a:solidFill>
                  <a:srgbClr val="CAFFE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SMS AUTH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811096-F6B8-4E17-A172-B533F0CB2D43}"/>
              </a:ext>
            </a:extLst>
          </p:cNvPr>
          <p:cNvGrpSpPr/>
          <p:nvPr/>
        </p:nvGrpSpPr>
        <p:grpSpPr>
          <a:xfrm>
            <a:off x="431800" y="3974368"/>
            <a:ext cx="11325893" cy="1297182"/>
            <a:chOff x="431800" y="3974368"/>
            <a:chExt cx="11325893" cy="129718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7A64409-9677-4D31-93BF-8200DE499BD1}"/>
                </a:ext>
              </a:extLst>
            </p:cNvPr>
            <p:cNvGrpSpPr/>
            <p:nvPr/>
          </p:nvGrpSpPr>
          <p:grpSpPr>
            <a:xfrm>
              <a:off x="11182232" y="4675168"/>
              <a:ext cx="575461" cy="596382"/>
              <a:chOff x="10972806" y="4675168"/>
              <a:chExt cx="575461" cy="596382"/>
            </a:xfrm>
          </p:grpSpPr>
          <p:pic>
            <p:nvPicPr>
              <p:cNvPr id="23" name="Elemento grafico 22">
                <a:extLst>
                  <a:ext uri="{FF2B5EF4-FFF2-40B4-BE49-F238E27FC236}">
                    <a16:creationId xmlns:a16="http://schemas.microsoft.com/office/drawing/2014/main" id="{A83A2E26-39ED-421B-8C73-3BA56B85E7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10972806" y="4675168"/>
                <a:ext cx="575461" cy="596382"/>
              </a:xfrm>
              <a:prstGeom prst="rect">
                <a:avLst/>
              </a:prstGeom>
            </p:spPr>
          </p:pic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3CE9F4CE-C0DC-4001-8014-BCECC3416B46}"/>
                  </a:ext>
                </a:extLst>
              </p:cNvPr>
              <p:cNvSpPr/>
              <p:nvPr/>
            </p:nvSpPr>
            <p:spPr>
              <a:xfrm>
                <a:off x="11128785" y="4823928"/>
                <a:ext cx="313891" cy="1960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1340415-F02E-4D5C-8784-22EF6842CA8F}"/>
                  </a:ext>
                </a:extLst>
              </p:cNvPr>
              <p:cNvSpPr txBox="1"/>
              <p:nvPr/>
            </p:nvSpPr>
            <p:spPr>
              <a:xfrm>
                <a:off x="11004736" y="4740093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C853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OK</a:t>
                </a:r>
                <a:endParaRPr lang="it-IT" b="1" dirty="0">
                  <a:solidFill>
                    <a:srgbClr val="00C853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5867944-3BCA-4E4D-90A8-864639D42E8F}"/>
                </a:ext>
              </a:extLst>
            </p:cNvPr>
            <p:cNvGrpSpPr/>
            <p:nvPr/>
          </p:nvGrpSpPr>
          <p:grpSpPr>
            <a:xfrm>
              <a:off x="431800" y="3974368"/>
              <a:ext cx="8469008" cy="369332"/>
              <a:chOff x="431800" y="3974368"/>
              <a:chExt cx="8469008" cy="369332"/>
            </a:xfrm>
          </p:grpSpPr>
          <p:sp>
            <p:nvSpPr>
              <p:cNvPr id="19" name="TextBox 2">
                <a:extLst>
                  <a:ext uri="{FF2B5EF4-FFF2-40B4-BE49-F238E27FC236}">
                    <a16:creationId xmlns:a16="http://schemas.microsoft.com/office/drawing/2014/main" id="{2DB14027-AC6A-4DE7-B1C3-06662DB73C56}"/>
                  </a:ext>
                </a:extLst>
              </p:cNvPr>
              <p:cNvSpPr txBox="1"/>
              <p:nvPr/>
            </p:nvSpPr>
            <p:spPr>
              <a:xfrm>
                <a:off x="1492115" y="3974368"/>
                <a:ext cx="7408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https://verify-****.twil.io</a:t>
                </a:r>
                <a:r>
                  <a:rPr lang="en-US" dirty="0">
                    <a:solidFill>
                      <a:schemeClr val="bg1"/>
                    </a:solidFill>
                  </a:rPr>
                  <a:t>/check-verify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?</a:t>
                </a:r>
                <a:r>
                  <a:rPr lang="en-US" dirty="0">
                    <a:solidFill>
                      <a:schemeClr val="bg1"/>
                    </a:solidFill>
                  </a:rPr>
                  <a:t>to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</a:t>
                </a:r>
                <a:r>
                  <a:rPr lang="en-US" dirty="0">
                    <a:solidFill>
                      <a:srgbClr val="E6EE9C"/>
                    </a:solidFill>
                  </a:rPr>
                  <a:t>TO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&amp;</a:t>
                </a:r>
                <a:r>
                  <a:rPr lang="en-US" dirty="0">
                    <a:solidFill>
                      <a:schemeClr val="bg1"/>
                    </a:solidFill>
                  </a:rPr>
                  <a:t>verification_code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</a:t>
                </a:r>
                <a:r>
                  <a:rPr lang="en-US" dirty="0">
                    <a:solidFill>
                      <a:srgbClr val="E6EE9C"/>
                    </a:solidFill>
                  </a:rPr>
                  <a:t>CODE</a:t>
                </a:r>
                <a:endParaRPr lang="it-IT" dirty="0">
                  <a:solidFill>
                    <a:srgbClr val="E6EE9C"/>
                  </a:solidFill>
                </a:endParaRP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047EC366-594C-4AF2-9728-E5C0CDAD1215}"/>
                  </a:ext>
                </a:extLst>
              </p:cNvPr>
              <p:cNvSpPr/>
              <p:nvPr/>
            </p:nvSpPr>
            <p:spPr>
              <a:xfrm>
                <a:off x="431800" y="4039654"/>
                <a:ext cx="498405" cy="238760"/>
              </a:xfrm>
              <a:prstGeom prst="roundRect">
                <a:avLst/>
              </a:prstGeom>
              <a:solidFill>
                <a:srgbClr val="E6EE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rgbClr val="21212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GET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26E929-E565-42C4-BC96-481D791EC4D5}"/>
              </a:ext>
            </a:extLst>
          </p:cNvPr>
          <p:cNvGrpSpPr/>
          <p:nvPr/>
        </p:nvGrpSpPr>
        <p:grpSpPr>
          <a:xfrm>
            <a:off x="431800" y="2345718"/>
            <a:ext cx="11328400" cy="1297182"/>
            <a:chOff x="431800" y="2345718"/>
            <a:chExt cx="11328400" cy="12971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B2A3690-974F-4B8A-8D99-B6A126BECA17}"/>
                </a:ext>
              </a:extLst>
            </p:cNvPr>
            <p:cNvGrpSpPr/>
            <p:nvPr/>
          </p:nvGrpSpPr>
          <p:grpSpPr>
            <a:xfrm>
              <a:off x="431800" y="2345718"/>
              <a:ext cx="8469009" cy="369332"/>
              <a:chOff x="431800" y="2345718"/>
              <a:chExt cx="8469009" cy="36933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973CF3-71A1-4A46-857F-59F4CF19E511}"/>
                  </a:ext>
                </a:extLst>
              </p:cNvPr>
              <p:cNvSpPr txBox="1"/>
              <p:nvPr/>
            </p:nvSpPr>
            <p:spPr>
              <a:xfrm>
                <a:off x="1492116" y="2345718"/>
                <a:ext cx="7408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https://verify-****.twil.io</a:t>
                </a:r>
                <a:r>
                  <a:rPr lang="en-US" dirty="0">
                    <a:solidFill>
                      <a:schemeClr val="bg1"/>
                    </a:solidFill>
                  </a:rPr>
                  <a:t>/start-verify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?</a:t>
                </a:r>
                <a:r>
                  <a:rPr lang="en-US" dirty="0">
                    <a:solidFill>
                      <a:schemeClr val="bg1"/>
                    </a:solidFill>
                  </a:rPr>
                  <a:t>to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</a:t>
                </a:r>
                <a:r>
                  <a:rPr lang="en-US" dirty="0">
                    <a:solidFill>
                      <a:srgbClr val="E6EE9C"/>
                    </a:solidFill>
                  </a:rPr>
                  <a:t>TO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&amp;</a:t>
                </a:r>
                <a:r>
                  <a:rPr lang="en-US" dirty="0">
                    <a:solidFill>
                      <a:schemeClr val="bg1"/>
                    </a:solidFill>
                  </a:rPr>
                  <a:t>channel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</a:t>
                </a:r>
                <a:r>
                  <a:rPr lang="en-US" dirty="0">
                    <a:solidFill>
                      <a:srgbClr val="E6EE9C"/>
                    </a:solidFill>
                  </a:rPr>
                  <a:t>sms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&amp;</a:t>
                </a:r>
                <a:r>
                  <a:rPr lang="en-US" dirty="0">
                    <a:solidFill>
                      <a:schemeClr val="bg1"/>
                    </a:solidFill>
                  </a:rPr>
                  <a:t>locale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</a:t>
                </a:r>
                <a:r>
                  <a:rPr lang="en-US" dirty="0">
                    <a:solidFill>
                      <a:srgbClr val="E6EE9C"/>
                    </a:solidFill>
                  </a:rPr>
                  <a:t>LOCALE</a:t>
                </a:r>
                <a:endParaRPr lang="it-IT" dirty="0">
                  <a:solidFill>
                    <a:srgbClr val="E6EE9C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9077728F-44D4-46DA-B02A-981648751323}"/>
                  </a:ext>
                </a:extLst>
              </p:cNvPr>
              <p:cNvSpPr/>
              <p:nvPr/>
            </p:nvSpPr>
            <p:spPr>
              <a:xfrm>
                <a:off x="431800" y="2411004"/>
                <a:ext cx="498405" cy="238760"/>
              </a:xfrm>
              <a:prstGeom prst="roundRect">
                <a:avLst/>
              </a:prstGeom>
              <a:solidFill>
                <a:srgbClr val="E6EE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rgbClr val="21212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GET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7C4E51-34C4-4003-B094-EBBA8D1730AA}"/>
                </a:ext>
              </a:extLst>
            </p:cNvPr>
            <p:cNvGrpSpPr/>
            <p:nvPr/>
          </p:nvGrpSpPr>
          <p:grpSpPr>
            <a:xfrm>
              <a:off x="11179725" y="3046518"/>
              <a:ext cx="580475" cy="596382"/>
              <a:chOff x="10967792" y="4675168"/>
              <a:chExt cx="580475" cy="596382"/>
            </a:xfrm>
          </p:grpSpPr>
          <p:pic>
            <p:nvPicPr>
              <p:cNvPr id="30" name="Elemento grafico 22">
                <a:extLst>
                  <a:ext uri="{FF2B5EF4-FFF2-40B4-BE49-F238E27FC236}">
                    <a16:creationId xmlns:a16="http://schemas.microsoft.com/office/drawing/2014/main" id="{3B391B2E-484F-44F5-BB3B-4787FDDF8B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10972806" y="4675168"/>
                <a:ext cx="575461" cy="596382"/>
              </a:xfrm>
              <a:prstGeom prst="rect">
                <a:avLst/>
              </a:prstGeom>
            </p:spPr>
          </p:pic>
          <p:sp>
            <p:nvSpPr>
              <p:cNvPr id="31" name="Rettangolo 23">
                <a:extLst>
                  <a:ext uri="{FF2B5EF4-FFF2-40B4-BE49-F238E27FC236}">
                    <a16:creationId xmlns:a16="http://schemas.microsoft.com/office/drawing/2014/main" id="{98E552E1-F6A4-47AB-A229-45BA3C60AD4F}"/>
                  </a:ext>
                </a:extLst>
              </p:cNvPr>
              <p:cNvSpPr/>
              <p:nvPr/>
            </p:nvSpPr>
            <p:spPr>
              <a:xfrm>
                <a:off x="11128785" y="4823928"/>
                <a:ext cx="313891" cy="1960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2" name="CasellaDiTesto 24">
                <a:extLst>
                  <a:ext uri="{FF2B5EF4-FFF2-40B4-BE49-F238E27FC236}">
                    <a16:creationId xmlns:a16="http://schemas.microsoft.com/office/drawing/2014/main" id="{F48B8C69-66FE-4DDD-85FE-5169D2B38206}"/>
                  </a:ext>
                </a:extLst>
              </p:cNvPr>
              <p:cNvSpPr txBox="1"/>
              <p:nvPr/>
            </p:nvSpPr>
            <p:spPr>
              <a:xfrm>
                <a:off x="10967792" y="4740093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•••</a:t>
                </a:r>
                <a:endParaRPr lang="it-IT" b="1" dirty="0">
                  <a:solidFill>
                    <a:srgbClr val="00C853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042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External API • </a:t>
            </a:r>
            <a:r>
              <a:rPr lang="it-IT" sz="4000" dirty="0">
                <a:solidFill>
                  <a:srgbClr val="CAFFE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QUEUE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9B7787-5FD2-417F-84DA-B0CBEC513747}"/>
              </a:ext>
            </a:extLst>
          </p:cNvPr>
          <p:cNvGrpSpPr/>
          <p:nvPr/>
        </p:nvGrpSpPr>
        <p:grpSpPr>
          <a:xfrm>
            <a:off x="431800" y="1393460"/>
            <a:ext cx="11167919" cy="814060"/>
            <a:chOff x="431800" y="3266658"/>
            <a:chExt cx="11167919" cy="81406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FDAC426-F38E-4051-BAF1-C767F5A9B23D}"/>
                </a:ext>
              </a:extLst>
            </p:cNvPr>
            <p:cNvGrpSpPr/>
            <p:nvPr/>
          </p:nvGrpSpPr>
          <p:grpSpPr>
            <a:xfrm>
              <a:off x="9259688" y="3266658"/>
              <a:ext cx="2340031" cy="814060"/>
              <a:chOff x="8724665" y="3305658"/>
              <a:chExt cx="2340031" cy="81406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C9E787A-DCF0-4FB6-BDCD-B09EF2D38D10}"/>
                  </a:ext>
                </a:extLst>
              </p:cNvPr>
              <p:cNvGrpSpPr/>
              <p:nvPr/>
            </p:nvGrpSpPr>
            <p:grpSpPr>
              <a:xfrm>
                <a:off x="8724665" y="3305658"/>
                <a:ext cx="609462" cy="814060"/>
                <a:chOff x="8724665" y="3360293"/>
                <a:chExt cx="609462" cy="814060"/>
              </a:xfrm>
            </p:grpSpPr>
            <p:pic>
              <p:nvPicPr>
                <p:cNvPr id="20" name="Graphic 19">
                  <a:extLst>
                    <a:ext uri="{FF2B5EF4-FFF2-40B4-BE49-F238E27FC236}">
                      <a16:creationId xmlns:a16="http://schemas.microsoft.com/office/drawing/2014/main" id="{0D4EE544-4C25-4FEC-B14D-27D5533B63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53171" y="3360293"/>
                  <a:ext cx="552450" cy="552450"/>
                </a:xfrm>
                <a:prstGeom prst="rect">
                  <a:avLst/>
                </a:prstGeom>
              </p:spPr>
            </p:pic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5CA5D0B-D31E-423C-86D7-1557133E3D77}"/>
                    </a:ext>
                  </a:extLst>
                </p:cNvPr>
                <p:cNvSpPr txBox="1"/>
                <p:nvPr/>
              </p:nvSpPr>
              <p:spPr>
                <a:xfrm>
                  <a:off x="8724665" y="3912743"/>
                  <a:ext cx="609462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E6EE9C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USERS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2D87565-CA86-425D-99D1-9E13E5E4618C}"/>
                  </a:ext>
                </a:extLst>
              </p:cNvPr>
              <p:cNvSpPr txBox="1"/>
              <p:nvPr/>
            </p:nvSpPr>
            <p:spPr>
              <a:xfrm>
                <a:off x="9786782" y="3343356"/>
                <a:ext cx="127791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business_id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date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hour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1CC9FE3-3D75-4414-AF3C-D69286282E8B}"/>
                </a:ext>
              </a:extLst>
            </p:cNvPr>
            <p:cNvGrpSpPr/>
            <p:nvPr/>
          </p:nvGrpSpPr>
          <p:grpSpPr>
            <a:xfrm>
              <a:off x="431800" y="3489022"/>
              <a:ext cx="6116036" cy="369332"/>
              <a:chOff x="431800" y="3528022"/>
              <a:chExt cx="6116036" cy="369332"/>
            </a:xfrm>
          </p:grpSpPr>
          <p:sp>
            <p:nvSpPr>
              <p:cNvPr id="19" name="TextBox 2">
                <a:extLst>
                  <a:ext uri="{FF2B5EF4-FFF2-40B4-BE49-F238E27FC236}">
                    <a16:creationId xmlns:a16="http://schemas.microsoft.com/office/drawing/2014/main" id="{2DB14027-AC6A-4DE7-B1C3-06662DB73C56}"/>
                  </a:ext>
                </a:extLst>
              </p:cNvPr>
              <p:cNvSpPr txBox="1"/>
              <p:nvPr/>
            </p:nvSpPr>
            <p:spPr>
              <a:xfrm>
                <a:off x="1492116" y="3528022"/>
                <a:ext cx="5055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https://mobile-project-****.twil.io</a:t>
                </a:r>
                <a:r>
                  <a:rPr lang="en-US" dirty="0">
                    <a:solidFill>
                      <a:schemeClr val="bg1"/>
                    </a:solidFill>
                  </a:rPr>
                  <a:t>/queue/list</a:t>
                </a:r>
                <a:endParaRPr lang="it-IT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4E2D9FD9-CB42-4FDC-8D6C-DFECAD7B3CDB}"/>
                  </a:ext>
                </a:extLst>
              </p:cNvPr>
              <p:cNvSpPr/>
              <p:nvPr/>
            </p:nvSpPr>
            <p:spPr>
              <a:xfrm>
                <a:off x="431800" y="3593308"/>
                <a:ext cx="498405" cy="238760"/>
              </a:xfrm>
              <a:prstGeom prst="roundRect">
                <a:avLst/>
              </a:prstGeom>
              <a:solidFill>
                <a:srgbClr val="E6EE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rgbClr val="21212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GET</a:t>
                </a:r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392CC8B-C40B-4ADF-ABBB-BC7C975109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561" y="3673688"/>
              <a:ext cx="720437" cy="0"/>
            </a:xfrm>
            <a:prstGeom prst="straightConnector1">
              <a:avLst/>
            </a:prstGeom>
            <a:ln w="222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5D8A90F-5CE6-49ED-B470-777C5CF23A5A}"/>
              </a:ext>
            </a:extLst>
          </p:cNvPr>
          <p:cNvGrpSpPr/>
          <p:nvPr/>
        </p:nvGrpSpPr>
        <p:grpSpPr>
          <a:xfrm>
            <a:off x="431800" y="2894892"/>
            <a:ext cx="10472216" cy="1768167"/>
            <a:chOff x="431800" y="4982962"/>
            <a:chExt cx="10472216" cy="1768167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2F0CFD7-6A1C-417C-9914-80D9BEB8A72D}"/>
                </a:ext>
              </a:extLst>
            </p:cNvPr>
            <p:cNvGrpSpPr/>
            <p:nvPr/>
          </p:nvGrpSpPr>
          <p:grpSpPr>
            <a:xfrm>
              <a:off x="3415427" y="5797022"/>
              <a:ext cx="2786467" cy="954107"/>
              <a:chOff x="3415427" y="5797022"/>
              <a:chExt cx="2786467" cy="954107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B813805-8354-4BAF-85F9-0B60C192BF7F}"/>
                  </a:ext>
                </a:extLst>
              </p:cNvPr>
              <p:cNvGrpSpPr/>
              <p:nvPr/>
            </p:nvGrpSpPr>
            <p:grpSpPr>
              <a:xfrm>
                <a:off x="3415427" y="5867045"/>
                <a:ext cx="1104790" cy="814060"/>
                <a:chOff x="2346789" y="5834641"/>
                <a:chExt cx="1104790" cy="814060"/>
              </a:xfrm>
            </p:grpSpPr>
            <p:pic>
              <p:nvPicPr>
                <p:cNvPr id="30" name="Graphic 29">
                  <a:extLst>
                    <a:ext uri="{FF2B5EF4-FFF2-40B4-BE49-F238E27FC236}">
                      <a16:creationId xmlns:a16="http://schemas.microsoft.com/office/drawing/2014/main" id="{83A2350B-0639-4DEB-B770-648DF8597C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2959" y="5834641"/>
                  <a:ext cx="552450" cy="552450"/>
                </a:xfrm>
                <a:prstGeom prst="rect">
                  <a:avLst/>
                </a:prstGeom>
              </p:spPr>
            </p:pic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DD0DF0B-5FF5-4A7F-957C-0A86A44D819E}"/>
                    </a:ext>
                  </a:extLst>
                </p:cNvPr>
                <p:cNvSpPr txBox="1"/>
                <p:nvPr/>
              </p:nvSpPr>
              <p:spPr>
                <a:xfrm>
                  <a:off x="2346789" y="6387091"/>
                  <a:ext cx="110479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E6EE9C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RESERVATION</a:t>
                  </a: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499FFA-5DE7-43A2-8409-75AA9C73A3FD}"/>
                  </a:ext>
                </a:extLst>
              </p:cNvPr>
              <p:cNvSpPr txBox="1"/>
              <p:nvPr/>
            </p:nvSpPr>
            <p:spPr>
              <a:xfrm>
                <a:off x="4725208" y="5797022"/>
                <a:ext cx="147668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user_fullname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business_id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date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hour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5DBC716-2952-4ADF-906A-9EFE3DE07F1B}"/>
                </a:ext>
              </a:extLst>
            </p:cNvPr>
            <p:cNvGrpSpPr/>
            <p:nvPr/>
          </p:nvGrpSpPr>
          <p:grpSpPr>
            <a:xfrm>
              <a:off x="9212398" y="4982962"/>
              <a:ext cx="1691618" cy="814060"/>
              <a:chOff x="8677375" y="4982962"/>
              <a:chExt cx="1691618" cy="814060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0A9D3D74-5909-4C73-9878-A93B1E513027}"/>
                  </a:ext>
                </a:extLst>
              </p:cNvPr>
              <p:cNvGrpSpPr/>
              <p:nvPr/>
            </p:nvGrpSpPr>
            <p:grpSpPr>
              <a:xfrm>
                <a:off x="8677375" y="4982962"/>
                <a:ext cx="704039" cy="814060"/>
                <a:chOff x="8677375" y="4982962"/>
                <a:chExt cx="704039" cy="814060"/>
              </a:xfrm>
            </p:grpSpPr>
            <p:pic>
              <p:nvPicPr>
                <p:cNvPr id="35" name="Graphic 34">
                  <a:extLst>
                    <a:ext uri="{FF2B5EF4-FFF2-40B4-BE49-F238E27FC236}">
                      <a16:creationId xmlns:a16="http://schemas.microsoft.com/office/drawing/2014/main" id="{BCAF33A0-AB55-4782-B4D7-7007502CC0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53171" y="4982962"/>
                  <a:ext cx="552450" cy="552450"/>
                </a:xfrm>
                <a:prstGeom prst="rect">
                  <a:avLst/>
                </a:prstGeom>
              </p:spPr>
            </p:pic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91325B8-7686-41C3-9F6F-A675B66E35F6}"/>
                    </a:ext>
                  </a:extLst>
                </p:cNvPr>
                <p:cNvSpPr txBox="1"/>
                <p:nvPr/>
              </p:nvSpPr>
              <p:spPr>
                <a:xfrm>
                  <a:off x="8677375" y="5535412"/>
                  <a:ext cx="70403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E6EE9C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STATUS</a:t>
                  </a: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BE89F9A-E888-49B9-82B7-7E4A1729C9A5}"/>
                  </a:ext>
                </a:extLst>
              </p:cNvPr>
              <p:cNvSpPr txBox="1"/>
              <p:nvPr/>
            </p:nvSpPr>
            <p:spPr>
              <a:xfrm>
                <a:off x="9786782" y="523610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uuid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7EABE7C-A3A3-4276-A2D7-5228512AEE6B}"/>
                </a:ext>
              </a:extLst>
            </p:cNvPr>
            <p:cNvGrpSpPr/>
            <p:nvPr/>
          </p:nvGrpSpPr>
          <p:grpSpPr>
            <a:xfrm>
              <a:off x="431800" y="5205326"/>
              <a:ext cx="6116036" cy="369332"/>
              <a:chOff x="431800" y="5222012"/>
              <a:chExt cx="6116036" cy="369332"/>
            </a:xfrm>
          </p:grpSpPr>
          <p:sp>
            <p:nvSpPr>
              <p:cNvPr id="29" name="TextBox 2">
                <a:extLst>
                  <a:ext uri="{FF2B5EF4-FFF2-40B4-BE49-F238E27FC236}">
                    <a16:creationId xmlns:a16="http://schemas.microsoft.com/office/drawing/2014/main" id="{C4AB852F-43BD-48D4-A8B5-61BBE24A53EE}"/>
                  </a:ext>
                </a:extLst>
              </p:cNvPr>
              <p:cNvSpPr txBox="1"/>
              <p:nvPr/>
            </p:nvSpPr>
            <p:spPr>
              <a:xfrm>
                <a:off x="1492116" y="5222012"/>
                <a:ext cx="5055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https://mobile-project-****.twil.io</a:t>
                </a:r>
                <a:r>
                  <a:rPr lang="en-US" dirty="0">
                    <a:solidFill>
                      <a:schemeClr val="bg1"/>
                    </a:solidFill>
                  </a:rPr>
                  <a:t>/queue/enter</a:t>
                </a:r>
                <a:endParaRPr lang="it-IT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05B9177D-AF6B-4AAB-BEFF-186C9F4F1F1D}"/>
                  </a:ext>
                </a:extLst>
              </p:cNvPr>
              <p:cNvSpPr/>
              <p:nvPr/>
            </p:nvSpPr>
            <p:spPr>
              <a:xfrm>
                <a:off x="431800" y="5287298"/>
                <a:ext cx="498405" cy="238760"/>
              </a:xfrm>
              <a:prstGeom prst="roundRect">
                <a:avLst/>
              </a:prstGeom>
              <a:solidFill>
                <a:srgbClr val="E6EE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rgbClr val="21212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POST</a:t>
                </a:r>
                <a:endParaRPr lang="en-US" b="1" dirty="0">
                  <a:solidFill>
                    <a:srgbClr val="21212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F1422F8-E3F6-4D82-84F7-2D5C9BA4C823}"/>
                </a:ext>
              </a:extLst>
            </p:cNvPr>
            <p:cNvGrpSpPr/>
            <p:nvPr/>
          </p:nvGrpSpPr>
          <p:grpSpPr>
            <a:xfrm>
              <a:off x="7446561" y="5321112"/>
              <a:ext cx="720437" cy="137760"/>
              <a:chOff x="7047345" y="2004291"/>
              <a:chExt cx="720437" cy="137760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E13E17E0-3308-4C94-A079-281F760742B0}"/>
                  </a:ext>
                </a:extLst>
              </p:cNvPr>
              <p:cNvCxnSpPr/>
              <p:nvPr/>
            </p:nvCxnSpPr>
            <p:spPr>
              <a:xfrm>
                <a:off x="7047345" y="2004291"/>
                <a:ext cx="720437" cy="0"/>
              </a:xfrm>
              <a:prstGeom prst="straightConnector1">
                <a:avLst/>
              </a:prstGeom>
              <a:ln w="222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7B02D530-0E2D-46AF-B85B-18E1A63AF0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47345" y="2142051"/>
                <a:ext cx="720437" cy="0"/>
              </a:xfrm>
              <a:prstGeom prst="straightConnector1">
                <a:avLst/>
              </a:prstGeom>
              <a:ln w="222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ABFB968-D660-465B-9D34-608CD260E523}"/>
              </a:ext>
            </a:extLst>
          </p:cNvPr>
          <p:cNvGrpSpPr/>
          <p:nvPr/>
        </p:nvGrpSpPr>
        <p:grpSpPr>
          <a:xfrm>
            <a:off x="431800" y="5215002"/>
            <a:ext cx="10214133" cy="1538476"/>
            <a:chOff x="431800" y="5215002"/>
            <a:chExt cx="10214133" cy="15384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85D62AE-8930-4593-B561-49AF52B93CE2}"/>
                </a:ext>
              </a:extLst>
            </p:cNvPr>
            <p:cNvGrpSpPr/>
            <p:nvPr/>
          </p:nvGrpSpPr>
          <p:grpSpPr>
            <a:xfrm>
              <a:off x="3674408" y="5939418"/>
              <a:ext cx="1633011" cy="814060"/>
              <a:chOff x="3674408" y="2361705"/>
              <a:chExt cx="1633011" cy="814060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3217540-6D68-4AD7-9CF1-854ABE1A05DE}"/>
                  </a:ext>
                </a:extLst>
              </p:cNvPr>
              <p:cNvGrpSpPr/>
              <p:nvPr/>
            </p:nvGrpSpPr>
            <p:grpSpPr>
              <a:xfrm>
                <a:off x="3674408" y="2361705"/>
                <a:ext cx="704039" cy="814060"/>
                <a:chOff x="3674408" y="2361705"/>
                <a:chExt cx="704039" cy="814060"/>
              </a:xfrm>
            </p:grpSpPr>
            <p:pic>
              <p:nvPicPr>
                <p:cNvPr id="65" name="Graphic 64">
                  <a:extLst>
                    <a:ext uri="{FF2B5EF4-FFF2-40B4-BE49-F238E27FC236}">
                      <a16:creationId xmlns:a16="http://schemas.microsoft.com/office/drawing/2014/main" id="{4061F905-1867-4712-B526-EDE2702C8F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50202" y="2361705"/>
                  <a:ext cx="552450" cy="552450"/>
                </a:xfrm>
                <a:prstGeom prst="rect">
                  <a:avLst/>
                </a:prstGeom>
              </p:spPr>
            </p:pic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4696C771-6EB3-4C9E-B2AA-D1B09E016839}"/>
                    </a:ext>
                  </a:extLst>
                </p:cNvPr>
                <p:cNvSpPr txBox="1"/>
                <p:nvPr/>
              </p:nvSpPr>
              <p:spPr>
                <a:xfrm>
                  <a:off x="3674408" y="2914155"/>
                  <a:ext cx="70403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E6EE9C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STATUS</a:t>
                  </a: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5D8C350-62DB-4918-AFA0-9CE5BE5472CE}"/>
                  </a:ext>
                </a:extLst>
              </p:cNvPr>
              <p:cNvSpPr txBox="1"/>
              <p:nvPr/>
            </p:nvSpPr>
            <p:spPr>
              <a:xfrm>
                <a:off x="4725208" y="2614847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uuid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46AEBF1-03DC-4D5A-B9C4-8D29B31D0953}"/>
                </a:ext>
              </a:extLst>
            </p:cNvPr>
            <p:cNvGrpSpPr/>
            <p:nvPr/>
          </p:nvGrpSpPr>
          <p:grpSpPr>
            <a:xfrm>
              <a:off x="431800" y="5350432"/>
              <a:ext cx="6116037" cy="369332"/>
              <a:chOff x="431800" y="1772719"/>
              <a:chExt cx="6116037" cy="369332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56FE22D-E4CC-4AAD-9C02-36E6A4931AF4}"/>
                  </a:ext>
                </a:extLst>
              </p:cNvPr>
              <p:cNvSpPr txBox="1"/>
              <p:nvPr/>
            </p:nvSpPr>
            <p:spPr>
              <a:xfrm>
                <a:off x="1492117" y="1772719"/>
                <a:ext cx="5055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https://mobile-project-****.twil.io</a:t>
                </a:r>
                <a:r>
                  <a:rPr lang="en-US" dirty="0">
                    <a:solidFill>
                      <a:schemeClr val="bg1"/>
                    </a:solidFill>
                  </a:rPr>
                  <a:t>/queue/update</a:t>
                </a:r>
                <a:endParaRPr lang="it-IT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BE186BB0-8D92-4727-9B7E-7D30D57438C1}"/>
                  </a:ext>
                </a:extLst>
              </p:cNvPr>
              <p:cNvSpPr/>
              <p:nvPr/>
            </p:nvSpPr>
            <p:spPr>
              <a:xfrm>
                <a:off x="431800" y="1855469"/>
                <a:ext cx="498405" cy="238760"/>
              </a:xfrm>
              <a:prstGeom prst="roundRect">
                <a:avLst/>
              </a:prstGeom>
              <a:solidFill>
                <a:srgbClr val="E6EE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rgbClr val="21212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GET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51B8E25-6A79-4607-B97A-36CD0B33F50A}"/>
                </a:ext>
              </a:extLst>
            </p:cNvPr>
            <p:cNvCxnSpPr>
              <a:cxnSpLocks/>
            </p:cNvCxnSpPr>
            <p:nvPr/>
          </p:nvCxnSpPr>
          <p:spPr>
            <a:xfrm>
              <a:off x="7446561" y="5535098"/>
              <a:ext cx="720437" cy="0"/>
            </a:xfrm>
            <a:prstGeom prst="straightConnector1">
              <a:avLst/>
            </a:prstGeom>
            <a:ln w="222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224345F-4815-4E95-AC89-61274D38709B}"/>
                </a:ext>
              </a:extLst>
            </p:cNvPr>
            <p:cNvSpPr txBox="1"/>
            <p:nvPr/>
          </p:nvSpPr>
          <p:spPr>
            <a:xfrm>
              <a:off x="10321805" y="5215002"/>
              <a:ext cx="3241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595959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408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1302</TotalTime>
  <Words>415</Words>
  <Application>Microsoft Office PowerPoint</Application>
  <PresentationFormat>Widescreen</PresentationFormat>
  <Paragraphs>148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Roboto</vt:lpstr>
      <vt:lpstr>Roboto </vt:lpstr>
      <vt:lpstr>Roboto Light</vt:lpstr>
      <vt:lpstr>Roboto Medium</vt:lpstr>
      <vt:lpstr>Office Theme</vt:lpstr>
      <vt:lpstr>Clup</vt:lpstr>
      <vt:lpstr>What is Clup?</vt:lpstr>
      <vt:lpstr>Supported devices</vt:lpstr>
      <vt:lpstr>Architecture • OVERVIEW</vt:lpstr>
      <vt:lpstr>Architecture • MVVM</vt:lpstr>
      <vt:lpstr>Async execution • UI</vt:lpstr>
      <vt:lpstr>Async execution • BACKGROUND</vt:lpstr>
      <vt:lpstr>External API • SMS AUTH</vt:lpstr>
      <vt:lpstr>External API • QUEUE</vt:lpstr>
      <vt:lpstr>External API • BUSINESS</vt:lpstr>
      <vt:lpstr>External API • MAPS</vt:lpstr>
      <vt:lpstr>Test</vt:lpstr>
      <vt:lpstr>Nice to have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Clup</dc:title>
  <dc:creator>Mattia</dc:creator>
  <cp:lastModifiedBy>Mattia</cp:lastModifiedBy>
  <cp:revision>70</cp:revision>
  <dcterms:created xsi:type="dcterms:W3CDTF">2021-01-19T12:31:27Z</dcterms:created>
  <dcterms:modified xsi:type="dcterms:W3CDTF">2021-06-21T14:58:17Z</dcterms:modified>
</cp:coreProperties>
</file>