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65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pfootballstats.com/situational-run-pass-ratios--def-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-football-reference.com/years/2020/index.htm" TargetMode="External"/><Relationship Id="rId2" Type="http://schemas.openxmlformats.org/officeDocument/2006/relationships/hyperlink" Target="https://www.sharpfootballstats.com/situational-run-pass-ratios--def-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stitching on a football">
            <a:extLst>
              <a:ext uri="{FF2B5EF4-FFF2-40B4-BE49-F238E27FC236}">
                <a16:creationId xmlns:a16="http://schemas.microsoft.com/office/drawing/2014/main" id="{6D7FB0AD-542A-4287-A013-D101617E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1FB40-BADA-7A41-A3D9-991F9D2C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 Bowl 55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86BBB-7A3D-C045-96A2-86C98A0F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Marianna </a:t>
            </a:r>
            <a:r>
              <a:rPr lang="en-US" dirty="0" err="1">
                <a:solidFill>
                  <a:srgbClr val="FFFFFF"/>
                </a:solidFill>
              </a:rPr>
              <a:t>Carini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BB526-CC26-454D-B243-6462F654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561" y="2028509"/>
            <a:ext cx="8385048" cy="1166495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DAB574-EEC9-2341-A9E1-1116D443E9F3}"/>
              </a:ext>
            </a:extLst>
          </p:cNvPr>
          <p:cNvSpPr/>
          <p:nvPr/>
        </p:nvSpPr>
        <p:spPr>
          <a:xfrm>
            <a:off x="3712151" y="3372934"/>
            <a:ext cx="4274288" cy="1850065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19C7A-324D-B44F-BBF4-98A3BA53F0BE}"/>
              </a:ext>
            </a:extLst>
          </p:cNvPr>
          <p:cNvSpPr txBox="1"/>
          <p:nvPr/>
        </p:nvSpPr>
        <p:spPr>
          <a:xfrm>
            <a:off x="5298771" y="3664688"/>
            <a:ext cx="2422492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Kansas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BD12D-6C99-374C-9F53-C509E9875285}"/>
              </a:ext>
            </a:extLst>
          </p:cNvPr>
          <p:cNvSpPr txBox="1"/>
          <p:nvPr/>
        </p:nvSpPr>
        <p:spPr>
          <a:xfrm>
            <a:off x="5298771" y="4448050"/>
            <a:ext cx="2422492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Tampa Bay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8680C-1821-EF4F-B750-FE05249CA8BD}"/>
              </a:ext>
            </a:extLst>
          </p:cNvPr>
          <p:cNvSpPr txBox="1"/>
          <p:nvPr/>
        </p:nvSpPr>
        <p:spPr>
          <a:xfrm>
            <a:off x="4143027" y="3664688"/>
            <a:ext cx="724868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A55FE-3481-6947-BC41-7D68E486A0EE}"/>
              </a:ext>
            </a:extLst>
          </p:cNvPr>
          <p:cNvSpPr txBox="1"/>
          <p:nvPr/>
        </p:nvSpPr>
        <p:spPr>
          <a:xfrm>
            <a:off x="4143027" y="4448050"/>
            <a:ext cx="724868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77864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#1: Success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Context: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Looking for metric that did not rely on in-game stats like running yards, passing yards and turnovers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 rate is percentage of plays that are a success defined by</a:t>
            </a:r>
          </a:p>
          <a:p>
            <a:pPr marL="834390" lvl="2"/>
            <a:r>
              <a:rPr lang="en-US" b="0" dirty="0"/>
              <a:t>For first down, 40% of yards needed to get your next first down</a:t>
            </a:r>
          </a:p>
          <a:p>
            <a:pPr marL="834390" lvl="2"/>
            <a:r>
              <a:rPr lang="en-US" b="0" dirty="0"/>
              <a:t>Second down, 60% of yards needed for next first down</a:t>
            </a:r>
          </a:p>
          <a:p>
            <a:pPr marL="834390" lvl="2"/>
            <a:r>
              <a:rPr lang="en-US" b="0" dirty="0"/>
              <a:t>For third or fourth down, 100% of yards needed for next first down</a:t>
            </a:r>
          </a:p>
          <a:p>
            <a:r>
              <a:rPr lang="en-US" b="1" dirty="0"/>
              <a:t>Data source: </a:t>
            </a:r>
            <a:r>
              <a:rPr lang="en-US" dirty="0">
                <a:hlinkClick r:id="rId2"/>
              </a:rPr>
              <a:t>Sharp Football Stats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Methodology: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Used combination of stepwise variable selection and manual variable selection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model for each team using 2020 season 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 based on linear regression using success rates going into the game</a:t>
            </a:r>
          </a:p>
        </p:txBody>
      </p:sp>
    </p:spTree>
    <p:extLst>
      <p:ext uri="{BB962C8B-B14F-4D97-AF65-F5344CB8AC3E}">
        <p14:creationId xmlns:p14="http://schemas.microsoft.com/office/powerpoint/2010/main" val="376117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#1: Success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included: team 1 passing play success rate for both offense and defense, team 1 running play success rate for both offense and defense, team 2 passing play success rate for both offense and defense, team 2 running play success rate for both offense and defense,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KC model- R squared: 0.47, MAPE: 0.18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TB model- R squared: 0.68, MAPE: 0.29</a:t>
            </a:r>
          </a:p>
          <a:p>
            <a:r>
              <a:rPr lang="en-US" b="1" dirty="0"/>
              <a:t>Prediction: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7BDCA2-D98B-764E-B073-8EF62EDB7066}"/>
              </a:ext>
            </a:extLst>
          </p:cNvPr>
          <p:cNvSpPr/>
          <p:nvPr/>
        </p:nvSpPr>
        <p:spPr>
          <a:xfrm>
            <a:off x="3327991" y="5369442"/>
            <a:ext cx="3646967" cy="127590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1CC6-17C1-434C-A8B5-6F91D60FAB7A}"/>
              </a:ext>
            </a:extLst>
          </p:cNvPr>
          <p:cNvSpPr txBox="1"/>
          <p:nvPr/>
        </p:nvSpPr>
        <p:spPr>
          <a:xfrm>
            <a:off x="4743852" y="5560828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Kansas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EE888-7122-FE4E-84B7-B426202A7197}"/>
              </a:ext>
            </a:extLst>
          </p:cNvPr>
          <p:cNvSpPr txBox="1"/>
          <p:nvPr/>
        </p:nvSpPr>
        <p:spPr>
          <a:xfrm>
            <a:off x="4743851" y="6121546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Tampa Bay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C2982-1441-DD4C-BBBA-58E09D086CCE}"/>
              </a:ext>
            </a:extLst>
          </p:cNvPr>
          <p:cNvSpPr txBox="1"/>
          <p:nvPr/>
        </p:nvSpPr>
        <p:spPr>
          <a:xfrm>
            <a:off x="3673488" y="5560828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11F2-A3FF-B74D-9CC0-F69C01913B72}"/>
              </a:ext>
            </a:extLst>
          </p:cNvPr>
          <p:cNvSpPr txBox="1"/>
          <p:nvPr/>
        </p:nvSpPr>
        <p:spPr>
          <a:xfrm>
            <a:off x="3673487" y="6121546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10989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#1.2: Success Rate + In-game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Context: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to the success rate model, but including in game stats as well </a:t>
            </a:r>
            <a:endParaRPr lang="en-US" b="0" dirty="0"/>
          </a:p>
          <a:p>
            <a:r>
              <a:rPr lang="en-US" b="1" dirty="0"/>
              <a:t>Data sources: </a:t>
            </a:r>
            <a:r>
              <a:rPr lang="en-US" dirty="0">
                <a:hlinkClick r:id="rId2"/>
              </a:rPr>
              <a:t>Sharp Football Stats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Pro Football Reference</a:t>
            </a:r>
            <a:r>
              <a:rPr lang="en-US" dirty="0"/>
              <a:t> </a:t>
            </a:r>
            <a:endParaRPr lang="en-US" b="1" dirty="0"/>
          </a:p>
          <a:p>
            <a:r>
              <a:rPr lang="en-US" b="1" dirty="0"/>
              <a:t>Methodology: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Used combination of stepwise variable selection and manual variable selection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model for each team using 2020 season 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 based on linear regression using success rates going into the game, imputed in-game stats by taking average</a:t>
            </a:r>
          </a:p>
        </p:txBody>
      </p:sp>
    </p:spTree>
    <p:extLst>
      <p:ext uri="{BB962C8B-B14F-4D97-AF65-F5344CB8AC3E}">
        <p14:creationId xmlns:p14="http://schemas.microsoft.com/office/powerpoint/2010/main" val="318278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#1.2: Success Rate + In-game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included for Tampa: team 1 passing yards, team 1 rushing yards, team 2 turnovers, team 1 offense passing success rate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included for Kansas City: team 1 passing yards, team 1 offense passing rate, team 1 defense passing rate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KC model- R squared: 0.40, MAPE: 0.14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TB model- R squared: 0.82, MAPE: 0.24</a:t>
            </a:r>
          </a:p>
          <a:p>
            <a:r>
              <a:rPr lang="en-US" b="1" dirty="0"/>
              <a:t>Prediction: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7BDCA2-D98B-764E-B073-8EF62EDB7066}"/>
              </a:ext>
            </a:extLst>
          </p:cNvPr>
          <p:cNvSpPr/>
          <p:nvPr/>
        </p:nvSpPr>
        <p:spPr>
          <a:xfrm>
            <a:off x="3327991" y="5369442"/>
            <a:ext cx="3646967" cy="127590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1CC6-17C1-434C-A8B5-6F91D60FAB7A}"/>
              </a:ext>
            </a:extLst>
          </p:cNvPr>
          <p:cNvSpPr txBox="1"/>
          <p:nvPr/>
        </p:nvSpPr>
        <p:spPr>
          <a:xfrm>
            <a:off x="4743852" y="5560828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Kansas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EE888-7122-FE4E-84B7-B426202A7197}"/>
              </a:ext>
            </a:extLst>
          </p:cNvPr>
          <p:cNvSpPr txBox="1"/>
          <p:nvPr/>
        </p:nvSpPr>
        <p:spPr>
          <a:xfrm>
            <a:off x="4743851" y="6121546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Tampa Bay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C2982-1441-DD4C-BBBA-58E09D086CCE}"/>
              </a:ext>
            </a:extLst>
          </p:cNvPr>
          <p:cNvSpPr txBox="1"/>
          <p:nvPr/>
        </p:nvSpPr>
        <p:spPr>
          <a:xfrm>
            <a:off x="3673488" y="5560828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11F2-A3FF-B74D-9CC0-F69C01913B72}"/>
              </a:ext>
            </a:extLst>
          </p:cNvPr>
          <p:cNvSpPr txBox="1"/>
          <p:nvPr/>
        </p:nvSpPr>
        <p:spPr>
          <a:xfrm>
            <a:off x="3673487" y="6121546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371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#2: ”Lazy Man’s”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Context: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Wanted to use knowledge of the crowd theory and leverage the models from NFL experts to make a “lazy man’s” ensemble model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Gathered Super Bowl score predictions from experts back to 2015</a:t>
            </a:r>
            <a:endParaRPr lang="en-US" b="0" dirty="0"/>
          </a:p>
          <a:p>
            <a:r>
              <a:rPr lang="en-US" b="1" dirty="0"/>
              <a:t>Data sources: </a:t>
            </a:r>
            <a:r>
              <a:rPr lang="en-US" dirty="0"/>
              <a:t>ESPN, CBS Sports, Sports Illustrated, William Hill, Bleacher Report</a:t>
            </a:r>
            <a:endParaRPr lang="en-US" b="1" dirty="0"/>
          </a:p>
          <a:p>
            <a:r>
              <a:rPr lang="en-US" b="1" dirty="0"/>
              <a:t>Methodology: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Measured MAPE of each prediction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Did EDA to find best approach for combining predictions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prediction by source by averaging each expert’s prediction proved to be the most accurate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Took average of all the sources to get prediction </a:t>
            </a:r>
          </a:p>
          <a:p>
            <a:pPr marL="834390" lvl="2"/>
            <a:r>
              <a:rPr lang="en-US" b="0" dirty="0"/>
              <a:t>Also took weighted average by source MAPE and it was the same</a:t>
            </a:r>
          </a:p>
        </p:txBody>
      </p:sp>
    </p:spTree>
    <p:extLst>
      <p:ext uri="{BB962C8B-B14F-4D97-AF65-F5344CB8AC3E}">
        <p14:creationId xmlns:p14="http://schemas.microsoft.com/office/powerpoint/2010/main" val="60621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#2: ”Lazy Man’s”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included: predicted score of winning team, predicted score of loosing team, MAPE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MAPE: 0.17</a:t>
            </a:r>
          </a:p>
          <a:p>
            <a:pPr lvl="1"/>
            <a:endParaRPr lang="en-US" dirty="0"/>
          </a:p>
          <a:p>
            <a:r>
              <a:rPr lang="en-US" b="1" dirty="0"/>
              <a:t>Prediction: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7BDCA2-D98B-764E-B073-8EF62EDB7066}"/>
              </a:ext>
            </a:extLst>
          </p:cNvPr>
          <p:cNvSpPr/>
          <p:nvPr/>
        </p:nvSpPr>
        <p:spPr>
          <a:xfrm>
            <a:off x="3327991" y="4603894"/>
            <a:ext cx="3646967" cy="127590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1CC6-17C1-434C-A8B5-6F91D60FAB7A}"/>
              </a:ext>
            </a:extLst>
          </p:cNvPr>
          <p:cNvSpPr txBox="1"/>
          <p:nvPr/>
        </p:nvSpPr>
        <p:spPr>
          <a:xfrm>
            <a:off x="4743852" y="4795280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Kansas 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EE888-7122-FE4E-84B7-B426202A7197}"/>
              </a:ext>
            </a:extLst>
          </p:cNvPr>
          <p:cNvSpPr txBox="1"/>
          <p:nvPr/>
        </p:nvSpPr>
        <p:spPr>
          <a:xfrm>
            <a:off x="4743851" y="5355998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Tampa Bay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C2982-1441-DD4C-BBBA-58E09D086CCE}"/>
              </a:ext>
            </a:extLst>
          </p:cNvPr>
          <p:cNvSpPr txBox="1"/>
          <p:nvPr/>
        </p:nvSpPr>
        <p:spPr>
          <a:xfrm>
            <a:off x="3673488" y="4795280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11F2-A3FF-B74D-9CC0-F69C01913B72}"/>
              </a:ext>
            </a:extLst>
          </p:cNvPr>
          <p:cNvSpPr txBox="1"/>
          <p:nvPr/>
        </p:nvSpPr>
        <p:spPr>
          <a:xfrm>
            <a:off x="3673487" y="5355998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13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C6F9-FEC2-EF48-8924-520E9655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Ensemble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811-E9D4-3343-B142-3338A0EE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Prediction: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Methodology: </a:t>
            </a:r>
            <a:r>
              <a:rPr lang="en-US" dirty="0"/>
              <a:t>The r squared values for my Tampa Bay models were very high (0.82), but low for Kansas City (~0.4). Because of this, I am using the lower of my Tampa Bay predictions since it is closer to my Lazy Man’s Ensemble model. For Kansas City, however, since I am not as accurate, I am using the score from the Lazy Man’s model.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944D1-E651-8145-9E52-4FBF25CC0E36}"/>
              </a:ext>
            </a:extLst>
          </p:cNvPr>
          <p:cNvSpPr/>
          <p:nvPr/>
        </p:nvSpPr>
        <p:spPr>
          <a:xfrm>
            <a:off x="3615070" y="2052080"/>
            <a:ext cx="3646967" cy="127590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5A85F-7013-C34D-AB00-A8510693E535}"/>
              </a:ext>
            </a:extLst>
          </p:cNvPr>
          <p:cNvSpPr txBox="1"/>
          <p:nvPr/>
        </p:nvSpPr>
        <p:spPr>
          <a:xfrm>
            <a:off x="5030931" y="2243466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Kansas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91BA-08FD-9248-BEF9-75ABB4AF6988}"/>
              </a:ext>
            </a:extLst>
          </p:cNvPr>
          <p:cNvSpPr txBox="1"/>
          <p:nvPr/>
        </p:nvSpPr>
        <p:spPr>
          <a:xfrm>
            <a:off x="5030930" y="2804184"/>
            <a:ext cx="19670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Tampa Bay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6F90A-3D8F-9643-8554-997A756994E1}"/>
              </a:ext>
            </a:extLst>
          </p:cNvPr>
          <p:cNvSpPr txBox="1"/>
          <p:nvPr/>
        </p:nvSpPr>
        <p:spPr>
          <a:xfrm>
            <a:off x="3960567" y="2243466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8D48D-F6B4-2749-940E-9E74BB116247}"/>
              </a:ext>
            </a:extLst>
          </p:cNvPr>
          <p:cNvSpPr txBox="1"/>
          <p:nvPr/>
        </p:nvSpPr>
        <p:spPr>
          <a:xfrm>
            <a:off x="3960566" y="2804184"/>
            <a:ext cx="7248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8505957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618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Modern Love</vt:lpstr>
      <vt:lpstr>BohemianVTI</vt:lpstr>
      <vt:lpstr>Super Bowl 55 Prediction</vt:lpstr>
      <vt:lpstr>Prediction</vt:lpstr>
      <vt:lpstr>Model #1: Success Rate</vt:lpstr>
      <vt:lpstr>Model #1: Success Rate</vt:lpstr>
      <vt:lpstr>Model #1.2: Success Rate + In-game Stats</vt:lpstr>
      <vt:lpstr>Model #1.2: Success Rate + In-game Stats</vt:lpstr>
      <vt:lpstr>Model #2: ”Lazy Man’s” Ensemble</vt:lpstr>
      <vt:lpstr>Model #2: ”Lazy Man’s” Ensemble</vt:lpstr>
      <vt:lpstr>Final Ensemble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Bowl 55 Prediction</dc:title>
  <dc:creator>Marianna Carini-MSBA21A</dc:creator>
  <cp:lastModifiedBy>Marianna Carini-MSBA21A</cp:lastModifiedBy>
  <cp:revision>14</cp:revision>
  <dcterms:created xsi:type="dcterms:W3CDTF">2021-02-07T00:38:44Z</dcterms:created>
  <dcterms:modified xsi:type="dcterms:W3CDTF">2021-02-07T01:45:55Z</dcterms:modified>
</cp:coreProperties>
</file>