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5"/>
    <p:restoredTop sz="94745"/>
  </p:normalViewPr>
  <p:slideViewPr>
    <p:cSldViewPr snapToGrid="0" snapToObjects="1">
      <p:cViewPr varScale="1">
        <p:scale>
          <a:sx n="85" d="100"/>
          <a:sy n="85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nannacarini/Documents/MSBA/Winter/BANA%20290%20Forecasting/netflix/NFLX_moving_avg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Netflix Adj Close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NFLX_moving_avg!$B$1</c:f>
              <c:strCache>
                <c:ptCount val="1"/>
                <c:pt idx="0">
                  <c:v>Adj Close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5.856643408897811E-2"/>
                  <c:y val="-0.1036349763965221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835049833135196E-2"/>
                      <c:h val="4.552390744662186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AEE-194A-88AE-43A78699E60F}"/>
                </c:ext>
              </c:extLst>
            </c:dLbl>
            <c:dLbl>
              <c:idx val="30"/>
              <c:layout>
                <c:manualLayout>
                  <c:x val="-4.5551670958094162E-2"/>
                  <c:y val="-2.37496820908696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AEE-194A-88AE-43A78699E60F}"/>
                </c:ext>
              </c:extLst>
            </c:dLbl>
            <c:dLbl>
              <c:idx val="36"/>
              <c:layout>
                <c:manualLayout>
                  <c:x val="-4.1213416581132825E-2"/>
                  <c:y val="2.5908744099130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AEE-194A-88AE-43A78699E60F}"/>
                </c:ext>
              </c:extLst>
            </c:dLbl>
            <c:dLbl>
              <c:idx val="45"/>
              <c:layout>
                <c:manualLayout>
                  <c:x val="-1.9522144696326037E-2"/>
                  <c:y val="2.80678061073914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AEE-194A-88AE-43A78699E60F}"/>
                </c:ext>
              </c:extLst>
            </c:dLbl>
            <c:dLbl>
              <c:idx val="56"/>
              <c:layout>
                <c:manualLayout>
                  <c:x val="-3.7959725798411739E-2"/>
                  <c:y val="-2.374968209086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AEE-194A-88AE-43A78699E6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12"/>
            <c:dispRSqr val="0"/>
            <c:dispEq val="0"/>
          </c:trendline>
          <c:cat>
            <c:numRef>
              <c:f>NFLX_moving_avg!$A$2:$A$64</c:f>
              <c:numCache>
                <c:formatCode>m/d/yy</c:formatCode>
                <c:ptCount val="63"/>
                <c:pt idx="0">
                  <c:v>42339</c:v>
                </c:pt>
                <c:pt idx="1">
                  <c:v>42370</c:v>
                </c:pt>
                <c:pt idx="2">
                  <c:v>42401</c:v>
                </c:pt>
                <c:pt idx="3">
                  <c:v>42430</c:v>
                </c:pt>
                <c:pt idx="4">
                  <c:v>42461</c:v>
                </c:pt>
                <c:pt idx="5">
                  <c:v>42491</c:v>
                </c:pt>
                <c:pt idx="6">
                  <c:v>42522</c:v>
                </c:pt>
                <c:pt idx="7">
                  <c:v>42552</c:v>
                </c:pt>
                <c:pt idx="8">
                  <c:v>42583</c:v>
                </c:pt>
                <c:pt idx="9">
                  <c:v>42614</c:v>
                </c:pt>
                <c:pt idx="10">
                  <c:v>42644</c:v>
                </c:pt>
                <c:pt idx="11">
                  <c:v>42675</c:v>
                </c:pt>
                <c:pt idx="12">
                  <c:v>42705</c:v>
                </c:pt>
                <c:pt idx="13">
                  <c:v>42736</c:v>
                </c:pt>
                <c:pt idx="14">
                  <c:v>42767</c:v>
                </c:pt>
                <c:pt idx="15">
                  <c:v>42795</c:v>
                </c:pt>
                <c:pt idx="16">
                  <c:v>42826</c:v>
                </c:pt>
                <c:pt idx="17">
                  <c:v>42856</c:v>
                </c:pt>
                <c:pt idx="18">
                  <c:v>42887</c:v>
                </c:pt>
                <c:pt idx="19">
                  <c:v>42917</c:v>
                </c:pt>
                <c:pt idx="20">
                  <c:v>42948</c:v>
                </c:pt>
                <c:pt idx="21">
                  <c:v>42979</c:v>
                </c:pt>
                <c:pt idx="22">
                  <c:v>43009</c:v>
                </c:pt>
                <c:pt idx="23">
                  <c:v>43040</c:v>
                </c:pt>
                <c:pt idx="24">
                  <c:v>43070</c:v>
                </c:pt>
                <c:pt idx="25">
                  <c:v>43101</c:v>
                </c:pt>
                <c:pt idx="26">
                  <c:v>43132</c:v>
                </c:pt>
                <c:pt idx="27">
                  <c:v>43160</c:v>
                </c:pt>
                <c:pt idx="28">
                  <c:v>43191</c:v>
                </c:pt>
                <c:pt idx="29">
                  <c:v>43221</c:v>
                </c:pt>
                <c:pt idx="30">
                  <c:v>43252</c:v>
                </c:pt>
                <c:pt idx="31">
                  <c:v>43282</c:v>
                </c:pt>
                <c:pt idx="32">
                  <c:v>43313</c:v>
                </c:pt>
                <c:pt idx="33">
                  <c:v>43344</c:v>
                </c:pt>
                <c:pt idx="34">
                  <c:v>43374</c:v>
                </c:pt>
                <c:pt idx="35">
                  <c:v>43405</c:v>
                </c:pt>
                <c:pt idx="36">
                  <c:v>43435</c:v>
                </c:pt>
                <c:pt idx="37">
                  <c:v>43466</c:v>
                </c:pt>
                <c:pt idx="38">
                  <c:v>43497</c:v>
                </c:pt>
                <c:pt idx="39">
                  <c:v>43525</c:v>
                </c:pt>
                <c:pt idx="40">
                  <c:v>43556</c:v>
                </c:pt>
                <c:pt idx="41">
                  <c:v>43586</c:v>
                </c:pt>
                <c:pt idx="42">
                  <c:v>43617</c:v>
                </c:pt>
                <c:pt idx="43">
                  <c:v>43647</c:v>
                </c:pt>
                <c:pt idx="44">
                  <c:v>43678</c:v>
                </c:pt>
                <c:pt idx="45">
                  <c:v>43709</c:v>
                </c:pt>
                <c:pt idx="46">
                  <c:v>43739</c:v>
                </c:pt>
                <c:pt idx="47">
                  <c:v>43770</c:v>
                </c:pt>
                <c:pt idx="48">
                  <c:v>43800</c:v>
                </c:pt>
                <c:pt idx="49">
                  <c:v>43831</c:v>
                </c:pt>
                <c:pt idx="50">
                  <c:v>43862</c:v>
                </c:pt>
                <c:pt idx="51">
                  <c:v>43891</c:v>
                </c:pt>
                <c:pt idx="52">
                  <c:v>43922</c:v>
                </c:pt>
                <c:pt idx="53">
                  <c:v>43952</c:v>
                </c:pt>
                <c:pt idx="54">
                  <c:v>43983</c:v>
                </c:pt>
                <c:pt idx="55">
                  <c:v>44013</c:v>
                </c:pt>
                <c:pt idx="56">
                  <c:v>44044</c:v>
                </c:pt>
                <c:pt idx="57">
                  <c:v>44075</c:v>
                </c:pt>
                <c:pt idx="58">
                  <c:v>44105</c:v>
                </c:pt>
                <c:pt idx="59">
                  <c:v>44136</c:v>
                </c:pt>
                <c:pt idx="60">
                  <c:v>44166</c:v>
                </c:pt>
                <c:pt idx="61">
                  <c:v>44197</c:v>
                </c:pt>
                <c:pt idx="62">
                  <c:v>44228</c:v>
                </c:pt>
              </c:numCache>
            </c:numRef>
          </c:cat>
          <c:val>
            <c:numRef>
              <c:f>NFLX_moving_avg!$B$2:$B$64</c:f>
              <c:numCache>
                <c:formatCode>General</c:formatCode>
                <c:ptCount val="63"/>
                <c:pt idx="0">
                  <c:v>114.38</c:v>
                </c:pt>
                <c:pt idx="1">
                  <c:v>91.84</c:v>
                </c:pt>
                <c:pt idx="2">
                  <c:v>93.41</c:v>
                </c:pt>
                <c:pt idx="3">
                  <c:v>102.230003</c:v>
                </c:pt>
                <c:pt idx="4">
                  <c:v>90.029999000000004</c:v>
                </c:pt>
                <c:pt idx="5">
                  <c:v>102.57</c:v>
                </c:pt>
                <c:pt idx="6">
                  <c:v>91.480002999999996</c:v>
                </c:pt>
                <c:pt idx="7">
                  <c:v>91.25</c:v>
                </c:pt>
                <c:pt idx="8">
                  <c:v>97.449996999999996</c:v>
                </c:pt>
                <c:pt idx="9">
                  <c:v>98.550003000000004</c:v>
                </c:pt>
                <c:pt idx="10">
                  <c:v>124.870003</c:v>
                </c:pt>
                <c:pt idx="11">
                  <c:v>117</c:v>
                </c:pt>
                <c:pt idx="12">
                  <c:v>123.800003</c:v>
                </c:pt>
                <c:pt idx="13">
                  <c:v>140.71000699999999</c:v>
                </c:pt>
                <c:pt idx="14">
                  <c:v>142.13000500000001</c:v>
                </c:pt>
                <c:pt idx="15">
                  <c:v>147.80999800000001</c:v>
                </c:pt>
                <c:pt idx="16">
                  <c:v>152.199997</c:v>
                </c:pt>
                <c:pt idx="17">
                  <c:v>163.070007</c:v>
                </c:pt>
                <c:pt idx="18">
                  <c:v>149.41000399999999</c:v>
                </c:pt>
                <c:pt idx="19">
                  <c:v>181.66000399999999</c:v>
                </c:pt>
                <c:pt idx="20">
                  <c:v>174.71000699999999</c:v>
                </c:pt>
                <c:pt idx="21">
                  <c:v>181.35000600000001</c:v>
                </c:pt>
                <c:pt idx="22">
                  <c:v>196.429993</c:v>
                </c:pt>
                <c:pt idx="23">
                  <c:v>187.58000200000001</c:v>
                </c:pt>
                <c:pt idx="24">
                  <c:v>191.96000699999999</c:v>
                </c:pt>
                <c:pt idx="25">
                  <c:v>270.29998799999998</c:v>
                </c:pt>
                <c:pt idx="26">
                  <c:v>291.38000499999998</c:v>
                </c:pt>
                <c:pt idx="27">
                  <c:v>295.35000600000001</c:v>
                </c:pt>
                <c:pt idx="28">
                  <c:v>312.459991</c:v>
                </c:pt>
                <c:pt idx="29">
                  <c:v>351.60000600000001</c:v>
                </c:pt>
                <c:pt idx="30">
                  <c:v>391.42999300000002</c:v>
                </c:pt>
                <c:pt idx="31">
                  <c:v>337.45001200000002</c:v>
                </c:pt>
                <c:pt idx="32">
                  <c:v>367.67999300000002</c:v>
                </c:pt>
                <c:pt idx="33">
                  <c:v>374.13000499999998</c:v>
                </c:pt>
                <c:pt idx="34">
                  <c:v>301.77999899999998</c:v>
                </c:pt>
                <c:pt idx="35">
                  <c:v>286.13000499999998</c:v>
                </c:pt>
                <c:pt idx="36">
                  <c:v>267.66000400000001</c:v>
                </c:pt>
                <c:pt idx="37">
                  <c:v>339.5</c:v>
                </c:pt>
                <c:pt idx="38">
                  <c:v>358.10000600000001</c:v>
                </c:pt>
                <c:pt idx="39">
                  <c:v>356.55999800000001</c:v>
                </c:pt>
                <c:pt idx="40">
                  <c:v>370.540009</c:v>
                </c:pt>
                <c:pt idx="41">
                  <c:v>343.27999899999998</c:v>
                </c:pt>
                <c:pt idx="42">
                  <c:v>367.32000699999998</c:v>
                </c:pt>
                <c:pt idx="43">
                  <c:v>322.98998999999998</c:v>
                </c:pt>
                <c:pt idx="44">
                  <c:v>293.75</c:v>
                </c:pt>
                <c:pt idx="45">
                  <c:v>267.61999500000002</c:v>
                </c:pt>
                <c:pt idx="46">
                  <c:v>287.41000400000001</c:v>
                </c:pt>
                <c:pt idx="47">
                  <c:v>314.66000400000001</c:v>
                </c:pt>
                <c:pt idx="48">
                  <c:v>323.57000699999998</c:v>
                </c:pt>
                <c:pt idx="49">
                  <c:v>345.08999599999999</c:v>
                </c:pt>
                <c:pt idx="50">
                  <c:v>369.02999899999998</c:v>
                </c:pt>
                <c:pt idx="51">
                  <c:v>375.5</c:v>
                </c:pt>
                <c:pt idx="52">
                  <c:v>419.85000600000001</c:v>
                </c:pt>
                <c:pt idx="53">
                  <c:v>419.73001099999999</c:v>
                </c:pt>
                <c:pt idx="54">
                  <c:v>455.040009</c:v>
                </c:pt>
                <c:pt idx="55">
                  <c:v>488.88000499999998</c:v>
                </c:pt>
                <c:pt idx="56">
                  <c:v>529.55999799999995</c:v>
                </c:pt>
                <c:pt idx="57">
                  <c:v>500.02999899999998</c:v>
                </c:pt>
                <c:pt idx="58">
                  <c:v>475.73998999999998</c:v>
                </c:pt>
                <c:pt idx="59">
                  <c:v>490.70001200000002</c:v>
                </c:pt>
                <c:pt idx="60">
                  <c:v>540.72997999999995</c:v>
                </c:pt>
                <c:pt idx="61">
                  <c:v>532.39001499999995</c:v>
                </c:pt>
                <c:pt idx="62">
                  <c:v>553.40997300000004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EE-194A-88AE-43A78699E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3094063"/>
        <c:axId val="1253909311"/>
      </c:lineChart>
      <c:dateAx>
        <c:axId val="1253094063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909311"/>
        <c:crosses val="autoZero"/>
        <c:auto val="1"/>
        <c:lblOffset val="100"/>
        <c:baseTimeUnit val="months"/>
      </c:dateAx>
      <c:valAx>
        <c:axId val="125390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09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0.52448</cdr:x>
      <cdr:y>0.61021</cdr:y>
    </cdr:from>
    <cdr:to>
      <cdr:x>0.64685</cdr:x>
      <cdr:y>0.69838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7A4DA07-FCC6-D84E-AC2E-9A1E1F10B0E0}"/>
            </a:ext>
          </a:extLst>
        </cdr:cNvPr>
        <cdr:cNvSpPr txBox="1"/>
      </cdr:nvSpPr>
      <cdr:spPr>
        <a:xfrm xmlns:a="http://schemas.openxmlformats.org/drawingml/2006/main">
          <a:off x="6141493" y="3589358"/>
          <a:ext cx="1433016" cy="5186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dirty="0"/>
            <a:t>Cambridge Analytica Scandal</a:t>
          </a:r>
        </a:p>
      </cdr:txBody>
    </cdr:sp>
  </cdr:relSizeAnchor>
  <cdr:relSizeAnchor xmlns:cdr="http://schemas.openxmlformats.org/drawingml/2006/chartDrawing">
    <cdr:from>
      <cdr:x>0.22028</cdr:x>
      <cdr:y>0.35202</cdr:y>
    </cdr:from>
    <cdr:to>
      <cdr:x>0.36215</cdr:x>
      <cdr:y>0.44019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2EE325AB-2336-E647-AE73-637EB9C7ADDE}"/>
            </a:ext>
          </a:extLst>
        </cdr:cNvPr>
        <cdr:cNvSpPr txBox="1"/>
      </cdr:nvSpPr>
      <cdr:spPr>
        <a:xfrm xmlns:a="http://schemas.openxmlformats.org/drawingml/2006/main">
          <a:off x="2579427" y="2070665"/>
          <a:ext cx="1661237" cy="5186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8.3M users added due to original content</a:t>
          </a:r>
        </a:p>
      </cdr:txBody>
    </cdr:sp>
  </cdr:relSizeAnchor>
  <cdr:relSizeAnchor xmlns:cdr="http://schemas.openxmlformats.org/drawingml/2006/chartDrawing">
    <cdr:from>
      <cdr:x>0.40645</cdr:x>
      <cdr:y>0.17865</cdr:y>
    </cdr:from>
    <cdr:to>
      <cdr:x>0.59355</cdr:x>
      <cdr:y>0.30033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AD484C3D-499B-544F-AC02-6878DAF964C2}"/>
            </a:ext>
          </a:extLst>
        </cdr:cNvPr>
        <cdr:cNvSpPr txBox="1"/>
      </cdr:nvSpPr>
      <cdr:spPr>
        <a:xfrm xmlns:a="http://schemas.openxmlformats.org/drawingml/2006/main">
          <a:off x="4759466" y="1050876"/>
          <a:ext cx="2190845" cy="71574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Dip in prices due to Us-China tensions &amp; scandal with leadership drove prices up </a:t>
          </a:r>
        </a:p>
      </cdr:txBody>
    </cdr:sp>
  </cdr:relSizeAnchor>
  <cdr:relSizeAnchor xmlns:cdr="http://schemas.openxmlformats.org/drawingml/2006/chartDrawing">
    <cdr:from>
      <cdr:x>0.68149</cdr:x>
      <cdr:y>0.58172</cdr:y>
    </cdr:from>
    <cdr:to>
      <cdr:x>0.80387</cdr:x>
      <cdr:y>0.66989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56064BEC-B23F-7445-B7B2-388178C32300}"/>
            </a:ext>
          </a:extLst>
        </cdr:cNvPr>
        <cdr:cNvSpPr txBox="1"/>
      </cdr:nvSpPr>
      <cdr:spPr>
        <a:xfrm xmlns:a="http://schemas.openxmlformats.org/drawingml/2006/main">
          <a:off x="7980149" y="3421794"/>
          <a:ext cx="1433016" cy="5186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Apple &amp; Disney+ announcements</a:t>
          </a:r>
        </a:p>
      </cdr:txBody>
    </cdr:sp>
  </cdr:relSizeAnchor>
  <cdr:relSizeAnchor xmlns:cdr="http://schemas.openxmlformats.org/drawingml/2006/chartDrawing">
    <cdr:from>
      <cdr:x>0.66487</cdr:x>
      <cdr:y>0.04524</cdr:y>
    </cdr:from>
    <cdr:to>
      <cdr:x>0.85197</cdr:x>
      <cdr:y>0.16692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8BB14526-8280-754A-8A50-26578DDB9B75}"/>
            </a:ext>
          </a:extLst>
        </cdr:cNvPr>
        <cdr:cNvSpPr txBox="1"/>
      </cdr:nvSpPr>
      <cdr:spPr>
        <a:xfrm xmlns:a="http://schemas.openxmlformats.org/drawingml/2006/main">
          <a:off x="7785477" y="266130"/>
          <a:ext cx="2190845" cy="71574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Survey stats most users would keep subscription after COVID restrictions are lifted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EFA17-1B54-2C4E-B7CA-61142B19C51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7DD21-AB1C-5145-A194-AEB116995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7DD21-AB1C-5145-A194-AEB116995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4259-F2F8-CE40-8203-141D19EEC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8B0C-E1EF-C141-B1BD-8109BA789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FAE2-12AF-B744-9C81-531A1711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FA83-0909-7645-B9DA-C9AA5506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6424-88ED-1B48-8075-C7DDD272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8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7DB4-1C1D-7842-9DAE-31317362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66A3D-98F0-6F45-9003-34022D3F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83C0-DC44-2A48-AC7E-4F3FAD75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B085-A4D9-0B4E-BD59-45BCD950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27BE-61A4-B540-A973-D0452967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25354-5637-774B-814B-05DE021B4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76833-A039-7248-92AD-2FDC227C8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0222-653A-F941-AD76-5EB05BF9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81C0-28D4-3D4C-8AB9-1052F2CA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C2A4-3EB0-D44C-9025-A7B71869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6BEC-40E3-144C-8B56-549D30DE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8042-6E76-B44F-A0DA-A789B9AA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7F4E-12C8-E746-A034-F3B67EA1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F42-0D36-8E4C-B20A-559EA7F7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046FB-13BF-1C4D-82D7-EDF438D3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8DFD-578E-B942-BD07-80465B98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AEBE3-8B3D-DE44-87E7-41CC9D7A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8849-3E50-F441-924E-ED5D94AA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587B-FF79-8546-9249-A58B03CE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F205-8713-AE46-9AAB-7B217504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7F89-6343-7A4C-9E18-D6290A89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68C7C-E4C8-734F-91C8-893339390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AE550-6592-724F-9199-C29F7C67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4C79-D259-6549-B05B-9012AF7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C887-48DC-494E-B01D-54039D1C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E21E6-BF15-DD41-806B-EEF7FD6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08B9-2276-6840-85CD-9BD57AB2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8F24-9684-7945-AF68-AC5CB121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884F2-986E-0E43-BFE3-183915D8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15C96-1344-7543-AE68-9FE252BFA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2FCCC-5617-984A-85C3-129CD59B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624E-A9F4-3C48-968B-423142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01CF5-4865-5C45-865F-9DF889A3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18E6-454D-A448-8A76-41129B68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CBE-66D7-1646-A45D-F1536032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D0FD4-0D0D-C746-AD71-2AB204C0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15740-80CF-924D-896A-2771065B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F2970-8D0A-FC4B-B301-155076D1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0E50F-21C2-0747-BE9B-C485BE79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C7433-FB64-7F40-9C06-62DFCF8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CC17-1436-224D-8A54-F01800F1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0319-38C9-AC4E-8A31-278D0729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4483-1ADA-D945-BF7A-F748F992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B5DB-570D-714B-A373-5E08678FC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97C1D-D27D-3C47-ABAA-1656DC2E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ED086-7011-8248-946C-F4D1B81A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52779-0C39-C645-B9A8-A8917058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848E-BA84-A840-B44A-0C43A4A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30038-5885-B84A-B177-BA7014548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E3272-9699-3042-A923-0F18D804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EC527-38DB-7741-B13F-B145A9C3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7B855-27EA-0249-A280-3666627B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C7FB4-44A9-5645-9EED-1271E340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94C37-6464-494C-9535-22C481E4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59C9-4BBA-3D4B-985F-DE1C86D0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F068-C22B-5E42-AF83-BCD8BE49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DC44-9664-B34B-A66D-3F8D3555E51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DE5B-F1B9-984F-AF10-D945E43DB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335B-F1D7-8141-979A-76A437EC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761B9-F180-034D-BB66-C24673F7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1FAC-6326-2C4B-8925-297201B98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Stock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40E05-2AE2-C047-B287-82FED9428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B161-0624-6D40-8C58-263B21FC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4B3F-D4D1-8F44-924B-BC4D9FB1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Company: Netflix</a:t>
            </a:r>
          </a:p>
          <a:p>
            <a:r>
              <a:rPr lang="en-US" dirty="0"/>
              <a:t>Industry: tech &amp; entertainment</a:t>
            </a:r>
          </a:p>
          <a:p>
            <a:r>
              <a:rPr lang="en-US" dirty="0"/>
              <a:t>What they do: media streaming service</a:t>
            </a:r>
          </a:p>
          <a:p>
            <a:pPr lvl="1"/>
            <a:r>
              <a:rPr lang="en-US" dirty="0"/>
              <a:t>The visionaries who brought us binge watching</a:t>
            </a:r>
          </a:p>
          <a:p>
            <a:pPr lvl="1"/>
            <a:r>
              <a:rPr lang="en-US" dirty="0"/>
              <a:t> 204 million paid memberships in over 190 countries</a:t>
            </a:r>
          </a:p>
        </p:txBody>
      </p:sp>
    </p:spTree>
    <p:extLst>
      <p:ext uri="{BB962C8B-B14F-4D97-AF65-F5344CB8AC3E}">
        <p14:creationId xmlns:p14="http://schemas.microsoft.com/office/powerpoint/2010/main" val="337818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B7FD5D-E1AD-394D-ADA8-1A6EFB943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871845"/>
              </p:ext>
            </p:extLst>
          </p:nvPr>
        </p:nvGraphicFramePr>
        <p:xfrm>
          <a:off x="313898" y="354843"/>
          <a:ext cx="11709779" cy="588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7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9FCDABE-DD33-8047-8E14-ACC487A0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615" y="332688"/>
            <a:ext cx="8896770" cy="6192624"/>
          </a:xfrm>
        </p:spPr>
      </p:pic>
    </p:spTree>
    <p:extLst>
      <p:ext uri="{BB962C8B-B14F-4D97-AF65-F5344CB8AC3E}">
        <p14:creationId xmlns:p14="http://schemas.microsoft.com/office/powerpoint/2010/main" val="195274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9ED0-97F8-8442-A665-190A7E05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E58-FA94-C047-8523-2A8A1168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ARIMA based on monthly 2020 through current values</a:t>
            </a:r>
          </a:p>
          <a:p>
            <a:r>
              <a:rPr lang="en-US" dirty="0"/>
              <a:t>Simple ETS based on monthly 2020 through current values</a:t>
            </a:r>
          </a:p>
          <a:p>
            <a:pPr lvl="1"/>
            <a:r>
              <a:rPr lang="en-US" dirty="0"/>
              <a:t>80% confidence interval </a:t>
            </a:r>
          </a:p>
          <a:p>
            <a:r>
              <a:rPr lang="en-US" dirty="0"/>
              <a:t>Moving 12mo avg.</a:t>
            </a:r>
          </a:p>
          <a:p>
            <a:pPr lvl="1"/>
            <a:r>
              <a:rPr lang="en-US" dirty="0"/>
              <a:t>Played with different months, this one had the best MAPE</a:t>
            </a:r>
          </a:p>
          <a:p>
            <a:r>
              <a:rPr lang="en-US" dirty="0"/>
              <a:t>Linear regression based on competitor’s stocks, market indexes (DJI), GDP monthly from past 5 years</a:t>
            </a:r>
          </a:p>
          <a:p>
            <a:pPr lvl="1"/>
            <a:r>
              <a:rPr lang="en-US" dirty="0"/>
              <a:t>Lagged competitors stock values &amp; volume (Comcast, DirecTV)</a:t>
            </a:r>
          </a:p>
          <a:p>
            <a:pPr lvl="1"/>
            <a:r>
              <a:rPr lang="en-US" dirty="0"/>
              <a:t>Took logs were needed</a:t>
            </a:r>
          </a:p>
        </p:txBody>
      </p:sp>
    </p:spTree>
    <p:extLst>
      <p:ext uri="{BB962C8B-B14F-4D97-AF65-F5344CB8AC3E}">
        <p14:creationId xmlns:p14="http://schemas.microsoft.com/office/powerpoint/2010/main" val="12144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A58A-A74C-814D-9B1E-C23D2FCB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results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6E862F-ADCD-F74F-BD09-9D2B37142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466" y="1690688"/>
            <a:ext cx="4735279" cy="4351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018B6A2-0C2E-5749-836B-2EB0A74C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50" y="927463"/>
            <a:ext cx="6314595" cy="54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4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ADE1-D51D-DC48-A234-F0B2BF6E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DIRV Scatter Plot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0FFDD44-B2D3-994B-BD41-744F26C13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060" y="1376855"/>
            <a:ext cx="5859880" cy="5481145"/>
          </a:xfrm>
        </p:spPr>
      </p:pic>
    </p:spTree>
    <p:extLst>
      <p:ext uri="{BB962C8B-B14F-4D97-AF65-F5344CB8AC3E}">
        <p14:creationId xmlns:p14="http://schemas.microsoft.com/office/powerpoint/2010/main" val="337099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156</Words>
  <Application>Microsoft Macintosh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Netflix Stock Forecast</vt:lpstr>
      <vt:lpstr>PowerPoint Presentation</vt:lpstr>
      <vt:lpstr>PowerPoint Presentation</vt:lpstr>
      <vt:lpstr>PowerPoint Presentation</vt:lpstr>
      <vt:lpstr>PowerPoint Presentation</vt:lpstr>
      <vt:lpstr>Linear model results</vt:lpstr>
      <vt:lpstr>Log DIRV Scatter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Marianna Carini-MSBA21A</dc:creator>
  <cp:lastModifiedBy>Marianna Carini-MSBA21A</cp:lastModifiedBy>
  <cp:revision>12</cp:revision>
  <dcterms:created xsi:type="dcterms:W3CDTF">2021-03-16T03:39:25Z</dcterms:created>
  <dcterms:modified xsi:type="dcterms:W3CDTF">2021-03-17T22:34:46Z</dcterms:modified>
</cp:coreProperties>
</file>