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Play"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bUDJIJy+cuW0dyLPgV/AsOeIS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40C4CD-76D5-4622-B9E9-F63F6183ABEA}">
  <a:tblStyle styleId="{C740C4CD-76D5-4622-B9E9-F63F6183ABE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6" d="100"/>
          <a:sy n="156" d="100"/>
        </p:scale>
        <p:origin x="4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Casillas" userId="cc0ef865b6a61cf1" providerId="LiveId" clId="{1299ED67-3251-4CA5-91F5-ECA8D0481A00}"/>
    <pc:docChg chg="modSld">
      <pc:chgData name="Manuel Casillas" userId="cc0ef865b6a61cf1" providerId="LiveId" clId="{1299ED67-3251-4CA5-91F5-ECA8D0481A00}" dt="2025-03-21T15:31:20.716" v="169"/>
      <pc:docMkLst>
        <pc:docMk/>
      </pc:docMkLst>
      <pc:sldChg chg="modSp mod">
        <pc:chgData name="Manuel Casillas" userId="cc0ef865b6a61cf1" providerId="LiveId" clId="{1299ED67-3251-4CA5-91F5-ECA8D0481A00}" dt="2025-03-21T15:31:20.716" v="169"/>
        <pc:sldMkLst>
          <pc:docMk/>
          <pc:sldMk cId="0" sldId="261"/>
        </pc:sldMkLst>
        <pc:spChg chg="mod">
          <ac:chgData name="Manuel Casillas" userId="cc0ef865b6a61cf1" providerId="LiveId" clId="{1299ED67-3251-4CA5-91F5-ECA8D0481A00}" dt="2025-03-21T15:31:20.716" v="169"/>
          <ac:spMkLst>
            <pc:docMk/>
            <pc:sldMk cId="0" sldId="261"/>
            <ac:spMk id="154" creationId="{00000000-0000-0000-0000-000000000000}"/>
          </ac:spMkLst>
        </pc:spChg>
        <pc:spChg chg="mod">
          <ac:chgData name="Manuel Casillas" userId="cc0ef865b6a61cf1" providerId="LiveId" clId="{1299ED67-3251-4CA5-91F5-ECA8D0481A00}" dt="2025-03-21T15:31:19.439" v="168" actId="21"/>
          <ac:spMkLst>
            <pc:docMk/>
            <pc:sldMk cId="0" sldId="261"/>
            <ac:spMk id="15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311ea0365b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311ea036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311ea0365b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311ea0365b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327ae9a1b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327ae9a1b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327ae9a1b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327ae9a1b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39751da1d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39751da1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4"/>
          <p:cNvSpPr>
            <a:spLocks noGrp="1"/>
          </p:cNvSpPr>
          <p:nvPr>
            <p:ph type="pic" idx="2"/>
          </p:nvPr>
        </p:nvSpPr>
        <p:spPr>
          <a:xfrm>
            <a:off x="5183188" y="987425"/>
            <a:ext cx="6172200" cy="4873625"/>
          </a:xfrm>
          <a:prstGeom prst="rect">
            <a:avLst/>
          </a:prstGeom>
          <a:noFill/>
          <a:ln>
            <a:noFill/>
          </a:ln>
        </p:spPr>
      </p:sp>
      <p:sp>
        <p:nvSpPr>
          <p:cNvPr id="64" name="Google Shape;64;p1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3311ea0365b_0_5"/>
          <p:cNvSpPr txBox="1">
            <a:spLocks noGrp="1"/>
          </p:cNvSpPr>
          <p:nvPr>
            <p:ph type="ctrTitle"/>
          </p:nvPr>
        </p:nvSpPr>
        <p:spPr>
          <a:xfrm>
            <a:off x="1456925" y="1438438"/>
            <a:ext cx="91440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SzPts val="990"/>
              <a:buNone/>
            </a:pPr>
            <a:r>
              <a:rPr lang="en-US" sz="4700"/>
              <a:t>Study on the Effect of Genetic Operators in a Layer-Based Representation of a Deep Neural Network in Evolutionary Neural Architecture Search</a:t>
            </a:r>
            <a:endParaRPr sz="4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3311ea0365b_1_2"/>
          <p:cNvSpPr txBox="1"/>
          <p:nvPr/>
        </p:nvSpPr>
        <p:spPr>
          <a:xfrm>
            <a:off x="581400" y="844450"/>
            <a:ext cx="11211900" cy="38481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700">
                <a:solidFill>
                  <a:schemeClr val="dk1"/>
                </a:solidFill>
              </a:rPr>
              <a:t>Designing deep neural networks (DDNs) often requires extensive expertise and computational resources. Evolutionary Neural Architecture Search (ENAS), emerged as a powerful alternative for automating this design process. By means of evolutionary algorithms (EAs), ENAS explores the search space of potential architectures, seeking well performing configurations. First, a representation and an encoding scheme of the neural network must be chosen. Next, genetic operators, such as crossover and mutation, are applied to the encoded architectures in order to search for promising networks of the search space. A layer-based representation offers an intuitive and scalable alternative by encoding the architecture at the level of layers, where the general architecture has linear connections. These layers represent common operators (e.g., convolutional, pooling, fully connected layers) as fundamental building blocks. This paper investigates the performance of different crossover and mutation operators applied to a layer-based architecture representation for image classification in the MNIST dataset, using integer and binary encodings. Several performance indicators (PIs) are calculated: accuracy, number of parameters, FLOPs and CPU-hours to measure the architecture performance, and mutation and crossover success rate for the genetic operators.  Wilcoxon tests are used to determine if there exists a significant difference between each PI obtained by the different genetic operators. </a:t>
            </a:r>
            <a:endParaRPr sz="1700">
              <a:solidFill>
                <a:schemeClr val="dk1"/>
              </a:solidFill>
            </a:endParaRPr>
          </a:p>
        </p:txBody>
      </p:sp>
      <p:sp>
        <p:nvSpPr>
          <p:cNvPr id="90" name="Google Shape;90;g3311ea0365b_1_2"/>
          <p:cNvSpPr txBox="1"/>
          <p:nvPr/>
        </p:nvSpPr>
        <p:spPr>
          <a:xfrm>
            <a:off x="313900" y="228850"/>
            <a:ext cx="2756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rPr>
              <a:t>Abstract</a:t>
            </a:r>
            <a:endParaRPr sz="2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4047149" y="307725"/>
            <a:ext cx="2158200" cy="141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Arial"/>
                <a:ea typeface="Arial"/>
                <a:cs typeface="Arial"/>
                <a:sym typeface="Arial"/>
              </a:rPr>
              <a:t>Layer-based representation</a:t>
            </a:r>
            <a:endParaRPr sz="1800" b="0" i="0" u="none" strike="noStrike" cap="none">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a:p>
        </p:txBody>
      </p:sp>
      <p:sp>
        <p:nvSpPr>
          <p:cNvPr id="96" name="Google Shape;96;p1"/>
          <p:cNvSpPr/>
          <p:nvPr/>
        </p:nvSpPr>
        <p:spPr>
          <a:xfrm>
            <a:off x="3623097" y="2037607"/>
            <a:ext cx="736500" cy="797700"/>
          </a:xfrm>
          <a:prstGeom prst="rect">
            <a:avLst/>
          </a:prstGeom>
          <a:solidFill>
            <a:schemeClr val="accent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Op1</a:t>
            </a:r>
            <a:endParaRPr/>
          </a:p>
        </p:txBody>
      </p:sp>
      <p:sp>
        <p:nvSpPr>
          <p:cNvPr id="97" name="Google Shape;97;p1"/>
          <p:cNvSpPr/>
          <p:nvPr/>
        </p:nvSpPr>
        <p:spPr>
          <a:xfrm>
            <a:off x="4586595" y="2037607"/>
            <a:ext cx="736500" cy="797700"/>
          </a:xfrm>
          <a:prstGeom prst="rect">
            <a:avLst/>
          </a:prstGeom>
          <a:solidFill>
            <a:schemeClr val="accent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Op2</a:t>
            </a:r>
            <a:endParaRPr/>
          </a:p>
        </p:txBody>
      </p:sp>
      <p:sp>
        <p:nvSpPr>
          <p:cNvPr id="98" name="Google Shape;98;p1"/>
          <p:cNvSpPr/>
          <p:nvPr/>
        </p:nvSpPr>
        <p:spPr>
          <a:xfrm>
            <a:off x="5549067" y="2037607"/>
            <a:ext cx="736500" cy="797700"/>
          </a:xfrm>
          <a:prstGeom prst="rect">
            <a:avLst/>
          </a:prstGeom>
          <a:solidFill>
            <a:schemeClr val="accent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Op3</a:t>
            </a:r>
            <a:endParaRPr/>
          </a:p>
        </p:txBody>
      </p:sp>
      <p:sp>
        <p:nvSpPr>
          <p:cNvPr id="99" name="Google Shape;99;p1"/>
          <p:cNvSpPr/>
          <p:nvPr/>
        </p:nvSpPr>
        <p:spPr>
          <a:xfrm>
            <a:off x="6511539" y="2037606"/>
            <a:ext cx="736500" cy="797700"/>
          </a:xfrm>
          <a:prstGeom prst="rect">
            <a:avLst/>
          </a:prstGeom>
          <a:solidFill>
            <a:schemeClr val="accent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Op4</a:t>
            </a:r>
            <a:endParaRPr/>
          </a:p>
        </p:txBody>
      </p:sp>
      <p:sp>
        <p:nvSpPr>
          <p:cNvPr id="100" name="Google Shape;100;p1"/>
          <p:cNvSpPr/>
          <p:nvPr/>
        </p:nvSpPr>
        <p:spPr>
          <a:xfrm>
            <a:off x="7506052" y="1479150"/>
            <a:ext cx="286200" cy="203130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F</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LAT</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T</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E</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n</a:t>
            </a:r>
            <a:endParaRPr/>
          </a:p>
        </p:txBody>
      </p:sp>
      <p:sp>
        <p:nvSpPr>
          <p:cNvPr id="101" name="Google Shape;101;p1"/>
          <p:cNvSpPr/>
          <p:nvPr/>
        </p:nvSpPr>
        <p:spPr>
          <a:xfrm>
            <a:off x="8048404" y="1399369"/>
            <a:ext cx="717600" cy="2479200"/>
          </a:xfrm>
          <a:prstGeom prst="rect">
            <a:avLst/>
          </a:prstGeom>
          <a:solidFill>
            <a:schemeClr val="accent2"/>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DL</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ReLU</a:t>
            </a:r>
            <a:endParaRPr sz="1800">
              <a:solidFill>
                <a:schemeClr val="lt1"/>
              </a:solidFill>
              <a:latin typeface="Arial"/>
              <a:ea typeface="Arial"/>
              <a:cs typeface="Arial"/>
              <a:sym typeface="Arial"/>
            </a:endParaRPr>
          </a:p>
        </p:txBody>
      </p:sp>
      <p:sp>
        <p:nvSpPr>
          <p:cNvPr id="102" name="Google Shape;102;p1"/>
          <p:cNvSpPr/>
          <p:nvPr/>
        </p:nvSpPr>
        <p:spPr>
          <a:xfrm>
            <a:off x="8949793" y="1399369"/>
            <a:ext cx="717600" cy="247920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DL</a:t>
            </a:r>
            <a:endParaRPr/>
          </a:p>
          <a:p>
            <a:pPr marL="0" marR="0" lvl="0" indent="0" algn="ctr" rtl="0">
              <a:spcBef>
                <a:spcPts val="0"/>
              </a:spcBef>
              <a:spcAft>
                <a:spcPts val="0"/>
              </a:spcAft>
              <a:buNone/>
            </a:pPr>
            <a:r>
              <a:rPr lang="en-US" sz="1800">
                <a:solidFill>
                  <a:schemeClr val="lt1"/>
                </a:solidFill>
                <a:latin typeface="Arial"/>
                <a:ea typeface="Arial"/>
                <a:cs typeface="Arial"/>
                <a:sym typeface="Arial"/>
              </a:rPr>
              <a:t>SoftMax</a:t>
            </a:r>
            <a:endParaRPr/>
          </a:p>
        </p:txBody>
      </p:sp>
      <p:sp>
        <p:nvSpPr>
          <p:cNvPr id="103" name="Google Shape;103;p1"/>
          <p:cNvSpPr/>
          <p:nvPr/>
        </p:nvSpPr>
        <p:spPr>
          <a:xfrm>
            <a:off x="2221500" y="1884182"/>
            <a:ext cx="768600" cy="110460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rPr>
              <a:t>6</a:t>
            </a:r>
            <a:endParaRPr sz="1800">
              <a:solidFill>
                <a:schemeClr val="lt1"/>
              </a:solidFill>
              <a:latin typeface="Arial"/>
              <a:ea typeface="Arial"/>
              <a:cs typeface="Arial"/>
              <a:sym typeface="Arial"/>
            </a:endParaRPr>
          </a:p>
        </p:txBody>
      </p:sp>
      <p:sp>
        <p:nvSpPr>
          <p:cNvPr id="104" name="Google Shape;104;p1"/>
          <p:cNvSpPr txBox="1"/>
          <p:nvPr/>
        </p:nvSpPr>
        <p:spPr>
          <a:xfrm>
            <a:off x="10249938" y="1313452"/>
            <a:ext cx="3081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0</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1</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2</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3</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4</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5</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6</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7</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8</a:t>
            </a:r>
            <a:endParaRPr/>
          </a:p>
          <a:p>
            <a:pPr marL="0" marR="0" lvl="0" indent="0" algn="l" rtl="0">
              <a:spcBef>
                <a:spcPts val="0"/>
              </a:spcBef>
              <a:spcAft>
                <a:spcPts val="0"/>
              </a:spcAft>
              <a:buNone/>
            </a:pPr>
            <a:r>
              <a:rPr lang="en-US" sz="1800">
                <a:solidFill>
                  <a:schemeClr val="dk1"/>
                </a:solidFill>
                <a:latin typeface="Arial"/>
                <a:ea typeface="Arial"/>
                <a:cs typeface="Arial"/>
                <a:sym typeface="Arial"/>
              </a:rPr>
              <a:t>9</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05" name="Google Shape;105;p1"/>
          <p:cNvCxnSpPr/>
          <p:nvPr/>
        </p:nvCxnSpPr>
        <p:spPr>
          <a:xfrm rot="10800000" flipH="1">
            <a:off x="9572833" y="1479104"/>
            <a:ext cx="677100" cy="7242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06" name="Google Shape;106;p1"/>
          <p:cNvCxnSpPr/>
          <p:nvPr/>
        </p:nvCxnSpPr>
        <p:spPr>
          <a:xfrm rot="10800000" flipH="1">
            <a:off x="9572833" y="1780004"/>
            <a:ext cx="677100" cy="4233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07" name="Google Shape;107;p1"/>
          <p:cNvCxnSpPr/>
          <p:nvPr/>
        </p:nvCxnSpPr>
        <p:spPr>
          <a:xfrm rot="10800000" flipH="1">
            <a:off x="9572833" y="2037752"/>
            <a:ext cx="677100" cy="2250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08" name="Google Shape;108;p1"/>
          <p:cNvCxnSpPr/>
          <p:nvPr/>
        </p:nvCxnSpPr>
        <p:spPr>
          <a:xfrm rot="10800000" flipH="1">
            <a:off x="9572833" y="2329105"/>
            <a:ext cx="677100" cy="1074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09" name="Google Shape;109;p1"/>
          <p:cNvCxnSpPr/>
          <p:nvPr/>
        </p:nvCxnSpPr>
        <p:spPr>
          <a:xfrm rot="10800000" flipH="1">
            <a:off x="9572833" y="2589812"/>
            <a:ext cx="728100" cy="1290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0" name="Google Shape;110;p1"/>
          <p:cNvCxnSpPr>
            <a:endCxn id="104" idx="1"/>
          </p:cNvCxnSpPr>
          <p:nvPr/>
        </p:nvCxnSpPr>
        <p:spPr>
          <a:xfrm rot="10800000" flipH="1">
            <a:off x="9558138" y="2883502"/>
            <a:ext cx="691800" cy="648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1" name="Google Shape;111;p1"/>
          <p:cNvCxnSpPr/>
          <p:nvPr/>
        </p:nvCxnSpPr>
        <p:spPr>
          <a:xfrm rot="10800000" flipH="1">
            <a:off x="9558225" y="3112356"/>
            <a:ext cx="742800" cy="705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2" name="Google Shape;112;p1"/>
          <p:cNvCxnSpPr/>
          <p:nvPr/>
        </p:nvCxnSpPr>
        <p:spPr>
          <a:xfrm>
            <a:off x="9565528" y="3418195"/>
            <a:ext cx="7356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3" name="Google Shape;113;p1"/>
          <p:cNvCxnSpPr/>
          <p:nvPr/>
        </p:nvCxnSpPr>
        <p:spPr>
          <a:xfrm rot="10800000" flipH="1">
            <a:off x="9504304" y="3686925"/>
            <a:ext cx="796800" cy="408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4" name="Google Shape;114;p1"/>
          <p:cNvCxnSpPr/>
          <p:nvPr/>
        </p:nvCxnSpPr>
        <p:spPr>
          <a:xfrm>
            <a:off x="9572832" y="3795832"/>
            <a:ext cx="775200" cy="1995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5" name="Google Shape;115;p1"/>
          <p:cNvCxnSpPr>
            <a:stCxn id="103" idx="3"/>
            <a:endCxn id="96" idx="1"/>
          </p:cNvCxnSpPr>
          <p:nvPr/>
        </p:nvCxnSpPr>
        <p:spPr>
          <a:xfrm>
            <a:off x="2990100" y="2436482"/>
            <a:ext cx="6330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6" name="Google Shape;116;p1"/>
          <p:cNvCxnSpPr>
            <a:endCxn id="97" idx="1"/>
          </p:cNvCxnSpPr>
          <p:nvPr/>
        </p:nvCxnSpPr>
        <p:spPr>
          <a:xfrm>
            <a:off x="4342695" y="2436457"/>
            <a:ext cx="2439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7" name="Google Shape;117;p1"/>
          <p:cNvCxnSpPr>
            <a:endCxn id="98" idx="1"/>
          </p:cNvCxnSpPr>
          <p:nvPr/>
        </p:nvCxnSpPr>
        <p:spPr>
          <a:xfrm>
            <a:off x="5262867" y="2430457"/>
            <a:ext cx="286200" cy="60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8" name="Google Shape;118;p1"/>
          <p:cNvCxnSpPr>
            <a:endCxn id="99" idx="1"/>
          </p:cNvCxnSpPr>
          <p:nvPr/>
        </p:nvCxnSpPr>
        <p:spPr>
          <a:xfrm>
            <a:off x="6280539" y="2430456"/>
            <a:ext cx="231000" cy="600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19" name="Google Shape;119;p1"/>
          <p:cNvCxnSpPr/>
          <p:nvPr/>
        </p:nvCxnSpPr>
        <p:spPr>
          <a:xfrm>
            <a:off x="7247969" y="2430360"/>
            <a:ext cx="3426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20" name="Google Shape;120;p1"/>
          <p:cNvCxnSpPr/>
          <p:nvPr/>
        </p:nvCxnSpPr>
        <p:spPr>
          <a:xfrm>
            <a:off x="7792244" y="2430360"/>
            <a:ext cx="253800" cy="0"/>
          </a:xfrm>
          <a:prstGeom prst="straightConnector1">
            <a:avLst/>
          </a:prstGeom>
          <a:noFill/>
          <a:ln w="19050" cap="flat" cmpd="sng">
            <a:solidFill>
              <a:schemeClr val="accent1"/>
            </a:solidFill>
            <a:prstDash val="solid"/>
            <a:miter lim="800000"/>
            <a:headEnd type="none" w="sm" len="sm"/>
            <a:tailEnd type="triangle" w="med" len="med"/>
          </a:ln>
        </p:spPr>
      </p:cxnSp>
      <p:cxnSp>
        <p:nvCxnSpPr>
          <p:cNvPr id="121" name="Google Shape;121;p1"/>
          <p:cNvCxnSpPr/>
          <p:nvPr/>
        </p:nvCxnSpPr>
        <p:spPr>
          <a:xfrm rot="10800000" flipH="1">
            <a:off x="8761480" y="2430415"/>
            <a:ext cx="181500" cy="300"/>
          </a:xfrm>
          <a:prstGeom prst="straightConnector1">
            <a:avLst/>
          </a:prstGeom>
          <a:noFill/>
          <a:ln w="19050" cap="flat" cmpd="sng">
            <a:solidFill>
              <a:schemeClr val="accent1"/>
            </a:solidFill>
            <a:prstDash val="solid"/>
            <a:miter lim="800000"/>
            <a:headEnd type="none" w="sm" len="sm"/>
            <a:tailEnd type="triangle" w="med" len="med"/>
          </a:ln>
        </p:spPr>
      </p:cxnSp>
      <p:sp>
        <p:nvSpPr>
          <p:cNvPr id="122" name="Google Shape;122;p1"/>
          <p:cNvSpPr txBox="1"/>
          <p:nvPr/>
        </p:nvSpPr>
        <p:spPr>
          <a:xfrm>
            <a:off x="9727274" y="2880950"/>
            <a:ext cx="7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0.9</a:t>
            </a:r>
            <a:r>
              <a:rPr lang="en-US" sz="1800">
                <a:solidFill>
                  <a:schemeClr val="dk1"/>
                </a:solidFill>
              </a:rPr>
              <a:t>1</a:t>
            </a:r>
            <a:endParaRPr/>
          </a:p>
        </p:txBody>
      </p:sp>
      <p:sp>
        <p:nvSpPr>
          <p:cNvPr id="123" name="Google Shape;123;p1"/>
          <p:cNvSpPr/>
          <p:nvPr/>
        </p:nvSpPr>
        <p:spPr>
          <a:xfrm>
            <a:off x="3203539" y="4538647"/>
            <a:ext cx="736500" cy="797700"/>
          </a:xfrm>
          <a:prstGeom prst="rect">
            <a:avLst/>
          </a:prstGeom>
          <a:solidFill>
            <a:schemeClr val="accent1"/>
          </a:solidFill>
          <a:ln w="19050" cap="flat" cmpd="sng">
            <a:solidFill>
              <a:srgbClr val="08283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Arial"/>
                <a:ea typeface="Arial"/>
                <a:cs typeface="Arial"/>
                <a:sym typeface="Arial"/>
              </a:rPr>
              <a:t>Op</a:t>
            </a:r>
            <a:endParaRPr/>
          </a:p>
        </p:txBody>
      </p:sp>
      <p:sp>
        <p:nvSpPr>
          <p:cNvPr id="124" name="Google Shape;124;p1"/>
          <p:cNvSpPr txBox="1"/>
          <p:nvPr/>
        </p:nvSpPr>
        <p:spPr>
          <a:xfrm>
            <a:off x="4123301" y="4475875"/>
            <a:ext cx="3669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CONV: 3X3, 5X5, 7X7, num_</a:t>
            </a:r>
            <a:r>
              <a:rPr lang="en-US" sz="1800">
                <a:solidFill>
                  <a:schemeClr val="dk1"/>
                </a:solidFill>
              </a:rPr>
              <a:t>channels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POOL: MAX, AVG</a:t>
            </a:r>
            <a:endParaRPr/>
          </a:p>
        </p:txBody>
      </p:sp>
      <p:sp>
        <p:nvSpPr>
          <p:cNvPr id="125" name="Google Shape;125;p1"/>
          <p:cNvSpPr txBox="1"/>
          <p:nvPr/>
        </p:nvSpPr>
        <p:spPr>
          <a:xfrm>
            <a:off x="1690800" y="1546925"/>
            <a:ext cx="183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Handwritten digit</a:t>
            </a:r>
            <a:endParaRPr sz="1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3327ae9a1be_0_0"/>
          <p:cNvSpPr txBox="1"/>
          <p:nvPr/>
        </p:nvSpPr>
        <p:spPr>
          <a:xfrm>
            <a:off x="414800" y="416100"/>
            <a:ext cx="7950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rPr>
              <a:t>Encodings and Genetic Operators</a:t>
            </a:r>
            <a:endParaRPr sz="2800">
              <a:solidFill>
                <a:schemeClr val="dk1"/>
              </a:solidFill>
            </a:endParaRPr>
          </a:p>
        </p:txBody>
      </p:sp>
      <p:sp>
        <p:nvSpPr>
          <p:cNvPr id="131" name="Google Shape;131;g3327ae9a1be_0_0"/>
          <p:cNvSpPr txBox="1"/>
          <p:nvPr/>
        </p:nvSpPr>
        <p:spPr>
          <a:xfrm>
            <a:off x="446025" y="1250925"/>
            <a:ext cx="4494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solidFill>
                  <a:schemeClr val="dk1"/>
                </a:solidFill>
              </a:rPr>
              <a:t>Integer</a:t>
            </a:r>
            <a:endParaRPr sz="1700" b="1">
              <a:solidFill>
                <a:schemeClr val="dk1"/>
              </a:solidFill>
            </a:endParaRPr>
          </a:p>
        </p:txBody>
      </p:sp>
      <p:sp>
        <p:nvSpPr>
          <p:cNvPr id="132" name="Google Shape;132;g3327ae9a1be_0_0"/>
          <p:cNvSpPr txBox="1"/>
          <p:nvPr/>
        </p:nvSpPr>
        <p:spPr>
          <a:xfrm>
            <a:off x="414800" y="1697325"/>
            <a:ext cx="60621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Crossover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Single Point</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Two Point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Uniform</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p:txBody>
      </p:sp>
      <p:sp>
        <p:nvSpPr>
          <p:cNvPr id="133" name="Google Shape;133;g3327ae9a1be_0_0"/>
          <p:cNvSpPr txBox="1"/>
          <p:nvPr/>
        </p:nvSpPr>
        <p:spPr>
          <a:xfrm>
            <a:off x="2794975" y="1697325"/>
            <a:ext cx="25818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Mutation</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Uniform</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Small increase</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Gaussian </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p:txBody>
      </p:sp>
      <p:sp>
        <p:nvSpPr>
          <p:cNvPr id="134" name="Google Shape;134;g3327ae9a1be_0_0"/>
          <p:cNvSpPr txBox="1"/>
          <p:nvPr/>
        </p:nvSpPr>
        <p:spPr>
          <a:xfrm>
            <a:off x="567200" y="3369450"/>
            <a:ext cx="4494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solidFill>
                  <a:schemeClr val="dk1"/>
                </a:solidFill>
              </a:rPr>
              <a:t>Binary</a:t>
            </a:r>
            <a:endParaRPr sz="1700" b="1">
              <a:solidFill>
                <a:schemeClr val="dk1"/>
              </a:solidFill>
            </a:endParaRPr>
          </a:p>
        </p:txBody>
      </p:sp>
      <p:sp>
        <p:nvSpPr>
          <p:cNvPr id="135" name="Google Shape;135;g3327ae9a1be_0_0"/>
          <p:cNvSpPr txBox="1"/>
          <p:nvPr/>
        </p:nvSpPr>
        <p:spPr>
          <a:xfrm>
            <a:off x="3017350" y="4002675"/>
            <a:ext cx="25818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Mutation</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Bit flip</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Block mutation</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Uniform</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p:txBody>
      </p:sp>
      <p:sp>
        <p:nvSpPr>
          <p:cNvPr id="136" name="Google Shape;136;g3327ae9a1be_0_0"/>
          <p:cNvSpPr txBox="1"/>
          <p:nvPr/>
        </p:nvSpPr>
        <p:spPr>
          <a:xfrm>
            <a:off x="688375" y="3968250"/>
            <a:ext cx="2106600" cy="1754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Crossover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Single Point</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Two Point </a:t>
            </a:r>
            <a:endParaRPr sz="1700">
              <a:solidFill>
                <a:schemeClr val="dk1"/>
              </a:solidFill>
            </a:endParaRPr>
          </a:p>
          <a:p>
            <a:pPr marL="457200" lvl="0" indent="-336550" algn="l" rtl="0">
              <a:spcBef>
                <a:spcPts val="0"/>
              </a:spcBef>
              <a:spcAft>
                <a:spcPts val="0"/>
              </a:spcAft>
              <a:buClr>
                <a:schemeClr val="dk1"/>
              </a:buClr>
              <a:buSzPts val="1700"/>
              <a:buChar char="●"/>
            </a:pPr>
            <a:r>
              <a:rPr lang="en-US" sz="1700">
                <a:solidFill>
                  <a:schemeClr val="dk1"/>
                </a:solidFill>
              </a:rPr>
              <a:t>Uniform</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p:txBody>
      </p:sp>
      <p:sp>
        <p:nvSpPr>
          <p:cNvPr id="137" name="Google Shape;137;g3327ae9a1be_0_0"/>
          <p:cNvSpPr txBox="1"/>
          <p:nvPr/>
        </p:nvSpPr>
        <p:spPr>
          <a:xfrm>
            <a:off x="5822025" y="1250925"/>
            <a:ext cx="44940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solidFill>
                  <a:schemeClr val="dk1"/>
                </a:solidFill>
              </a:rPr>
              <a:t>Grammar</a:t>
            </a:r>
            <a:endParaRPr sz="1700" b="1">
              <a:solidFill>
                <a:schemeClr val="dk1"/>
              </a:solidFill>
            </a:endParaRPr>
          </a:p>
          <a:p>
            <a:pPr marL="0" lvl="0" indent="0" algn="l" rtl="0">
              <a:spcBef>
                <a:spcPts val="0"/>
              </a:spcBef>
              <a:spcAft>
                <a:spcPts val="0"/>
              </a:spcAft>
              <a:buNone/>
            </a:pPr>
            <a:r>
              <a:rPr lang="en-US" sz="1700" b="1">
                <a:solidFill>
                  <a:schemeClr val="dk1"/>
                </a:solidFill>
              </a:rPr>
              <a:t>(Check Hakim and Baldovinos)</a:t>
            </a:r>
            <a:endParaRPr sz="1700" b="1">
              <a:solidFill>
                <a:schemeClr val="dk1"/>
              </a:solidFill>
            </a:endParaRPr>
          </a:p>
        </p:txBody>
      </p:sp>
      <p:sp>
        <p:nvSpPr>
          <p:cNvPr id="138" name="Google Shape;138;g3327ae9a1be_0_0"/>
          <p:cNvSpPr txBox="1"/>
          <p:nvPr/>
        </p:nvSpPr>
        <p:spPr>
          <a:xfrm>
            <a:off x="8233275" y="1849725"/>
            <a:ext cx="25818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Mutation</a:t>
            </a: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p:txBody>
      </p:sp>
      <p:sp>
        <p:nvSpPr>
          <p:cNvPr id="139" name="Google Shape;139;g3327ae9a1be_0_0"/>
          <p:cNvSpPr txBox="1"/>
          <p:nvPr/>
        </p:nvSpPr>
        <p:spPr>
          <a:xfrm>
            <a:off x="5904300" y="1849725"/>
            <a:ext cx="2418600" cy="149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chemeClr val="dk1"/>
                </a:solidFill>
              </a:rPr>
              <a:t>Crossover </a:t>
            </a:r>
            <a:endParaRPr sz="1700">
              <a:solidFill>
                <a:schemeClr val="dk1"/>
              </a:solidFill>
            </a:endParaRPr>
          </a:p>
          <a:p>
            <a:pPr marL="457200" lvl="0" indent="-336550" algn="l" rtl="0">
              <a:spcBef>
                <a:spcPts val="0"/>
              </a:spcBef>
              <a:spcAft>
                <a:spcPts val="0"/>
              </a:spcAft>
              <a:buClr>
                <a:schemeClr val="dk1"/>
              </a:buClr>
              <a:buSzPts val="1700"/>
              <a:buChar char="●"/>
            </a:pPr>
            <a:br>
              <a:rPr lang="en-US" sz="1700">
                <a:solidFill>
                  <a:schemeClr val="dk1"/>
                </a:solidFill>
              </a:rPr>
            </a:br>
            <a:endParaRPr sz="1700">
              <a:solidFill>
                <a:schemeClr val="dk1"/>
              </a:solidFill>
            </a:endParaRPr>
          </a:p>
          <a:p>
            <a:pPr marL="0" lvl="0" indent="0" algn="l" rtl="0">
              <a:spcBef>
                <a:spcPts val="0"/>
              </a:spcBef>
              <a:spcAft>
                <a:spcPts val="0"/>
              </a:spcAft>
              <a:buNone/>
            </a:pPr>
            <a:endParaRPr sz="1700">
              <a:solidFill>
                <a:schemeClr val="dk1"/>
              </a:solidFill>
            </a:endParaRPr>
          </a:p>
          <a:p>
            <a:pPr marL="0" lvl="0" indent="0" algn="l" rtl="0">
              <a:spcBef>
                <a:spcPts val="0"/>
              </a:spcBef>
              <a:spcAft>
                <a:spcPts val="0"/>
              </a:spcAft>
              <a:buNone/>
            </a:pPr>
            <a:endParaRPr sz="17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g3327ae9a1be_0_18"/>
          <p:cNvSpPr txBox="1"/>
          <p:nvPr/>
        </p:nvSpPr>
        <p:spPr>
          <a:xfrm>
            <a:off x="353825" y="78600"/>
            <a:ext cx="7950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rPr>
              <a:t>Datasets </a:t>
            </a:r>
            <a:r>
              <a:rPr lang="en-US" sz="1800">
                <a:solidFill>
                  <a:schemeClr val="dk1"/>
                </a:solidFill>
              </a:rPr>
              <a:t>CIFAR-10 and try to use transfer learning for CIFAR-100</a:t>
            </a:r>
            <a:endParaRPr sz="1800">
              <a:solidFill>
                <a:schemeClr val="dk1"/>
              </a:solidFill>
            </a:endParaRPr>
          </a:p>
          <a:p>
            <a:pPr marL="0" lvl="0" indent="0" algn="l" rtl="0">
              <a:spcBef>
                <a:spcPts val="0"/>
              </a:spcBef>
              <a:spcAft>
                <a:spcPts val="0"/>
              </a:spcAft>
              <a:buNone/>
            </a:pPr>
            <a:endParaRPr sz="2800">
              <a:solidFill>
                <a:schemeClr val="dk1"/>
              </a:solidFill>
            </a:endParaRPr>
          </a:p>
        </p:txBody>
      </p:sp>
      <p:sp>
        <p:nvSpPr>
          <p:cNvPr id="145" name="Google Shape;145;g3327ae9a1be_0_18"/>
          <p:cNvSpPr txBox="1"/>
          <p:nvPr/>
        </p:nvSpPr>
        <p:spPr>
          <a:xfrm>
            <a:off x="414796" y="1402956"/>
            <a:ext cx="6755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endParaRPr>
          </a:p>
          <a:p>
            <a:pPr marL="0" marR="0" lvl="0" indent="0" algn="l" rtl="0">
              <a:spcBef>
                <a:spcPts val="0"/>
              </a:spcBef>
              <a:spcAft>
                <a:spcPts val="0"/>
              </a:spcAft>
              <a:buNone/>
            </a:pPr>
            <a:endParaRPr sz="1800">
              <a:solidFill>
                <a:schemeClr val="dk1"/>
              </a:solidFill>
            </a:endParaRPr>
          </a:p>
        </p:txBody>
      </p:sp>
      <p:sp>
        <p:nvSpPr>
          <p:cNvPr id="146" name="Google Shape;146;g3327ae9a1be_0_18"/>
          <p:cNvSpPr txBox="1"/>
          <p:nvPr/>
        </p:nvSpPr>
        <p:spPr>
          <a:xfrm>
            <a:off x="533425" y="1736963"/>
            <a:ext cx="30000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rPr>
              <a:t>airplane</a:t>
            </a:r>
            <a:endParaRPr>
              <a:solidFill>
                <a:schemeClr val="dk1"/>
              </a:solidFill>
            </a:endParaRPr>
          </a:p>
          <a:p>
            <a:pPr marL="0" lvl="0" indent="0" algn="l" rtl="0">
              <a:spcBef>
                <a:spcPts val="0"/>
              </a:spcBef>
              <a:spcAft>
                <a:spcPts val="0"/>
              </a:spcAft>
              <a:buNone/>
            </a:pPr>
            <a:r>
              <a:rPr lang="en-US">
                <a:solidFill>
                  <a:schemeClr val="dk1"/>
                </a:solidFill>
              </a:rPr>
              <a:t>automobile</a:t>
            </a:r>
            <a:endParaRPr>
              <a:solidFill>
                <a:schemeClr val="dk1"/>
              </a:solidFill>
            </a:endParaRPr>
          </a:p>
          <a:p>
            <a:pPr marL="0" lvl="0" indent="0" algn="l" rtl="0">
              <a:spcBef>
                <a:spcPts val="0"/>
              </a:spcBef>
              <a:spcAft>
                <a:spcPts val="0"/>
              </a:spcAft>
              <a:buNone/>
            </a:pPr>
            <a:r>
              <a:rPr lang="en-US">
                <a:solidFill>
                  <a:schemeClr val="dk1"/>
                </a:solidFill>
              </a:rPr>
              <a:t>bird</a:t>
            </a:r>
            <a:endParaRPr>
              <a:solidFill>
                <a:schemeClr val="dk1"/>
              </a:solidFill>
            </a:endParaRPr>
          </a:p>
          <a:p>
            <a:pPr marL="0" lvl="0" indent="0" algn="l" rtl="0">
              <a:spcBef>
                <a:spcPts val="0"/>
              </a:spcBef>
              <a:spcAft>
                <a:spcPts val="0"/>
              </a:spcAft>
              <a:buNone/>
            </a:pPr>
            <a:r>
              <a:rPr lang="en-US">
                <a:solidFill>
                  <a:schemeClr val="dk1"/>
                </a:solidFill>
              </a:rPr>
              <a:t>cat</a:t>
            </a:r>
            <a:endParaRPr>
              <a:solidFill>
                <a:schemeClr val="dk1"/>
              </a:solidFill>
            </a:endParaRPr>
          </a:p>
          <a:p>
            <a:pPr marL="0" lvl="0" indent="0" algn="l" rtl="0">
              <a:spcBef>
                <a:spcPts val="0"/>
              </a:spcBef>
              <a:spcAft>
                <a:spcPts val="0"/>
              </a:spcAft>
              <a:buNone/>
            </a:pPr>
            <a:r>
              <a:rPr lang="en-US">
                <a:solidFill>
                  <a:schemeClr val="dk1"/>
                </a:solidFill>
              </a:rPr>
              <a:t>deer</a:t>
            </a:r>
            <a:endParaRPr>
              <a:solidFill>
                <a:schemeClr val="dk1"/>
              </a:solidFill>
            </a:endParaRPr>
          </a:p>
          <a:p>
            <a:pPr marL="0" lvl="0" indent="0" algn="l" rtl="0">
              <a:spcBef>
                <a:spcPts val="0"/>
              </a:spcBef>
              <a:spcAft>
                <a:spcPts val="0"/>
              </a:spcAft>
              <a:buNone/>
            </a:pPr>
            <a:r>
              <a:rPr lang="en-US">
                <a:solidFill>
                  <a:schemeClr val="dk1"/>
                </a:solidFill>
              </a:rPr>
              <a:t>dog</a:t>
            </a:r>
            <a:endParaRPr>
              <a:solidFill>
                <a:schemeClr val="dk1"/>
              </a:solidFill>
            </a:endParaRPr>
          </a:p>
          <a:p>
            <a:pPr marL="0" lvl="0" indent="0" algn="l" rtl="0">
              <a:spcBef>
                <a:spcPts val="0"/>
              </a:spcBef>
              <a:spcAft>
                <a:spcPts val="0"/>
              </a:spcAft>
              <a:buNone/>
            </a:pPr>
            <a:r>
              <a:rPr lang="en-US">
                <a:solidFill>
                  <a:schemeClr val="dk1"/>
                </a:solidFill>
              </a:rPr>
              <a:t>frog</a:t>
            </a:r>
            <a:endParaRPr>
              <a:solidFill>
                <a:schemeClr val="dk1"/>
              </a:solidFill>
            </a:endParaRPr>
          </a:p>
          <a:p>
            <a:pPr marL="0" lvl="0" indent="0" algn="l" rtl="0">
              <a:spcBef>
                <a:spcPts val="0"/>
              </a:spcBef>
              <a:spcAft>
                <a:spcPts val="0"/>
              </a:spcAft>
              <a:buNone/>
            </a:pPr>
            <a:r>
              <a:rPr lang="en-US">
                <a:solidFill>
                  <a:schemeClr val="dk1"/>
                </a:solidFill>
              </a:rPr>
              <a:t>horse</a:t>
            </a:r>
            <a:endParaRPr>
              <a:solidFill>
                <a:schemeClr val="dk1"/>
              </a:solidFill>
            </a:endParaRPr>
          </a:p>
          <a:p>
            <a:pPr marL="0" lvl="0" indent="0" algn="l" rtl="0">
              <a:spcBef>
                <a:spcPts val="0"/>
              </a:spcBef>
              <a:spcAft>
                <a:spcPts val="0"/>
              </a:spcAft>
              <a:buNone/>
            </a:pPr>
            <a:r>
              <a:rPr lang="en-US">
                <a:solidFill>
                  <a:schemeClr val="dk1"/>
                </a:solidFill>
              </a:rPr>
              <a:t>ship</a:t>
            </a:r>
            <a:endParaRPr>
              <a:solidFill>
                <a:schemeClr val="dk1"/>
              </a:solidFill>
            </a:endParaRPr>
          </a:p>
          <a:p>
            <a:pPr marL="0" lvl="0" indent="0" algn="l" rtl="0">
              <a:spcBef>
                <a:spcPts val="0"/>
              </a:spcBef>
              <a:spcAft>
                <a:spcPts val="0"/>
              </a:spcAft>
              <a:buNone/>
            </a:pPr>
            <a:r>
              <a:rPr lang="en-US">
                <a:solidFill>
                  <a:schemeClr val="dk1"/>
                </a:solidFill>
              </a:rPr>
              <a:t>truck</a:t>
            </a:r>
            <a:endParaRPr>
              <a:solidFill>
                <a:schemeClr val="dk1"/>
              </a:solidFill>
            </a:endParaRPr>
          </a:p>
        </p:txBody>
      </p:sp>
      <p:graphicFrame>
        <p:nvGraphicFramePr>
          <p:cNvPr id="147" name="Google Shape;147;g3327ae9a1be_0_18"/>
          <p:cNvGraphicFramePr/>
          <p:nvPr/>
        </p:nvGraphicFramePr>
        <p:xfrm>
          <a:off x="4175750" y="1402950"/>
          <a:ext cx="7820025" cy="2986770"/>
        </p:xfrm>
        <a:graphic>
          <a:graphicData uri="http://schemas.openxmlformats.org/drawingml/2006/table">
            <a:tbl>
              <a:tblPr>
                <a:noFill/>
                <a:tableStyleId>{C740C4CD-76D5-4622-B9E9-F63F6183ABEA}</a:tableStyleId>
              </a:tblPr>
              <a:tblGrid>
                <a:gridCol w="79057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819150">
                  <a:extLst>
                    <a:ext uri="{9D8B030D-6E8A-4147-A177-3AD203B41FA5}">
                      <a16:colId xmlns:a16="http://schemas.microsoft.com/office/drawing/2014/main" val="20004"/>
                    </a:ext>
                  </a:extLst>
                </a:gridCol>
                <a:gridCol w="66675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847725">
                  <a:extLst>
                    <a:ext uri="{9D8B030D-6E8A-4147-A177-3AD203B41FA5}">
                      <a16:colId xmlns:a16="http://schemas.microsoft.com/office/drawing/2014/main" val="20007"/>
                    </a:ext>
                  </a:extLst>
                </a:gridCol>
                <a:gridCol w="695325">
                  <a:extLst>
                    <a:ext uri="{9D8B030D-6E8A-4147-A177-3AD203B41FA5}">
                      <a16:colId xmlns:a16="http://schemas.microsoft.com/office/drawing/2014/main" val="20008"/>
                    </a:ext>
                  </a:extLst>
                </a:gridCol>
                <a:gridCol w="619125">
                  <a:extLst>
                    <a:ext uri="{9D8B030D-6E8A-4147-A177-3AD203B41FA5}">
                      <a16:colId xmlns:a16="http://schemas.microsoft.com/office/drawing/2014/main" val="20009"/>
                    </a:ext>
                  </a:extLst>
                </a:gridCol>
                <a:gridCol w="676275">
                  <a:extLst>
                    <a:ext uri="{9D8B030D-6E8A-4147-A177-3AD203B41FA5}">
                      <a16:colId xmlns:a16="http://schemas.microsoft.com/office/drawing/2014/main" val="20010"/>
                    </a:ext>
                  </a:extLst>
                </a:gridCol>
              </a:tblGrid>
              <a:tr h="352425">
                <a:tc>
                  <a:txBody>
                    <a:bodyPr/>
                    <a:lstStyle/>
                    <a:p>
                      <a:pPr marL="0" lvl="0" indent="0" algn="l" rtl="0">
                        <a:spcBef>
                          <a:spcPts val="0"/>
                        </a:spcBef>
                        <a:spcAft>
                          <a:spcPts val="0"/>
                        </a:spcAft>
                        <a:buNone/>
                      </a:pPr>
                      <a:r>
                        <a:rPr lang="en-US" sz="800"/>
                        <a:t>apple</a:t>
                      </a:r>
                      <a:endParaRPr sz="800"/>
                    </a:p>
                  </a:txBody>
                  <a:tcPr marL="91425" marR="91425" marT="91425" marB="91425"/>
                </a:tc>
                <a:tc>
                  <a:txBody>
                    <a:bodyPr/>
                    <a:lstStyle/>
                    <a:p>
                      <a:pPr marL="0" lvl="0" indent="0" algn="l" rtl="0">
                        <a:spcBef>
                          <a:spcPts val="0"/>
                        </a:spcBef>
                        <a:spcAft>
                          <a:spcPts val="0"/>
                        </a:spcAft>
                        <a:buNone/>
                      </a:pPr>
                      <a:r>
                        <a:rPr lang="en-US" sz="800"/>
                        <a:t>mushroom</a:t>
                      </a:r>
                      <a:endParaRPr sz="800"/>
                    </a:p>
                  </a:txBody>
                  <a:tcPr marL="91425" marR="91425" marT="91425" marB="91425"/>
                </a:tc>
                <a:tc>
                  <a:txBody>
                    <a:bodyPr/>
                    <a:lstStyle/>
                    <a:p>
                      <a:pPr marL="0" lvl="0" indent="0" algn="l" rtl="0">
                        <a:spcBef>
                          <a:spcPts val="0"/>
                        </a:spcBef>
                        <a:spcAft>
                          <a:spcPts val="0"/>
                        </a:spcAft>
                        <a:buNone/>
                      </a:pPr>
                      <a:r>
                        <a:rPr lang="en-US" sz="800"/>
                        <a:t>lizard</a:t>
                      </a:r>
                      <a:endParaRPr sz="800"/>
                    </a:p>
                  </a:txBody>
                  <a:tcPr marL="91425" marR="91425" marT="91425" marB="91425"/>
                </a:tc>
                <a:tc>
                  <a:txBody>
                    <a:bodyPr/>
                    <a:lstStyle/>
                    <a:p>
                      <a:pPr marL="0" lvl="0" indent="0" algn="l" rtl="0">
                        <a:spcBef>
                          <a:spcPts val="0"/>
                        </a:spcBef>
                        <a:spcAft>
                          <a:spcPts val="0"/>
                        </a:spcAft>
                        <a:buNone/>
                      </a:pPr>
                      <a:r>
                        <a:rPr lang="en-US" sz="800"/>
                        <a:t>lion</a:t>
                      </a:r>
                      <a:endParaRPr sz="800"/>
                    </a:p>
                  </a:txBody>
                  <a:tcPr marL="91425" marR="91425" marT="91425" marB="91425"/>
                </a:tc>
                <a:tc>
                  <a:txBody>
                    <a:bodyPr/>
                    <a:lstStyle/>
                    <a:p>
                      <a:pPr marL="0" lvl="0" indent="0" algn="l" rtl="0">
                        <a:spcBef>
                          <a:spcPts val="0"/>
                        </a:spcBef>
                        <a:spcAft>
                          <a:spcPts val="0"/>
                        </a:spcAft>
                        <a:buNone/>
                      </a:pPr>
                      <a:r>
                        <a:rPr lang="en-US" sz="800"/>
                        <a:t>monkey</a:t>
                      </a:r>
                      <a:endParaRPr sz="800"/>
                    </a:p>
                  </a:txBody>
                  <a:tcPr marL="91425" marR="91425" marT="91425" marB="91425"/>
                </a:tc>
                <a:tc>
                  <a:txBody>
                    <a:bodyPr/>
                    <a:lstStyle/>
                    <a:p>
                      <a:pPr marL="0" lvl="0" indent="0" algn="l" rtl="0">
                        <a:spcBef>
                          <a:spcPts val="0"/>
                        </a:spcBef>
                        <a:spcAft>
                          <a:spcPts val="0"/>
                        </a:spcAft>
                        <a:buNone/>
                      </a:pPr>
                      <a:r>
                        <a:rPr lang="en-US" sz="800"/>
                        <a:t>cherry</a:t>
                      </a:r>
                      <a:endParaRPr sz="800"/>
                    </a:p>
                  </a:txBody>
                  <a:tcPr marL="91425" marR="91425" marT="91425" marB="91425"/>
                </a:tc>
                <a:tc>
                  <a:txBody>
                    <a:bodyPr/>
                    <a:lstStyle/>
                    <a:p>
                      <a:pPr marL="0" lvl="0" indent="0" algn="l" rtl="0">
                        <a:spcBef>
                          <a:spcPts val="0"/>
                        </a:spcBef>
                        <a:spcAft>
                          <a:spcPts val="0"/>
                        </a:spcAft>
                        <a:buNone/>
                      </a:pPr>
                      <a:r>
                        <a:rPr lang="en-US" sz="800"/>
                        <a:t>seal</a:t>
                      </a:r>
                      <a:endParaRPr sz="800"/>
                    </a:p>
                  </a:txBody>
                  <a:tcPr marL="91425" marR="91425" marT="91425" marB="91425"/>
                </a:tc>
                <a:tc>
                  <a:txBody>
                    <a:bodyPr/>
                    <a:lstStyle/>
                    <a:p>
                      <a:pPr marL="0" lvl="0" indent="0" algn="l" rtl="0">
                        <a:spcBef>
                          <a:spcPts val="0"/>
                        </a:spcBef>
                        <a:spcAft>
                          <a:spcPts val="0"/>
                        </a:spcAft>
                        <a:buNone/>
                      </a:pPr>
                      <a:r>
                        <a:rPr lang="en-US" sz="800"/>
                        <a:t>butterfly</a:t>
                      </a:r>
                      <a:endParaRPr sz="800"/>
                    </a:p>
                  </a:txBody>
                  <a:tcPr marL="91425" marR="91425" marT="91425" marB="91425"/>
                </a:tc>
                <a:tc>
                  <a:txBody>
                    <a:bodyPr/>
                    <a:lstStyle/>
                    <a:p>
                      <a:pPr marL="0" lvl="0" indent="0" algn="l" rtl="0">
                        <a:spcBef>
                          <a:spcPts val="0"/>
                        </a:spcBef>
                        <a:spcAft>
                          <a:spcPts val="0"/>
                        </a:spcAft>
                        <a:buNone/>
                      </a:pPr>
                      <a:r>
                        <a:rPr lang="en-US" sz="800"/>
                        <a:t>domestic cat</a:t>
                      </a:r>
                      <a:endParaRPr sz="800"/>
                    </a:p>
                  </a:txBody>
                  <a:tcPr marL="91425" marR="91425" marT="91425" marB="91425"/>
                </a:tc>
                <a:tc>
                  <a:txBody>
                    <a:bodyPr/>
                    <a:lstStyle/>
                    <a:p>
                      <a:pPr marL="0" lvl="0" indent="0" algn="l" rtl="0">
                        <a:spcBef>
                          <a:spcPts val="0"/>
                        </a:spcBef>
                        <a:spcAft>
                          <a:spcPts val="0"/>
                        </a:spcAft>
                        <a:buNone/>
                      </a:pPr>
                      <a:r>
                        <a:rPr lang="en-US" sz="800"/>
                        <a:t>opossum</a:t>
                      </a:r>
                      <a:endParaRPr sz="800"/>
                    </a:p>
                  </a:txBody>
                  <a:tcPr marL="91425" marR="91425" marT="91425" marB="91425"/>
                </a:tc>
                <a:tc>
                  <a:txBody>
                    <a:bodyPr/>
                    <a:lstStyle/>
                    <a:p>
                      <a:pPr marL="0" lvl="0" indent="0" algn="l" rtl="0">
                        <a:spcBef>
                          <a:spcPts val="0"/>
                        </a:spcBef>
                        <a:spcAft>
                          <a:spcPts val="0"/>
                        </a:spcAft>
                        <a:buNone/>
                      </a:pPr>
                      <a:r>
                        <a:rPr lang="en-US" sz="800"/>
                        <a:t>chickpeas</a:t>
                      </a:r>
                      <a:endParaRPr sz="800"/>
                    </a:p>
                  </a:txBody>
                  <a:tcPr marL="91425" marR="91425" marT="91425" marB="91425"/>
                </a:tc>
                <a:extLst>
                  <a:ext uri="{0D108BD9-81ED-4DB2-BD59-A6C34878D82A}">
                    <a16:rowId xmlns:a16="http://schemas.microsoft.com/office/drawing/2014/main" val="10000"/>
                  </a:ext>
                </a:extLst>
              </a:tr>
              <a:tr h="352425">
                <a:tc>
                  <a:txBody>
                    <a:bodyPr/>
                    <a:lstStyle/>
                    <a:p>
                      <a:pPr marL="0" lvl="0" indent="0" algn="l" rtl="0">
                        <a:spcBef>
                          <a:spcPts val="0"/>
                        </a:spcBef>
                        <a:spcAft>
                          <a:spcPts val="0"/>
                        </a:spcAft>
                        <a:buNone/>
                      </a:pPr>
                      <a:r>
                        <a:rPr lang="en-US" sz="800"/>
                        <a:t>orange</a:t>
                      </a:r>
                      <a:endParaRPr sz="800"/>
                    </a:p>
                  </a:txBody>
                  <a:tcPr marL="91425" marR="91425" marT="91425" marB="91425"/>
                </a:tc>
                <a:tc>
                  <a:txBody>
                    <a:bodyPr/>
                    <a:lstStyle/>
                    <a:p>
                      <a:pPr marL="0" lvl="0" indent="0" algn="l" rtl="0">
                        <a:spcBef>
                          <a:spcPts val="0"/>
                        </a:spcBef>
                        <a:spcAft>
                          <a:spcPts val="0"/>
                        </a:spcAft>
                        <a:buNone/>
                      </a:pPr>
                      <a:r>
                        <a:rPr lang="en-US" sz="800"/>
                        <a:t>onion</a:t>
                      </a:r>
                      <a:endParaRPr sz="800"/>
                    </a:p>
                  </a:txBody>
                  <a:tcPr marL="91425" marR="91425" marT="91425" marB="91425"/>
                </a:tc>
                <a:tc>
                  <a:txBody>
                    <a:bodyPr/>
                    <a:lstStyle/>
                    <a:p>
                      <a:pPr marL="0" lvl="0" indent="0" algn="l" rtl="0">
                        <a:spcBef>
                          <a:spcPts val="0"/>
                        </a:spcBef>
                        <a:spcAft>
                          <a:spcPts val="0"/>
                        </a:spcAft>
                        <a:buNone/>
                      </a:pPr>
                      <a:r>
                        <a:rPr lang="en-US" sz="800"/>
                        <a:t>turtle</a:t>
                      </a:r>
                      <a:endParaRPr sz="800"/>
                    </a:p>
                  </a:txBody>
                  <a:tcPr marL="91425" marR="91425" marT="91425" marB="91425"/>
                </a:tc>
                <a:tc>
                  <a:txBody>
                    <a:bodyPr/>
                    <a:lstStyle/>
                    <a:p>
                      <a:pPr marL="0" lvl="0" indent="0" algn="l" rtl="0">
                        <a:spcBef>
                          <a:spcPts val="0"/>
                        </a:spcBef>
                        <a:spcAft>
                          <a:spcPts val="0"/>
                        </a:spcAft>
                        <a:buNone/>
                      </a:pPr>
                      <a:r>
                        <a:rPr lang="en-US" sz="800"/>
                        <a:t>tiger</a:t>
                      </a:r>
                      <a:endParaRPr sz="800"/>
                    </a:p>
                  </a:txBody>
                  <a:tcPr marL="91425" marR="91425" marT="91425" marB="91425"/>
                </a:tc>
                <a:tc>
                  <a:txBody>
                    <a:bodyPr/>
                    <a:lstStyle/>
                    <a:p>
                      <a:pPr marL="0" lvl="0" indent="0" algn="l" rtl="0">
                        <a:spcBef>
                          <a:spcPts val="0"/>
                        </a:spcBef>
                        <a:spcAft>
                          <a:spcPts val="0"/>
                        </a:spcAft>
                        <a:buNone/>
                      </a:pPr>
                      <a:r>
                        <a:rPr lang="en-US" sz="800"/>
                        <a:t>chimpanzee</a:t>
                      </a:r>
                      <a:endParaRPr sz="800"/>
                    </a:p>
                  </a:txBody>
                  <a:tcPr marL="91425" marR="91425" marT="91425" marB="91425"/>
                </a:tc>
                <a:tc>
                  <a:txBody>
                    <a:bodyPr/>
                    <a:lstStyle/>
                    <a:p>
                      <a:pPr marL="0" lvl="0" indent="0" algn="l" rtl="0">
                        <a:spcBef>
                          <a:spcPts val="0"/>
                        </a:spcBef>
                        <a:spcAft>
                          <a:spcPts val="0"/>
                        </a:spcAft>
                        <a:buNone/>
                      </a:pPr>
                      <a:r>
                        <a:rPr lang="en-US" sz="800"/>
                        <a:t>tomato</a:t>
                      </a:r>
                      <a:endParaRPr sz="800"/>
                    </a:p>
                  </a:txBody>
                  <a:tcPr marL="91425" marR="91425" marT="91425" marB="91425"/>
                </a:tc>
                <a:tc>
                  <a:txBody>
                    <a:bodyPr/>
                    <a:lstStyle/>
                    <a:p>
                      <a:pPr marL="0" lvl="0" indent="0" algn="l" rtl="0">
                        <a:spcBef>
                          <a:spcPts val="0"/>
                        </a:spcBef>
                        <a:spcAft>
                          <a:spcPts val="0"/>
                        </a:spcAft>
                        <a:buNone/>
                      </a:pPr>
                      <a:r>
                        <a:rPr lang="en-US" sz="800"/>
                        <a:t>squid</a:t>
                      </a:r>
                      <a:endParaRPr sz="800"/>
                    </a:p>
                  </a:txBody>
                  <a:tcPr marL="91425" marR="91425" marT="91425" marB="91425"/>
                </a:tc>
                <a:tc>
                  <a:txBody>
                    <a:bodyPr/>
                    <a:lstStyle/>
                    <a:p>
                      <a:pPr marL="0" lvl="0" indent="0" algn="l" rtl="0">
                        <a:spcBef>
                          <a:spcPts val="0"/>
                        </a:spcBef>
                        <a:spcAft>
                          <a:spcPts val="0"/>
                        </a:spcAft>
                        <a:buNone/>
                      </a:pPr>
                      <a:r>
                        <a:rPr lang="en-US" sz="800"/>
                        <a:t>caterpillar</a:t>
                      </a:r>
                      <a:endParaRPr sz="800"/>
                    </a:p>
                  </a:txBody>
                  <a:tcPr marL="91425" marR="91425" marT="91425" marB="91425"/>
                </a:tc>
                <a:tc>
                  <a:txBody>
                    <a:bodyPr/>
                    <a:lstStyle/>
                    <a:p>
                      <a:pPr marL="0" lvl="0" indent="0" algn="l" rtl="0">
                        <a:spcBef>
                          <a:spcPts val="0"/>
                        </a:spcBef>
                        <a:spcAft>
                          <a:spcPts val="0"/>
                        </a:spcAft>
                        <a:buNone/>
                      </a:pPr>
                      <a:r>
                        <a:rPr lang="en-US" sz="800"/>
                        <a:t>domestic dog</a:t>
                      </a:r>
                      <a:endParaRPr sz="800"/>
                    </a:p>
                  </a:txBody>
                  <a:tcPr marL="91425" marR="91425" marT="91425" marB="91425"/>
                </a:tc>
                <a:tc>
                  <a:txBody>
                    <a:bodyPr/>
                    <a:lstStyle/>
                    <a:p>
                      <a:pPr marL="0" lvl="0" indent="0" algn="l" rtl="0">
                        <a:spcBef>
                          <a:spcPts val="0"/>
                        </a:spcBef>
                        <a:spcAft>
                          <a:spcPts val="0"/>
                        </a:spcAft>
                        <a:buNone/>
                      </a:pPr>
                      <a:r>
                        <a:rPr lang="en-US" sz="800"/>
                        <a:t>platypus</a:t>
                      </a:r>
                      <a:endParaRPr sz="800"/>
                    </a:p>
                  </a:txBody>
                  <a:tcPr marL="91425" marR="91425" marT="91425" marB="91425"/>
                </a:tc>
                <a:tc>
                  <a:txBody>
                    <a:bodyPr/>
                    <a:lstStyle/>
                    <a:p>
                      <a:pPr marL="0" lvl="0" indent="0" algn="l" rtl="0">
                        <a:spcBef>
                          <a:spcPts val="0"/>
                        </a:spcBef>
                        <a:spcAft>
                          <a:spcPts val="0"/>
                        </a:spcAft>
                        <a:buNone/>
                      </a:pPr>
                      <a:r>
                        <a:rPr lang="en-US" sz="800"/>
                        <a:t>garlic</a:t>
                      </a:r>
                      <a:endParaRPr sz="800"/>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800"/>
                        <a:t>banana</a:t>
                      </a:r>
                      <a:endParaRPr sz="800"/>
                    </a:p>
                  </a:txBody>
                  <a:tcPr marL="91425" marR="91425" marT="91425" marB="91425"/>
                </a:tc>
                <a:tc>
                  <a:txBody>
                    <a:bodyPr/>
                    <a:lstStyle/>
                    <a:p>
                      <a:pPr marL="0" lvl="0" indent="0" algn="l" rtl="0">
                        <a:spcBef>
                          <a:spcPts val="0"/>
                        </a:spcBef>
                        <a:spcAft>
                          <a:spcPts val="0"/>
                        </a:spcAft>
                        <a:buNone/>
                      </a:pPr>
                      <a:r>
                        <a:rPr lang="en-US" sz="800"/>
                        <a:t>parsley</a:t>
                      </a:r>
                      <a:endParaRPr sz="800"/>
                    </a:p>
                  </a:txBody>
                  <a:tcPr marL="91425" marR="91425" marT="91425" marB="91425"/>
                </a:tc>
                <a:tc>
                  <a:txBody>
                    <a:bodyPr/>
                    <a:lstStyle/>
                    <a:p>
                      <a:pPr marL="0" lvl="0" indent="0" algn="l" rtl="0">
                        <a:spcBef>
                          <a:spcPts val="0"/>
                        </a:spcBef>
                        <a:spcAft>
                          <a:spcPts val="0"/>
                        </a:spcAft>
                        <a:buNone/>
                      </a:pPr>
                      <a:r>
                        <a:rPr lang="en-US" sz="800"/>
                        <a:t>tortoise</a:t>
                      </a:r>
                      <a:endParaRPr sz="800"/>
                    </a:p>
                  </a:txBody>
                  <a:tcPr marL="91425" marR="91425" marT="91425" marB="91425"/>
                </a:tc>
                <a:tc>
                  <a:txBody>
                    <a:bodyPr/>
                    <a:lstStyle/>
                    <a:p>
                      <a:pPr marL="0" lvl="0" indent="0" algn="l" rtl="0">
                        <a:spcBef>
                          <a:spcPts val="0"/>
                        </a:spcBef>
                        <a:spcAft>
                          <a:spcPts val="0"/>
                        </a:spcAft>
                        <a:buNone/>
                      </a:pPr>
                      <a:r>
                        <a:rPr lang="en-US" sz="800"/>
                        <a:t>leopard</a:t>
                      </a:r>
                      <a:endParaRPr sz="800"/>
                    </a:p>
                  </a:txBody>
                  <a:tcPr marL="91425" marR="91425" marT="91425" marB="91425"/>
                </a:tc>
                <a:tc>
                  <a:txBody>
                    <a:bodyPr/>
                    <a:lstStyle/>
                    <a:p>
                      <a:pPr marL="0" lvl="0" indent="0" algn="l" rtl="0">
                        <a:spcBef>
                          <a:spcPts val="0"/>
                        </a:spcBef>
                        <a:spcAft>
                          <a:spcPts val="0"/>
                        </a:spcAft>
                        <a:buNone/>
                      </a:pPr>
                      <a:r>
                        <a:rPr lang="en-US" sz="800"/>
                        <a:t>orangutan</a:t>
                      </a:r>
                      <a:endParaRPr sz="800"/>
                    </a:p>
                  </a:txBody>
                  <a:tcPr marL="91425" marR="91425" marT="91425" marB="91425"/>
                </a:tc>
                <a:tc>
                  <a:txBody>
                    <a:bodyPr/>
                    <a:lstStyle/>
                    <a:p>
                      <a:pPr marL="0" lvl="0" indent="0" algn="l" rtl="0">
                        <a:spcBef>
                          <a:spcPts val="0"/>
                        </a:spcBef>
                        <a:spcAft>
                          <a:spcPts val="0"/>
                        </a:spcAft>
                        <a:buNone/>
                      </a:pPr>
                      <a:r>
                        <a:rPr lang="en-US" sz="800"/>
                        <a:t>lemon</a:t>
                      </a:r>
                      <a:endParaRPr sz="800"/>
                    </a:p>
                  </a:txBody>
                  <a:tcPr marL="91425" marR="91425" marT="91425" marB="91425"/>
                </a:tc>
                <a:tc>
                  <a:txBody>
                    <a:bodyPr/>
                    <a:lstStyle/>
                    <a:p>
                      <a:pPr marL="0" lvl="0" indent="0" algn="l" rtl="0">
                        <a:spcBef>
                          <a:spcPts val="0"/>
                        </a:spcBef>
                        <a:spcAft>
                          <a:spcPts val="0"/>
                        </a:spcAft>
                        <a:buNone/>
                      </a:pPr>
                      <a:r>
                        <a:rPr lang="en-US" sz="800"/>
                        <a:t>shark</a:t>
                      </a:r>
                      <a:endParaRPr sz="800"/>
                    </a:p>
                  </a:txBody>
                  <a:tcPr marL="91425" marR="91425" marT="91425" marB="91425"/>
                </a:tc>
                <a:tc>
                  <a:txBody>
                    <a:bodyPr/>
                    <a:lstStyle/>
                    <a:p>
                      <a:pPr marL="0" lvl="0" indent="0" algn="l" rtl="0">
                        <a:spcBef>
                          <a:spcPts val="0"/>
                        </a:spcBef>
                        <a:spcAft>
                          <a:spcPts val="0"/>
                        </a:spcAft>
                        <a:buNone/>
                      </a:pPr>
                      <a:r>
                        <a:rPr lang="en-US" sz="800"/>
                        <a:t>dragonfly</a:t>
                      </a:r>
                      <a:endParaRPr sz="800"/>
                    </a:p>
                  </a:txBody>
                  <a:tcPr marL="91425" marR="91425" marT="91425" marB="91425"/>
                </a:tc>
                <a:tc>
                  <a:txBody>
                    <a:bodyPr/>
                    <a:lstStyle/>
                    <a:p>
                      <a:pPr marL="0" lvl="0" indent="0" algn="l" rtl="0">
                        <a:spcBef>
                          <a:spcPts val="0"/>
                        </a:spcBef>
                        <a:spcAft>
                          <a:spcPts val="0"/>
                        </a:spcAft>
                        <a:buNone/>
                      </a:pPr>
                      <a:r>
                        <a:rPr lang="en-US" sz="800"/>
                        <a:t>horse</a:t>
                      </a:r>
                      <a:endParaRPr sz="800"/>
                    </a:p>
                  </a:txBody>
                  <a:tcPr marL="91425" marR="91425" marT="91425" marB="91425"/>
                </a:tc>
                <a:tc>
                  <a:txBody>
                    <a:bodyPr/>
                    <a:lstStyle/>
                    <a:p>
                      <a:pPr marL="0" lvl="0" indent="0" algn="l" rtl="0">
                        <a:spcBef>
                          <a:spcPts val="0"/>
                        </a:spcBef>
                        <a:spcAft>
                          <a:spcPts val="0"/>
                        </a:spcAft>
                        <a:buNone/>
                      </a:pPr>
                      <a:r>
                        <a:rPr lang="en-US" sz="800"/>
                        <a:t>aardvark</a:t>
                      </a:r>
                      <a:endParaRPr sz="800"/>
                    </a:p>
                  </a:txBody>
                  <a:tcPr marL="91425" marR="91425" marT="91425" marB="91425"/>
                </a:tc>
                <a:tc>
                  <a:txBody>
                    <a:bodyPr/>
                    <a:lstStyle/>
                    <a:p>
                      <a:pPr marL="0" lvl="0" indent="0" algn="l" rtl="0">
                        <a:spcBef>
                          <a:spcPts val="0"/>
                        </a:spcBef>
                        <a:spcAft>
                          <a:spcPts val="0"/>
                        </a:spcAft>
                        <a:buNone/>
                      </a:pPr>
                      <a:r>
                        <a:rPr lang="en-US" sz="800"/>
                        <a:t>toad</a:t>
                      </a:r>
                      <a:endParaRPr sz="800"/>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US" sz="800"/>
                        <a:t>pear</a:t>
                      </a:r>
                      <a:endParaRPr sz="800"/>
                    </a:p>
                  </a:txBody>
                  <a:tcPr marL="91425" marR="91425" marT="91425" marB="91425"/>
                </a:tc>
                <a:tc>
                  <a:txBody>
                    <a:bodyPr/>
                    <a:lstStyle/>
                    <a:p>
                      <a:pPr marL="0" lvl="0" indent="0" algn="l" rtl="0">
                        <a:spcBef>
                          <a:spcPts val="0"/>
                        </a:spcBef>
                        <a:spcAft>
                          <a:spcPts val="0"/>
                        </a:spcAft>
                        <a:buNone/>
                      </a:pPr>
                      <a:r>
                        <a:rPr lang="en-US" sz="800"/>
                        <a:t>radish</a:t>
                      </a:r>
                      <a:endParaRPr sz="800"/>
                    </a:p>
                  </a:txBody>
                  <a:tcPr marL="91425" marR="91425" marT="91425" marB="91425"/>
                </a:tc>
                <a:tc>
                  <a:txBody>
                    <a:bodyPr/>
                    <a:lstStyle/>
                    <a:p>
                      <a:pPr marL="0" lvl="0" indent="0" algn="l" rtl="0">
                        <a:spcBef>
                          <a:spcPts val="0"/>
                        </a:spcBef>
                        <a:spcAft>
                          <a:spcPts val="0"/>
                        </a:spcAft>
                        <a:buNone/>
                      </a:pPr>
                      <a:r>
                        <a:rPr lang="en-US" sz="800"/>
                        <a:t>iguana</a:t>
                      </a:r>
                      <a:endParaRPr sz="800"/>
                    </a:p>
                  </a:txBody>
                  <a:tcPr marL="91425" marR="91425" marT="91425" marB="91425"/>
                </a:tc>
                <a:tc>
                  <a:txBody>
                    <a:bodyPr/>
                    <a:lstStyle/>
                    <a:p>
                      <a:pPr marL="0" lvl="0" indent="0" algn="l" rtl="0">
                        <a:spcBef>
                          <a:spcPts val="0"/>
                        </a:spcBef>
                        <a:spcAft>
                          <a:spcPts val="0"/>
                        </a:spcAft>
                        <a:buNone/>
                      </a:pPr>
                      <a:r>
                        <a:rPr lang="en-US" sz="800"/>
                        <a:t>cheetah</a:t>
                      </a:r>
                      <a:endParaRPr sz="800"/>
                    </a:p>
                  </a:txBody>
                  <a:tcPr marL="91425" marR="91425" marT="91425" marB="91425"/>
                </a:tc>
                <a:tc>
                  <a:txBody>
                    <a:bodyPr/>
                    <a:lstStyle/>
                    <a:p>
                      <a:pPr marL="0" lvl="0" indent="0" algn="l" rtl="0">
                        <a:spcBef>
                          <a:spcPts val="0"/>
                        </a:spcBef>
                        <a:spcAft>
                          <a:spcPts val="0"/>
                        </a:spcAft>
                        <a:buNone/>
                      </a:pPr>
                      <a:r>
                        <a:rPr lang="en-US" sz="800"/>
                        <a:t>baboon</a:t>
                      </a:r>
                      <a:endParaRPr sz="800"/>
                    </a:p>
                  </a:txBody>
                  <a:tcPr marL="91425" marR="91425" marT="91425" marB="91425"/>
                </a:tc>
                <a:tc>
                  <a:txBody>
                    <a:bodyPr/>
                    <a:lstStyle/>
                    <a:p>
                      <a:pPr marL="0" lvl="0" indent="0" algn="l" rtl="0">
                        <a:spcBef>
                          <a:spcPts val="0"/>
                        </a:spcBef>
                        <a:spcAft>
                          <a:spcPts val="0"/>
                        </a:spcAft>
                        <a:buNone/>
                      </a:pPr>
                      <a:r>
                        <a:rPr lang="en-US" sz="800"/>
                        <a:t>cucumber</a:t>
                      </a:r>
                      <a:endParaRPr sz="800"/>
                    </a:p>
                  </a:txBody>
                  <a:tcPr marL="91425" marR="91425" marT="91425" marB="91425"/>
                </a:tc>
                <a:tc>
                  <a:txBody>
                    <a:bodyPr/>
                    <a:lstStyle/>
                    <a:p>
                      <a:pPr marL="0" lvl="0" indent="0" algn="l" rtl="0">
                        <a:spcBef>
                          <a:spcPts val="0"/>
                        </a:spcBef>
                        <a:spcAft>
                          <a:spcPts val="0"/>
                        </a:spcAft>
                        <a:buNone/>
                      </a:pPr>
                      <a:r>
                        <a:rPr lang="en-US" sz="800"/>
                        <a:t>tuna</a:t>
                      </a:r>
                      <a:endParaRPr sz="800"/>
                    </a:p>
                  </a:txBody>
                  <a:tcPr marL="91425" marR="91425" marT="91425" marB="91425"/>
                </a:tc>
                <a:tc>
                  <a:txBody>
                    <a:bodyPr/>
                    <a:lstStyle/>
                    <a:p>
                      <a:pPr marL="0" lvl="0" indent="0" algn="l" rtl="0">
                        <a:spcBef>
                          <a:spcPts val="0"/>
                        </a:spcBef>
                        <a:spcAft>
                          <a:spcPts val="0"/>
                        </a:spcAft>
                        <a:buNone/>
                      </a:pPr>
                      <a:r>
                        <a:rPr lang="en-US" sz="800"/>
                        <a:t>grasshopper</a:t>
                      </a:r>
                      <a:endParaRPr sz="800"/>
                    </a:p>
                  </a:txBody>
                  <a:tcPr marL="91425" marR="91425" marT="91425" marB="91425"/>
                </a:tc>
                <a:tc>
                  <a:txBody>
                    <a:bodyPr/>
                    <a:lstStyle/>
                    <a:p>
                      <a:pPr marL="0" lvl="0" indent="0" algn="l" rtl="0">
                        <a:spcBef>
                          <a:spcPts val="0"/>
                        </a:spcBef>
                        <a:spcAft>
                          <a:spcPts val="0"/>
                        </a:spcAft>
                        <a:buNone/>
                      </a:pPr>
                      <a:r>
                        <a:rPr lang="en-US" sz="800"/>
                        <a:t>cow</a:t>
                      </a:r>
                      <a:endParaRPr sz="800"/>
                    </a:p>
                  </a:txBody>
                  <a:tcPr marL="91425" marR="91425" marT="91425" marB="91425"/>
                </a:tc>
                <a:tc>
                  <a:txBody>
                    <a:bodyPr/>
                    <a:lstStyle/>
                    <a:p>
                      <a:pPr marL="0" lvl="0" indent="0" algn="l" rtl="0">
                        <a:spcBef>
                          <a:spcPts val="0"/>
                        </a:spcBef>
                        <a:spcAft>
                          <a:spcPts val="0"/>
                        </a:spcAft>
                        <a:buNone/>
                      </a:pPr>
                      <a:r>
                        <a:rPr lang="en-US" sz="800"/>
                        <a:t>alligator</a:t>
                      </a:r>
                      <a:endParaRPr sz="800"/>
                    </a:p>
                  </a:txBody>
                  <a:tcPr marL="91425" marR="91425" marT="91425" marB="91425"/>
                </a:tc>
                <a:tc>
                  <a:txBody>
                    <a:bodyPr/>
                    <a:lstStyle/>
                    <a:p>
                      <a:pPr marL="0" lvl="0" indent="0" algn="l" rtl="0">
                        <a:spcBef>
                          <a:spcPts val="0"/>
                        </a:spcBef>
                        <a:spcAft>
                          <a:spcPts val="0"/>
                        </a:spcAft>
                        <a:buNone/>
                      </a:pPr>
                      <a:r>
                        <a:rPr lang="en-US" sz="800"/>
                        <a:t>snake</a:t>
                      </a:r>
                      <a:endParaRPr sz="800"/>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US" sz="800"/>
                        <a:t>strawberry</a:t>
                      </a:r>
                      <a:endParaRPr sz="800"/>
                    </a:p>
                  </a:txBody>
                  <a:tcPr marL="91425" marR="91425" marT="91425" marB="91425"/>
                </a:tc>
                <a:tc>
                  <a:txBody>
                    <a:bodyPr/>
                    <a:lstStyle/>
                    <a:p>
                      <a:pPr marL="0" lvl="0" indent="0" algn="l" rtl="0">
                        <a:spcBef>
                          <a:spcPts val="0"/>
                        </a:spcBef>
                        <a:spcAft>
                          <a:spcPts val="0"/>
                        </a:spcAft>
                        <a:buNone/>
                      </a:pPr>
                      <a:r>
                        <a:rPr lang="en-US" sz="800"/>
                        <a:t>zucchini</a:t>
                      </a:r>
                      <a:endParaRPr sz="800"/>
                    </a:p>
                  </a:txBody>
                  <a:tcPr marL="91425" marR="91425" marT="91425" marB="91425"/>
                </a:tc>
                <a:tc>
                  <a:txBody>
                    <a:bodyPr/>
                    <a:lstStyle/>
                    <a:p>
                      <a:pPr marL="0" lvl="0" indent="0" algn="l" rtl="0">
                        <a:spcBef>
                          <a:spcPts val="0"/>
                        </a:spcBef>
                        <a:spcAft>
                          <a:spcPts val="0"/>
                        </a:spcAft>
                        <a:buNone/>
                      </a:pPr>
                      <a:r>
                        <a:rPr lang="en-US" sz="800"/>
                        <a:t>chameleon</a:t>
                      </a:r>
                      <a:endParaRPr sz="800"/>
                    </a:p>
                  </a:txBody>
                  <a:tcPr marL="91425" marR="91425" marT="91425" marB="91425"/>
                </a:tc>
                <a:tc>
                  <a:txBody>
                    <a:bodyPr/>
                    <a:lstStyle/>
                    <a:p>
                      <a:pPr marL="0" lvl="0" indent="0" algn="l" rtl="0">
                        <a:spcBef>
                          <a:spcPts val="0"/>
                        </a:spcBef>
                        <a:spcAft>
                          <a:spcPts val="0"/>
                        </a:spcAft>
                        <a:buNone/>
                      </a:pPr>
                      <a:r>
                        <a:rPr lang="en-US" sz="800"/>
                        <a:t>wolf</a:t>
                      </a:r>
                      <a:endParaRPr sz="800"/>
                    </a:p>
                  </a:txBody>
                  <a:tcPr marL="91425" marR="91425" marT="91425" marB="91425"/>
                </a:tc>
                <a:tc>
                  <a:txBody>
                    <a:bodyPr/>
                    <a:lstStyle/>
                    <a:p>
                      <a:pPr marL="0" lvl="0" indent="0" algn="l" rtl="0">
                        <a:spcBef>
                          <a:spcPts val="0"/>
                        </a:spcBef>
                        <a:spcAft>
                          <a:spcPts val="0"/>
                        </a:spcAft>
                        <a:buNone/>
                      </a:pPr>
                      <a:r>
                        <a:rPr lang="en-US" sz="800"/>
                        <a:t>porcupine</a:t>
                      </a:r>
                      <a:endParaRPr sz="800"/>
                    </a:p>
                  </a:txBody>
                  <a:tcPr marL="91425" marR="91425" marT="91425" marB="91425"/>
                </a:tc>
                <a:tc>
                  <a:txBody>
                    <a:bodyPr/>
                    <a:lstStyle/>
                    <a:p>
                      <a:pPr marL="0" lvl="0" indent="0" algn="l" rtl="0">
                        <a:spcBef>
                          <a:spcPts val="0"/>
                        </a:spcBef>
                        <a:spcAft>
                          <a:spcPts val="0"/>
                        </a:spcAft>
                        <a:buNone/>
                      </a:pPr>
                      <a:r>
                        <a:rPr lang="en-US" sz="800"/>
                        <a:t>cabbage</a:t>
                      </a:r>
                      <a:endParaRPr sz="800"/>
                    </a:p>
                  </a:txBody>
                  <a:tcPr marL="91425" marR="91425" marT="91425" marB="91425"/>
                </a:tc>
                <a:tc>
                  <a:txBody>
                    <a:bodyPr/>
                    <a:lstStyle/>
                    <a:p>
                      <a:pPr marL="0" lvl="0" indent="0" algn="l" rtl="0">
                        <a:spcBef>
                          <a:spcPts val="0"/>
                        </a:spcBef>
                        <a:spcAft>
                          <a:spcPts val="0"/>
                        </a:spcAft>
                        <a:buNone/>
                      </a:pPr>
                      <a:r>
                        <a:rPr lang="en-US" sz="800"/>
                        <a:t>lobster</a:t>
                      </a:r>
                      <a:endParaRPr sz="800"/>
                    </a:p>
                  </a:txBody>
                  <a:tcPr marL="91425" marR="91425" marT="91425" marB="91425"/>
                </a:tc>
                <a:tc>
                  <a:txBody>
                    <a:bodyPr/>
                    <a:lstStyle/>
                    <a:p>
                      <a:pPr marL="0" lvl="0" indent="0" algn="l" rtl="0">
                        <a:spcBef>
                          <a:spcPts val="0"/>
                        </a:spcBef>
                        <a:spcAft>
                          <a:spcPts val="0"/>
                        </a:spcAft>
                        <a:buNone/>
                      </a:pPr>
                      <a:r>
                        <a:rPr lang="en-US" sz="800"/>
                        <a:t>cricket</a:t>
                      </a:r>
                      <a:endParaRPr sz="800"/>
                    </a:p>
                  </a:txBody>
                  <a:tcPr marL="91425" marR="91425" marT="91425" marB="91425"/>
                </a:tc>
                <a:tc>
                  <a:txBody>
                    <a:bodyPr/>
                    <a:lstStyle/>
                    <a:p>
                      <a:pPr marL="0" lvl="0" indent="0" algn="l" rtl="0">
                        <a:spcBef>
                          <a:spcPts val="0"/>
                        </a:spcBef>
                        <a:spcAft>
                          <a:spcPts val="0"/>
                        </a:spcAft>
                        <a:buNone/>
                      </a:pPr>
                      <a:r>
                        <a:rPr lang="en-US" sz="800"/>
                        <a:t>elephant</a:t>
                      </a:r>
                      <a:endParaRPr sz="800"/>
                    </a:p>
                  </a:txBody>
                  <a:tcPr marL="91425" marR="91425" marT="91425" marB="91425"/>
                </a:tc>
                <a:tc>
                  <a:txBody>
                    <a:bodyPr/>
                    <a:lstStyle/>
                    <a:p>
                      <a:pPr marL="0" lvl="0" indent="0" algn="l" rtl="0">
                        <a:spcBef>
                          <a:spcPts val="0"/>
                        </a:spcBef>
                        <a:spcAft>
                          <a:spcPts val="0"/>
                        </a:spcAft>
                        <a:buNone/>
                      </a:pPr>
                      <a:r>
                        <a:rPr lang="en-US" sz="800"/>
                        <a:t>crocodile</a:t>
                      </a:r>
                      <a:endParaRPr sz="800"/>
                    </a:p>
                  </a:txBody>
                  <a:tcPr marL="91425" marR="91425" marT="91425" marB="91425"/>
                </a:tc>
                <a:tc>
                  <a:txBody>
                    <a:bodyPr/>
                    <a:lstStyle/>
                    <a:p>
                      <a:pPr marL="0" lvl="0" indent="0" algn="l" rtl="0">
                        <a:spcBef>
                          <a:spcPts val="0"/>
                        </a:spcBef>
                        <a:spcAft>
                          <a:spcPts val="0"/>
                        </a:spcAft>
                        <a:buNone/>
                      </a:pPr>
                      <a:r>
                        <a:rPr lang="en-US" sz="800"/>
                        <a:t>slug</a:t>
                      </a:r>
                      <a:endParaRPr sz="800"/>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US" sz="800"/>
                        <a:t>watermelon</a:t>
                      </a:r>
                      <a:endParaRPr sz="800"/>
                    </a:p>
                  </a:txBody>
                  <a:tcPr marL="91425" marR="91425" marT="91425" marB="91425"/>
                </a:tc>
                <a:tc>
                  <a:txBody>
                    <a:bodyPr/>
                    <a:lstStyle/>
                    <a:p>
                      <a:pPr marL="0" lvl="0" indent="0" algn="l" rtl="0">
                        <a:spcBef>
                          <a:spcPts val="0"/>
                        </a:spcBef>
                        <a:spcAft>
                          <a:spcPts val="0"/>
                        </a:spcAft>
                        <a:buNone/>
                      </a:pPr>
                      <a:r>
                        <a:rPr lang="en-US" sz="800"/>
                        <a:t>kangaroo</a:t>
                      </a:r>
                      <a:endParaRPr sz="800"/>
                    </a:p>
                  </a:txBody>
                  <a:tcPr marL="91425" marR="91425" marT="91425" marB="91425"/>
                </a:tc>
                <a:tc>
                  <a:txBody>
                    <a:bodyPr/>
                    <a:lstStyle/>
                    <a:p>
                      <a:pPr marL="0" lvl="0" indent="0" algn="l" rtl="0">
                        <a:spcBef>
                          <a:spcPts val="0"/>
                        </a:spcBef>
                        <a:spcAft>
                          <a:spcPts val="0"/>
                        </a:spcAft>
                        <a:buNone/>
                      </a:pPr>
                      <a:r>
                        <a:rPr lang="en-US" sz="800"/>
                        <a:t>gecko</a:t>
                      </a:r>
                      <a:endParaRPr sz="800"/>
                    </a:p>
                  </a:txBody>
                  <a:tcPr marL="91425" marR="91425" marT="91425" marB="91425"/>
                </a:tc>
                <a:tc>
                  <a:txBody>
                    <a:bodyPr/>
                    <a:lstStyle/>
                    <a:p>
                      <a:pPr marL="0" lvl="0" indent="0" algn="l" rtl="0">
                        <a:spcBef>
                          <a:spcPts val="0"/>
                        </a:spcBef>
                        <a:spcAft>
                          <a:spcPts val="0"/>
                        </a:spcAft>
                        <a:buNone/>
                      </a:pPr>
                      <a:r>
                        <a:rPr lang="en-US" sz="800"/>
                        <a:t>coyote</a:t>
                      </a:r>
                      <a:endParaRPr sz="800"/>
                    </a:p>
                  </a:txBody>
                  <a:tcPr marL="91425" marR="91425" marT="91425" marB="91425"/>
                </a:tc>
                <a:tc>
                  <a:txBody>
                    <a:bodyPr/>
                    <a:lstStyle/>
                    <a:p>
                      <a:pPr marL="0" lvl="0" indent="0" algn="l" rtl="0">
                        <a:spcBef>
                          <a:spcPts val="0"/>
                        </a:spcBef>
                        <a:spcAft>
                          <a:spcPts val="0"/>
                        </a:spcAft>
                        <a:buNone/>
                      </a:pPr>
                      <a:r>
                        <a:rPr lang="en-US" sz="800"/>
                        <a:t>squirrel</a:t>
                      </a:r>
                      <a:endParaRPr sz="800"/>
                    </a:p>
                  </a:txBody>
                  <a:tcPr marL="91425" marR="91425" marT="91425" marB="91425"/>
                </a:tc>
                <a:tc>
                  <a:txBody>
                    <a:bodyPr/>
                    <a:lstStyle/>
                    <a:p>
                      <a:pPr marL="0" lvl="0" indent="0" algn="l" rtl="0">
                        <a:spcBef>
                          <a:spcPts val="0"/>
                        </a:spcBef>
                        <a:spcAft>
                          <a:spcPts val="0"/>
                        </a:spcAft>
                        <a:buNone/>
                      </a:pPr>
                      <a:r>
                        <a:rPr lang="en-US" sz="800"/>
                        <a:t>lettuce</a:t>
                      </a:r>
                      <a:endParaRPr sz="800"/>
                    </a:p>
                  </a:txBody>
                  <a:tcPr marL="91425" marR="91425" marT="91425" marB="91425"/>
                </a:tc>
                <a:tc>
                  <a:txBody>
                    <a:bodyPr/>
                    <a:lstStyle/>
                    <a:p>
                      <a:pPr marL="0" lvl="0" indent="0" algn="l" rtl="0">
                        <a:spcBef>
                          <a:spcPts val="0"/>
                        </a:spcBef>
                        <a:spcAft>
                          <a:spcPts val="0"/>
                        </a:spcAft>
                        <a:buNone/>
                      </a:pPr>
                      <a:r>
                        <a:rPr lang="en-US" sz="800"/>
                        <a:t>crab</a:t>
                      </a:r>
                      <a:endParaRPr sz="800"/>
                    </a:p>
                  </a:txBody>
                  <a:tcPr marL="91425" marR="91425" marT="91425" marB="91425"/>
                </a:tc>
                <a:tc>
                  <a:txBody>
                    <a:bodyPr/>
                    <a:lstStyle/>
                    <a:p>
                      <a:pPr marL="0" lvl="0" indent="0" algn="l" rtl="0">
                        <a:spcBef>
                          <a:spcPts val="0"/>
                        </a:spcBef>
                        <a:spcAft>
                          <a:spcPts val="0"/>
                        </a:spcAft>
                        <a:buNone/>
                      </a:pPr>
                      <a:r>
                        <a:rPr lang="en-US" sz="800"/>
                        <a:t>cockroach</a:t>
                      </a:r>
                      <a:endParaRPr sz="800"/>
                    </a:p>
                  </a:txBody>
                  <a:tcPr marL="91425" marR="91425" marT="91425" marB="91425"/>
                </a:tc>
                <a:tc>
                  <a:txBody>
                    <a:bodyPr/>
                    <a:lstStyle/>
                    <a:p>
                      <a:pPr marL="0" lvl="0" indent="0" algn="l" rtl="0">
                        <a:spcBef>
                          <a:spcPts val="0"/>
                        </a:spcBef>
                        <a:spcAft>
                          <a:spcPts val="0"/>
                        </a:spcAft>
                        <a:buNone/>
                      </a:pPr>
                      <a:r>
                        <a:rPr lang="en-US" sz="800"/>
                        <a:t>giraffe</a:t>
                      </a:r>
                      <a:endParaRPr sz="800"/>
                    </a:p>
                  </a:txBody>
                  <a:tcPr marL="91425" marR="91425" marT="91425" marB="91425"/>
                </a:tc>
                <a:tc>
                  <a:txBody>
                    <a:bodyPr/>
                    <a:lstStyle/>
                    <a:p>
                      <a:pPr marL="0" lvl="0" indent="0" algn="l" rtl="0">
                        <a:spcBef>
                          <a:spcPts val="0"/>
                        </a:spcBef>
                        <a:spcAft>
                          <a:spcPts val="0"/>
                        </a:spcAft>
                        <a:buNone/>
                      </a:pPr>
                      <a:r>
                        <a:rPr lang="en-US" sz="800"/>
                        <a:t>giraffe</a:t>
                      </a:r>
                      <a:endParaRPr sz="800"/>
                    </a:p>
                  </a:txBody>
                  <a:tcPr marL="91425" marR="91425" marT="91425" marB="91425"/>
                </a:tc>
                <a:tc>
                  <a:txBody>
                    <a:bodyPr/>
                    <a:lstStyle/>
                    <a:p>
                      <a:pPr marL="0" lvl="0" indent="0" algn="l" rtl="0">
                        <a:spcBef>
                          <a:spcPts val="0"/>
                        </a:spcBef>
                        <a:spcAft>
                          <a:spcPts val="0"/>
                        </a:spcAft>
                        <a:buNone/>
                      </a:pPr>
                      <a:r>
                        <a:rPr lang="en-US" sz="800"/>
                        <a:t>spider</a:t>
                      </a:r>
                      <a:endParaRPr sz="800"/>
                    </a:p>
                  </a:txBody>
                  <a:tcPr marL="91425" marR="91425" marT="91425" marB="91425"/>
                </a:tc>
                <a:extLst>
                  <a:ext uri="{0D108BD9-81ED-4DB2-BD59-A6C34878D82A}">
                    <a16:rowId xmlns:a16="http://schemas.microsoft.com/office/drawing/2014/main" val="10005"/>
                  </a:ext>
                </a:extLst>
              </a:tr>
              <a:tr h="0">
                <a:tc>
                  <a:txBody>
                    <a:bodyPr/>
                    <a:lstStyle/>
                    <a:p>
                      <a:pPr marL="0" lvl="0" indent="0" algn="l" rtl="0">
                        <a:spcBef>
                          <a:spcPts val="0"/>
                        </a:spcBef>
                        <a:spcAft>
                          <a:spcPts val="0"/>
                        </a:spcAft>
                        <a:buNone/>
                      </a:pPr>
                      <a:r>
                        <a:rPr lang="en-US" sz="800"/>
                        <a:t>orange</a:t>
                      </a:r>
                      <a:endParaRPr sz="800"/>
                    </a:p>
                  </a:txBody>
                  <a:tcPr marL="91425" marR="91425" marT="91425" marB="91425"/>
                </a:tc>
                <a:tc>
                  <a:txBody>
                    <a:bodyPr/>
                    <a:lstStyle/>
                    <a:p>
                      <a:pPr marL="0" lvl="0" indent="0" algn="l" rtl="0">
                        <a:spcBef>
                          <a:spcPts val="0"/>
                        </a:spcBef>
                        <a:spcAft>
                          <a:spcPts val="0"/>
                        </a:spcAft>
                        <a:buNone/>
                      </a:pPr>
                      <a:r>
                        <a:rPr lang="en-US" sz="800"/>
                        <a:t>whale</a:t>
                      </a:r>
                      <a:endParaRPr sz="800"/>
                    </a:p>
                  </a:txBody>
                  <a:tcPr marL="91425" marR="91425" marT="91425" marB="91425"/>
                </a:tc>
                <a:tc>
                  <a:txBody>
                    <a:bodyPr/>
                    <a:lstStyle/>
                    <a:p>
                      <a:pPr marL="0" lvl="0" indent="0" algn="l" rtl="0">
                        <a:spcBef>
                          <a:spcPts val="0"/>
                        </a:spcBef>
                        <a:spcAft>
                          <a:spcPts val="0"/>
                        </a:spcAft>
                        <a:buNone/>
                      </a:pPr>
                      <a:r>
                        <a:rPr lang="en-US" sz="800"/>
                        <a:t>salamander</a:t>
                      </a:r>
                      <a:endParaRPr sz="800"/>
                    </a:p>
                  </a:txBody>
                  <a:tcPr marL="91425" marR="91425" marT="91425" marB="91425"/>
                </a:tc>
                <a:tc>
                  <a:txBody>
                    <a:bodyPr/>
                    <a:lstStyle/>
                    <a:p>
                      <a:pPr marL="0" lvl="0" indent="0" algn="l" rtl="0">
                        <a:spcBef>
                          <a:spcPts val="0"/>
                        </a:spcBef>
                        <a:spcAft>
                          <a:spcPts val="0"/>
                        </a:spcAft>
                        <a:buNone/>
                      </a:pPr>
                      <a:r>
                        <a:rPr lang="en-US" sz="800"/>
                        <a:t>fox</a:t>
                      </a:r>
                      <a:endParaRPr sz="800"/>
                    </a:p>
                  </a:txBody>
                  <a:tcPr marL="91425" marR="91425" marT="91425" marB="91425"/>
                </a:tc>
                <a:tc>
                  <a:txBody>
                    <a:bodyPr/>
                    <a:lstStyle/>
                    <a:p>
                      <a:pPr marL="0" lvl="0" indent="0" algn="l" rtl="0">
                        <a:spcBef>
                          <a:spcPts val="0"/>
                        </a:spcBef>
                        <a:spcAft>
                          <a:spcPts val="0"/>
                        </a:spcAft>
                        <a:buNone/>
                      </a:pPr>
                      <a:r>
                        <a:rPr lang="en-US" sz="800"/>
                        <a:t>raccoon</a:t>
                      </a:r>
                      <a:endParaRPr sz="800"/>
                    </a:p>
                  </a:txBody>
                  <a:tcPr marL="91425" marR="91425" marT="91425" marB="91425"/>
                </a:tc>
                <a:tc>
                  <a:txBody>
                    <a:bodyPr/>
                    <a:lstStyle/>
                    <a:p>
                      <a:pPr marL="0" lvl="0" indent="0" algn="l" rtl="0">
                        <a:spcBef>
                          <a:spcPts val="0"/>
                        </a:spcBef>
                        <a:spcAft>
                          <a:spcPts val="0"/>
                        </a:spcAft>
                        <a:buNone/>
                      </a:pPr>
                      <a:r>
                        <a:rPr lang="en-US" sz="800"/>
                        <a:t>spinach</a:t>
                      </a:r>
                      <a:endParaRPr sz="800"/>
                    </a:p>
                  </a:txBody>
                  <a:tcPr marL="91425" marR="91425" marT="91425" marB="91425"/>
                </a:tc>
                <a:tc>
                  <a:txBody>
                    <a:bodyPr/>
                    <a:lstStyle/>
                    <a:p>
                      <a:pPr marL="0" lvl="0" indent="0" algn="l" rtl="0">
                        <a:spcBef>
                          <a:spcPts val="0"/>
                        </a:spcBef>
                        <a:spcAft>
                          <a:spcPts val="0"/>
                        </a:spcAft>
                        <a:buNone/>
                      </a:pPr>
                      <a:r>
                        <a:rPr lang="en-US" sz="800"/>
                        <a:t>starfish</a:t>
                      </a:r>
                      <a:endParaRPr sz="800"/>
                    </a:p>
                  </a:txBody>
                  <a:tcPr marL="91425" marR="91425" marT="91425" marB="91425"/>
                </a:tc>
                <a:tc>
                  <a:txBody>
                    <a:bodyPr/>
                    <a:lstStyle/>
                    <a:p>
                      <a:pPr marL="0" lvl="0" indent="0" algn="l" rtl="0">
                        <a:spcBef>
                          <a:spcPts val="0"/>
                        </a:spcBef>
                        <a:spcAft>
                          <a:spcPts val="0"/>
                        </a:spcAft>
                        <a:buNone/>
                      </a:pPr>
                      <a:r>
                        <a:rPr lang="en-US" sz="800"/>
                        <a:t>mosquito</a:t>
                      </a:r>
                      <a:endParaRPr sz="800"/>
                    </a:p>
                  </a:txBody>
                  <a:tcPr marL="91425" marR="91425" marT="91425" marB="91425"/>
                </a:tc>
                <a:tc>
                  <a:txBody>
                    <a:bodyPr/>
                    <a:lstStyle/>
                    <a:p>
                      <a:pPr marL="0" lvl="0" indent="0" algn="l" rtl="0">
                        <a:spcBef>
                          <a:spcPts val="0"/>
                        </a:spcBef>
                        <a:spcAft>
                          <a:spcPts val="0"/>
                        </a:spcAft>
                        <a:buNone/>
                      </a:pPr>
                      <a:r>
                        <a:rPr lang="en-US" sz="800"/>
                        <a:t>zebra</a:t>
                      </a:r>
                      <a:endParaRPr sz="800"/>
                    </a:p>
                  </a:txBody>
                  <a:tcPr marL="91425" marR="91425" marT="91425" marB="91425"/>
                </a:tc>
                <a:tc>
                  <a:txBody>
                    <a:bodyPr/>
                    <a:lstStyle/>
                    <a:p>
                      <a:pPr marL="0" lvl="0" indent="0" algn="l" rtl="0">
                        <a:spcBef>
                          <a:spcPts val="0"/>
                        </a:spcBef>
                        <a:spcAft>
                          <a:spcPts val="0"/>
                        </a:spcAft>
                        <a:buNone/>
                      </a:pPr>
                      <a:r>
                        <a:rPr lang="en-US" sz="800"/>
                        <a:t>camel</a:t>
                      </a:r>
                      <a:endParaRPr sz="800"/>
                    </a:p>
                  </a:txBody>
                  <a:tcPr marL="91425" marR="91425" marT="91425" marB="91425"/>
                </a:tc>
                <a:tc>
                  <a:txBody>
                    <a:bodyPr/>
                    <a:lstStyle/>
                    <a:p>
                      <a:pPr marL="0" lvl="0" indent="0" algn="l" rtl="0">
                        <a:spcBef>
                          <a:spcPts val="0"/>
                        </a:spcBef>
                        <a:spcAft>
                          <a:spcPts val="0"/>
                        </a:spcAft>
                        <a:buNone/>
                      </a:pPr>
                      <a:r>
                        <a:rPr lang="en-US" sz="800"/>
                        <a:t>koala</a:t>
                      </a:r>
                      <a:endParaRPr sz="800"/>
                    </a:p>
                  </a:txBody>
                  <a:tcPr marL="91425" marR="91425" marT="91425" marB="91425"/>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US" sz="800"/>
                        <a:t>grape</a:t>
                      </a:r>
                      <a:endParaRPr sz="800"/>
                    </a:p>
                  </a:txBody>
                  <a:tcPr marL="91425" marR="91425" marT="91425" marB="91425"/>
                </a:tc>
                <a:tc>
                  <a:txBody>
                    <a:bodyPr/>
                    <a:lstStyle/>
                    <a:p>
                      <a:pPr marL="0" lvl="0" indent="0" algn="l" rtl="0">
                        <a:spcBef>
                          <a:spcPts val="0"/>
                        </a:spcBef>
                        <a:spcAft>
                          <a:spcPts val="0"/>
                        </a:spcAft>
                        <a:buNone/>
                      </a:pPr>
                      <a:r>
                        <a:rPr lang="en-US" sz="800"/>
                        <a:t>dolphin</a:t>
                      </a:r>
                      <a:endParaRPr sz="800"/>
                    </a:p>
                  </a:txBody>
                  <a:tcPr marL="91425" marR="91425" marT="91425" marB="91425"/>
                </a:tc>
                <a:tc>
                  <a:txBody>
                    <a:bodyPr/>
                    <a:lstStyle/>
                    <a:p>
                      <a:pPr marL="0" lvl="0" indent="0" algn="l" rtl="0">
                        <a:spcBef>
                          <a:spcPts val="0"/>
                        </a:spcBef>
                        <a:spcAft>
                          <a:spcPts val="0"/>
                        </a:spcAft>
                        <a:buNone/>
                      </a:pPr>
                      <a:r>
                        <a:rPr lang="en-US" sz="800"/>
                        <a:t>beetle</a:t>
                      </a:r>
                      <a:endParaRPr sz="800"/>
                    </a:p>
                  </a:txBody>
                  <a:tcPr marL="91425" marR="91425" marT="91425" marB="91425"/>
                </a:tc>
                <a:tc>
                  <a:txBody>
                    <a:bodyPr/>
                    <a:lstStyle/>
                    <a:p>
                      <a:pPr marL="0" lvl="0" indent="0" algn="l" rtl="0">
                        <a:spcBef>
                          <a:spcPts val="0"/>
                        </a:spcBef>
                        <a:spcAft>
                          <a:spcPts val="0"/>
                        </a:spcAft>
                        <a:buNone/>
                      </a:pPr>
                      <a:r>
                        <a:rPr lang="en-US" sz="800"/>
                        <a:t>jackal</a:t>
                      </a:r>
                      <a:endParaRPr sz="800"/>
                    </a:p>
                  </a:txBody>
                  <a:tcPr marL="91425" marR="91425" marT="91425" marB="91425"/>
                </a:tc>
                <a:tc>
                  <a:txBody>
                    <a:bodyPr/>
                    <a:lstStyle/>
                    <a:p>
                      <a:pPr marL="0" lvl="0" indent="0" algn="l" rtl="0">
                        <a:spcBef>
                          <a:spcPts val="0"/>
                        </a:spcBef>
                        <a:spcAft>
                          <a:spcPts val="0"/>
                        </a:spcAft>
                        <a:buNone/>
                      </a:pPr>
                      <a:r>
                        <a:rPr lang="en-US" sz="800"/>
                        <a:t>skunk</a:t>
                      </a:r>
                      <a:endParaRPr sz="800"/>
                    </a:p>
                  </a:txBody>
                  <a:tcPr marL="91425" marR="91425" marT="91425" marB="91425"/>
                </a:tc>
                <a:tc>
                  <a:txBody>
                    <a:bodyPr/>
                    <a:lstStyle/>
                    <a:p>
                      <a:pPr marL="0" lvl="0" indent="0" algn="l" rtl="0">
                        <a:spcBef>
                          <a:spcPts val="0"/>
                        </a:spcBef>
                        <a:spcAft>
                          <a:spcPts val="0"/>
                        </a:spcAft>
                        <a:buNone/>
                      </a:pPr>
                      <a:r>
                        <a:rPr lang="en-US" sz="800"/>
                        <a:t>peas</a:t>
                      </a:r>
                      <a:endParaRPr sz="800"/>
                    </a:p>
                  </a:txBody>
                  <a:tcPr marL="91425" marR="91425" marT="91425" marB="91425"/>
                </a:tc>
                <a:tc>
                  <a:txBody>
                    <a:bodyPr/>
                    <a:lstStyle/>
                    <a:p>
                      <a:pPr marL="0" lvl="0" indent="0" algn="l" rtl="0">
                        <a:spcBef>
                          <a:spcPts val="0"/>
                        </a:spcBef>
                        <a:spcAft>
                          <a:spcPts val="0"/>
                        </a:spcAft>
                        <a:buNone/>
                      </a:pPr>
                      <a:r>
                        <a:rPr lang="en-US" sz="800"/>
                        <a:t>jellyfish</a:t>
                      </a:r>
                      <a:endParaRPr sz="800"/>
                    </a:p>
                  </a:txBody>
                  <a:tcPr marL="91425" marR="91425" marT="91425" marB="91425"/>
                </a:tc>
                <a:tc>
                  <a:txBody>
                    <a:bodyPr/>
                    <a:lstStyle/>
                    <a:p>
                      <a:pPr marL="0" lvl="0" indent="0" algn="l" rtl="0">
                        <a:spcBef>
                          <a:spcPts val="0"/>
                        </a:spcBef>
                        <a:spcAft>
                          <a:spcPts val="0"/>
                        </a:spcAft>
                        <a:buNone/>
                      </a:pPr>
                      <a:r>
                        <a:rPr lang="en-US" sz="800"/>
                        <a:t>worm</a:t>
                      </a:r>
                      <a:endParaRPr sz="800"/>
                    </a:p>
                  </a:txBody>
                  <a:tcPr marL="91425" marR="91425" marT="91425" marB="91425"/>
                </a:tc>
                <a:tc>
                  <a:txBody>
                    <a:bodyPr/>
                    <a:lstStyle/>
                    <a:p>
                      <a:pPr marL="0" lvl="0" indent="0" algn="l" rtl="0">
                        <a:spcBef>
                          <a:spcPts val="0"/>
                        </a:spcBef>
                        <a:spcAft>
                          <a:spcPts val="0"/>
                        </a:spcAft>
                        <a:buNone/>
                      </a:pPr>
                      <a:r>
                        <a:rPr lang="en-US" sz="800"/>
                        <a:t>bear</a:t>
                      </a:r>
                      <a:endParaRPr sz="800"/>
                    </a:p>
                  </a:txBody>
                  <a:tcPr marL="91425" marR="91425" marT="91425" marB="91425"/>
                </a:tc>
                <a:tc>
                  <a:txBody>
                    <a:bodyPr/>
                    <a:lstStyle/>
                    <a:p>
                      <a:pPr marL="0" lvl="0" indent="0" algn="l" rtl="0">
                        <a:spcBef>
                          <a:spcPts val="0"/>
                        </a:spcBef>
                        <a:spcAft>
                          <a:spcPts val="0"/>
                        </a:spcAft>
                        <a:buNone/>
                      </a:pPr>
                      <a:r>
                        <a:rPr lang="en-US" sz="800"/>
                        <a:t>alpaca</a:t>
                      </a:r>
                      <a:endParaRPr sz="800"/>
                    </a:p>
                  </a:txBody>
                  <a:tcPr marL="91425" marR="91425" marT="91425" marB="91425"/>
                </a:tc>
                <a:tc>
                  <a:txBody>
                    <a:bodyPr/>
                    <a:lstStyle/>
                    <a:p>
                      <a:pPr marL="0" lvl="0" indent="0" algn="l" rtl="0">
                        <a:spcBef>
                          <a:spcPts val="0"/>
                        </a:spcBef>
                        <a:spcAft>
                          <a:spcPts val="0"/>
                        </a:spcAft>
                        <a:buNone/>
                      </a:pPr>
                      <a:r>
                        <a:rPr lang="en-US" sz="800"/>
                        <a:t>kangaroo</a:t>
                      </a:r>
                      <a:endParaRPr sz="800"/>
                    </a:p>
                  </a:txBody>
                  <a:tcPr marL="91425" marR="91425" marT="91425" marB="91425"/>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US" sz="800"/>
                        <a:t>pineapple</a:t>
                      </a:r>
                      <a:endParaRPr sz="800"/>
                    </a:p>
                  </a:txBody>
                  <a:tcPr marL="91425" marR="91425" marT="91425" marB="91425"/>
                </a:tc>
                <a:tc>
                  <a:txBody>
                    <a:bodyPr/>
                    <a:lstStyle/>
                    <a:p>
                      <a:pPr marL="0" lvl="0" indent="0" algn="l" rtl="0">
                        <a:spcBef>
                          <a:spcPts val="0"/>
                        </a:spcBef>
                        <a:spcAft>
                          <a:spcPts val="0"/>
                        </a:spcAft>
                        <a:buNone/>
                      </a:pPr>
                      <a:r>
                        <a:rPr lang="en-US" sz="800"/>
                        <a:t>otter</a:t>
                      </a:r>
                      <a:endParaRPr sz="800"/>
                    </a:p>
                  </a:txBody>
                  <a:tcPr marL="91425" marR="91425" marT="91425" marB="91425"/>
                </a:tc>
                <a:tc>
                  <a:txBody>
                    <a:bodyPr/>
                    <a:lstStyle/>
                    <a:p>
                      <a:pPr marL="0" lvl="0" indent="0" algn="l" rtl="0">
                        <a:spcBef>
                          <a:spcPts val="0"/>
                        </a:spcBef>
                        <a:spcAft>
                          <a:spcPts val="0"/>
                        </a:spcAft>
                        <a:buNone/>
                      </a:pPr>
                      <a:r>
                        <a:rPr lang="en-US" sz="800"/>
                        <a:t>ant</a:t>
                      </a:r>
                      <a:endParaRPr sz="800"/>
                    </a:p>
                  </a:txBody>
                  <a:tcPr marL="91425" marR="91425" marT="91425" marB="91425"/>
                </a:tc>
                <a:tc>
                  <a:txBody>
                    <a:bodyPr/>
                    <a:lstStyle/>
                    <a:p>
                      <a:pPr marL="0" lvl="0" indent="0" algn="l" rtl="0">
                        <a:spcBef>
                          <a:spcPts val="0"/>
                        </a:spcBef>
                        <a:spcAft>
                          <a:spcPts val="0"/>
                        </a:spcAft>
                        <a:buNone/>
                      </a:pPr>
                      <a:r>
                        <a:rPr lang="en-US" sz="800"/>
                        <a:t>hyena</a:t>
                      </a:r>
                      <a:endParaRPr sz="800"/>
                    </a:p>
                  </a:txBody>
                  <a:tcPr marL="91425" marR="91425" marT="91425" marB="91425"/>
                </a:tc>
                <a:tc>
                  <a:txBody>
                    <a:bodyPr/>
                    <a:lstStyle/>
                    <a:p>
                      <a:pPr marL="0" lvl="0" indent="0" algn="l" rtl="0">
                        <a:spcBef>
                          <a:spcPts val="0"/>
                        </a:spcBef>
                        <a:spcAft>
                          <a:spcPts val="0"/>
                        </a:spcAft>
                        <a:buNone/>
                      </a:pPr>
                      <a:r>
                        <a:rPr lang="en-US" sz="800"/>
                        <a:t>armadillo</a:t>
                      </a:r>
                      <a:endParaRPr sz="800"/>
                    </a:p>
                  </a:txBody>
                  <a:tcPr marL="91425" marR="91425" marT="91425" marB="91425"/>
                </a:tc>
                <a:tc>
                  <a:txBody>
                    <a:bodyPr/>
                    <a:lstStyle/>
                    <a:p>
                      <a:pPr marL="0" lvl="0" indent="0" algn="l" rtl="0">
                        <a:spcBef>
                          <a:spcPts val="0"/>
                        </a:spcBef>
                        <a:spcAft>
                          <a:spcPts val="0"/>
                        </a:spcAft>
                        <a:buNone/>
                      </a:pPr>
                      <a:r>
                        <a:rPr lang="en-US" sz="800"/>
                        <a:t>beans</a:t>
                      </a:r>
                      <a:endParaRPr sz="800"/>
                    </a:p>
                  </a:txBody>
                  <a:tcPr marL="91425" marR="91425" marT="91425" marB="91425"/>
                </a:tc>
                <a:tc>
                  <a:txBody>
                    <a:bodyPr/>
                    <a:lstStyle/>
                    <a:p>
                      <a:pPr marL="0" lvl="0" indent="0" algn="l" rtl="0">
                        <a:spcBef>
                          <a:spcPts val="0"/>
                        </a:spcBef>
                        <a:spcAft>
                          <a:spcPts val="0"/>
                        </a:spcAft>
                        <a:buNone/>
                      </a:pPr>
                      <a:r>
                        <a:rPr lang="en-US" sz="800"/>
                        <a:t>frog</a:t>
                      </a:r>
                      <a:endParaRPr sz="800"/>
                    </a:p>
                  </a:txBody>
                  <a:tcPr marL="91425" marR="91425" marT="91425" marB="91425"/>
                </a:tc>
                <a:tc>
                  <a:txBody>
                    <a:bodyPr/>
                    <a:lstStyle/>
                    <a:p>
                      <a:pPr marL="0" lvl="0" indent="0" algn="l" rtl="0">
                        <a:spcBef>
                          <a:spcPts val="0"/>
                        </a:spcBef>
                        <a:spcAft>
                          <a:spcPts val="0"/>
                        </a:spcAft>
                        <a:buNone/>
                      </a:pPr>
                      <a:r>
                        <a:rPr lang="en-US" sz="800"/>
                        <a:t>snail</a:t>
                      </a:r>
                      <a:endParaRPr sz="800"/>
                    </a:p>
                  </a:txBody>
                  <a:tcPr marL="91425" marR="91425" marT="91425" marB="91425"/>
                </a:tc>
                <a:tc>
                  <a:txBody>
                    <a:bodyPr/>
                    <a:lstStyle/>
                    <a:p>
                      <a:pPr marL="0" lvl="0" indent="0" algn="l" rtl="0">
                        <a:spcBef>
                          <a:spcPts val="0"/>
                        </a:spcBef>
                        <a:spcAft>
                          <a:spcPts val="0"/>
                        </a:spcAft>
                        <a:buNone/>
                      </a:pPr>
                      <a:r>
                        <a:rPr lang="en-US" sz="800"/>
                        <a:t>panda</a:t>
                      </a:r>
                      <a:endParaRPr sz="800"/>
                    </a:p>
                  </a:txBody>
                  <a:tcPr marL="91425" marR="91425" marT="91425" marB="91425"/>
                </a:tc>
                <a:tc>
                  <a:txBody>
                    <a:bodyPr/>
                    <a:lstStyle/>
                    <a:p>
                      <a:pPr marL="0" lvl="0" indent="0" algn="l" rtl="0">
                        <a:spcBef>
                          <a:spcPts val="0"/>
                        </a:spcBef>
                        <a:spcAft>
                          <a:spcPts val="0"/>
                        </a:spcAft>
                        <a:buNone/>
                      </a:pPr>
                      <a:r>
                        <a:rPr lang="en-US" sz="800"/>
                        <a:t>llama</a:t>
                      </a:r>
                      <a:endParaRPr sz="800"/>
                    </a:p>
                  </a:txBody>
                  <a:tcPr marL="91425" marR="91425" marT="91425" marB="91425"/>
                </a:tc>
                <a:tc>
                  <a:txBody>
                    <a:bodyPr/>
                    <a:lstStyle/>
                    <a:p>
                      <a:pPr marL="0" lvl="0" indent="0" algn="l" rtl="0">
                        <a:spcBef>
                          <a:spcPts val="0"/>
                        </a:spcBef>
                        <a:spcAft>
                          <a:spcPts val="0"/>
                        </a:spcAft>
                        <a:buNone/>
                      </a:pPr>
                      <a:r>
                        <a:rPr lang="en-US" sz="800"/>
                        <a:t>bison</a:t>
                      </a:r>
                      <a:endParaRPr sz="800"/>
                    </a:p>
                  </a:txBody>
                  <a:tcPr marL="91425" marR="91425" marT="91425" marB="91425"/>
                </a:tc>
                <a:extLst>
                  <a:ext uri="{0D108BD9-81ED-4DB2-BD59-A6C34878D82A}">
                    <a16:rowId xmlns:a16="http://schemas.microsoft.com/office/drawing/2014/main" val="10008"/>
                  </a:ext>
                </a:extLst>
              </a:tr>
            </a:tbl>
          </a:graphicData>
        </a:graphic>
      </p:graphicFrame>
      <p:cxnSp>
        <p:nvCxnSpPr>
          <p:cNvPr id="148" name="Google Shape;148;g3327ae9a1be_0_18"/>
          <p:cNvCxnSpPr/>
          <p:nvPr/>
        </p:nvCxnSpPr>
        <p:spPr>
          <a:xfrm flipH="1">
            <a:off x="1045200" y="586750"/>
            <a:ext cx="1524000" cy="1165800"/>
          </a:xfrm>
          <a:prstGeom prst="straightConnector1">
            <a:avLst/>
          </a:prstGeom>
          <a:noFill/>
          <a:ln w="9525" cap="flat" cmpd="sng">
            <a:solidFill>
              <a:schemeClr val="dk2"/>
            </a:solidFill>
            <a:prstDash val="solid"/>
            <a:round/>
            <a:headEnd type="none" w="med" len="med"/>
            <a:tailEnd type="triangle" w="med" len="med"/>
          </a:ln>
        </p:spPr>
      </p:cxnSp>
      <p:cxnSp>
        <p:nvCxnSpPr>
          <p:cNvPr id="149" name="Google Shape;149;g3327ae9a1be_0_18"/>
          <p:cNvCxnSpPr/>
          <p:nvPr/>
        </p:nvCxnSpPr>
        <p:spPr>
          <a:xfrm>
            <a:off x="6996425" y="548650"/>
            <a:ext cx="746700" cy="8076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412321" y="100006"/>
            <a:ext cx="6755100" cy="83330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50" b="1" dirty="0">
                <a:solidFill>
                  <a:schemeClr val="dk1"/>
                </a:solidFill>
                <a:latin typeface="Arial"/>
                <a:ea typeface="Arial"/>
                <a:cs typeface="Arial"/>
                <a:sym typeface="Arial"/>
              </a:rPr>
              <a:t>Genetic Algorithm</a:t>
            </a:r>
            <a:endParaRPr sz="1050" dirty="0"/>
          </a:p>
          <a:p>
            <a:pPr marL="0" marR="0" lvl="0" indent="0" algn="l" rtl="0">
              <a:spcBef>
                <a:spcPts val="0"/>
              </a:spcBef>
              <a:spcAft>
                <a:spcPts val="0"/>
              </a:spcAft>
              <a:buNone/>
            </a:pPr>
            <a:endParaRPr sz="1050" dirty="0">
              <a:solidFill>
                <a:schemeClr val="dk1"/>
              </a:solidFill>
              <a:latin typeface="Arial"/>
              <a:ea typeface="Arial"/>
              <a:cs typeface="Arial"/>
              <a:sym typeface="Arial"/>
            </a:endParaRPr>
          </a:p>
          <a:p>
            <a:pPr marL="0" lvl="0" indent="0" algn="l" rtl="0">
              <a:spcBef>
                <a:spcPts val="0"/>
              </a:spcBef>
              <a:spcAft>
                <a:spcPts val="0"/>
              </a:spcAft>
              <a:buNone/>
            </a:pPr>
            <a:r>
              <a:rPr lang="en-US" sz="1050" dirty="0" err="1">
                <a:solidFill>
                  <a:schemeClr val="dk1"/>
                </a:solidFill>
              </a:rPr>
              <a:t>succesfulCross</a:t>
            </a:r>
            <a:r>
              <a:rPr lang="en-US" sz="1050" dirty="0">
                <a:solidFill>
                  <a:schemeClr val="dk1"/>
                </a:solidFill>
              </a:rPr>
              <a:t> = 0</a:t>
            </a:r>
            <a:endParaRPr sz="1050" dirty="0">
              <a:solidFill>
                <a:schemeClr val="dk1"/>
              </a:solidFill>
            </a:endParaRPr>
          </a:p>
          <a:p>
            <a:pPr marL="0" lvl="0" indent="0" algn="l" rtl="0">
              <a:spcBef>
                <a:spcPts val="0"/>
              </a:spcBef>
              <a:spcAft>
                <a:spcPts val="0"/>
              </a:spcAft>
              <a:buClr>
                <a:schemeClr val="dk1"/>
              </a:buClr>
              <a:buFont typeface="Arial"/>
              <a:buNone/>
            </a:pPr>
            <a:r>
              <a:rPr lang="en-US" sz="1050" dirty="0" err="1">
                <a:solidFill>
                  <a:schemeClr val="dk1"/>
                </a:solidFill>
              </a:rPr>
              <a:t>succesfulMut</a:t>
            </a:r>
            <a:r>
              <a:rPr lang="en-US" sz="1050" dirty="0">
                <a:solidFill>
                  <a:schemeClr val="dk1"/>
                </a:solidFill>
              </a:rPr>
              <a:t> = 0</a:t>
            </a:r>
            <a:endParaRPr sz="1050" dirty="0">
              <a:solidFill>
                <a:schemeClr val="dk1"/>
              </a:solidFill>
            </a:endParaRPr>
          </a:p>
          <a:p>
            <a:pPr marL="0" marR="0" lvl="0" indent="0" algn="l" rtl="0">
              <a:spcBef>
                <a:spcPts val="0"/>
              </a:spcBef>
              <a:spcAft>
                <a:spcPts val="0"/>
              </a:spcAft>
              <a:buNone/>
            </a:pPr>
            <a:r>
              <a:rPr lang="en-US" sz="1050" dirty="0">
                <a:solidFill>
                  <a:schemeClr val="dk1"/>
                </a:solidFill>
              </a:rPr>
              <a:t>P = Random N architectures</a:t>
            </a:r>
            <a:endParaRPr sz="1050" dirty="0">
              <a:solidFill>
                <a:schemeClr val="dk1"/>
              </a:solidFill>
            </a:endParaRPr>
          </a:p>
          <a:p>
            <a:pPr marL="0" marR="0" lvl="0" indent="0" algn="l" rtl="0">
              <a:spcBef>
                <a:spcPts val="0"/>
              </a:spcBef>
              <a:spcAft>
                <a:spcPts val="0"/>
              </a:spcAft>
              <a:buNone/>
            </a:pPr>
            <a:r>
              <a:rPr lang="en-US" sz="1050" b="1" i="1" dirty="0">
                <a:solidFill>
                  <a:schemeClr val="dk1"/>
                </a:solidFill>
              </a:rPr>
              <a:t>Repeat until </a:t>
            </a:r>
            <a:r>
              <a:rPr lang="en-US" sz="1050" b="1" i="1" dirty="0" err="1">
                <a:solidFill>
                  <a:schemeClr val="dk1"/>
                </a:solidFill>
              </a:rPr>
              <a:t>MaxGen</a:t>
            </a:r>
            <a:r>
              <a:rPr lang="en-US" sz="1050" b="1" i="1" dirty="0">
                <a:solidFill>
                  <a:schemeClr val="dk1"/>
                </a:solidFill>
              </a:rPr>
              <a:t>:</a:t>
            </a:r>
            <a:endParaRPr sz="1050" b="1" i="1" dirty="0">
              <a:solidFill>
                <a:schemeClr val="dk1"/>
              </a:solidFill>
            </a:endParaRPr>
          </a:p>
          <a:p>
            <a:pPr marL="0" marR="0" lvl="0" indent="0" algn="l" rtl="0">
              <a:spcBef>
                <a:spcPts val="0"/>
              </a:spcBef>
              <a:spcAft>
                <a:spcPts val="0"/>
              </a:spcAft>
              <a:buNone/>
            </a:pPr>
            <a:r>
              <a:rPr lang="en-US" sz="1050" dirty="0">
                <a:solidFill>
                  <a:schemeClr val="dk1"/>
                </a:solidFill>
              </a:rPr>
              <a:t>      </a:t>
            </a:r>
            <a:r>
              <a:rPr lang="en-US" sz="1050" dirty="0" err="1">
                <a:solidFill>
                  <a:schemeClr val="dk1"/>
                </a:solidFill>
              </a:rPr>
              <a:t>childList</a:t>
            </a:r>
            <a:r>
              <a:rPr lang="en-US" sz="1050" dirty="0">
                <a:solidFill>
                  <a:schemeClr val="dk1"/>
                </a:solidFill>
              </a:rPr>
              <a:t> = []</a:t>
            </a:r>
            <a:endParaRPr sz="1050" dirty="0">
              <a:solidFill>
                <a:schemeClr val="dk1"/>
              </a:solidFill>
            </a:endParaRPr>
          </a:p>
          <a:p>
            <a:pPr marL="0" marR="0" lvl="0" indent="0" algn="l" rtl="0">
              <a:spcBef>
                <a:spcPts val="0"/>
              </a:spcBef>
              <a:spcAft>
                <a:spcPts val="0"/>
              </a:spcAft>
              <a:buNone/>
            </a:pPr>
            <a:r>
              <a:rPr lang="en-US" sz="1050" i="1" dirty="0">
                <a:solidFill>
                  <a:schemeClr val="dk1"/>
                </a:solidFill>
              </a:rPr>
              <a:t>      </a:t>
            </a:r>
            <a:r>
              <a:rPr lang="en-US" sz="1050" b="1" i="1" dirty="0">
                <a:solidFill>
                  <a:schemeClr val="dk1"/>
                </a:solidFill>
              </a:rPr>
              <a:t>Repeat until N</a:t>
            </a:r>
            <a:endParaRPr sz="1050" b="1" i="1" dirty="0">
              <a:solidFill>
                <a:schemeClr val="dk1"/>
              </a:solidFill>
            </a:endParaRPr>
          </a:p>
          <a:p>
            <a:pPr marL="0" marR="0" lvl="0" indent="457200" algn="l" rtl="0">
              <a:spcBef>
                <a:spcPts val="0"/>
              </a:spcBef>
              <a:spcAft>
                <a:spcPts val="0"/>
              </a:spcAft>
              <a:buNone/>
            </a:pPr>
            <a:r>
              <a:rPr lang="en-US" sz="1050" dirty="0">
                <a:solidFill>
                  <a:schemeClr val="dk1"/>
                </a:solidFill>
              </a:rPr>
              <a:t>      Randomly select two parents P1 and P2 from P</a:t>
            </a: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C1,C2 = Crossover(P1,P2)</a:t>
            </a:r>
            <a:endParaRPr sz="1050" dirty="0">
              <a:solidFill>
                <a:schemeClr val="dk1"/>
              </a:solidFill>
            </a:endParaRPr>
          </a:p>
          <a:p>
            <a:pPr marL="0" marR="0" lvl="0" indent="457200" algn="l" rtl="0">
              <a:spcBef>
                <a:spcPts val="0"/>
              </a:spcBef>
              <a:spcAft>
                <a:spcPts val="0"/>
              </a:spcAft>
              <a:buNone/>
            </a:pP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a:t>
            </a:r>
            <a:r>
              <a:rPr lang="en-US" sz="1050" b="1" dirty="0">
                <a:solidFill>
                  <a:schemeClr val="dk1"/>
                </a:solidFill>
              </a:rPr>
              <a:t>for</a:t>
            </a:r>
            <a:r>
              <a:rPr lang="en-US" sz="1050" dirty="0">
                <a:solidFill>
                  <a:schemeClr val="dk1"/>
                </a:solidFill>
              </a:rPr>
              <a:t> every children:</a:t>
            </a:r>
          </a:p>
          <a:p>
            <a:pPr marL="0" marR="0" lvl="0" indent="457200" algn="l" rtl="0">
              <a:spcBef>
                <a:spcPts val="0"/>
              </a:spcBef>
              <a:spcAft>
                <a:spcPts val="0"/>
              </a:spcAft>
              <a:buNone/>
            </a:pPr>
            <a:r>
              <a:rPr lang="en-US" sz="1050" b="1" dirty="0">
                <a:solidFill>
                  <a:schemeClr val="dk1"/>
                </a:solidFill>
              </a:rPr>
              <a:t>	  if</a:t>
            </a:r>
            <a:r>
              <a:rPr lang="en-US" sz="1050" dirty="0">
                <a:solidFill>
                  <a:schemeClr val="dk1"/>
                </a:solidFill>
              </a:rPr>
              <a:t> fit(child) is better than both parents</a:t>
            </a:r>
          </a:p>
          <a:p>
            <a:pPr marL="0" marR="0" lvl="0" indent="457200" algn="l" rtl="0">
              <a:spcBef>
                <a:spcPts val="0"/>
              </a:spcBef>
              <a:spcAft>
                <a:spcPts val="0"/>
              </a:spcAft>
              <a:buNone/>
            </a:pPr>
            <a:r>
              <a:rPr lang="en-US" sz="1050" dirty="0">
                <a:solidFill>
                  <a:schemeClr val="dk1"/>
                </a:solidFill>
              </a:rPr>
              <a:t>              </a:t>
            </a:r>
            <a:r>
              <a:rPr lang="en-US" sz="1050" dirty="0" err="1">
                <a:solidFill>
                  <a:schemeClr val="dk1"/>
                </a:solidFill>
              </a:rPr>
              <a:t>succesfulCross</a:t>
            </a:r>
            <a:r>
              <a:rPr lang="en-US" sz="1050" dirty="0">
                <a:solidFill>
                  <a:schemeClr val="dk1"/>
                </a:solidFill>
              </a:rPr>
              <a:t>++</a:t>
            </a:r>
            <a:endParaRPr sz="1050" dirty="0">
              <a:solidFill>
                <a:schemeClr val="dk1"/>
              </a:solidFill>
            </a:endParaRPr>
          </a:p>
          <a:p>
            <a:pPr marL="0" marR="0" lvl="0" indent="457200" algn="l" rtl="0">
              <a:spcBef>
                <a:spcPts val="0"/>
              </a:spcBef>
              <a:spcAft>
                <a:spcPts val="0"/>
              </a:spcAft>
              <a:buNone/>
            </a:pP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Calculate distances between child and parents.</a:t>
            </a:r>
          </a:p>
          <a:p>
            <a:pPr marL="0" marR="0" lvl="0" indent="457200" algn="l" rtl="0">
              <a:spcBef>
                <a:spcPts val="0"/>
              </a:spcBef>
              <a:spcAft>
                <a:spcPts val="0"/>
              </a:spcAft>
              <a:buNone/>
            </a:pPr>
            <a:r>
              <a:rPr lang="en-US" sz="1050" dirty="0">
                <a:solidFill>
                  <a:schemeClr val="dk1"/>
                </a:solidFill>
              </a:rPr>
              <a:t>      </a:t>
            </a:r>
            <a:r>
              <a:rPr lang="en-US" sz="1050" b="1" dirty="0">
                <a:solidFill>
                  <a:schemeClr val="dk1"/>
                </a:solidFill>
              </a:rPr>
              <a:t>End</a:t>
            </a:r>
            <a:r>
              <a:rPr lang="en-US" sz="1050" dirty="0">
                <a:solidFill>
                  <a:schemeClr val="dk1"/>
                </a:solidFill>
              </a:rPr>
              <a:t> for</a:t>
            </a: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a:t>
            </a:r>
          </a:p>
          <a:p>
            <a:pPr indent="457200"/>
            <a:r>
              <a:rPr lang="en-US" sz="1050" dirty="0">
                <a:solidFill>
                  <a:schemeClr val="dk1"/>
                </a:solidFill>
              </a:rPr>
              <a:t>      </a:t>
            </a:r>
            <a:r>
              <a:rPr lang="en-US" sz="1050" b="1" dirty="0">
                <a:solidFill>
                  <a:schemeClr val="dk1"/>
                </a:solidFill>
              </a:rPr>
              <a:t>for</a:t>
            </a:r>
            <a:r>
              <a:rPr lang="en-US" sz="1050" dirty="0">
                <a:solidFill>
                  <a:schemeClr val="dk1"/>
                </a:solidFill>
              </a:rPr>
              <a:t> every children:</a:t>
            </a:r>
          </a:p>
          <a:p>
            <a:pPr marL="0" marR="0" lvl="0" indent="457200" algn="l" rtl="0">
              <a:spcBef>
                <a:spcPts val="0"/>
              </a:spcBef>
              <a:spcAft>
                <a:spcPts val="0"/>
              </a:spcAft>
              <a:buNone/>
            </a:pPr>
            <a:r>
              <a:rPr lang="en-US" sz="1050" dirty="0">
                <a:solidFill>
                  <a:schemeClr val="dk1"/>
                </a:solidFill>
              </a:rPr>
              <a:t>	C1M =  Mutate(C1)</a:t>
            </a: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C2M =  Mutate(C2)	</a:t>
            </a:r>
            <a:endParaRPr sz="1050" dirty="0">
              <a:solidFill>
                <a:schemeClr val="dk1"/>
              </a:solidFill>
            </a:endParaRPr>
          </a:p>
          <a:p>
            <a:pPr marL="0" marR="0" lvl="0" indent="457200" algn="l" rtl="0">
              <a:spcBef>
                <a:spcPts val="0"/>
              </a:spcBef>
              <a:spcAft>
                <a:spcPts val="0"/>
              </a:spcAft>
              <a:buNone/>
            </a:pP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a:t>
            </a:r>
            <a:r>
              <a:rPr lang="en-US" sz="1050" b="1" dirty="0">
                <a:solidFill>
                  <a:schemeClr val="dk1"/>
                </a:solidFill>
              </a:rPr>
              <a:t>if</a:t>
            </a:r>
            <a:r>
              <a:rPr lang="en-US" sz="1050" dirty="0">
                <a:solidFill>
                  <a:schemeClr val="dk1"/>
                </a:solidFill>
              </a:rPr>
              <a:t> fit(</a:t>
            </a:r>
            <a:r>
              <a:rPr lang="en-US" sz="1050" dirty="0" err="1">
                <a:solidFill>
                  <a:schemeClr val="dk1"/>
                </a:solidFill>
              </a:rPr>
              <a:t>childM</a:t>
            </a:r>
            <a:r>
              <a:rPr lang="en-US" sz="1050" dirty="0">
                <a:solidFill>
                  <a:schemeClr val="dk1"/>
                </a:solidFill>
              </a:rPr>
              <a:t>) &gt; fit(child)</a:t>
            </a:r>
          </a:p>
          <a:p>
            <a:pPr marL="0" marR="0" lvl="0" indent="457200" algn="l" rtl="0">
              <a:spcBef>
                <a:spcPts val="0"/>
              </a:spcBef>
              <a:spcAft>
                <a:spcPts val="0"/>
              </a:spcAft>
              <a:buNone/>
            </a:pPr>
            <a:r>
              <a:rPr lang="en-US" sz="1050" dirty="0">
                <a:solidFill>
                  <a:schemeClr val="dk1"/>
                </a:solidFill>
              </a:rPr>
              <a:t>                 </a:t>
            </a:r>
            <a:r>
              <a:rPr lang="en-US" sz="1050" dirty="0" err="1">
                <a:solidFill>
                  <a:schemeClr val="dk1"/>
                </a:solidFill>
              </a:rPr>
              <a:t>succesfulMut</a:t>
            </a:r>
            <a:r>
              <a:rPr lang="en-US" sz="1050" dirty="0">
                <a:solidFill>
                  <a:schemeClr val="dk1"/>
                </a:solidFill>
              </a:rPr>
              <a:t>++ </a:t>
            </a:r>
            <a:endParaRPr sz="1050" dirty="0">
              <a:solidFill>
                <a:schemeClr val="dk1"/>
              </a:solidFill>
            </a:endParaRPr>
          </a:p>
          <a:p>
            <a:pPr marL="0" marR="0" lvl="0" indent="457200" algn="l" rtl="0">
              <a:spcBef>
                <a:spcPts val="0"/>
              </a:spcBef>
              <a:spcAft>
                <a:spcPts val="0"/>
              </a:spcAft>
              <a:buNone/>
            </a:pP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Calculate distance between child and its mutation</a:t>
            </a:r>
          </a:p>
          <a:p>
            <a:pPr marL="0" marR="0" lvl="0" indent="457200" algn="l" rtl="0">
              <a:spcBef>
                <a:spcPts val="0"/>
              </a:spcBef>
              <a:spcAft>
                <a:spcPts val="0"/>
              </a:spcAft>
              <a:buNone/>
            </a:pPr>
            <a:r>
              <a:rPr lang="en-US" sz="1050" dirty="0">
                <a:solidFill>
                  <a:schemeClr val="dk1"/>
                </a:solidFill>
              </a:rPr>
              <a:t>      </a:t>
            </a:r>
            <a:r>
              <a:rPr lang="en-US" sz="1050" b="1" dirty="0">
                <a:solidFill>
                  <a:schemeClr val="dk1"/>
                </a:solidFill>
              </a:rPr>
              <a:t>End</a:t>
            </a:r>
            <a:r>
              <a:rPr lang="en-US" sz="1050" dirty="0">
                <a:solidFill>
                  <a:schemeClr val="dk1"/>
                </a:solidFill>
              </a:rPr>
              <a:t> for</a:t>
            </a: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a:t>
            </a:r>
            <a:endParaRPr sz="1050" dirty="0">
              <a:solidFill>
                <a:schemeClr val="dk1"/>
              </a:solidFill>
            </a:endParaRPr>
          </a:p>
          <a:p>
            <a:pPr marL="0" marR="0" lvl="0" indent="457200" algn="l" rtl="0">
              <a:spcBef>
                <a:spcPts val="0"/>
              </a:spcBef>
              <a:spcAft>
                <a:spcPts val="0"/>
              </a:spcAft>
              <a:buNone/>
            </a:pPr>
            <a:r>
              <a:rPr lang="en-US" sz="1050" dirty="0">
                <a:solidFill>
                  <a:schemeClr val="dk1"/>
                </a:solidFill>
              </a:rPr>
              <a:t>      Add C1 and C2 to </a:t>
            </a:r>
            <a:r>
              <a:rPr lang="en-US" sz="1050" dirty="0" err="1">
                <a:solidFill>
                  <a:schemeClr val="dk1"/>
                </a:solidFill>
              </a:rPr>
              <a:t>childList</a:t>
            </a: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r>
              <a:rPr lang="en-US" sz="1050" b="1" i="1" dirty="0">
                <a:solidFill>
                  <a:schemeClr val="dk1"/>
                </a:solidFill>
              </a:rPr>
              <a:t>End Repeat</a:t>
            </a:r>
            <a:endParaRPr sz="1050" b="1" i="1" dirty="0">
              <a:solidFill>
                <a:schemeClr val="dk1"/>
              </a:solidFill>
            </a:endParaRPr>
          </a:p>
          <a:p>
            <a:pPr marL="0" marR="0" lvl="0" indent="0" algn="l" rtl="0">
              <a:spcBef>
                <a:spcPts val="0"/>
              </a:spcBef>
              <a:spcAft>
                <a:spcPts val="0"/>
              </a:spcAft>
              <a:buNone/>
            </a:pPr>
            <a:r>
              <a:rPr lang="en-US" sz="1050" dirty="0">
                <a:solidFill>
                  <a:schemeClr val="dk1"/>
                </a:solidFill>
              </a:rPr>
              <a:t>      P = </a:t>
            </a:r>
            <a:r>
              <a:rPr lang="en-US" sz="1050" dirty="0" err="1">
                <a:solidFill>
                  <a:schemeClr val="dk1"/>
                </a:solidFill>
              </a:rPr>
              <a:t>childList</a:t>
            </a:r>
            <a:endParaRPr sz="1050" dirty="0">
              <a:solidFill>
                <a:schemeClr val="dk1"/>
              </a:solidFill>
            </a:endParaRPr>
          </a:p>
          <a:p>
            <a:pPr marL="0" marR="0" lvl="0" indent="0" algn="l" rtl="0">
              <a:spcBef>
                <a:spcPts val="0"/>
              </a:spcBef>
              <a:spcAft>
                <a:spcPts val="0"/>
              </a:spcAft>
              <a:buNone/>
            </a:pPr>
            <a:r>
              <a:rPr lang="en-US" sz="1050" b="1" i="1" dirty="0">
                <a:solidFill>
                  <a:schemeClr val="dk1"/>
                </a:solidFill>
              </a:rPr>
              <a:t>End Repeat</a:t>
            </a:r>
            <a:endParaRPr sz="1050" b="1" i="1" dirty="0">
              <a:solidFill>
                <a:schemeClr val="dk1"/>
              </a:solidFill>
            </a:endParaRPr>
          </a:p>
          <a:p>
            <a:pPr marL="0" marR="0" lvl="0" indent="0" algn="l" rtl="0">
              <a:spcBef>
                <a:spcPts val="0"/>
              </a:spcBef>
              <a:spcAft>
                <a:spcPts val="0"/>
              </a:spcAft>
              <a:buNone/>
            </a:pPr>
            <a:endParaRPr sz="1050" dirty="0">
              <a:solidFill>
                <a:schemeClr val="dk1"/>
              </a:solidFill>
            </a:endParaRPr>
          </a:p>
          <a:p>
            <a:pPr marL="0" marR="0" lvl="0" indent="0" algn="l" rtl="0">
              <a:spcBef>
                <a:spcPts val="0"/>
              </a:spcBef>
              <a:spcAft>
                <a:spcPts val="0"/>
              </a:spcAft>
              <a:buNone/>
            </a:pPr>
            <a:endParaRPr sz="1050" dirty="0">
              <a:solidFill>
                <a:schemeClr val="dk1"/>
              </a:solidFill>
            </a:endParaRPr>
          </a:p>
          <a:p>
            <a:pPr marL="0" lvl="0" indent="0" algn="l" rtl="0">
              <a:spcBef>
                <a:spcPts val="0"/>
              </a:spcBef>
              <a:spcAft>
                <a:spcPts val="0"/>
              </a:spcAft>
              <a:buClr>
                <a:schemeClr val="dk1"/>
              </a:buClr>
              <a:buFont typeface="Arial"/>
              <a:buNone/>
            </a:pPr>
            <a:r>
              <a:rPr lang="en-US" sz="1050" dirty="0">
                <a:solidFill>
                  <a:schemeClr val="dk1"/>
                </a:solidFill>
              </a:rPr>
              <a:t># Obtain best architecture from P</a:t>
            </a:r>
          </a:p>
          <a:p>
            <a:pPr marL="0" lvl="0" indent="0" algn="l" rtl="0">
              <a:spcBef>
                <a:spcPts val="0"/>
              </a:spcBef>
              <a:spcAft>
                <a:spcPts val="0"/>
              </a:spcAft>
              <a:buClr>
                <a:schemeClr val="dk1"/>
              </a:buClr>
              <a:buFont typeface="Arial"/>
              <a:buNone/>
            </a:pPr>
            <a:r>
              <a:rPr lang="en-US" sz="1050" dirty="0" err="1">
                <a:solidFill>
                  <a:schemeClr val="dk1"/>
                </a:solidFill>
              </a:rPr>
              <a:t>BestArch</a:t>
            </a:r>
            <a:r>
              <a:rPr lang="en-US" sz="1050" dirty="0">
                <a:solidFill>
                  <a:schemeClr val="dk1"/>
                </a:solidFill>
              </a:rPr>
              <a:t> = best(P)</a:t>
            </a:r>
          </a:p>
          <a:p>
            <a:pPr marL="0" lvl="0" indent="0" algn="l" rtl="0">
              <a:spcBef>
                <a:spcPts val="0"/>
              </a:spcBef>
              <a:spcAft>
                <a:spcPts val="0"/>
              </a:spcAft>
              <a:buClr>
                <a:schemeClr val="dk1"/>
              </a:buClr>
              <a:buFont typeface="Arial"/>
              <a:buNone/>
            </a:pPr>
            <a:r>
              <a:rPr lang="en-US" sz="1050" dirty="0">
                <a:solidFill>
                  <a:schemeClr val="dk1"/>
                </a:solidFill>
              </a:rPr>
              <a:t># Obtain performance indicators from P</a:t>
            </a:r>
          </a:p>
          <a:p>
            <a:pPr marL="0" lvl="0" indent="0" algn="l" rtl="0">
              <a:spcBef>
                <a:spcPts val="0"/>
              </a:spcBef>
              <a:spcAft>
                <a:spcPts val="0"/>
              </a:spcAft>
              <a:buNone/>
            </a:pPr>
            <a:r>
              <a:rPr lang="en-US" sz="1050" dirty="0">
                <a:solidFill>
                  <a:schemeClr val="dk1"/>
                </a:solidFill>
              </a:rPr>
              <a:t>BestArch.info = </a:t>
            </a:r>
            <a:r>
              <a:rPr lang="en-US" sz="1050" dirty="0" err="1">
                <a:solidFill>
                  <a:schemeClr val="dk1"/>
                </a:solidFill>
              </a:rPr>
              <a:t>getInfo</a:t>
            </a:r>
            <a:r>
              <a:rPr lang="en-US" sz="1050" dirty="0">
                <a:solidFill>
                  <a:schemeClr val="dk1"/>
                </a:solidFill>
              </a:rPr>
              <a:t>(</a:t>
            </a:r>
            <a:r>
              <a:rPr lang="en-US" sz="1050" dirty="0" err="1">
                <a:solidFill>
                  <a:schemeClr val="dk1"/>
                </a:solidFill>
              </a:rPr>
              <a:t>BestArch</a:t>
            </a:r>
            <a:r>
              <a:rPr lang="en-US" sz="1050" dirty="0">
                <a:solidFill>
                  <a:schemeClr val="dk1"/>
                </a:solidFill>
              </a:rPr>
              <a:t>)</a:t>
            </a:r>
          </a:p>
          <a:p>
            <a:pPr marL="0" lvl="0" indent="0" algn="l" rtl="0">
              <a:spcBef>
                <a:spcPts val="0"/>
              </a:spcBef>
              <a:spcAft>
                <a:spcPts val="0"/>
              </a:spcAft>
              <a:buNone/>
            </a:pPr>
            <a:endParaRPr lang="en-US" sz="1050" dirty="0">
              <a:solidFill>
                <a:schemeClr val="dk1"/>
              </a:solidFill>
            </a:endParaRPr>
          </a:p>
          <a:p>
            <a:pPr marL="0" lvl="0" indent="0" algn="l" rtl="0">
              <a:spcBef>
                <a:spcPts val="0"/>
              </a:spcBef>
              <a:spcAft>
                <a:spcPts val="0"/>
              </a:spcAft>
              <a:buNone/>
            </a:pPr>
            <a:r>
              <a:rPr lang="en-US" sz="1050" dirty="0" err="1">
                <a:solidFill>
                  <a:schemeClr val="dk1"/>
                </a:solidFill>
              </a:rPr>
              <a:t>succesfulCrossRate</a:t>
            </a:r>
            <a:r>
              <a:rPr lang="en-US" sz="1050" dirty="0">
                <a:solidFill>
                  <a:schemeClr val="dk1"/>
                </a:solidFill>
              </a:rPr>
              <a:t> = </a:t>
            </a:r>
            <a:r>
              <a:rPr lang="en-US" sz="1050" dirty="0" err="1">
                <a:solidFill>
                  <a:schemeClr val="dk1"/>
                </a:solidFill>
              </a:rPr>
              <a:t>succesfulCross</a:t>
            </a:r>
            <a:r>
              <a:rPr lang="en-US" sz="1050" dirty="0">
                <a:solidFill>
                  <a:schemeClr val="dk1"/>
                </a:solidFill>
              </a:rPr>
              <a:t>/</a:t>
            </a:r>
            <a:r>
              <a:rPr lang="en-US" sz="1050" dirty="0" err="1">
                <a:solidFill>
                  <a:schemeClr val="dk1"/>
                </a:solidFill>
              </a:rPr>
              <a:t>TotalCross</a:t>
            </a:r>
            <a:endParaRPr lang="en-US" sz="1050" dirty="0">
              <a:solidFill>
                <a:schemeClr val="dk1"/>
              </a:solidFill>
            </a:endParaRPr>
          </a:p>
          <a:p>
            <a:pPr marL="0" lvl="0" indent="0" algn="l" rtl="0">
              <a:spcBef>
                <a:spcPts val="0"/>
              </a:spcBef>
              <a:spcAft>
                <a:spcPts val="0"/>
              </a:spcAft>
              <a:buClr>
                <a:schemeClr val="dk1"/>
              </a:buClr>
              <a:buFont typeface="Arial"/>
              <a:buNone/>
            </a:pPr>
            <a:r>
              <a:rPr lang="en-US" sz="1050" dirty="0" err="1">
                <a:solidFill>
                  <a:schemeClr val="dk1"/>
                </a:solidFill>
              </a:rPr>
              <a:t>succesfulMutRate</a:t>
            </a:r>
            <a:r>
              <a:rPr lang="en-US" sz="1050" dirty="0">
                <a:solidFill>
                  <a:schemeClr val="dk1"/>
                </a:solidFill>
              </a:rPr>
              <a:t>    = </a:t>
            </a:r>
            <a:r>
              <a:rPr lang="en-US" sz="1050" dirty="0" err="1">
                <a:solidFill>
                  <a:schemeClr val="dk1"/>
                </a:solidFill>
              </a:rPr>
              <a:t>succesfulMut</a:t>
            </a:r>
            <a:r>
              <a:rPr lang="en-US" sz="1050" dirty="0">
                <a:solidFill>
                  <a:schemeClr val="dk1"/>
                </a:solidFill>
              </a:rPr>
              <a:t>/</a:t>
            </a:r>
            <a:r>
              <a:rPr lang="en-US" sz="1050" dirty="0" err="1">
                <a:solidFill>
                  <a:schemeClr val="dk1"/>
                </a:solidFill>
              </a:rPr>
              <a:t>TotalMut</a:t>
            </a:r>
            <a:endParaRPr lang="en-US" sz="1050" dirty="0">
              <a:solidFill>
                <a:schemeClr val="dk1"/>
              </a:solidFill>
            </a:endParaRPr>
          </a:p>
          <a:p>
            <a:pPr marL="0" marR="0" lvl="0" indent="0" algn="l" rtl="0">
              <a:spcBef>
                <a:spcPts val="0"/>
              </a:spcBef>
              <a:spcAft>
                <a:spcPts val="0"/>
              </a:spcAft>
              <a:buNone/>
            </a:pP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endParaRPr sz="1050" dirty="0">
              <a:solidFill>
                <a:schemeClr val="dk1"/>
              </a:solidFill>
            </a:endParaRPr>
          </a:p>
          <a:p>
            <a:pPr marL="0" marR="0" lvl="0" indent="0" algn="l" rtl="0">
              <a:spcBef>
                <a:spcPts val="0"/>
              </a:spcBef>
              <a:spcAft>
                <a:spcPts val="0"/>
              </a:spcAft>
              <a:buNone/>
            </a:pP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endParaRPr sz="1050" dirty="0">
              <a:solidFill>
                <a:schemeClr val="dk1"/>
              </a:solidFill>
            </a:endParaRPr>
          </a:p>
          <a:p>
            <a:pPr marL="0" marR="0" lvl="0" indent="0" algn="l" rtl="0">
              <a:spcBef>
                <a:spcPts val="0"/>
              </a:spcBef>
              <a:spcAft>
                <a:spcPts val="0"/>
              </a:spcAft>
              <a:buNone/>
            </a:pPr>
            <a:r>
              <a:rPr lang="en-US" sz="1050" dirty="0">
                <a:solidFill>
                  <a:schemeClr val="dk1"/>
                </a:solidFill>
              </a:rPr>
              <a:t>    </a:t>
            </a:r>
            <a:endParaRPr sz="1050" dirty="0">
              <a:solidFill>
                <a:schemeClr val="dk1"/>
              </a:solidFill>
            </a:endParaRPr>
          </a:p>
        </p:txBody>
      </p:sp>
      <p:sp>
        <p:nvSpPr>
          <p:cNvPr id="155" name="Google Shape;155;p2"/>
          <p:cNvSpPr txBox="1"/>
          <p:nvPr/>
        </p:nvSpPr>
        <p:spPr>
          <a:xfrm>
            <a:off x="7561475" y="400500"/>
            <a:ext cx="44940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dirty="0">
              <a:solidFill>
                <a:schemeClr val="dk1"/>
              </a:solidFill>
            </a:endParaRPr>
          </a:p>
          <a:p>
            <a:pPr marL="0" lvl="0" indent="0" algn="l" rtl="0">
              <a:spcBef>
                <a:spcPts val="0"/>
              </a:spcBef>
              <a:spcAft>
                <a:spcPts val="0"/>
              </a:spcAft>
              <a:buNone/>
            </a:pPr>
            <a:endParaRPr sz="2800"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
          <p:cNvSpPr txBox="1"/>
          <p:nvPr/>
        </p:nvSpPr>
        <p:spPr>
          <a:xfrm>
            <a:off x="650529" y="362075"/>
            <a:ext cx="2116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Methodology</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1" name="Google Shape;161;p3"/>
          <p:cNvSpPr txBox="1"/>
          <p:nvPr/>
        </p:nvSpPr>
        <p:spPr>
          <a:xfrm>
            <a:off x="566049" y="756450"/>
            <a:ext cx="9243600" cy="17547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rPr>
              <a:t>Random seed: 42 (variar semillas aleatorias, por ejecución. Números primos. Lista)</a:t>
            </a:r>
            <a:endParaRPr sz="1800">
              <a:solidFill>
                <a:schemeClr val="dk1"/>
              </a:solidFill>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rPr>
              <a:t>MNIST, otros</a:t>
            </a:r>
            <a:r>
              <a:rPr lang="en-US" sz="1800">
                <a:solidFill>
                  <a:schemeClr val="dk1"/>
                </a:solidFill>
                <a:latin typeface="Arial"/>
                <a:ea typeface="Arial"/>
                <a:cs typeface="Arial"/>
                <a:sym typeface="Arial"/>
              </a:rPr>
              <a:t> dataset. </a:t>
            </a:r>
            <a:r>
              <a:rPr lang="en-US" sz="1800">
                <a:solidFill>
                  <a:schemeClr val="dk1"/>
                </a:solidFill>
              </a:rPr>
              <a:t>Explorar interpolación a otros (transfer learning).</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Population size: 10 architectures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Probability mutation: 1/5</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generations: 5</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executions: 20 (si es posible 30)</a:t>
            </a:r>
            <a:endParaRPr/>
          </a:p>
        </p:txBody>
      </p:sp>
      <p:sp>
        <p:nvSpPr>
          <p:cNvPr id="162" name="Google Shape;162;p3"/>
          <p:cNvSpPr txBox="1"/>
          <p:nvPr/>
        </p:nvSpPr>
        <p:spPr>
          <a:xfrm>
            <a:off x="650526" y="3452625"/>
            <a:ext cx="85794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Performance Indicators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Accuracy</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 parameters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FLOPs</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CPU-Hours (</a:t>
            </a:r>
            <a:r>
              <a:rPr lang="en-US" sz="1800">
                <a:solidFill>
                  <a:schemeClr val="dk1"/>
                </a:solidFill>
              </a:rPr>
              <a:t>usar para estimaciones propias, pero no reportar</a:t>
            </a:r>
            <a:r>
              <a:rPr lang="en-US" sz="1800">
                <a:solidFill>
                  <a:schemeClr val="dk1"/>
                </a:solidFill>
                <a:latin typeface="Arial"/>
                <a:ea typeface="Arial"/>
                <a:cs typeface="Arial"/>
                <a:sym typeface="Arial"/>
              </a:rPr>
              <a:t>)</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Mutation success rate </a:t>
            </a:r>
            <a:endParaRPr/>
          </a:p>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Crossover success rate </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Char char="•"/>
            </a:pPr>
            <a:r>
              <a:rPr lang="en-US" sz="1800">
                <a:solidFill>
                  <a:schemeClr val="dk1"/>
                </a:solidFill>
              </a:rPr>
              <a:t>Usar distancia para verificar que tan lejos están las arquitecturas</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4"/>
          <p:cNvSpPr txBox="1"/>
          <p:nvPr/>
        </p:nvSpPr>
        <p:spPr>
          <a:xfrm>
            <a:off x="233203" y="454132"/>
            <a:ext cx="84942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rPr>
              <a:t>Statistical Analysis</a:t>
            </a:r>
            <a:endParaRPr b="1"/>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en-US" sz="1800">
                <a:solidFill>
                  <a:schemeClr val="dk1"/>
                </a:solidFill>
                <a:latin typeface="Arial"/>
                <a:ea typeface="Arial"/>
                <a:cs typeface="Arial"/>
                <a:sym typeface="Arial"/>
              </a:rPr>
              <a:t>Check if there is a significant difference between procedures</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8" name="Google Shape;168;p4"/>
          <p:cNvSpPr txBox="1"/>
          <p:nvPr/>
        </p:nvSpPr>
        <p:spPr>
          <a:xfrm>
            <a:off x="4138750" y="1798325"/>
            <a:ext cx="438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rPr>
              <a:t>Normality test</a:t>
            </a:r>
            <a:endParaRPr sz="2800">
              <a:solidFill>
                <a:schemeClr val="dk1"/>
              </a:solidFill>
            </a:endParaRPr>
          </a:p>
        </p:txBody>
      </p:sp>
      <p:sp>
        <p:nvSpPr>
          <p:cNvPr id="169" name="Google Shape;169;p4"/>
          <p:cNvSpPr txBox="1"/>
          <p:nvPr/>
        </p:nvSpPr>
        <p:spPr>
          <a:xfrm>
            <a:off x="1578600" y="2979400"/>
            <a:ext cx="43890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rPr>
              <a:t>ANOVA (grupal)</a:t>
            </a:r>
            <a:endParaRPr sz="2800">
              <a:solidFill>
                <a:schemeClr val="dk1"/>
              </a:solidFill>
            </a:endParaRPr>
          </a:p>
          <a:p>
            <a:pPr marL="0" lvl="0" indent="0" algn="l" rtl="0">
              <a:spcBef>
                <a:spcPts val="0"/>
              </a:spcBef>
              <a:spcAft>
                <a:spcPts val="0"/>
              </a:spcAft>
              <a:buNone/>
            </a:pPr>
            <a:endParaRPr sz="2800">
              <a:solidFill>
                <a:schemeClr val="dk1"/>
              </a:solidFill>
            </a:endParaRPr>
          </a:p>
          <a:p>
            <a:pPr marL="0" lvl="0" indent="0" algn="l" rtl="0">
              <a:spcBef>
                <a:spcPts val="0"/>
              </a:spcBef>
              <a:spcAft>
                <a:spcPts val="0"/>
              </a:spcAft>
              <a:buNone/>
            </a:pPr>
            <a:r>
              <a:rPr lang="en-US" sz="2800">
                <a:solidFill>
                  <a:schemeClr val="dk1"/>
                </a:solidFill>
              </a:rPr>
              <a:t>Tukey (por pares)</a:t>
            </a:r>
            <a:endParaRPr sz="2800">
              <a:solidFill>
                <a:schemeClr val="dk1"/>
              </a:solidFill>
            </a:endParaRPr>
          </a:p>
        </p:txBody>
      </p:sp>
      <p:sp>
        <p:nvSpPr>
          <p:cNvPr id="170" name="Google Shape;170;p4"/>
          <p:cNvSpPr txBox="1"/>
          <p:nvPr/>
        </p:nvSpPr>
        <p:spPr>
          <a:xfrm>
            <a:off x="6196325" y="2979400"/>
            <a:ext cx="54483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rPr>
              <a:t>Kruskal-Wallis (grupal)</a:t>
            </a:r>
            <a:endParaRPr sz="2800">
              <a:solidFill>
                <a:schemeClr val="dk1"/>
              </a:solidFill>
            </a:endParaRPr>
          </a:p>
          <a:p>
            <a:pPr marL="0" lvl="0" indent="0" algn="l" rtl="0">
              <a:spcBef>
                <a:spcPts val="0"/>
              </a:spcBef>
              <a:spcAft>
                <a:spcPts val="0"/>
              </a:spcAft>
              <a:buNone/>
            </a:pPr>
            <a:endParaRPr sz="2800">
              <a:solidFill>
                <a:schemeClr val="dk1"/>
              </a:solidFill>
            </a:endParaRPr>
          </a:p>
          <a:p>
            <a:pPr marL="0" lvl="0" indent="0" algn="l" rtl="0">
              <a:spcBef>
                <a:spcPts val="0"/>
              </a:spcBef>
              <a:spcAft>
                <a:spcPts val="0"/>
              </a:spcAft>
              <a:buNone/>
            </a:pPr>
            <a:r>
              <a:rPr lang="en-US" sz="2800">
                <a:solidFill>
                  <a:schemeClr val="dk1"/>
                </a:solidFill>
              </a:rPr>
              <a:t>Wilcoxon o Dunn (por pares)</a:t>
            </a:r>
            <a:endParaRPr sz="2800">
              <a:solidFill>
                <a:schemeClr val="dk1"/>
              </a:solidFill>
            </a:endParaRPr>
          </a:p>
        </p:txBody>
      </p:sp>
      <p:cxnSp>
        <p:nvCxnSpPr>
          <p:cNvPr id="171" name="Google Shape;171;p4"/>
          <p:cNvCxnSpPr/>
          <p:nvPr/>
        </p:nvCxnSpPr>
        <p:spPr>
          <a:xfrm flipH="1">
            <a:off x="3083775" y="2337900"/>
            <a:ext cx="1697100" cy="591600"/>
          </a:xfrm>
          <a:prstGeom prst="straightConnector1">
            <a:avLst/>
          </a:prstGeom>
          <a:noFill/>
          <a:ln w="9525" cap="flat" cmpd="sng">
            <a:solidFill>
              <a:schemeClr val="dk2"/>
            </a:solidFill>
            <a:prstDash val="solid"/>
            <a:round/>
            <a:headEnd type="none" w="med" len="med"/>
            <a:tailEnd type="triangle" w="med" len="med"/>
          </a:ln>
        </p:spPr>
      </p:cxnSp>
      <p:cxnSp>
        <p:nvCxnSpPr>
          <p:cNvPr id="172" name="Google Shape;172;p4"/>
          <p:cNvCxnSpPr/>
          <p:nvPr/>
        </p:nvCxnSpPr>
        <p:spPr>
          <a:xfrm>
            <a:off x="5816200" y="2322325"/>
            <a:ext cx="1875900" cy="684900"/>
          </a:xfrm>
          <a:prstGeom prst="straightConnector1">
            <a:avLst/>
          </a:prstGeom>
          <a:noFill/>
          <a:ln w="9525" cap="flat" cmpd="sng">
            <a:solidFill>
              <a:schemeClr val="dk2"/>
            </a:solidFill>
            <a:prstDash val="solid"/>
            <a:round/>
            <a:headEnd type="none" w="med" len="med"/>
            <a:tailEnd type="triangle" w="med" len="med"/>
          </a:ln>
        </p:spPr>
      </p:cxnSp>
      <p:sp>
        <p:nvSpPr>
          <p:cNvPr id="173" name="Google Shape;173;p4"/>
          <p:cNvSpPr txBox="1"/>
          <p:nvPr/>
        </p:nvSpPr>
        <p:spPr>
          <a:xfrm>
            <a:off x="3161725" y="2322325"/>
            <a:ext cx="794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Yes</a:t>
            </a:r>
            <a:endParaRPr sz="1500">
              <a:solidFill>
                <a:schemeClr val="dk1"/>
              </a:solidFill>
            </a:endParaRPr>
          </a:p>
        </p:txBody>
      </p:sp>
      <p:sp>
        <p:nvSpPr>
          <p:cNvPr id="174" name="Google Shape;174;p4"/>
          <p:cNvSpPr txBox="1"/>
          <p:nvPr/>
        </p:nvSpPr>
        <p:spPr>
          <a:xfrm>
            <a:off x="6591325" y="2280125"/>
            <a:ext cx="7941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solidFill>
                  <a:schemeClr val="dk1"/>
                </a:solidFill>
              </a:rPr>
              <a:t>No</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339751da1d0_0_0"/>
          <p:cNvSpPr txBox="1"/>
          <p:nvPr/>
        </p:nvSpPr>
        <p:spPr>
          <a:xfrm>
            <a:off x="1573725" y="1076825"/>
            <a:ext cx="44838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rPr>
              <a:t>Codificaciones</a:t>
            </a:r>
            <a:endParaRPr sz="2800">
              <a:solidFill>
                <a:schemeClr val="dk1"/>
              </a:solidFill>
            </a:endParaRPr>
          </a:p>
          <a:p>
            <a:pPr marL="0" lvl="0" indent="0" algn="l" rtl="0">
              <a:spcBef>
                <a:spcPts val="0"/>
              </a:spcBef>
              <a:spcAft>
                <a:spcPts val="0"/>
              </a:spcAft>
              <a:buNone/>
            </a:pPr>
            <a:r>
              <a:rPr lang="en-US" sz="2800">
                <a:solidFill>
                  <a:schemeClr val="dk1"/>
                </a:solidFill>
              </a:rPr>
              <a:t>Datasets (razones)</a:t>
            </a:r>
            <a:endParaRPr sz="2800">
              <a:solidFill>
                <a:schemeClr val="dk1"/>
              </a:solidFill>
            </a:endParaRPr>
          </a:p>
          <a:p>
            <a:pPr marL="0" lvl="0" indent="0" algn="l" rtl="0">
              <a:spcBef>
                <a:spcPts val="0"/>
              </a:spcBef>
              <a:spcAft>
                <a:spcPts val="0"/>
              </a:spcAft>
              <a:buNone/>
            </a:pPr>
            <a:r>
              <a:rPr lang="en-US" sz="2800">
                <a:solidFill>
                  <a:schemeClr val="dk1"/>
                </a:solidFill>
              </a:rPr>
              <a:t>Operadores genéticos</a:t>
            </a:r>
            <a:endParaRPr sz="2800">
              <a:solidFill>
                <a:schemeClr val="dk1"/>
              </a:solidFill>
            </a:endParaRPr>
          </a:p>
          <a:p>
            <a:pPr marL="0" lvl="0" indent="0" algn="l" rtl="0">
              <a:spcBef>
                <a:spcPts val="0"/>
              </a:spcBef>
              <a:spcAft>
                <a:spcPts val="0"/>
              </a:spcAft>
              <a:buNone/>
            </a:pPr>
            <a:r>
              <a:rPr lang="en-US" sz="2800">
                <a:solidFill>
                  <a:schemeClr val="dk1"/>
                </a:solidFill>
              </a:rPr>
              <a:t>Estadísticos: Wilcoxon, Anova, Tukey</a:t>
            </a:r>
            <a:endParaRPr sz="2800">
              <a:solidFill>
                <a:schemeClr val="dk1"/>
              </a:solidFill>
            </a:endParaRPr>
          </a:p>
          <a:p>
            <a:pPr marL="0" lvl="0" indent="0" algn="l" rtl="0">
              <a:spcBef>
                <a:spcPts val="0"/>
              </a:spcBef>
              <a:spcAft>
                <a:spcPts val="0"/>
              </a:spcAft>
              <a:buNone/>
            </a:pPr>
            <a:r>
              <a:rPr lang="en-US" sz="2800">
                <a:solidFill>
                  <a:schemeClr val="dk1"/>
                </a:solidFill>
              </a:rPr>
              <a:t>GA: algoritmo, bien específico.</a:t>
            </a:r>
            <a:endParaRPr sz="2800">
              <a:solidFill>
                <a:schemeClr val="dk1"/>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Widescreen</PresentationFormat>
  <Paragraphs>252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Play</vt:lpstr>
      <vt:lpstr>Office Theme</vt:lpstr>
      <vt:lpstr>Study on the Effect of Genetic Operators in a Layer-Based Representation of a Deep Neural Network in Evolutionary Neural Architecture Search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Manuel Casillas</dc:creator>
  <cp:lastModifiedBy>Manuel Casillas</cp:lastModifiedBy>
  <cp:revision>1</cp:revision>
  <dcterms:created xsi:type="dcterms:W3CDTF">2025-02-16T21:41:52Z</dcterms:created>
  <dcterms:modified xsi:type="dcterms:W3CDTF">2025-03-21T15:31:25Z</dcterms:modified>
</cp:coreProperties>
</file>