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9E8B8"/>
    <a:srgbClr val="41779D"/>
    <a:srgbClr val="CC3399"/>
    <a:srgbClr val="FFFF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7" d="100"/>
          <a:sy n="37" d="100"/>
        </p:scale>
        <p:origin x="-288" y="-11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85800" y="14798040"/>
            <a:ext cx="4572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85800" y="23301960"/>
            <a:ext cx="4572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101"/>
          <p:cNvSpPr>
            <a:spLocks noChangeArrowheads="1"/>
          </p:cNvSpPr>
          <p:nvPr userDrawn="1"/>
        </p:nvSpPr>
        <p:spPr bwMode="auto">
          <a:xfrm>
            <a:off x="1" y="32004000"/>
            <a:ext cx="438912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59" name="Line 112"/>
          <p:cNvSpPr>
            <a:spLocks noChangeShapeType="1"/>
          </p:cNvSpPr>
          <p:nvPr userDrawn="1"/>
        </p:nvSpPr>
        <p:spPr bwMode="white">
          <a:xfrm>
            <a:off x="0" y="32004000"/>
            <a:ext cx="43891200" cy="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" name="Rectangle 42"/>
          <p:cNvSpPr/>
          <p:nvPr userDrawn="1"/>
        </p:nvSpPr>
        <p:spPr bwMode="white">
          <a:xfrm>
            <a:off x="29591222" y="6172200"/>
            <a:ext cx="13102114" cy="2532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 userDrawn="1"/>
        </p:nvSpPr>
        <p:spPr bwMode="white">
          <a:xfrm>
            <a:off x="15363158" y="6172200"/>
            <a:ext cx="13102114" cy="2532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 userDrawn="1"/>
        </p:nvSpPr>
        <p:spPr bwMode="white">
          <a:xfrm>
            <a:off x="1116805" y="6172200"/>
            <a:ext cx="13102114" cy="2532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85800" y="6172200"/>
            <a:ext cx="457200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101"/>
          <p:cNvSpPr>
            <a:spLocks noChangeArrowheads="1"/>
          </p:cNvSpPr>
          <p:nvPr userDrawn="1"/>
        </p:nvSpPr>
        <p:spPr bwMode="auto">
          <a:xfrm>
            <a:off x="1143001" y="3886200"/>
            <a:ext cx="42748200" cy="1600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 userDrawn="1">
            <p:ph type="body" sz="quarter" idx="36"/>
          </p:nvPr>
        </p:nvSpPr>
        <p:spPr bwMode="auto">
          <a:xfrm>
            <a:off x="2209800" y="4083469"/>
            <a:ext cx="35661600" cy="127699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70431" y="6172200"/>
            <a:ext cx="13044367" cy="914400"/>
          </a:xfrm>
          <a:prstGeom prst="rect">
            <a:avLst/>
          </a:prstGeom>
          <a:solidFill>
            <a:schemeClr val="tx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 userDrawn="1">
            <p:ph sz="quarter" idx="24" hasCustomPrompt="1"/>
          </p:nvPr>
        </p:nvSpPr>
        <p:spPr>
          <a:xfrm>
            <a:off x="1174552" y="7086600"/>
            <a:ext cx="13048488" cy="6840825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70431" y="14798040"/>
            <a:ext cx="13048488" cy="914400"/>
          </a:xfrm>
          <a:prstGeom prst="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 userDrawn="1">
            <p:ph sz="quarter" idx="25" hasCustomPrompt="1"/>
          </p:nvPr>
        </p:nvSpPr>
        <p:spPr>
          <a:xfrm>
            <a:off x="1174552" y="15712439"/>
            <a:ext cx="13048488" cy="7440169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170431" y="23301960"/>
            <a:ext cx="13048488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 userDrawn="1">
            <p:ph sz="quarter" idx="26" hasCustomPrompt="1"/>
          </p:nvPr>
        </p:nvSpPr>
        <p:spPr>
          <a:xfrm>
            <a:off x="1174552" y="24216361"/>
            <a:ext cx="13048488" cy="7263385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5416784" y="6172200"/>
            <a:ext cx="13048488" cy="914400"/>
          </a:xfrm>
          <a:prstGeom prst="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 userDrawn="1">
            <p:ph sz="quarter" idx="27" hasCustomPrompt="1"/>
          </p:nvPr>
        </p:nvSpPr>
        <p:spPr>
          <a:xfrm>
            <a:off x="15416784" y="7086600"/>
            <a:ext cx="13048488" cy="4926126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 userDrawn="1">
            <p:ph sz="quarter" idx="23" hasCustomPrompt="1"/>
          </p:nvPr>
        </p:nvSpPr>
        <p:spPr>
          <a:xfrm>
            <a:off x="15416784" y="12456478"/>
            <a:ext cx="13048488" cy="6172200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57" name="Content Placeholder 17"/>
          <p:cNvSpPr>
            <a:spLocks noGrp="1"/>
          </p:cNvSpPr>
          <p:nvPr>
            <p:ph sz="quarter" idx="37" hasCustomPrompt="1"/>
          </p:nvPr>
        </p:nvSpPr>
        <p:spPr>
          <a:xfrm>
            <a:off x="15416784" y="19072430"/>
            <a:ext cx="13048488" cy="3918814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5416784" y="23301960"/>
            <a:ext cx="13048488" cy="914400"/>
          </a:xfrm>
          <a:prstGeom prst="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 userDrawn="1">
            <p:ph sz="quarter" idx="30" hasCustomPrompt="1"/>
          </p:nvPr>
        </p:nvSpPr>
        <p:spPr>
          <a:xfrm>
            <a:off x="15416784" y="24216361"/>
            <a:ext cx="13048488" cy="7260336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29644848" y="6172200"/>
            <a:ext cx="13048488" cy="914400"/>
          </a:xfrm>
          <a:prstGeom prst="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 userDrawn="1">
            <p:ph sz="quarter" idx="32" hasCustomPrompt="1"/>
          </p:nvPr>
        </p:nvSpPr>
        <p:spPr>
          <a:xfrm>
            <a:off x="29644848" y="7086600"/>
            <a:ext cx="13048488" cy="7315200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 userDrawn="1">
            <p:ph sz="quarter" idx="33" hasCustomPrompt="1"/>
          </p:nvPr>
        </p:nvSpPr>
        <p:spPr>
          <a:xfrm>
            <a:off x="29644848" y="15251886"/>
            <a:ext cx="13048488" cy="7315200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29644848" y="23301960"/>
            <a:ext cx="13048488" cy="914400"/>
          </a:xfrm>
          <a:prstGeom prst="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 userDrawn="1">
            <p:ph sz="quarter" idx="35" hasCustomPrompt="1"/>
          </p:nvPr>
        </p:nvSpPr>
        <p:spPr>
          <a:xfrm>
            <a:off x="29644848" y="24216361"/>
            <a:ext cx="13048488" cy="7260336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Line 115"/>
          <p:cNvSpPr>
            <a:spLocks noChangeShapeType="1"/>
          </p:cNvSpPr>
          <p:nvPr/>
        </p:nvSpPr>
        <p:spPr bwMode="white">
          <a:xfrm>
            <a:off x="1143000" y="617220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" name="Line 115"/>
          <p:cNvSpPr>
            <a:spLocks noChangeShapeType="1"/>
          </p:cNvSpPr>
          <p:nvPr/>
        </p:nvSpPr>
        <p:spPr bwMode="white">
          <a:xfrm>
            <a:off x="1143000" y="2330196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14927686" y="6172200"/>
            <a:ext cx="4572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ine 115"/>
          <p:cNvSpPr>
            <a:spLocks noChangeShapeType="1"/>
          </p:cNvSpPr>
          <p:nvPr userDrawn="1"/>
        </p:nvSpPr>
        <p:spPr bwMode="white">
          <a:xfrm>
            <a:off x="15387315" y="617220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29138880" y="6172200"/>
            <a:ext cx="457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ine 115"/>
          <p:cNvSpPr>
            <a:spLocks noChangeShapeType="1"/>
          </p:cNvSpPr>
          <p:nvPr userDrawn="1"/>
        </p:nvSpPr>
        <p:spPr bwMode="white">
          <a:xfrm>
            <a:off x="29596080" y="617220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" name="Rectangle 52"/>
          <p:cNvSpPr/>
          <p:nvPr userDrawn="1"/>
        </p:nvSpPr>
        <p:spPr>
          <a:xfrm>
            <a:off x="29141928" y="23298912"/>
            <a:ext cx="4572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Line 115"/>
          <p:cNvSpPr>
            <a:spLocks noChangeShapeType="1"/>
          </p:cNvSpPr>
          <p:nvPr userDrawn="1"/>
        </p:nvSpPr>
        <p:spPr bwMode="white">
          <a:xfrm>
            <a:off x="29596080" y="23298912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14932152" y="23298912"/>
            <a:ext cx="457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Line 115"/>
          <p:cNvSpPr>
            <a:spLocks noChangeShapeType="1"/>
          </p:cNvSpPr>
          <p:nvPr userDrawn="1"/>
        </p:nvSpPr>
        <p:spPr bwMode="white">
          <a:xfrm>
            <a:off x="15389352" y="23298912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Line 115"/>
          <p:cNvSpPr>
            <a:spLocks noChangeShapeType="1"/>
          </p:cNvSpPr>
          <p:nvPr/>
        </p:nvSpPr>
        <p:spPr bwMode="white">
          <a:xfrm>
            <a:off x="1143000" y="1479804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4"/>
          <p:cNvSpPr>
            <a:spLocks noChangeArrowheads="1"/>
          </p:cNvSpPr>
          <p:nvPr userDrawn="1"/>
        </p:nvSpPr>
        <p:spPr bwMode="auto">
          <a:xfrm flipH="1">
            <a:off x="685800" y="0"/>
            <a:ext cx="457200" cy="388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142999" y="0"/>
            <a:ext cx="42748200" cy="3886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2209800" y="1219260"/>
            <a:ext cx="35661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 bwMode="white">
          <a:xfrm>
            <a:off x="1143000" y="0"/>
            <a:ext cx="42748200" cy="5513832"/>
            <a:chOff x="1143000" y="0"/>
            <a:chExt cx="42748200" cy="5513832"/>
          </a:xfrm>
        </p:grpSpPr>
        <p:sp>
          <p:nvSpPr>
            <p:cNvPr id="9" name="Line 112"/>
            <p:cNvSpPr>
              <a:spLocks noChangeShapeType="1"/>
            </p:cNvSpPr>
            <p:nvPr userDrawn="1"/>
          </p:nvSpPr>
          <p:spPr bwMode="white">
            <a:xfrm>
              <a:off x="1143000" y="3899217"/>
              <a:ext cx="4274820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115"/>
            <p:cNvSpPr>
              <a:spLocks noChangeShapeType="1"/>
            </p:cNvSpPr>
            <p:nvPr userDrawn="1"/>
          </p:nvSpPr>
          <p:spPr bwMode="white">
            <a:xfrm>
              <a:off x="1143000" y="0"/>
              <a:ext cx="0" cy="55138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112"/>
            <p:cNvSpPr>
              <a:spLocks noChangeShapeType="1"/>
            </p:cNvSpPr>
            <p:nvPr userDrawn="1"/>
          </p:nvSpPr>
          <p:spPr bwMode="white">
            <a:xfrm>
              <a:off x="1143000" y="5486400"/>
              <a:ext cx="4274820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ygame.org/wiki/abou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1101272"/>
            <a:ext cx="35661600" cy="2514540"/>
          </a:xfrm>
        </p:spPr>
        <p:txBody>
          <a:bodyPr/>
          <a:lstStyle/>
          <a:p>
            <a:r>
              <a:rPr lang="en-US" dirty="0" smtClean="0"/>
              <a:t>Simulating Automated Car Navigation Using </a:t>
            </a:r>
            <a:r>
              <a:rPr lang="en-US" dirty="0" err="1" smtClean="0"/>
              <a:t>Pygame</a:t>
            </a:r>
            <a:r>
              <a:rPr lang="en-US" dirty="0" smtClean="0"/>
              <a:t> and Machine Learning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z="5400" dirty="0" smtClean="0"/>
              <a:t>MMANU CHATURVEDI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12375" y="6172200"/>
            <a:ext cx="13110665" cy="9144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174552" y="7086601"/>
            <a:ext cx="13048488" cy="527303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very simple car game using the cross-platform Python library for making video-games, </a:t>
            </a:r>
            <a:r>
              <a:rPr lang="en-US" dirty="0" err="1" smtClean="0"/>
              <a:t>Pygame</a:t>
            </a:r>
            <a:r>
              <a:rPr lang="en-US" dirty="0" smtClean="0"/>
              <a:t> [1]</a:t>
            </a:r>
          </a:p>
          <a:p>
            <a:r>
              <a:rPr lang="en-US" dirty="0" smtClean="0"/>
              <a:t>Pseudo-randomly </a:t>
            </a:r>
            <a:r>
              <a:rPr lang="en-US" dirty="0"/>
              <a:t>positioned (in y direction) cars </a:t>
            </a:r>
            <a:r>
              <a:rPr lang="en-US" dirty="0"/>
              <a:t>approach </a:t>
            </a:r>
            <a:r>
              <a:rPr lang="en-US" dirty="0" smtClean="0"/>
              <a:t>a user controlled car from right to left</a:t>
            </a:r>
          </a:p>
          <a:p>
            <a:r>
              <a:rPr lang="en-US" dirty="0" smtClean="0"/>
              <a:t>User controlled car can move vertically or stay still</a:t>
            </a:r>
          </a:p>
          <a:p>
            <a:r>
              <a:rPr lang="en-US" dirty="0" smtClean="0"/>
              <a:t>Collected data about the cars and trained a neural network</a:t>
            </a:r>
          </a:p>
          <a:p>
            <a:r>
              <a:rPr lang="en-US" dirty="0" smtClean="0"/>
              <a:t>Let the trained neural network ‘navigate’ the car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23081" y="12266400"/>
            <a:ext cx="13099959" cy="9144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291881" y="6172200"/>
            <a:ext cx="13176939" cy="914400"/>
          </a:xfrm>
        </p:spPr>
        <p:txBody>
          <a:bodyPr/>
          <a:lstStyle/>
          <a:p>
            <a:r>
              <a:rPr lang="en-US" dirty="0" smtClean="0"/>
              <a:t>Method and Results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590079" y="6172200"/>
            <a:ext cx="13103257" cy="914400"/>
          </a:xfrm>
        </p:spPr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590080" y="15194638"/>
            <a:ext cx="13097085" cy="9144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5842" y="12247350"/>
            <a:ext cx="426243" cy="914400"/>
          </a:xfrm>
          <a:prstGeom prst="rect">
            <a:avLst/>
          </a:prstGeom>
          <a:solidFill>
            <a:srgbClr val="417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smtClean="0"/>
          </a:p>
        </p:txBody>
      </p:sp>
      <p:sp>
        <p:nvSpPr>
          <p:cNvPr id="82" name="Rectangle 81"/>
          <p:cNvSpPr/>
          <p:nvPr/>
        </p:nvSpPr>
        <p:spPr>
          <a:xfrm>
            <a:off x="571500" y="23193375"/>
            <a:ext cx="546195" cy="1040757"/>
          </a:xfrm>
          <a:prstGeom prst="rect">
            <a:avLst/>
          </a:prstGeom>
          <a:solidFill>
            <a:srgbClr val="E9E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smtClean="0"/>
          </a:p>
        </p:txBody>
      </p:sp>
      <p:sp>
        <p:nvSpPr>
          <p:cNvPr id="298" name="Text Placeholder 20"/>
          <p:cNvSpPr>
            <a:spLocks noGrp="1"/>
          </p:cNvSpPr>
          <p:nvPr>
            <p:ph sz="quarter" idx="35"/>
          </p:nvPr>
        </p:nvSpPr>
        <p:spPr>
          <a:xfrm>
            <a:off x="29590079" y="26287640"/>
            <a:ext cx="13048488" cy="5027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</a:t>
            </a:r>
            <a:r>
              <a:rPr lang="en-US" dirty="0" smtClean="0"/>
              <a:t>] 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www.pygame.org/wiki/about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/>
              <a:t>Dean A. </a:t>
            </a:r>
            <a:r>
              <a:rPr lang="en-US" dirty="0" err="1"/>
              <a:t>Pomerleau</a:t>
            </a:r>
            <a:r>
              <a:rPr lang="en-US" dirty="0"/>
              <a:t>. Advances in neural information processing systems 1. chapter ALVINN: An Autonomous </a:t>
            </a:r>
            <a:r>
              <a:rPr lang="en-US" dirty="0" smtClean="0"/>
              <a:t>Land Vehicle </a:t>
            </a:r>
            <a:r>
              <a:rPr lang="en-US" dirty="0"/>
              <a:t>in a Neural Network, pages 305–313. Morgan Kaufmann Publishers Inc., San Francisco, CA, USA, 1989</a:t>
            </a:r>
            <a:r>
              <a:rPr lang="en-US" dirty="0" smtClean="0"/>
              <a:t>. </a:t>
            </a:r>
            <a:r>
              <a:rPr lang="sv-SE" dirty="0"/>
              <a:t>ISBN 1-558-60015-9. URL http://dl.acm.org/citation.cfm?id=89851.89891.</a:t>
            </a:r>
            <a:br>
              <a:rPr lang="sv-SE" dirty="0"/>
            </a:br>
            <a:r>
              <a:rPr lang="sv-SE" dirty="0"/>
              <a:t/>
            </a:r>
            <a:br>
              <a:rPr lang="sv-SE" dirty="0"/>
            </a:br>
            <a:r>
              <a:rPr lang="en-US" dirty="0" smtClean="0"/>
              <a:t>[</a:t>
            </a:r>
            <a:r>
              <a:rPr lang="en-US" dirty="0"/>
              <a:t>3] http://www.cs.colostate.edu/~anderson/cs545/index.html/doku.php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9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590078" y="24922063"/>
            <a:ext cx="13097087" cy="9144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9041725" y="23221950"/>
            <a:ext cx="548354" cy="1037723"/>
          </a:xfrm>
          <a:prstGeom prst="rect">
            <a:avLst/>
          </a:prstGeom>
          <a:solidFill>
            <a:srgbClr val="E9E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smtClean="0"/>
          </a:p>
        </p:txBody>
      </p:sp>
      <p:sp>
        <p:nvSpPr>
          <p:cNvPr id="71" name="Rectangle 70"/>
          <p:cNvSpPr/>
          <p:nvPr/>
        </p:nvSpPr>
        <p:spPr>
          <a:xfrm>
            <a:off x="419100" y="14541500"/>
            <a:ext cx="698595" cy="1358900"/>
          </a:xfrm>
          <a:prstGeom prst="rect">
            <a:avLst/>
          </a:prstGeom>
          <a:solidFill>
            <a:srgbClr val="E9E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smtClean="0"/>
          </a:p>
        </p:txBody>
      </p:sp>
      <p:sp>
        <p:nvSpPr>
          <p:cNvPr id="72" name="Rectangle 71"/>
          <p:cNvSpPr/>
          <p:nvPr/>
        </p:nvSpPr>
        <p:spPr>
          <a:xfrm>
            <a:off x="640233" y="12247350"/>
            <a:ext cx="451852" cy="914400"/>
          </a:xfrm>
          <a:prstGeom prst="rect">
            <a:avLst/>
          </a:prstGeom>
          <a:solidFill>
            <a:srgbClr val="E9E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smtClean="0"/>
          </a:p>
        </p:txBody>
      </p:sp>
      <p:sp>
        <p:nvSpPr>
          <p:cNvPr id="73" name="Rectangle 72"/>
          <p:cNvSpPr/>
          <p:nvPr/>
        </p:nvSpPr>
        <p:spPr>
          <a:xfrm>
            <a:off x="671229" y="6172200"/>
            <a:ext cx="451852" cy="914400"/>
          </a:xfrm>
          <a:prstGeom prst="rect">
            <a:avLst/>
          </a:prstGeom>
          <a:solidFill>
            <a:srgbClr val="E9E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smtClean="0"/>
          </a:p>
        </p:txBody>
      </p:sp>
      <p:sp>
        <p:nvSpPr>
          <p:cNvPr id="74" name="Rectangle 73"/>
          <p:cNvSpPr/>
          <p:nvPr/>
        </p:nvSpPr>
        <p:spPr>
          <a:xfrm>
            <a:off x="14712087" y="6172200"/>
            <a:ext cx="655268" cy="914400"/>
          </a:xfrm>
          <a:prstGeom prst="rect">
            <a:avLst/>
          </a:prstGeom>
          <a:solidFill>
            <a:srgbClr val="E9E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smtClean="0"/>
          </a:p>
        </p:txBody>
      </p:sp>
      <p:sp>
        <p:nvSpPr>
          <p:cNvPr id="75" name="Rectangle 74"/>
          <p:cNvSpPr/>
          <p:nvPr/>
        </p:nvSpPr>
        <p:spPr>
          <a:xfrm>
            <a:off x="29114341" y="6172200"/>
            <a:ext cx="451852" cy="914400"/>
          </a:xfrm>
          <a:prstGeom prst="rect">
            <a:avLst/>
          </a:prstGeom>
          <a:solidFill>
            <a:srgbClr val="E9E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smtClean="0"/>
          </a:p>
        </p:txBody>
      </p:sp>
      <p:sp>
        <p:nvSpPr>
          <p:cNvPr id="189" name="Content Placeholder 10"/>
          <p:cNvSpPr>
            <a:spLocks noGrp="1"/>
          </p:cNvSpPr>
          <p:nvPr>
            <p:ph sz="quarter" idx="24"/>
          </p:nvPr>
        </p:nvSpPr>
        <p:spPr>
          <a:xfrm>
            <a:off x="1174552" y="13627407"/>
            <a:ext cx="13048488" cy="3657704"/>
          </a:xfrm>
        </p:spPr>
        <p:txBody>
          <a:bodyPr>
            <a:normAutofit/>
          </a:bodyPr>
          <a:lstStyle/>
          <a:p>
            <a:r>
              <a:rPr lang="en-US" dirty="0" err="1" smtClean="0"/>
              <a:t>NavLab</a:t>
            </a:r>
            <a:r>
              <a:rPr lang="en-US" dirty="0" smtClean="0"/>
              <a:t> at CMU had proposed ALVINN, an autonomous land vehicle in a neural network [2]</a:t>
            </a:r>
          </a:p>
          <a:p>
            <a:r>
              <a:rPr lang="en-US" dirty="0" smtClean="0"/>
              <a:t>They used simulated road images to train their neural network</a:t>
            </a:r>
          </a:p>
          <a:p>
            <a:r>
              <a:rPr lang="en-US" dirty="0" smtClean="0"/>
              <a:t>Their neural network had one layer of hidden units</a:t>
            </a:r>
          </a:p>
          <a:p>
            <a:r>
              <a:rPr lang="en-US" dirty="0" smtClean="0"/>
              <a:t>We take inspiration from them and use a single hidden layer neural network to navigate the user controlled car in our simple game</a:t>
            </a:r>
          </a:p>
          <a:p>
            <a:endParaRPr lang="en-US" dirty="0" smtClean="0"/>
          </a:p>
        </p:txBody>
      </p:sp>
      <p:sp>
        <p:nvSpPr>
          <p:cNvPr id="19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123081" y="17729937"/>
            <a:ext cx="13091718" cy="914400"/>
          </a:xfrm>
        </p:spPr>
        <p:txBody>
          <a:bodyPr/>
          <a:lstStyle/>
          <a:p>
            <a:r>
              <a:rPr lang="en-US" dirty="0" smtClean="0"/>
              <a:t>Steps Involved</a:t>
            </a: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14915503" y="23299407"/>
            <a:ext cx="451852" cy="914400"/>
          </a:xfrm>
          <a:prstGeom prst="rect">
            <a:avLst/>
          </a:prstGeom>
          <a:solidFill>
            <a:srgbClr val="E9E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smtClean="0"/>
          </a:p>
        </p:txBody>
      </p:sp>
      <p:sp>
        <p:nvSpPr>
          <p:cNvPr id="193" name="Content Placeholder 10"/>
          <p:cNvSpPr>
            <a:spLocks noGrp="1"/>
          </p:cNvSpPr>
          <p:nvPr>
            <p:ph sz="quarter" idx="24"/>
          </p:nvPr>
        </p:nvSpPr>
        <p:spPr>
          <a:xfrm>
            <a:off x="1117695" y="19442781"/>
            <a:ext cx="13048488" cy="1099788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Gameplay</a:t>
            </a:r>
          </a:p>
          <a:p>
            <a:pPr lvl="1"/>
            <a:r>
              <a:rPr lang="en-US" sz="2800" dirty="0" smtClean="0"/>
              <a:t>User-controlled car has three states: still, moving up and moving down</a:t>
            </a:r>
          </a:p>
          <a:p>
            <a:pPr lvl="1"/>
            <a:r>
              <a:rPr lang="en-US" sz="2800" dirty="0" smtClean="0"/>
              <a:t>Detect car-crashes</a:t>
            </a:r>
          </a:p>
          <a:p>
            <a:pPr lvl="1"/>
            <a:r>
              <a:rPr lang="en-US" sz="2800" dirty="0" smtClean="0"/>
              <a:t>Detect road boundaries</a:t>
            </a:r>
          </a:p>
          <a:p>
            <a:r>
              <a:rPr lang="en-US" sz="3200" b="1" dirty="0" smtClean="0"/>
              <a:t>Creating pseudo-randomly positioned cars</a:t>
            </a:r>
          </a:p>
          <a:p>
            <a:pPr lvl="1"/>
            <a:r>
              <a:rPr lang="en-US" sz="2800" dirty="0" smtClean="0"/>
              <a:t>Decides the difficulty of navigation</a:t>
            </a:r>
          </a:p>
          <a:p>
            <a:pPr lvl="1"/>
            <a:r>
              <a:rPr lang="en-US" sz="2800" dirty="0" smtClean="0"/>
              <a:t>Ensure </a:t>
            </a:r>
            <a:r>
              <a:rPr lang="en-US" sz="2800" dirty="0" smtClean="0"/>
              <a:t>that a reasonably easy navigation is possible</a:t>
            </a:r>
          </a:p>
          <a:p>
            <a:pPr lvl="1"/>
            <a:r>
              <a:rPr lang="en-US" sz="2800" dirty="0" smtClean="0"/>
              <a:t>In our opinion critical for ‘good training’</a:t>
            </a:r>
          </a:p>
          <a:p>
            <a:r>
              <a:rPr lang="en-US" sz="3200" b="1" dirty="0" smtClean="0"/>
              <a:t>Data collection</a:t>
            </a:r>
          </a:p>
          <a:p>
            <a:pPr lvl="1"/>
            <a:r>
              <a:rPr lang="en-US" sz="2800" dirty="0" smtClean="0"/>
              <a:t>Collect </a:t>
            </a:r>
            <a:r>
              <a:rPr lang="en-US" sz="2800" dirty="0" smtClean="0"/>
              <a:t>the position of the user-controlled car and the state (moving up/moving down/still) </a:t>
            </a:r>
            <a:r>
              <a:rPr lang="en-US" sz="2800" dirty="0" smtClean="0"/>
              <a:t>its </a:t>
            </a:r>
            <a:r>
              <a:rPr lang="en-US" sz="2800" dirty="0" smtClean="0"/>
              <a:t>in</a:t>
            </a:r>
          </a:p>
          <a:p>
            <a:pPr lvl="1"/>
            <a:r>
              <a:rPr lang="en-US" sz="2800" dirty="0" smtClean="0"/>
              <a:t>Collect the coordinates of the other cars </a:t>
            </a:r>
          </a:p>
          <a:p>
            <a:r>
              <a:rPr lang="en-US" sz="3200" b="1" dirty="0" smtClean="0"/>
              <a:t>Neural network implementation</a:t>
            </a:r>
          </a:p>
          <a:p>
            <a:pPr lvl="1"/>
            <a:r>
              <a:rPr lang="en-US" sz="2800" dirty="0" smtClean="0"/>
              <a:t>Used the neural network classifier code used in class [3]</a:t>
            </a:r>
          </a:p>
          <a:p>
            <a:pPr lvl="1"/>
            <a:r>
              <a:rPr lang="en-US" sz="2800" dirty="0" smtClean="0"/>
              <a:t>Used </a:t>
            </a:r>
            <a:r>
              <a:rPr lang="en-US" sz="2800" dirty="0" smtClean="0"/>
              <a:t>the data collected to train a neural network</a:t>
            </a:r>
          </a:p>
          <a:p>
            <a:pPr lvl="1"/>
            <a:r>
              <a:rPr lang="en-US" sz="2800" dirty="0" smtClean="0"/>
              <a:t>Used </a:t>
            </a:r>
            <a:r>
              <a:rPr lang="en-US" sz="2800" dirty="0" smtClean="0"/>
              <a:t>the </a:t>
            </a:r>
            <a:r>
              <a:rPr lang="en-US" sz="2800" dirty="0" smtClean="0"/>
              <a:t>predicted state to move the car</a:t>
            </a:r>
            <a:endParaRPr lang="en-US" sz="2800" dirty="0" smtClean="0"/>
          </a:p>
          <a:p>
            <a:pPr marL="640080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</p:txBody>
      </p:sp>
      <p:sp>
        <p:nvSpPr>
          <p:cNvPr id="196" name="Content Placeholder 10"/>
          <p:cNvSpPr>
            <a:spLocks noGrp="1"/>
          </p:cNvSpPr>
          <p:nvPr>
            <p:ph sz="quarter" idx="24"/>
          </p:nvPr>
        </p:nvSpPr>
        <p:spPr>
          <a:xfrm>
            <a:off x="29638678" y="16504723"/>
            <a:ext cx="13048488" cy="7443651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 related:</a:t>
            </a:r>
          </a:p>
          <a:p>
            <a:pPr lvl="1"/>
            <a:r>
              <a:rPr lang="en-US" sz="2800" dirty="0" smtClean="0"/>
              <a:t>Different car speeds</a:t>
            </a:r>
          </a:p>
          <a:p>
            <a:pPr lvl="1"/>
            <a:r>
              <a:rPr lang="en-US" sz="2800" dirty="0" smtClean="0"/>
              <a:t>Bends on the road</a:t>
            </a:r>
          </a:p>
          <a:p>
            <a:pPr lvl="1"/>
            <a:r>
              <a:rPr lang="en-US" sz="2800" dirty="0" smtClean="0"/>
              <a:t>Cars could move vertically</a:t>
            </a:r>
          </a:p>
          <a:p>
            <a:pPr lvl="1"/>
            <a:r>
              <a:rPr lang="en-US" sz="2800" dirty="0" smtClean="0"/>
              <a:t>Different size objects</a:t>
            </a:r>
          </a:p>
          <a:p>
            <a:pPr lvl="1"/>
            <a:r>
              <a:rPr lang="en-US" sz="2800" dirty="0" smtClean="0"/>
              <a:t>Other props like friction – loss of control</a:t>
            </a:r>
          </a:p>
          <a:p>
            <a:r>
              <a:rPr lang="en-US" b="1" dirty="0" smtClean="0"/>
              <a:t>Prediction related:</a:t>
            </a:r>
          </a:p>
          <a:p>
            <a:pPr lvl="1"/>
            <a:r>
              <a:rPr lang="en-US" sz="2800" dirty="0" smtClean="0"/>
              <a:t>Reinforcement Learning</a:t>
            </a:r>
          </a:p>
          <a:p>
            <a:pPr lvl="1"/>
            <a:r>
              <a:rPr lang="en-US" sz="2800" dirty="0" smtClean="0"/>
              <a:t>Create the pseudo-random objects depending on the position of the user-controlled car, like in real games</a:t>
            </a:r>
          </a:p>
          <a:p>
            <a:pPr lvl="1"/>
            <a:r>
              <a:rPr lang="en-US" sz="2800" dirty="0" smtClean="0"/>
              <a:t>Explore ways </a:t>
            </a:r>
            <a:r>
              <a:rPr lang="en-US" sz="2800" dirty="0" smtClean="0"/>
              <a:t>to make the neural network not </a:t>
            </a:r>
            <a:r>
              <a:rPr lang="en-US" sz="2800" dirty="0" err="1" smtClean="0"/>
              <a:t>overtrain</a:t>
            </a:r>
            <a:r>
              <a:rPr lang="en-US" sz="2800" dirty="0" smtClean="0"/>
              <a:t> for the still </a:t>
            </a:r>
            <a:r>
              <a:rPr lang="en-US" sz="2800" dirty="0" smtClean="0"/>
              <a:t>state</a:t>
            </a:r>
          </a:p>
          <a:p>
            <a:pPr lvl="1"/>
            <a:r>
              <a:rPr lang="en-US" sz="2800" dirty="0" smtClean="0"/>
              <a:t>Speeds of the cars can be given as another input</a:t>
            </a:r>
            <a:endParaRPr lang="en-US" sz="2800" dirty="0" smtClean="0"/>
          </a:p>
          <a:p>
            <a:pPr marL="640080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</p:txBody>
      </p:sp>
      <p:sp>
        <p:nvSpPr>
          <p:cNvPr id="25" name="Content Placeholder 10"/>
          <p:cNvSpPr>
            <a:spLocks noGrp="1"/>
          </p:cNvSpPr>
          <p:nvPr>
            <p:ph sz="quarter" idx="24"/>
          </p:nvPr>
        </p:nvSpPr>
        <p:spPr>
          <a:xfrm>
            <a:off x="15419335" y="11868987"/>
            <a:ext cx="13048488" cy="5446469"/>
          </a:xfrm>
        </p:spPr>
        <p:txBody>
          <a:bodyPr>
            <a:normAutofit/>
          </a:bodyPr>
          <a:lstStyle/>
          <a:p>
            <a:r>
              <a:rPr lang="en-US" dirty="0" smtClean="0"/>
              <a:t>Neural Network Description:</a:t>
            </a:r>
          </a:p>
          <a:p>
            <a:pPr marL="640080" lvl="1" indent="0">
              <a:buNone/>
            </a:pPr>
            <a:r>
              <a:rPr lang="en-US" b="1" dirty="0" smtClean="0"/>
              <a:t>Inputs </a:t>
            </a:r>
          </a:p>
          <a:p>
            <a:pPr lvl="8"/>
            <a:r>
              <a:rPr lang="en-US" dirty="0" smtClean="0"/>
              <a:t>Difference of x and y coordinates of the other cars w.r.t.</a:t>
            </a:r>
            <a:r>
              <a:rPr lang="en-US" dirty="0" smtClean="0"/>
              <a:t> the user controlled car</a:t>
            </a:r>
          </a:p>
          <a:p>
            <a:pPr lvl="8"/>
            <a:r>
              <a:rPr lang="en-US" dirty="0" smtClean="0"/>
              <a:t>Distance of the y coordinate of the user-controlled car from the boundaries</a:t>
            </a:r>
          </a:p>
          <a:p>
            <a:pPr lvl="8"/>
            <a:r>
              <a:rPr lang="en-US" dirty="0" smtClean="0"/>
              <a:t>Number of samples = 747 (Training/Testing = 80/20)</a:t>
            </a:r>
          </a:p>
          <a:p>
            <a:pPr marL="640080" lvl="8" indent="0">
              <a:buNone/>
            </a:pPr>
            <a:r>
              <a:rPr lang="en-US" b="1" dirty="0" smtClean="0"/>
              <a:t>Output</a:t>
            </a:r>
          </a:p>
          <a:p>
            <a:pPr lvl="8"/>
            <a:r>
              <a:rPr lang="en-US" dirty="0" smtClean="0"/>
              <a:t>State of the car, moving up/down</a:t>
            </a:r>
          </a:p>
          <a:p>
            <a:pPr marL="640080" lvl="8" indent="0">
              <a:buNone/>
            </a:pPr>
            <a:r>
              <a:rPr lang="en-US" b="1" dirty="0" smtClean="0"/>
              <a:t>Number of units in the hidden layer </a:t>
            </a:r>
            <a:r>
              <a:rPr lang="en-US" dirty="0" smtClean="0"/>
              <a:t>: 3</a:t>
            </a:r>
          </a:p>
          <a:p>
            <a:pPr marL="640080" lvl="8" indent="0">
              <a:buNone/>
            </a:pPr>
            <a:r>
              <a:rPr lang="en-US" b="1" dirty="0" smtClean="0"/>
              <a:t>Number of iterations : </a:t>
            </a:r>
            <a:r>
              <a:rPr lang="en-US" dirty="0" smtClean="0"/>
              <a:t>1000</a:t>
            </a:r>
            <a:endParaRPr lang="en-US" dirty="0"/>
          </a:p>
          <a:p>
            <a:pPr marL="640080" lvl="8" indent="0">
              <a:buNone/>
            </a:pPr>
            <a:endParaRPr lang="en-US" b="1" dirty="0" smtClean="0"/>
          </a:p>
          <a:p>
            <a:pPr marL="640080" lvl="8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24" y="7666898"/>
            <a:ext cx="6025608" cy="3131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4286" y="7666898"/>
            <a:ext cx="6034571" cy="31363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219211" y="10882883"/>
            <a:ext cx="2990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Car moving down</a:t>
            </a:r>
            <a:endParaRPr lang="en-US" sz="2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3836962" y="10988969"/>
            <a:ext cx="26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Car moving up</a:t>
            </a:r>
            <a:endParaRPr lang="en-US" sz="2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24" y="17708222"/>
            <a:ext cx="6398171" cy="47986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9641" y="17729937"/>
            <a:ext cx="6369216" cy="4776912"/>
          </a:xfrm>
          <a:prstGeom prst="rect">
            <a:avLst/>
          </a:prstGeom>
        </p:spPr>
      </p:pic>
      <p:sp>
        <p:nvSpPr>
          <p:cNvPr id="35" name="Content Placeholder 10"/>
          <p:cNvSpPr>
            <a:spLocks noGrp="1"/>
          </p:cNvSpPr>
          <p:nvPr>
            <p:ph sz="quarter" idx="24"/>
          </p:nvPr>
        </p:nvSpPr>
        <p:spPr>
          <a:xfrm>
            <a:off x="29638678" y="7367069"/>
            <a:ext cx="13048488" cy="7443651"/>
          </a:xfrm>
        </p:spPr>
        <p:txBody>
          <a:bodyPr>
            <a:normAutofit/>
          </a:bodyPr>
          <a:lstStyle/>
          <a:p>
            <a:r>
              <a:rPr lang="en-US" dirty="0" smtClean="0"/>
              <a:t>‘Over-prediction’ of the still state</a:t>
            </a:r>
          </a:p>
          <a:p>
            <a:r>
              <a:rPr lang="en-US" dirty="0" smtClean="0"/>
              <a:t>Although lesser error occurs for more number of hidden units, practically, the car navigates better for fewer number of them</a:t>
            </a:r>
            <a:endParaRPr lang="en-US" sz="2800" dirty="0" smtClean="0"/>
          </a:p>
          <a:p>
            <a:r>
              <a:rPr lang="en-US" sz="2800" dirty="0" smtClean="0"/>
              <a:t>When the coordinates of cars are given directly without taking the relative distance, the NN doesn’t work very well</a:t>
            </a:r>
          </a:p>
          <a:p>
            <a:r>
              <a:rPr lang="en-US" dirty="0" smtClean="0"/>
              <a:t>We keep the car always moving</a:t>
            </a:r>
          </a:p>
          <a:p>
            <a:r>
              <a:rPr lang="en-US" sz="2800" dirty="0" smtClean="0"/>
              <a:t>Polling frequently and predicting the most occurring state doesn’t help too much</a:t>
            </a:r>
          </a:p>
          <a:p>
            <a:r>
              <a:rPr lang="en-US" dirty="0" smtClean="0"/>
              <a:t>Filler values are important</a:t>
            </a:r>
          </a:p>
          <a:p>
            <a:r>
              <a:rPr lang="en-US" dirty="0" smtClean="0"/>
              <a:t>When the speeds of the approaching cars are changed, NN controlled car doesn’t navigate very well</a:t>
            </a:r>
          </a:p>
          <a:p>
            <a:r>
              <a:rPr lang="en-US" sz="2800" dirty="0" smtClean="0"/>
              <a:t>When the car creation frequency is increased, our game doesn’t work very well</a:t>
            </a:r>
            <a:endParaRPr lang="en-US" sz="2800" dirty="0" smtClean="0"/>
          </a:p>
          <a:p>
            <a:pPr marL="640080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139" y="22782741"/>
            <a:ext cx="6239542" cy="467965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701824" y="27876879"/>
            <a:ext cx="110655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PARAMETERS</a:t>
            </a:r>
          </a:p>
          <a:p>
            <a:endParaRPr lang="en-US" sz="2800" b="1" dirty="0" smtClean="0"/>
          </a:p>
          <a:p>
            <a:r>
              <a:rPr lang="en-US" sz="2800" dirty="0" smtClean="0"/>
              <a:t>SCALE_SPEEDS </a:t>
            </a:r>
            <a:r>
              <a:rPr lang="en-US" sz="2800" dirty="0"/>
              <a:t>= 3</a:t>
            </a:r>
          </a:p>
          <a:p>
            <a:r>
              <a:rPr lang="en-US" sz="2800" dirty="0"/>
              <a:t>TIME_BETWEEN_LOGGING_MS = 500/SCALE_SPEEDS</a:t>
            </a:r>
          </a:p>
          <a:p>
            <a:r>
              <a:rPr lang="en-US" sz="2800" dirty="0"/>
              <a:t>TIME_BETWEEN_CAR_CREATION_MS = 7000/SCALE_SPEEDS</a:t>
            </a:r>
          </a:p>
          <a:p>
            <a:r>
              <a:rPr lang="en-US" sz="2800" dirty="0"/>
              <a:t>CAR_SPEED = </a:t>
            </a:r>
            <a:r>
              <a:rPr lang="en-US" sz="2800" dirty="0" smtClean="0"/>
              <a:t>3*SCALE_SPEEDS</a:t>
            </a:r>
          </a:p>
          <a:p>
            <a:r>
              <a:rPr lang="en-US" sz="2800" dirty="0"/>
              <a:t>USER_CAR_SPEED = 2*SCALE_SPEEDS</a:t>
            </a:r>
          </a:p>
          <a:p>
            <a:endParaRPr lang="en-US" sz="2800" dirty="0" err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19224139" y="27253608"/>
            <a:ext cx="6018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Schematic of the neural network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">
  <a:themeElements>
    <a:clrScheme name="Medical Poster B">
      <a:dk1>
        <a:sysClr val="windowText" lastClr="000000"/>
      </a:dk1>
      <a:lt1>
        <a:sysClr val="window" lastClr="FFFFFF"/>
      </a:lt1>
      <a:dk2>
        <a:srgbClr val="256693"/>
      </a:dk2>
      <a:lt2>
        <a:srgbClr val="D2EAFA"/>
      </a:lt2>
      <a:accent1>
        <a:srgbClr val="2F82BB"/>
      </a:accent1>
      <a:accent2>
        <a:srgbClr val="C9C64E"/>
      </a:accent2>
      <a:accent3>
        <a:srgbClr val="A5AB81"/>
      </a:accent3>
      <a:accent4>
        <a:srgbClr val="D8B25C"/>
      </a:accent4>
      <a:accent5>
        <a:srgbClr val="689CC0"/>
      </a:accent5>
      <a:accent6>
        <a:srgbClr val="968C8C"/>
      </a:accent6>
      <a:hlink>
        <a:srgbClr val="2F82BB"/>
      </a:hlink>
      <a:folHlink>
        <a:srgbClr val="808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CDA158F-BD11-4947-AD81-47123E717BAC}" vid="{D7EF840D-21B4-42C8-9035-CFD5E088B4D5}"/>
    </a:ext>
  </a:extLst>
</a:theme>
</file>

<file path=ppt/theme/theme2.xml><?xml version="1.0" encoding="utf-8"?>
<a:theme xmlns:a="http://schemas.openxmlformats.org/drawingml/2006/main" name="Office Theme">
  <a:themeElements>
    <a:clrScheme name="Medical Poster B">
      <a:dk1>
        <a:sysClr val="windowText" lastClr="000000"/>
      </a:dk1>
      <a:lt1>
        <a:sysClr val="window" lastClr="FFFFFF"/>
      </a:lt1>
      <a:dk2>
        <a:srgbClr val="256693"/>
      </a:dk2>
      <a:lt2>
        <a:srgbClr val="D2EAFA"/>
      </a:lt2>
      <a:accent1>
        <a:srgbClr val="2F82BB"/>
      </a:accent1>
      <a:accent2>
        <a:srgbClr val="C9C64E"/>
      </a:accent2>
      <a:accent3>
        <a:srgbClr val="A5AB81"/>
      </a:accent3>
      <a:accent4>
        <a:srgbClr val="D8B25C"/>
      </a:accent4>
      <a:accent5>
        <a:srgbClr val="689CC0"/>
      </a:accent5>
      <a:accent6>
        <a:srgbClr val="968C8C"/>
      </a:accent6>
      <a:hlink>
        <a:srgbClr val="2F82BB"/>
      </a:hlink>
      <a:folHlink>
        <a:srgbClr val="808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 Poster B">
      <a:dk1>
        <a:sysClr val="windowText" lastClr="000000"/>
      </a:dk1>
      <a:lt1>
        <a:sysClr val="window" lastClr="FFFFFF"/>
      </a:lt1>
      <a:dk2>
        <a:srgbClr val="256693"/>
      </a:dk2>
      <a:lt2>
        <a:srgbClr val="D2EAFA"/>
      </a:lt2>
      <a:accent1>
        <a:srgbClr val="2F82BB"/>
      </a:accent1>
      <a:accent2>
        <a:srgbClr val="C9C64E"/>
      </a:accent2>
      <a:accent3>
        <a:srgbClr val="A5AB81"/>
      </a:accent3>
      <a:accent4>
        <a:srgbClr val="D8B25C"/>
      </a:accent4>
      <a:accent5>
        <a:srgbClr val="689CC0"/>
      </a:accent5>
      <a:accent6>
        <a:srgbClr val="968C8C"/>
      </a:accent6>
      <a:hlink>
        <a:srgbClr val="2F82BB"/>
      </a:hlink>
      <a:folHlink>
        <a:srgbClr val="808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451A831-6165-46D3-80FA-B53FDB37F9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(blue and green design)</Template>
  <TotalTime>0</TotalTime>
  <Words>572</Words>
  <Application>Microsoft Office PowerPoint</Application>
  <PresentationFormat>Custom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Medical Poster</vt:lpstr>
      <vt:lpstr>Simulating Automated Car Navigation Using Pygame and Machine Learning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2013-12-17T20:19:00Z</dcterms:created>
  <dcterms:modified xsi:type="dcterms:W3CDTF">2014-12-12T05:57:23Z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TC040010579991</vt:lpwstr>
  </property>
</Properties>
</file>