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EA"/>
    <a:srgbClr val="EDFFC8"/>
    <a:srgbClr val="C6FFCC"/>
    <a:srgbClr val="D7FFCC"/>
    <a:srgbClr val="BDF2C8"/>
    <a:srgbClr val="E9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807"/>
  </p:normalViewPr>
  <p:slideViewPr>
    <p:cSldViewPr snapToGrid="0">
      <p:cViewPr>
        <p:scale>
          <a:sx n="38" d="100"/>
          <a:sy n="38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ocuments/Documents/DOCTORAT/Re&#769;sultats/Classeur2b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ocuments/Documents/DOCTORAT/Re&#769;sultats/Classeur2b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ocuments/Documents/DOCTORAT/Re&#769;sultats/Classeur2b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18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dirty="0">
                <a:solidFill>
                  <a:schemeClr val="tx1"/>
                </a:solidFill>
              </a:rPr>
              <a:t>Comprehension task</a:t>
            </a:r>
          </a:p>
          <a:p>
            <a:pPr>
              <a:defRPr sz="1800"/>
            </a:pPr>
            <a:r>
              <a:rPr lang="en-US" sz="1200" b="0" dirty="0">
                <a:solidFill>
                  <a:schemeClr val="tx1"/>
                </a:solidFill>
              </a:rPr>
              <a:t>percentage</a:t>
            </a:r>
            <a:r>
              <a:rPr lang="en-US" sz="1200" b="0" baseline="0" dirty="0">
                <a:solidFill>
                  <a:schemeClr val="tx1"/>
                </a:solidFill>
              </a:rPr>
              <a:t> of </a:t>
            </a:r>
            <a:r>
              <a:rPr lang="en-US" sz="1200" b="0" dirty="0">
                <a:solidFill>
                  <a:schemeClr val="tx1"/>
                </a:solidFill>
              </a:rPr>
              <a:t>progress between the base test and the 9th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8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Feuil1!$A$4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Feuil1!$B$5:$C$5</c:f>
                <c:numCache>
                  <c:formatCode>General</c:formatCode>
                  <c:ptCount val="2"/>
                  <c:pt idx="0">
                    <c:v>2.4369999999999998</c:v>
                  </c:pt>
                  <c:pt idx="1">
                    <c:v>4.2969999999999997</c:v>
                  </c:pt>
                </c:numCache>
              </c:numRef>
            </c:plus>
            <c:minus>
              <c:numRef>
                <c:f>Feuil1!$B$5:$C$5</c:f>
                <c:numCache>
                  <c:formatCode>General</c:formatCode>
                  <c:ptCount val="2"/>
                  <c:pt idx="0">
                    <c:v>2.4369999999999998</c:v>
                  </c:pt>
                  <c:pt idx="1">
                    <c:v>4.2969999999999997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Feuil1!$B$3:$C$3</c:f>
              <c:strCache>
                <c:ptCount val="2"/>
                <c:pt idx="0">
                  <c:v>grp exp</c:v>
                </c:pt>
                <c:pt idx="1">
                  <c:v>control</c:v>
                </c:pt>
              </c:strCache>
            </c:strRef>
          </c:cat>
          <c:val>
            <c:numRef>
              <c:f>Feuil1!$B$4:$C$4</c:f>
              <c:numCache>
                <c:formatCode>General</c:formatCode>
                <c:ptCount val="2"/>
                <c:pt idx="0">
                  <c:v>-26.840000000000003</c:v>
                </c:pt>
                <c:pt idx="1">
                  <c:v>-36.92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C-674B-9089-5BBDCE22A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22447200"/>
        <c:axId val="222448928"/>
      </c:barChart>
      <c:catAx>
        <c:axId val="22244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448928"/>
        <c:crosses val="autoZero"/>
        <c:auto val="1"/>
        <c:lblAlgn val="ctr"/>
        <c:lblOffset val="100"/>
        <c:noMultiLvlLbl val="0"/>
      </c:catAx>
      <c:valAx>
        <c:axId val="222448928"/>
        <c:scaling>
          <c:orientation val="minMax"/>
          <c:max val="50"/>
          <c:min val="-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447200"/>
        <c:crossesAt val="1"/>
        <c:crossBetween val="between"/>
        <c:majorUnit val="10"/>
        <c:minorUnit val="0.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1" dirty="0">
                <a:solidFill>
                  <a:schemeClr val="tx1"/>
                </a:solidFill>
              </a:rPr>
              <a:t>Recognition</a:t>
            </a:r>
            <a:r>
              <a:rPr lang="en-US" sz="1800" b="1" baseline="0" dirty="0">
                <a:solidFill>
                  <a:schemeClr val="tx1"/>
                </a:solidFill>
              </a:rPr>
              <a:t> task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defRPr sz="1200"/>
            </a:pPr>
            <a:r>
              <a:rPr lang="en-US" sz="1200" b="0" dirty="0">
                <a:solidFill>
                  <a:schemeClr val="tx1"/>
                </a:solidFill>
              </a:rPr>
              <a:t>Percentage of progress between the score in one condition</a:t>
            </a:r>
            <a:r>
              <a:rPr lang="en-US" sz="1200" b="0" baseline="0" dirty="0">
                <a:solidFill>
                  <a:schemeClr val="tx1"/>
                </a:solidFill>
              </a:rPr>
              <a:t> and the score in the condition before</a:t>
            </a:r>
            <a:endParaRPr lang="en-US" sz="12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341805831963312E-2"/>
          <c:y val="0.19344758064516129"/>
          <c:w val="0.89636216146058667"/>
          <c:h val="0.784375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Feuil1!$A$44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Feuil1!$F$45:$G$45</c:f>
                <c:numCache>
                  <c:formatCode>General</c:formatCode>
                  <c:ptCount val="2"/>
                  <c:pt idx="0">
                    <c:v>1.522</c:v>
                  </c:pt>
                  <c:pt idx="1">
                    <c:v>1.5055000000000001</c:v>
                  </c:pt>
                </c:numCache>
              </c:numRef>
            </c:plus>
            <c:minus>
              <c:numRef>
                <c:f>Feuil1!$F$45:$G$45</c:f>
                <c:numCache>
                  <c:formatCode>General</c:formatCode>
                  <c:ptCount val="2"/>
                  <c:pt idx="0">
                    <c:v>1.522</c:v>
                  </c:pt>
                  <c:pt idx="1">
                    <c:v>1.5055000000000001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multiLvlStrRef>
              <c:f>Feuil1!$F$42:$G$43</c:f>
              <c:multiLvlStrCache>
                <c:ptCount val="2"/>
                <c:lvl>
                  <c:pt idx="0">
                    <c:v>Out-Act</c:v>
                  </c:pt>
                  <c:pt idx="1">
                    <c:v>No Out-Act</c:v>
                  </c:pt>
                </c:lvl>
                <c:lvl>
                  <c:pt idx="0">
                    <c:v>All year</c:v>
                  </c:pt>
                </c:lvl>
              </c:multiLvlStrCache>
            </c:multiLvlStrRef>
          </c:cat>
          <c:val>
            <c:numRef>
              <c:f>Feuil1!$F$44:$G$44</c:f>
              <c:numCache>
                <c:formatCode>General</c:formatCode>
                <c:ptCount val="2"/>
                <c:pt idx="0">
                  <c:v>4.4865000000000004</c:v>
                </c:pt>
                <c:pt idx="1">
                  <c:v>0.80100000000000005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91-764F-83B4-D98F8C321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69420160"/>
        <c:axId val="242904672"/>
      </c:barChart>
      <c:catAx>
        <c:axId val="116942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2904672"/>
        <c:crosses val="autoZero"/>
        <c:auto val="1"/>
        <c:lblAlgn val="ctr"/>
        <c:lblOffset val="100"/>
        <c:noMultiLvlLbl val="0"/>
      </c:catAx>
      <c:valAx>
        <c:axId val="242904672"/>
        <c:scaling>
          <c:orientation val="minMax"/>
          <c:max val="7"/>
          <c:min val="-7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9420160"/>
        <c:crosses val="autoZero"/>
        <c:crossBetween val="between"/>
        <c:majorUnit val="1"/>
        <c:minorUnit val="0.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err="1">
                <a:solidFill>
                  <a:schemeClr val="tx1"/>
                </a:solidFill>
              </a:rPr>
              <a:t>Categorisation</a:t>
            </a:r>
            <a:r>
              <a:rPr lang="en-US" sz="1800" baseline="0">
                <a:solidFill>
                  <a:schemeClr val="tx1"/>
                </a:solidFill>
              </a:rPr>
              <a:t> task</a:t>
            </a:r>
          </a:p>
          <a:p>
            <a:pPr>
              <a:defRPr/>
            </a:pPr>
            <a:r>
              <a:rPr lang="en-US" sz="1200" b="0" baseline="0">
                <a:solidFill>
                  <a:schemeClr val="tx1"/>
                </a:solidFill>
              </a:rPr>
              <a:t>percentage of progress between the score in one condition and the score in the condition before</a:t>
            </a:r>
            <a:endParaRPr lang="en-US" sz="1200" b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284029066171924"/>
          <c:y val="1.75432157089333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Feuil1!$B$12:$C$12</c:f>
                <c:numCache>
                  <c:formatCode>General</c:formatCode>
                  <c:ptCount val="2"/>
                  <c:pt idx="0">
                    <c:v>1.421</c:v>
                  </c:pt>
                  <c:pt idx="1">
                    <c:v>1.4225000000000001</c:v>
                  </c:pt>
                </c:numCache>
              </c:numRef>
            </c:plus>
            <c:minus>
              <c:numRef>
                <c:f>Feuil1!$B$12:$C$12</c:f>
                <c:numCache>
                  <c:formatCode>General</c:formatCode>
                  <c:ptCount val="2"/>
                  <c:pt idx="0">
                    <c:v>1.421</c:v>
                  </c:pt>
                  <c:pt idx="1">
                    <c:v>1.4225000000000001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Feuil1!$B$10:$C$10</c:f>
              <c:strCache>
                <c:ptCount val="2"/>
                <c:pt idx="0">
                  <c:v>Outdoor activities</c:v>
                </c:pt>
                <c:pt idx="1">
                  <c:v>no outdoor activities</c:v>
                </c:pt>
              </c:strCache>
            </c:strRef>
          </c:cat>
          <c:val>
            <c:numRef>
              <c:f>Feuil1!$B$11:$C$11</c:f>
              <c:numCache>
                <c:formatCode>General</c:formatCode>
                <c:ptCount val="2"/>
                <c:pt idx="0">
                  <c:v>-2.8005</c:v>
                </c:pt>
                <c:pt idx="1">
                  <c:v>-1.5934999999999999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8-704E-844A-870B2AA76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44797936"/>
        <c:axId val="257540464"/>
      </c:barChart>
      <c:catAx>
        <c:axId val="194479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540464"/>
        <c:crosses val="autoZero"/>
        <c:auto val="1"/>
        <c:lblAlgn val="ctr"/>
        <c:lblOffset val="100"/>
        <c:noMultiLvlLbl val="0"/>
      </c:catAx>
      <c:valAx>
        <c:axId val="257540464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44797936"/>
        <c:crosses val="autoZero"/>
        <c:crossBetween val="between"/>
        <c:majorUnit val="1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9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8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1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6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BD87-4B6B-3745-B10A-6DBB77E512F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CA92-96EE-0A49-9C28-F904A571D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3.xml"/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5" Type="http://schemas.openxmlformats.org/officeDocument/2006/relationships/image" Target="../media/image10.jpeg"/><Relationship Id="rId10" Type="http://schemas.openxmlformats.org/officeDocument/2006/relationships/image" Target="../media/image6.png"/><Relationship Id="rId4" Type="http://schemas.openxmlformats.org/officeDocument/2006/relationships/hyperlink" Target="mailto:luciebachelard@hotmail.fr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AA0A03FC-E23D-FA8F-0DC0-6EA12A8A0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928669"/>
              </p:ext>
            </p:extLst>
          </p:nvPr>
        </p:nvGraphicFramePr>
        <p:xfrm>
          <a:off x="899402" y="33541162"/>
          <a:ext cx="6499881" cy="505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A9CE21A-7875-FE9D-FB8A-4B68D5F503B0}"/>
              </a:ext>
            </a:extLst>
          </p:cNvPr>
          <p:cNvSpPr/>
          <p:nvPr/>
        </p:nvSpPr>
        <p:spPr>
          <a:xfrm>
            <a:off x="20597999" y="33625055"/>
            <a:ext cx="9141226" cy="2627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0126C6D9-3CB7-7A41-A455-5A426EC02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5762"/>
              </p:ext>
            </p:extLst>
          </p:nvPr>
        </p:nvGraphicFramePr>
        <p:xfrm>
          <a:off x="13927826" y="33474380"/>
          <a:ext cx="6468000" cy="5121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09DCD62-EB37-A91E-61CA-4C98DE9B2C83}"/>
              </a:ext>
            </a:extLst>
          </p:cNvPr>
          <p:cNvSpPr/>
          <p:nvPr/>
        </p:nvSpPr>
        <p:spPr>
          <a:xfrm>
            <a:off x="8966627" y="15785348"/>
            <a:ext cx="9141226" cy="15411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1F032D7-72A0-A792-B679-0A11164C011B}"/>
              </a:ext>
            </a:extLst>
          </p:cNvPr>
          <p:cNvSpPr/>
          <p:nvPr/>
        </p:nvSpPr>
        <p:spPr>
          <a:xfrm>
            <a:off x="539863" y="152400"/>
            <a:ext cx="29195486" cy="2119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>
                <a:solidFill>
                  <a:schemeClr val="bg1"/>
                </a:solidFill>
              </a:rPr>
              <a:t> What are the effects of regular interactions with nature, on understanding, categorisation and memory.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9E6462-9F80-AA0F-FB43-588A190690F3}"/>
              </a:ext>
            </a:extLst>
          </p:cNvPr>
          <p:cNvSpPr txBox="1"/>
          <p:nvPr/>
        </p:nvSpPr>
        <p:spPr>
          <a:xfrm>
            <a:off x="-6474248" y="2615291"/>
            <a:ext cx="43223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L. Kolodzienski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1,2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G. Plancher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Y. Lathuilière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N. Hmed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B. Marcourt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H. Chainay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R. Versace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d’Étude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Mécanimes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Cognitifs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Université Lyon 2, France, ² Ville de Lyon, Direction de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l’éducation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France, </a:t>
            </a:r>
            <a:r>
              <a:rPr lang="en-GB" sz="28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 des Services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Départementaux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l’Éducation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Nationale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 Rhône, France.</a:t>
            </a:r>
          </a:p>
          <a:p>
            <a:pPr algn="ctr"/>
            <a:r>
              <a:rPr lang="en-GB" sz="28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GB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.kolodzienski@univ-lyon2.fr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3842B-3CE6-C1E3-7C45-F8F2ED544460}"/>
              </a:ext>
            </a:extLst>
          </p:cNvPr>
          <p:cNvSpPr/>
          <p:nvPr/>
        </p:nvSpPr>
        <p:spPr>
          <a:xfrm>
            <a:off x="539863" y="4459980"/>
            <a:ext cx="29195486" cy="1240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67451-1916-398D-11CE-97E8E7B7F232}"/>
              </a:ext>
            </a:extLst>
          </p:cNvPr>
          <p:cNvSpPr/>
          <p:nvPr/>
        </p:nvSpPr>
        <p:spPr>
          <a:xfrm>
            <a:off x="539863" y="14127960"/>
            <a:ext cx="29195486" cy="1240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>
                <a:solidFill>
                  <a:schemeClr val="accent6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9EC86-3288-4D95-9461-6C3DD7A15747}"/>
              </a:ext>
            </a:extLst>
          </p:cNvPr>
          <p:cNvSpPr/>
          <p:nvPr/>
        </p:nvSpPr>
        <p:spPr>
          <a:xfrm>
            <a:off x="539863" y="31988841"/>
            <a:ext cx="29195486" cy="1240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>
                <a:solidFill>
                  <a:schemeClr val="accent6">
                    <a:lumMod val="75000"/>
                  </a:schemeClr>
                </a:solidFill>
              </a:rPr>
              <a:t>Results and Discussion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A887215-FBDD-A0D7-1932-3B5546BF6C2D}"/>
              </a:ext>
            </a:extLst>
          </p:cNvPr>
          <p:cNvSpPr/>
          <p:nvPr/>
        </p:nvSpPr>
        <p:spPr>
          <a:xfrm>
            <a:off x="9225109" y="20462605"/>
            <a:ext cx="8554548" cy="48122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4196904">
              <a:defRPr/>
            </a:pPr>
            <a:r>
              <a:rPr lang="en-GB" sz="4400" b="1">
                <a:solidFill>
                  <a:prstClr val="black"/>
                </a:solidFill>
                <a:latin typeface="Calibri"/>
              </a:rPr>
              <a:t>Daily trainings in class:</a:t>
            </a:r>
            <a:r>
              <a:rPr lang="en-GB" sz="4400">
                <a:solidFill>
                  <a:prstClr val="black"/>
                </a:solidFill>
                <a:latin typeface="Calibri"/>
              </a:rPr>
              <a:t> </a:t>
            </a:r>
          </a:p>
          <a:p>
            <a:pPr algn="just" defTabSz="4196904">
              <a:defRPr/>
            </a:pPr>
            <a:r>
              <a:rPr lang="en-GB" sz="4400">
                <a:solidFill>
                  <a:prstClr val="black"/>
                </a:solidFill>
                <a:latin typeface="Calibri"/>
              </a:rPr>
              <a:t>- Sensorimotor simulation and integration </a:t>
            </a:r>
          </a:p>
          <a:p>
            <a:pPr algn="just" defTabSz="4196904">
              <a:defRPr/>
            </a:pPr>
            <a:r>
              <a:rPr lang="en-GB" sz="4400">
                <a:solidFill>
                  <a:prstClr val="black"/>
                </a:solidFill>
                <a:latin typeface="Calibri"/>
              </a:rPr>
              <a:t>- Visualisation of sensorimotor scenarios and integration of multisensorial in memory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28BC591-13F6-0185-01E9-207265E2C781}"/>
              </a:ext>
            </a:extLst>
          </p:cNvPr>
          <p:cNvSpPr/>
          <p:nvPr/>
        </p:nvSpPr>
        <p:spPr>
          <a:xfrm>
            <a:off x="9225110" y="25691798"/>
            <a:ext cx="8554548" cy="48122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4196904">
              <a:defRPr/>
            </a:pPr>
            <a:r>
              <a:rPr lang="en-GB" sz="4400" b="1" dirty="0">
                <a:solidFill>
                  <a:prstClr val="black"/>
                </a:solidFill>
                <a:latin typeface="Calibri"/>
              </a:rPr>
              <a:t>Weekly outdoor activities</a:t>
            </a:r>
            <a:r>
              <a:rPr lang="en-GB" sz="4400" dirty="0">
                <a:solidFill>
                  <a:prstClr val="black"/>
                </a:solidFill>
                <a:latin typeface="Calibri"/>
              </a:rPr>
              <a:t>: </a:t>
            </a:r>
          </a:p>
          <a:p>
            <a:pPr algn="just" defTabSz="4196904">
              <a:defRPr/>
            </a:pPr>
            <a:r>
              <a:rPr lang="en-GB" sz="4400" dirty="0">
                <a:solidFill>
                  <a:prstClr val="black"/>
                </a:solidFill>
                <a:latin typeface="Calibri"/>
              </a:rPr>
              <a:t>14 outdoor pre-defined sessions:</a:t>
            </a:r>
          </a:p>
          <a:p>
            <a:pPr algn="just" defTabSz="4196904">
              <a:defRPr/>
            </a:pPr>
            <a:r>
              <a:rPr lang="en-GB" sz="4400" dirty="0">
                <a:solidFill>
                  <a:prstClr val="black"/>
                </a:solidFill>
                <a:latin typeface="Calibri"/>
              </a:rPr>
              <a:t> - 7 sensorimotor based activities</a:t>
            </a:r>
          </a:p>
          <a:p>
            <a:pPr algn="just" defTabSz="4196904">
              <a:defRPr/>
            </a:pPr>
            <a:r>
              <a:rPr lang="en-GB" sz="4400" dirty="0">
                <a:solidFill>
                  <a:prstClr val="black"/>
                </a:solidFill>
                <a:latin typeface="Calibri"/>
              </a:rPr>
              <a:t> - 7 based on the scholar program</a:t>
            </a:r>
          </a:p>
          <a:p>
            <a:pPr algn="just" defTabSz="4196904">
              <a:defRPr/>
            </a:pPr>
            <a:r>
              <a:rPr lang="en-GB" sz="4400" dirty="0">
                <a:solidFill>
                  <a:prstClr val="black"/>
                </a:solidFill>
                <a:latin typeface="Calibri"/>
              </a:rPr>
              <a:t>   in parks near the schools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C0222BF-91C6-9408-C706-BF36FAE60489}"/>
              </a:ext>
            </a:extLst>
          </p:cNvPr>
          <p:cNvSpPr/>
          <p:nvPr/>
        </p:nvSpPr>
        <p:spPr>
          <a:xfrm>
            <a:off x="9324568" y="16365188"/>
            <a:ext cx="8488242" cy="3646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4400" b="1">
                <a:solidFill>
                  <a:schemeClr val="tx1"/>
                </a:solidFill>
              </a:rPr>
              <a:t>Participants</a:t>
            </a:r>
            <a:r>
              <a:rPr lang="en-GB" sz="4400">
                <a:solidFill>
                  <a:schemeClr val="tx1"/>
                </a:solidFill>
              </a:rPr>
              <a:t>: </a:t>
            </a:r>
          </a:p>
          <a:p>
            <a:pPr algn="just"/>
            <a:r>
              <a:rPr lang="en-GB" sz="4400">
                <a:solidFill>
                  <a:schemeClr val="tx1"/>
                </a:solidFill>
              </a:rPr>
              <a:t>5 schools of Lyon</a:t>
            </a:r>
          </a:p>
          <a:p>
            <a:pPr algn="just"/>
            <a:r>
              <a:rPr lang="en-GB" sz="4400">
                <a:solidFill>
                  <a:schemeClr val="tx1"/>
                </a:solidFill>
              </a:rPr>
              <a:t>155 students of second grade</a:t>
            </a:r>
          </a:p>
        </p:txBody>
      </p:sp>
      <p:graphicFrame>
        <p:nvGraphicFramePr>
          <p:cNvPr id="33" name="Tableau 33">
            <a:extLst>
              <a:ext uri="{FF2B5EF4-FFF2-40B4-BE49-F238E27FC236}">
                <a16:creationId xmlns:a16="http://schemas.microsoft.com/office/drawing/2014/main" id="{8E8C7FEE-55DD-B50D-9721-BEADB20DE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83132"/>
              </p:ext>
            </p:extLst>
          </p:nvPr>
        </p:nvGraphicFramePr>
        <p:xfrm>
          <a:off x="1340979" y="15891834"/>
          <a:ext cx="6871853" cy="126542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7222">
                  <a:extLst>
                    <a:ext uri="{9D8B030D-6E8A-4147-A177-3AD203B41FA5}">
                      <a16:colId xmlns:a16="http://schemas.microsoft.com/office/drawing/2014/main" val="4089497290"/>
                    </a:ext>
                  </a:extLst>
                </a:gridCol>
                <a:gridCol w="1297222">
                  <a:extLst>
                    <a:ext uri="{9D8B030D-6E8A-4147-A177-3AD203B41FA5}">
                      <a16:colId xmlns:a16="http://schemas.microsoft.com/office/drawing/2014/main" val="3230058813"/>
                    </a:ext>
                  </a:extLst>
                </a:gridCol>
                <a:gridCol w="1297222">
                  <a:extLst>
                    <a:ext uri="{9D8B030D-6E8A-4147-A177-3AD203B41FA5}">
                      <a16:colId xmlns:a16="http://schemas.microsoft.com/office/drawing/2014/main" val="393455339"/>
                    </a:ext>
                  </a:extLst>
                </a:gridCol>
                <a:gridCol w="1297222">
                  <a:extLst>
                    <a:ext uri="{9D8B030D-6E8A-4147-A177-3AD203B41FA5}">
                      <a16:colId xmlns:a16="http://schemas.microsoft.com/office/drawing/2014/main" val="4173574213"/>
                    </a:ext>
                  </a:extLst>
                </a:gridCol>
                <a:gridCol w="1682965">
                  <a:extLst>
                    <a:ext uri="{9D8B030D-6E8A-4147-A177-3AD203B41FA5}">
                      <a16:colId xmlns:a16="http://schemas.microsoft.com/office/drawing/2014/main" val="958425893"/>
                    </a:ext>
                  </a:extLst>
                </a:gridCol>
              </a:tblGrid>
              <a:tr h="1406446"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 </a:t>
                      </a:r>
                      <a:r>
                        <a:rPr lang="fr-FR" sz="2800" err="1"/>
                        <a:t>Grp</a:t>
                      </a:r>
                      <a:r>
                        <a:rPr lang="fr-FR" sz="2800"/>
                        <a:t> 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err="1"/>
                        <a:t>Grp</a:t>
                      </a:r>
                      <a:r>
                        <a:rPr lang="fr-FR" sz="2800"/>
                        <a:t> 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err="1"/>
                        <a:t>Grp</a:t>
                      </a:r>
                      <a:r>
                        <a:rPr lang="fr-FR" sz="2800"/>
                        <a:t> 3 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err="1"/>
                        <a:t>Grp</a:t>
                      </a:r>
                      <a:r>
                        <a:rPr lang="fr-FR" sz="2800"/>
                        <a:t> 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Control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51197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Base Test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1041"/>
                  </a:ext>
                </a:extLst>
              </a:tr>
              <a:tr h="1124780"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03925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Test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01182"/>
                  </a:ext>
                </a:extLst>
              </a:tr>
              <a:tr h="1124780"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C1</a:t>
                      </a:r>
                    </a:p>
                  </a:txBody>
                  <a:tcPr anchor="ctr">
                    <a:solidFill>
                      <a:srgbClr val="EBF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9315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Test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51934"/>
                  </a:ext>
                </a:extLst>
              </a:tr>
              <a:tr h="1124780"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55161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Test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3055"/>
                  </a:ext>
                </a:extLst>
              </a:tr>
              <a:tr h="1124780"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CC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696884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Test 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06346"/>
                  </a:ext>
                </a:extLst>
              </a:tr>
              <a:tr h="1124780">
                <a:tc gridSpan="5">
                  <a:txBody>
                    <a:bodyPr/>
                    <a:lstStyle/>
                    <a:p>
                      <a:pPr algn="ctr"/>
                      <a:r>
                        <a:rPr lang="fr-FR" sz="3600"/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72575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A637181F-D2CE-5302-8637-4187EBB8224E}"/>
              </a:ext>
            </a:extLst>
          </p:cNvPr>
          <p:cNvSpPr txBox="1"/>
          <p:nvPr/>
        </p:nvSpPr>
        <p:spPr>
          <a:xfrm rot="16200000">
            <a:off x="-433691" y="18138888"/>
            <a:ext cx="1525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solidFill>
                  <a:schemeClr val="accent6">
                    <a:lumMod val="75000"/>
                  </a:schemeClr>
                </a:solidFill>
              </a:rPr>
              <a:t>4 weeks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C2FB467-BD6F-E2F7-DAFE-CFC733CFA77C}"/>
              </a:ext>
            </a:extLst>
          </p:cNvPr>
          <p:cNvSpPr/>
          <p:nvPr/>
        </p:nvSpPr>
        <p:spPr>
          <a:xfrm>
            <a:off x="1340980" y="29268306"/>
            <a:ext cx="7055997" cy="393789"/>
          </a:xfrm>
          <a:prstGeom prst="roundRect">
            <a:avLst/>
          </a:prstGeom>
          <a:solidFill>
            <a:srgbClr val="EBF2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>
                <a:solidFill>
                  <a:schemeClr val="tx1"/>
                </a:solidFill>
              </a:rPr>
              <a:t>C1 : </a:t>
            </a:r>
            <a:r>
              <a:rPr lang="en-GB" sz="2800">
                <a:solidFill>
                  <a:schemeClr val="tx1"/>
                </a:solidFill>
                <a:latin typeface="Calibri"/>
              </a:rPr>
              <a:t>Outdoor activities + trainings in class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4528E7C-C6AB-9437-C09E-9298F6D9C2E5}"/>
              </a:ext>
            </a:extLst>
          </p:cNvPr>
          <p:cNvSpPr/>
          <p:nvPr/>
        </p:nvSpPr>
        <p:spPr>
          <a:xfrm>
            <a:off x="1340979" y="29641323"/>
            <a:ext cx="7055998" cy="39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>
                <a:solidFill>
                  <a:schemeClr val="tx1"/>
                </a:solidFill>
              </a:rPr>
              <a:t>C2 : </a:t>
            </a:r>
            <a:r>
              <a:rPr lang="en-GB" sz="2800">
                <a:solidFill>
                  <a:schemeClr val="tx1"/>
                </a:solidFill>
                <a:latin typeface="Calibri"/>
              </a:rPr>
              <a:t>Outdoor activities + no training in class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0D419A4-DA5B-F369-0621-B65AF1F033A5}"/>
              </a:ext>
            </a:extLst>
          </p:cNvPr>
          <p:cNvSpPr/>
          <p:nvPr/>
        </p:nvSpPr>
        <p:spPr>
          <a:xfrm>
            <a:off x="1340978" y="30035112"/>
            <a:ext cx="7056000" cy="393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>
                <a:solidFill>
                  <a:schemeClr val="tx1"/>
                </a:solidFill>
              </a:rPr>
              <a:t>C3 : </a:t>
            </a:r>
            <a:r>
              <a:rPr lang="en-GB" sz="2800">
                <a:solidFill>
                  <a:prstClr val="black"/>
                </a:solidFill>
                <a:latin typeface="Calibri"/>
              </a:rPr>
              <a:t>No outdoor activities + training in class</a:t>
            </a:r>
            <a:endParaRPr lang="en-GB" sz="2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FE29BCB-1924-9D1B-7C58-258268FA8025}"/>
              </a:ext>
            </a:extLst>
          </p:cNvPr>
          <p:cNvSpPr/>
          <p:nvPr/>
        </p:nvSpPr>
        <p:spPr>
          <a:xfrm>
            <a:off x="1340979" y="30419016"/>
            <a:ext cx="7055998" cy="39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>
                <a:solidFill>
                  <a:schemeClr val="tx1"/>
                </a:solidFill>
              </a:rPr>
              <a:t>C4 : </a:t>
            </a:r>
            <a:r>
              <a:rPr lang="en-GB" sz="2800">
                <a:solidFill>
                  <a:prstClr val="black"/>
                </a:solidFill>
                <a:latin typeface="Calibri"/>
              </a:rPr>
              <a:t>No outdoor activities + no training in class</a:t>
            </a:r>
            <a:endParaRPr lang="en-GB" sz="2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41F1742C-A99B-B569-A79C-36AE13A21957}"/>
              </a:ext>
            </a:extLst>
          </p:cNvPr>
          <p:cNvSpPr/>
          <p:nvPr/>
        </p:nvSpPr>
        <p:spPr>
          <a:xfrm>
            <a:off x="1340979" y="30802920"/>
            <a:ext cx="7055998" cy="41811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>
                <a:solidFill>
                  <a:schemeClr val="tx1"/>
                </a:solidFill>
              </a:rPr>
              <a:t>CC : </a:t>
            </a:r>
            <a:r>
              <a:rPr lang="en-GB" sz="2800">
                <a:solidFill>
                  <a:prstClr val="black"/>
                </a:solidFill>
                <a:latin typeface="Calibri"/>
              </a:rPr>
              <a:t>No outdoor activities + no training in class</a:t>
            </a:r>
            <a:endParaRPr lang="en-GB" sz="280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A1BD26E-521C-0726-8D41-EA02890F6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0668" y="17648955"/>
            <a:ext cx="10987440" cy="2696488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E70AFA0B-11D9-304A-8C38-35A33C5915F5}"/>
              </a:ext>
            </a:extLst>
          </p:cNvPr>
          <p:cNvSpPr txBox="1"/>
          <p:nvPr/>
        </p:nvSpPr>
        <p:spPr>
          <a:xfrm>
            <a:off x="21485067" y="20192521"/>
            <a:ext cx="798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/>
              <a:t>1 </a:t>
            </a:r>
            <a:r>
              <a:rPr lang="fr-FR" sz="2800" i="1" err="1"/>
              <a:t>text</a:t>
            </a:r>
            <a:r>
              <a:rPr lang="fr-FR" sz="2800" i="1"/>
              <a:t>, 1 </a:t>
            </a:r>
            <a:r>
              <a:rPr lang="fr-FR" sz="2800" i="1" err="1"/>
              <a:t>reading</a:t>
            </a:r>
            <a:r>
              <a:rPr lang="fr-FR" sz="2800" i="1"/>
              <a:t>, 10 questions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56E58C6-23FD-5F3B-8F3E-7B65FD3BFDC9}"/>
              </a:ext>
            </a:extLst>
          </p:cNvPr>
          <p:cNvSpPr txBox="1"/>
          <p:nvPr/>
        </p:nvSpPr>
        <p:spPr>
          <a:xfrm>
            <a:off x="20977263" y="25632603"/>
            <a:ext cx="780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/>
              <a:t>10 </a:t>
            </a:r>
            <a:r>
              <a:rPr lang="fr-FR" sz="2800" i="1" err="1"/>
              <a:t>lines</a:t>
            </a:r>
            <a:r>
              <a:rPr lang="fr-FR" sz="2800" i="1"/>
              <a:t>, 7 images, 1 </a:t>
            </a:r>
            <a:r>
              <a:rPr lang="en-GB" sz="2800" i="1"/>
              <a:t>intruder</a:t>
            </a:r>
            <a:r>
              <a:rPr lang="fr-FR" sz="2800" i="1"/>
              <a:t>, 15s/line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1BD285A-4FFE-6C46-0BB9-C1E283CC08D5}"/>
              </a:ext>
            </a:extLst>
          </p:cNvPr>
          <p:cNvSpPr txBox="1"/>
          <p:nvPr/>
        </p:nvSpPr>
        <p:spPr>
          <a:xfrm>
            <a:off x="18727876" y="31163225"/>
            <a:ext cx="1098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/>
              <a:t>30 images, 10 </a:t>
            </a:r>
            <a:r>
              <a:rPr lang="fr-FR" sz="2800" i="1" err="1"/>
              <a:t>seen</a:t>
            </a:r>
            <a:r>
              <a:rPr lang="fr-FR" sz="2800" i="1"/>
              <a:t>, 10 not </a:t>
            </a:r>
            <a:r>
              <a:rPr lang="fr-FR" sz="2800" i="1" err="1"/>
              <a:t>seen</a:t>
            </a:r>
            <a:r>
              <a:rPr lang="fr-FR" sz="2800" i="1"/>
              <a:t> </a:t>
            </a:r>
            <a:r>
              <a:rPr lang="fr-FR" sz="2800" i="1" err="1"/>
              <a:t>categorial</a:t>
            </a:r>
            <a:r>
              <a:rPr lang="fr-FR" sz="2800" i="1"/>
              <a:t>, 10 not </a:t>
            </a:r>
            <a:r>
              <a:rPr lang="fr-FR" sz="2800" i="1" err="1"/>
              <a:t>seen</a:t>
            </a:r>
            <a:r>
              <a:rPr lang="fr-FR" sz="2800" i="1"/>
              <a:t> ⍯ cat, 1min</a:t>
            </a: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F850BB81-DE5C-9CCE-863C-050A7F932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8779" y="27566675"/>
            <a:ext cx="9703714" cy="353740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9877F537-0F73-9980-C764-5F62317BD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4957" y="22494240"/>
            <a:ext cx="10509192" cy="3163163"/>
          </a:xfrm>
          <a:prstGeom prst="rect">
            <a:avLst/>
          </a:prstGeom>
        </p:spPr>
      </p:pic>
      <p:sp>
        <p:nvSpPr>
          <p:cNvPr id="74" name="Rectangle : avec coins rognés en diagonale 73">
            <a:extLst>
              <a:ext uri="{FF2B5EF4-FFF2-40B4-BE49-F238E27FC236}">
                <a16:creationId xmlns:a16="http://schemas.microsoft.com/office/drawing/2014/main" id="{A9C883CF-BD54-6F62-BEC3-F34894BE1CAB}"/>
              </a:ext>
            </a:extLst>
          </p:cNvPr>
          <p:cNvSpPr/>
          <p:nvPr/>
        </p:nvSpPr>
        <p:spPr>
          <a:xfrm>
            <a:off x="21550126" y="21258927"/>
            <a:ext cx="4074865" cy="881744"/>
          </a:xfrm>
          <a:prstGeom prst="snip2Diag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Categorisation</a:t>
            </a:r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task</a:t>
            </a:r>
            <a:endParaRPr lang="fr-F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 : avec coins rognés en diagonale 74">
            <a:extLst>
              <a:ext uri="{FF2B5EF4-FFF2-40B4-BE49-F238E27FC236}">
                <a16:creationId xmlns:a16="http://schemas.microsoft.com/office/drawing/2014/main" id="{EEFE5AD9-2E47-85B5-7A95-592C631DC5FE}"/>
              </a:ext>
            </a:extLst>
          </p:cNvPr>
          <p:cNvSpPr/>
          <p:nvPr/>
        </p:nvSpPr>
        <p:spPr>
          <a:xfrm>
            <a:off x="21550127" y="16748459"/>
            <a:ext cx="4074865" cy="881744"/>
          </a:xfrm>
          <a:prstGeom prst="snip2Diag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err="1">
                <a:solidFill>
                  <a:schemeClr val="accent6">
                    <a:lumMod val="50000"/>
                  </a:schemeClr>
                </a:solidFill>
              </a:rPr>
              <a:t>Comprehension</a:t>
            </a:r>
            <a:r>
              <a:rPr lang="fr-FR" sz="32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3200" err="1">
                <a:solidFill>
                  <a:schemeClr val="accent6">
                    <a:lumMod val="50000"/>
                  </a:schemeClr>
                </a:solidFill>
              </a:rPr>
              <a:t>task</a:t>
            </a:r>
            <a:endParaRPr lang="fr-FR" sz="3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 : avec coins rognés en diagonale 75">
            <a:extLst>
              <a:ext uri="{FF2B5EF4-FFF2-40B4-BE49-F238E27FC236}">
                <a16:creationId xmlns:a16="http://schemas.microsoft.com/office/drawing/2014/main" id="{6AA107A7-7AFF-7109-E39B-9D83D29B24FF}"/>
              </a:ext>
            </a:extLst>
          </p:cNvPr>
          <p:cNvSpPr/>
          <p:nvPr/>
        </p:nvSpPr>
        <p:spPr>
          <a:xfrm>
            <a:off x="21550126" y="26533494"/>
            <a:ext cx="4074865" cy="881744"/>
          </a:xfrm>
          <a:prstGeom prst="snip2Diag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>
                <a:solidFill>
                  <a:schemeClr val="accent6">
                    <a:lumMod val="50000"/>
                  </a:schemeClr>
                </a:solidFill>
              </a:rPr>
              <a:t>Recognition </a:t>
            </a:r>
            <a:r>
              <a:rPr lang="fr-FR" sz="3200" err="1">
                <a:solidFill>
                  <a:schemeClr val="accent6">
                    <a:lumMod val="50000"/>
                  </a:schemeClr>
                </a:solidFill>
              </a:rPr>
              <a:t>task</a:t>
            </a:r>
            <a:endParaRPr lang="fr-FR" sz="32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10DD476E-6E2D-207F-D882-35DB9C86BB33}"/>
              </a:ext>
            </a:extLst>
          </p:cNvPr>
          <p:cNvCxnSpPr>
            <a:cxnSpLocks/>
          </p:cNvCxnSpPr>
          <p:nvPr/>
        </p:nvCxnSpPr>
        <p:spPr>
          <a:xfrm>
            <a:off x="15849019" y="34382751"/>
            <a:ext cx="2924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E58A89A-C3D0-C4F4-920F-686F651445D8}"/>
              </a:ext>
            </a:extLst>
          </p:cNvPr>
          <p:cNvCxnSpPr>
            <a:cxnSpLocks/>
          </p:cNvCxnSpPr>
          <p:nvPr/>
        </p:nvCxnSpPr>
        <p:spPr>
          <a:xfrm>
            <a:off x="15849019" y="34382751"/>
            <a:ext cx="0" cy="215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DBF4098-C418-1A4C-875F-B7D3AD0EDD51}"/>
              </a:ext>
            </a:extLst>
          </p:cNvPr>
          <p:cNvCxnSpPr>
            <a:cxnSpLocks/>
          </p:cNvCxnSpPr>
          <p:nvPr/>
        </p:nvCxnSpPr>
        <p:spPr>
          <a:xfrm>
            <a:off x="18773636" y="34382751"/>
            <a:ext cx="0" cy="325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236559C-8067-3D38-2461-0CEAB27C8059}"/>
              </a:ext>
            </a:extLst>
          </p:cNvPr>
          <p:cNvSpPr txBox="1"/>
          <p:nvPr/>
        </p:nvSpPr>
        <p:spPr>
          <a:xfrm>
            <a:off x="17009900" y="34106323"/>
            <a:ext cx="160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00B050"/>
                </a:solidFill>
              </a:rPr>
              <a:t>P=.01</a:t>
            </a:r>
          </a:p>
        </p:txBody>
      </p:sp>
      <p:sp>
        <p:nvSpPr>
          <p:cNvPr id="117" name="Rectangle : avec coins rognés en diagonale 116">
            <a:extLst>
              <a:ext uri="{FF2B5EF4-FFF2-40B4-BE49-F238E27FC236}">
                <a16:creationId xmlns:a16="http://schemas.microsoft.com/office/drawing/2014/main" id="{71A3E64A-8EDE-07D7-67AB-D9844D762792}"/>
              </a:ext>
            </a:extLst>
          </p:cNvPr>
          <p:cNvSpPr/>
          <p:nvPr/>
        </p:nvSpPr>
        <p:spPr>
          <a:xfrm>
            <a:off x="20764345" y="36500560"/>
            <a:ext cx="8974879" cy="418911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>
                <a:solidFill>
                  <a:schemeClr val="bg1"/>
                </a:solidFill>
              </a:rPr>
              <a:t>Some cognitive abilities involved in learning seem to be improved when children interact regularly with nature</a:t>
            </a:r>
          </a:p>
          <a:p>
            <a:pPr algn="ctr"/>
            <a:r>
              <a:rPr lang="en-GB" sz="360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3600">
                <a:solidFill>
                  <a:schemeClr val="bg1"/>
                </a:solidFill>
              </a:rPr>
              <a:t>Nature offers a suitable context for sensorimotor experiences to promote learning mechanisms</a:t>
            </a:r>
          </a:p>
        </p:txBody>
      </p:sp>
      <p:pic>
        <p:nvPicPr>
          <p:cNvPr id="121" name="Image 120" descr="logo-Étude des Mécanismes Cognitifs">
            <a:extLst>
              <a:ext uri="{FF2B5EF4-FFF2-40B4-BE49-F238E27FC236}">
                <a16:creationId xmlns:a16="http://schemas.microsoft.com/office/drawing/2014/main" id="{5A05B63E-CED0-6A31-C56D-EB89688616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427" y="41882471"/>
            <a:ext cx="2930497" cy="72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Image 1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013D9-D877-6338-9B68-488A9190D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020" y="41783428"/>
            <a:ext cx="2253109" cy="862893"/>
          </a:xfrm>
          <a:prstGeom prst="rect">
            <a:avLst/>
          </a:prstGeom>
        </p:spPr>
      </p:pic>
      <p:pic>
        <p:nvPicPr>
          <p:cNvPr id="124" name="Image 123" descr="École doctorale NSCo">
            <a:extLst>
              <a:ext uri="{FF2B5EF4-FFF2-40B4-BE49-F238E27FC236}">
                <a16:creationId xmlns:a16="http://schemas.microsoft.com/office/drawing/2014/main" id="{A83B7869-052A-DF28-62E1-0B0187DEF6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344" y="41783428"/>
            <a:ext cx="1755667" cy="107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Image 125" descr="Une image contenant Police, blanc, texte, ligne&#10;&#10;Description générée automatiquement">
            <a:extLst>
              <a:ext uri="{FF2B5EF4-FFF2-40B4-BE49-F238E27FC236}">
                <a16:creationId xmlns:a16="http://schemas.microsoft.com/office/drawing/2014/main" id="{EC777769-830E-4E90-638E-C1D98A3C0F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7402" y="41714493"/>
            <a:ext cx="3159843" cy="1053281"/>
          </a:xfrm>
          <a:prstGeom prst="rect">
            <a:avLst/>
          </a:prstGeom>
        </p:spPr>
      </p:pic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400DBDF-916A-4B76-1181-53BDAB6BE26E}"/>
              </a:ext>
            </a:extLst>
          </p:cNvPr>
          <p:cNvCxnSpPr>
            <a:cxnSpLocks/>
          </p:cNvCxnSpPr>
          <p:nvPr/>
        </p:nvCxnSpPr>
        <p:spPr>
          <a:xfrm>
            <a:off x="2729088" y="38427174"/>
            <a:ext cx="30433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CBD9C1EC-541A-4452-588E-9B2BB80B4F07}"/>
              </a:ext>
            </a:extLst>
          </p:cNvPr>
          <p:cNvCxnSpPr>
            <a:cxnSpLocks/>
          </p:cNvCxnSpPr>
          <p:nvPr/>
        </p:nvCxnSpPr>
        <p:spPr>
          <a:xfrm>
            <a:off x="2729088" y="38207288"/>
            <a:ext cx="0" cy="215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DB69813C-37F6-0013-7FC6-0F3A6D5E04C4}"/>
              </a:ext>
            </a:extLst>
          </p:cNvPr>
          <p:cNvCxnSpPr>
            <a:cxnSpLocks/>
          </p:cNvCxnSpPr>
          <p:nvPr/>
        </p:nvCxnSpPr>
        <p:spPr>
          <a:xfrm>
            <a:off x="7601457" y="36678854"/>
            <a:ext cx="0" cy="325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263856AD-1548-92A2-D9D9-41271732DDF9}"/>
              </a:ext>
            </a:extLst>
          </p:cNvPr>
          <p:cNvSpPr txBox="1"/>
          <p:nvPr/>
        </p:nvSpPr>
        <p:spPr>
          <a:xfrm>
            <a:off x="3958531" y="38423188"/>
            <a:ext cx="1789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P=.07</a:t>
            </a:r>
            <a:r>
              <a:rPr lang="fr-FR" sz="1200">
                <a:effectLst/>
              </a:rPr>
              <a:t> </a:t>
            </a:r>
            <a:endParaRPr lang="fr-FR" sz="1200">
              <a:solidFill>
                <a:srgbClr val="00B050"/>
              </a:solidFill>
            </a:endParaRP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06DD266B-592D-2EF9-A241-8D414E5B57EF}"/>
              </a:ext>
            </a:extLst>
          </p:cNvPr>
          <p:cNvSpPr/>
          <p:nvPr/>
        </p:nvSpPr>
        <p:spPr>
          <a:xfrm>
            <a:off x="368899" y="5939100"/>
            <a:ext cx="20608364" cy="8004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37380A5A-3597-D262-5924-9B3ECCC9FCD7}"/>
              </a:ext>
            </a:extLst>
          </p:cNvPr>
          <p:cNvSpPr/>
          <p:nvPr/>
        </p:nvSpPr>
        <p:spPr>
          <a:xfrm>
            <a:off x="828399" y="6214697"/>
            <a:ext cx="19558871" cy="13234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chemeClr val="tx1"/>
                </a:solidFill>
              </a:rPr>
              <a:t>Interacting with nature has beneficial effects on psychological health (e.g., McDonnell &amp; MacGregor-</a:t>
            </a:r>
            <a:r>
              <a:rPr lang="en-GB" sz="3200" dirty="0" err="1">
                <a:solidFill>
                  <a:schemeClr val="tx1"/>
                </a:solidFill>
              </a:rPr>
              <a:t>Fors</a:t>
            </a:r>
            <a:r>
              <a:rPr lang="en-GB" sz="3200" dirty="0">
                <a:solidFill>
                  <a:schemeClr val="tx1"/>
                </a:solidFill>
              </a:rPr>
              <a:t>, 2016), reduction of stress (e.g., Bratman et al., 2012) and attention restauration (e.g., Stevenson et al., 2019)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57909EFF-AD2E-D99B-6FCB-661AD5838337}"/>
              </a:ext>
            </a:extLst>
          </p:cNvPr>
          <p:cNvSpPr/>
          <p:nvPr/>
        </p:nvSpPr>
        <p:spPr>
          <a:xfrm>
            <a:off x="813796" y="8939185"/>
            <a:ext cx="19558870" cy="48332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>
                <a:solidFill>
                  <a:schemeClr val="tx1"/>
                </a:solidFill>
              </a:rPr>
              <a:t>Act-In model of memory </a:t>
            </a:r>
            <a:endParaRPr lang="en-GB" sz="4000" b="1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</a:rPr>
              <a:t>Cognition is situated and embodied </a:t>
            </a:r>
          </a:p>
          <a:p>
            <a:r>
              <a:rPr lang="en-GB" sz="3600">
                <a:solidFill>
                  <a:schemeClr val="tx1"/>
                </a:solidFill>
              </a:rPr>
              <a:t>Every experience activates and integrates sensorimotor traces</a:t>
            </a:r>
          </a:p>
          <a:p>
            <a:r>
              <a:rPr lang="en-GB" sz="3600">
                <a:solidFill>
                  <a:schemeClr val="tx1"/>
                </a:solidFill>
              </a:rPr>
              <a:t>Memory is the accumulation of the traces</a:t>
            </a:r>
          </a:p>
          <a:p>
            <a:r>
              <a:rPr lang="en-GB" sz="3600">
                <a:solidFill>
                  <a:schemeClr val="tx1"/>
                </a:solidFill>
              </a:rPr>
              <a:t>Knowledge is the activation of the traces adapted to a specific context</a:t>
            </a:r>
          </a:p>
          <a:p>
            <a:endParaRPr lang="en-GB" sz="3600">
              <a:solidFill>
                <a:schemeClr val="tx1"/>
              </a:solidFill>
            </a:endParaRPr>
          </a:p>
          <a:p>
            <a:pPr algn="ctr"/>
            <a:r>
              <a:rPr lang="en-GB" sz="3600" i="1">
                <a:solidFill>
                  <a:schemeClr val="tx1"/>
                </a:solidFill>
                <a:sym typeface="Wingdings" pitchFamily="2" charset="2"/>
              </a:rPr>
              <a:t> Interactions with nature and training should stimulate sensorimotor activation and integration mechanisms and in turn enhance learning</a:t>
            </a:r>
            <a:endParaRPr lang="en-GB" sz="3600" i="1">
              <a:solidFill>
                <a:schemeClr val="tx1"/>
              </a:solidFill>
            </a:endParaRPr>
          </a:p>
        </p:txBody>
      </p:sp>
      <p:pic>
        <p:nvPicPr>
          <p:cNvPr id="151" name="Image 3" descr="Image 3">
            <a:extLst>
              <a:ext uri="{FF2B5EF4-FFF2-40B4-BE49-F238E27FC236}">
                <a16:creationId xmlns:a16="http://schemas.microsoft.com/office/drawing/2014/main" id="{7F5064A3-DC3D-74CA-6343-C355BF355C3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1564" y="6337851"/>
            <a:ext cx="8734750" cy="70749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1D6D15C-CDA3-0BA4-B43D-E53095712B3B}"/>
              </a:ext>
            </a:extLst>
          </p:cNvPr>
          <p:cNvSpPr/>
          <p:nvPr/>
        </p:nvSpPr>
        <p:spPr>
          <a:xfrm>
            <a:off x="18494956" y="15857527"/>
            <a:ext cx="10509193" cy="5703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accent6">
                    <a:lumMod val="75000"/>
                  </a:schemeClr>
                </a:solidFill>
              </a:rPr>
              <a:t>Tests before and after each condition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D8E9-3DBB-FA33-E13F-ADDE787D9DF6}"/>
              </a:ext>
            </a:extLst>
          </p:cNvPr>
          <p:cNvSpPr txBox="1"/>
          <p:nvPr/>
        </p:nvSpPr>
        <p:spPr>
          <a:xfrm>
            <a:off x="1110905" y="7491985"/>
            <a:ext cx="190187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000" u="sng">
                <a:solidFill>
                  <a:schemeClr val="tx1"/>
                </a:solidFill>
              </a:rPr>
              <a:t>Our aim</a:t>
            </a:r>
            <a:r>
              <a:rPr lang="en-GB" sz="4000">
                <a:solidFill>
                  <a:schemeClr val="tx1"/>
                </a:solidFill>
              </a:rPr>
              <a:t> was to show that regular interactions with nature might improve the learning skills of second grade students</a:t>
            </a:r>
            <a:r>
              <a:rPr lang="en-GB" sz="4000"/>
              <a:t> and </a:t>
            </a:r>
            <a:r>
              <a:rPr lang="en-GB" sz="4000">
                <a:solidFill>
                  <a:schemeClr val="tx1"/>
                </a:solidFill>
              </a:rPr>
              <a:t>can be optimized by daily sensorimotor training in class</a:t>
            </a:r>
            <a:endParaRPr lang="en-GB" sz="4000" b="1" u="sng">
              <a:solidFill>
                <a:schemeClr val="tx1"/>
              </a:solidFill>
            </a:endParaRP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767FF4AE-7FFC-542A-8EBD-36B328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127366"/>
              </p:ext>
            </p:extLst>
          </p:nvPr>
        </p:nvGraphicFramePr>
        <p:xfrm>
          <a:off x="7456706" y="33508173"/>
          <a:ext cx="6468000" cy="5067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1C8F2316-A33B-84B3-C27B-4664FB1C5B14}"/>
              </a:ext>
            </a:extLst>
          </p:cNvPr>
          <p:cNvSpPr txBox="1"/>
          <p:nvPr/>
        </p:nvSpPr>
        <p:spPr>
          <a:xfrm>
            <a:off x="20764346" y="33951803"/>
            <a:ext cx="8808531" cy="194095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3600">
                <a:solidFill>
                  <a:sysClr val="windowText" lastClr="000000"/>
                </a:solidFill>
              </a:rPr>
              <a:t>- Regular activities in nature better improved </a:t>
            </a:r>
            <a:r>
              <a:rPr lang="en-GB" sz="3600" b="1">
                <a:solidFill>
                  <a:sysClr val="windowText" lastClr="000000"/>
                </a:solidFill>
              </a:rPr>
              <a:t>comprehension</a:t>
            </a:r>
            <a:r>
              <a:rPr lang="en-GB" sz="3600">
                <a:solidFill>
                  <a:sysClr val="windowText" lastClr="000000"/>
                </a:solidFill>
              </a:rPr>
              <a:t> scores and </a:t>
            </a:r>
            <a:r>
              <a:rPr lang="en-GB" sz="3600" b="1">
                <a:solidFill>
                  <a:sysClr val="windowText" lastClr="000000"/>
                </a:solidFill>
              </a:rPr>
              <a:t>recognition </a:t>
            </a:r>
            <a:r>
              <a:rPr lang="en-GB" sz="3600">
                <a:solidFill>
                  <a:sysClr val="windowText" lastClr="000000"/>
                </a:solidFill>
              </a:rPr>
              <a:t>scores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950881E-3F02-6B8A-288F-F0D640F25354}"/>
              </a:ext>
            </a:extLst>
          </p:cNvPr>
          <p:cNvCxnSpPr>
            <a:cxnSpLocks/>
          </p:cNvCxnSpPr>
          <p:nvPr/>
        </p:nvCxnSpPr>
        <p:spPr>
          <a:xfrm>
            <a:off x="5747748" y="38198859"/>
            <a:ext cx="0" cy="215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C51073-95E1-AAEF-0208-7D62CB18AC22}"/>
              </a:ext>
            </a:extLst>
          </p:cNvPr>
          <p:cNvSpPr txBox="1"/>
          <p:nvPr/>
        </p:nvSpPr>
        <p:spPr>
          <a:xfrm>
            <a:off x="567747" y="38842163"/>
            <a:ext cx="20146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just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Bratman, G. N., Hamilton, J. P., &amp; Daily, G. C. (2012). The impacts of nature experience on human cognitive function and mental health.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Annals of the New York Academy of Sciences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1249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118–136. </a:t>
            </a:r>
            <a:endParaRPr lang="fr-FR" sz="18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Brouillet, D. &amp; Versace, R. (2019). The Nature of the Traces and the Dynamics of Memory, </a:t>
            </a:r>
            <a:r>
              <a:rPr lang="fr-FR" sz="18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Psychology and </a:t>
            </a:r>
            <a:r>
              <a:rPr lang="fr-FR" sz="18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fr-FR" sz="18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Sciences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8(6): 151-157. </a:t>
            </a:r>
          </a:p>
          <a:p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Brunel, L., Vallet, G.T., Riou, B.A., Rey, A., &amp; Versace, R. (2015).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Grounded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Emergence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sensorimotor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interactions. In Y. Coello &amp; M. Fischer (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fr-FR" sz="18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  <a:r>
              <a:rPr lang="fr-FR" sz="18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8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Embodied</a:t>
            </a:r>
            <a:r>
              <a:rPr lang="fr-FR" sz="18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Cognition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Hove: Psychology </a:t>
            </a:r>
            <a:r>
              <a:rPr lang="fr-FR" sz="18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fr-FR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304800" algn="just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McDonnell, M. J., &amp; MacGregor-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 (2016). The ecological future of cities. In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(Vol. 352, Issue 6288, pp. 936–938). American Association for the Advancement of Science. </a:t>
            </a:r>
          </a:p>
          <a:p>
            <a:pPr indent="-304800" algn="just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Stevenson, M. P., Dewhurst, R.,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Schilhab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&amp; Bentsen, P. (2019). Cognitive restoration in children following exposure to nature: Evidence from the attention network task and mobile eye tracking.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Frontiers in Psychology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fr-FR">
                <a:effectLst/>
              </a:rPr>
              <a:t> 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Versace, R., Vallet, G.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Riou, B.,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Lesourd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Labeye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&amp; Brunel, L. (2014).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-In: An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memory </a:t>
            </a:r>
            <a:r>
              <a:rPr lang="fr-FR" b="0" i="0" u="none" strike="noStrike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fr-FR" b="0" i="1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Cognitive Psychology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b="0" i="1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fr-FR" b="0" i="0" u="none" strike="noStrike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280-306.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èche courbée vers le haut 18">
            <a:extLst>
              <a:ext uri="{FF2B5EF4-FFF2-40B4-BE49-F238E27FC236}">
                <a16:creationId xmlns:a16="http://schemas.microsoft.com/office/drawing/2014/main" id="{76220F39-6C2F-69E5-A6EF-85A5C7D39279}"/>
              </a:ext>
            </a:extLst>
          </p:cNvPr>
          <p:cNvSpPr/>
          <p:nvPr/>
        </p:nvSpPr>
        <p:spPr>
          <a:xfrm rot="5400000">
            <a:off x="-212384" y="18136827"/>
            <a:ext cx="2387152" cy="71957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 courbée vers le haut 21">
            <a:extLst>
              <a:ext uri="{FF2B5EF4-FFF2-40B4-BE49-F238E27FC236}">
                <a16:creationId xmlns:a16="http://schemas.microsoft.com/office/drawing/2014/main" id="{6CA0A51F-9DFA-D5BE-2949-808F6573B324}"/>
              </a:ext>
            </a:extLst>
          </p:cNvPr>
          <p:cNvSpPr/>
          <p:nvPr/>
        </p:nvSpPr>
        <p:spPr>
          <a:xfrm rot="5400000">
            <a:off x="-191697" y="20437032"/>
            <a:ext cx="2387152" cy="71957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>
            <a:extLst>
              <a:ext uri="{FF2B5EF4-FFF2-40B4-BE49-F238E27FC236}">
                <a16:creationId xmlns:a16="http://schemas.microsoft.com/office/drawing/2014/main" id="{32FA486A-FC51-A0B1-24FA-C579903896C5}"/>
              </a:ext>
            </a:extLst>
          </p:cNvPr>
          <p:cNvSpPr/>
          <p:nvPr/>
        </p:nvSpPr>
        <p:spPr>
          <a:xfrm rot="5400000">
            <a:off x="-249244" y="22723098"/>
            <a:ext cx="2387152" cy="71957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e haut 24">
            <a:extLst>
              <a:ext uri="{FF2B5EF4-FFF2-40B4-BE49-F238E27FC236}">
                <a16:creationId xmlns:a16="http://schemas.microsoft.com/office/drawing/2014/main" id="{40A81839-3BC9-CE1B-6101-F71F99C0A549}"/>
              </a:ext>
            </a:extLst>
          </p:cNvPr>
          <p:cNvSpPr/>
          <p:nvPr/>
        </p:nvSpPr>
        <p:spPr>
          <a:xfrm rot="5400000">
            <a:off x="-242723" y="25009164"/>
            <a:ext cx="2387152" cy="71957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0" name="Image 29" descr="Une image contenant Police, texte, Graphique, graphisme&#10;&#10;Description générée automatiquement">
            <a:extLst>
              <a:ext uri="{FF2B5EF4-FFF2-40B4-BE49-F238E27FC236}">
                <a16:creationId xmlns:a16="http://schemas.microsoft.com/office/drawing/2014/main" id="{144EF305-C471-26A4-EDE9-913D85163A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21596" y="41634717"/>
            <a:ext cx="2076775" cy="116904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D29DE5C-124D-C858-26AD-1FB2736E1C4A}"/>
              </a:ext>
            </a:extLst>
          </p:cNvPr>
          <p:cNvCxnSpPr>
            <a:cxnSpLocks/>
          </p:cNvCxnSpPr>
          <p:nvPr/>
        </p:nvCxnSpPr>
        <p:spPr>
          <a:xfrm>
            <a:off x="9225110" y="38418745"/>
            <a:ext cx="3101788" cy="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91DEA7-E3CB-5480-8E10-B220562B137E}"/>
              </a:ext>
            </a:extLst>
          </p:cNvPr>
          <p:cNvCxnSpPr>
            <a:cxnSpLocks/>
          </p:cNvCxnSpPr>
          <p:nvPr/>
        </p:nvCxnSpPr>
        <p:spPr>
          <a:xfrm>
            <a:off x="9225110" y="38194416"/>
            <a:ext cx="0" cy="215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4E9952E-CB2A-B0FB-0C90-84A58D973CB3}"/>
              </a:ext>
            </a:extLst>
          </p:cNvPr>
          <p:cNvSpPr txBox="1"/>
          <p:nvPr/>
        </p:nvSpPr>
        <p:spPr>
          <a:xfrm>
            <a:off x="10620808" y="38414759"/>
            <a:ext cx="1789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P=.37</a:t>
            </a:r>
            <a:r>
              <a:rPr lang="fr-FR" sz="1200">
                <a:effectLst/>
              </a:rPr>
              <a:t> </a:t>
            </a:r>
            <a:endParaRPr lang="fr-FR" sz="1200">
              <a:solidFill>
                <a:srgbClr val="00B050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955277-72C6-73C4-0496-6E9E030A37BF}"/>
              </a:ext>
            </a:extLst>
          </p:cNvPr>
          <p:cNvCxnSpPr>
            <a:cxnSpLocks/>
          </p:cNvCxnSpPr>
          <p:nvPr/>
        </p:nvCxnSpPr>
        <p:spPr>
          <a:xfrm>
            <a:off x="12326898" y="38194416"/>
            <a:ext cx="0" cy="215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UF - Institut universitaire de France - YouTube">
            <a:extLst>
              <a:ext uri="{FF2B5EF4-FFF2-40B4-BE49-F238E27FC236}">
                <a16:creationId xmlns:a16="http://schemas.microsoft.com/office/drawing/2014/main" id="{8F4A9FCF-9996-52A8-34AE-1517AC35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826" y="41714493"/>
            <a:ext cx="862893" cy="8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82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9240</TotalTime>
  <Words>798</Words>
  <Application>Microsoft Macintosh PowerPoint</Application>
  <PresentationFormat>Personnalisé</PresentationFormat>
  <Paragraphs>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Lena Kolodzienski</dc:creator>
  <cp:lastModifiedBy>Lena Kolodzienski</cp:lastModifiedBy>
  <cp:revision>25</cp:revision>
  <dcterms:created xsi:type="dcterms:W3CDTF">2023-09-12T07:47:22Z</dcterms:created>
  <dcterms:modified xsi:type="dcterms:W3CDTF">2023-10-02T08:59:19Z</dcterms:modified>
</cp:coreProperties>
</file>