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notesMasterIdLst>
    <p:notesMasterId r:id="rId24"/>
  </p:notesMasterIdLst>
  <p:handoutMasterIdLst>
    <p:handoutMasterId r:id="rId25"/>
  </p:handoutMasterIdLst>
  <p:sldIdLst>
    <p:sldId id="313" r:id="rId2"/>
    <p:sldId id="282" r:id="rId3"/>
    <p:sldId id="286" r:id="rId4"/>
    <p:sldId id="311" r:id="rId5"/>
    <p:sldId id="291" r:id="rId6"/>
    <p:sldId id="293" r:id="rId7"/>
    <p:sldId id="294" r:id="rId8"/>
    <p:sldId id="295" r:id="rId9"/>
    <p:sldId id="296" r:id="rId10"/>
    <p:sldId id="297" r:id="rId11"/>
    <p:sldId id="298" r:id="rId12"/>
    <p:sldId id="299" r:id="rId13"/>
    <p:sldId id="300" r:id="rId14"/>
    <p:sldId id="301" r:id="rId15"/>
    <p:sldId id="314" r:id="rId16"/>
    <p:sldId id="307" r:id="rId17"/>
    <p:sldId id="306" r:id="rId18"/>
    <p:sldId id="292" r:id="rId19"/>
    <p:sldId id="302" r:id="rId20"/>
    <p:sldId id="304" r:id="rId21"/>
    <p:sldId id="315" r:id="rId22"/>
    <p:sldId id="28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5" autoAdjust="0"/>
  </p:normalViewPr>
  <p:slideViewPr>
    <p:cSldViewPr snapToGrid="0">
      <p:cViewPr varScale="1">
        <p:scale>
          <a:sx n="94" d="100"/>
          <a:sy n="94" d="100"/>
        </p:scale>
        <p:origin x="259" y="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FA34F-421E-4874-B7EA-31DEA432FD66}" type="datetimeFigureOut">
              <a:rPr lang="en-CA" smtClean="0"/>
              <a:t>2019-11-15</a:t>
            </a:fld>
            <a:endParaRPr lang="en-CA"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02F9C0-8240-4D92-9BF6-2EF4099BA724}" type="slidenum">
              <a:rPr lang="en-CA" smtClean="0"/>
              <a:t>‹#›</a:t>
            </a:fld>
            <a:endParaRPr lang="en-CA" dirty="0"/>
          </a:p>
        </p:txBody>
      </p:sp>
    </p:spTree>
    <p:extLst>
      <p:ext uri="{BB962C8B-B14F-4D97-AF65-F5344CB8AC3E}">
        <p14:creationId xmlns:p14="http://schemas.microsoft.com/office/powerpoint/2010/main" val="3903087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AEC2B-01E2-4CBA-A9BF-1DACAE2D090B}" type="datetimeFigureOut">
              <a:rPr lang="en-CA" smtClean="0"/>
              <a:t>2019-11-15</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097D1-20E4-4245-BBD6-5E411AF1317D}" type="slidenum">
              <a:rPr lang="en-CA" smtClean="0"/>
              <a:t>‹#›</a:t>
            </a:fld>
            <a:endParaRPr lang="en-CA" dirty="0"/>
          </a:p>
        </p:txBody>
      </p:sp>
    </p:spTree>
    <p:extLst>
      <p:ext uri="{BB962C8B-B14F-4D97-AF65-F5344CB8AC3E}">
        <p14:creationId xmlns:p14="http://schemas.microsoft.com/office/powerpoint/2010/main" val="1999271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a:t>
            </a:fld>
            <a:endParaRPr lang="en-CA" dirty="0"/>
          </a:p>
        </p:txBody>
      </p:sp>
    </p:spTree>
    <p:extLst>
      <p:ext uri="{BB962C8B-B14F-4D97-AF65-F5344CB8AC3E}">
        <p14:creationId xmlns:p14="http://schemas.microsoft.com/office/powerpoint/2010/main" val="1762361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20</a:t>
            </a:fld>
            <a:endParaRPr lang="en-CA" dirty="0"/>
          </a:p>
        </p:txBody>
      </p:sp>
    </p:spTree>
    <p:extLst>
      <p:ext uri="{BB962C8B-B14F-4D97-AF65-F5344CB8AC3E}">
        <p14:creationId xmlns:p14="http://schemas.microsoft.com/office/powerpoint/2010/main" val="3908736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7</a:t>
            </a:fld>
            <a:endParaRPr lang="en-CA" dirty="0"/>
          </a:p>
        </p:txBody>
      </p:sp>
    </p:spTree>
    <p:extLst>
      <p:ext uri="{BB962C8B-B14F-4D97-AF65-F5344CB8AC3E}">
        <p14:creationId xmlns:p14="http://schemas.microsoft.com/office/powerpoint/2010/main" val="2512523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12</a:t>
            </a:fld>
            <a:endParaRPr lang="en-CA" dirty="0"/>
          </a:p>
        </p:txBody>
      </p:sp>
    </p:spTree>
    <p:extLst>
      <p:ext uri="{BB962C8B-B14F-4D97-AF65-F5344CB8AC3E}">
        <p14:creationId xmlns:p14="http://schemas.microsoft.com/office/powerpoint/2010/main" val="41585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13</a:t>
            </a:fld>
            <a:endParaRPr lang="en-CA" dirty="0"/>
          </a:p>
        </p:txBody>
      </p:sp>
    </p:spTree>
    <p:extLst>
      <p:ext uri="{BB962C8B-B14F-4D97-AF65-F5344CB8AC3E}">
        <p14:creationId xmlns:p14="http://schemas.microsoft.com/office/powerpoint/2010/main" val="56003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14</a:t>
            </a:fld>
            <a:endParaRPr lang="en-CA" dirty="0"/>
          </a:p>
        </p:txBody>
      </p:sp>
    </p:spTree>
    <p:extLst>
      <p:ext uri="{BB962C8B-B14F-4D97-AF65-F5344CB8AC3E}">
        <p14:creationId xmlns:p14="http://schemas.microsoft.com/office/powerpoint/2010/main" val="315844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15</a:t>
            </a:fld>
            <a:endParaRPr lang="en-CA" dirty="0"/>
          </a:p>
        </p:txBody>
      </p:sp>
    </p:spTree>
    <p:extLst>
      <p:ext uri="{BB962C8B-B14F-4D97-AF65-F5344CB8AC3E}">
        <p14:creationId xmlns:p14="http://schemas.microsoft.com/office/powerpoint/2010/main" val="4290356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16</a:t>
            </a:fld>
            <a:endParaRPr lang="en-CA" dirty="0"/>
          </a:p>
        </p:txBody>
      </p:sp>
    </p:spTree>
    <p:extLst>
      <p:ext uri="{BB962C8B-B14F-4D97-AF65-F5344CB8AC3E}">
        <p14:creationId xmlns:p14="http://schemas.microsoft.com/office/powerpoint/2010/main" val="608318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17</a:t>
            </a:fld>
            <a:endParaRPr lang="en-CA" dirty="0"/>
          </a:p>
        </p:txBody>
      </p:sp>
    </p:spTree>
    <p:extLst>
      <p:ext uri="{BB962C8B-B14F-4D97-AF65-F5344CB8AC3E}">
        <p14:creationId xmlns:p14="http://schemas.microsoft.com/office/powerpoint/2010/main" val="260466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60097D1-20E4-4245-BBD6-5E411AF1317D}" type="slidenum">
              <a:rPr lang="en-CA" smtClean="0"/>
              <a:t>19</a:t>
            </a:fld>
            <a:endParaRPr lang="en-CA" dirty="0"/>
          </a:p>
        </p:txBody>
      </p:sp>
    </p:spTree>
    <p:extLst>
      <p:ext uri="{BB962C8B-B14F-4D97-AF65-F5344CB8AC3E}">
        <p14:creationId xmlns:p14="http://schemas.microsoft.com/office/powerpoint/2010/main" val="397058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r>
              <a:rPr lang="en-US" dirty="0"/>
              <a:t>March 1st 2019</a:t>
            </a:r>
            <a:endParaRPr lang="en-CA" dirty="0"/>
          </a:p>
        </p:txBody>
      </p:sp>
      <p:sp>
        <p:nvSpPr>
          <p:cNvPr id="5" name="Footer Placeholder 4"/>
          <p:cNvSpPr>
            <a:spLocks noGrp="1"/>
          </p:cNvSpPr>
          <p:nvPr>
            <p:ph type="ftr" sz="quarter" idx="11"/>
          </p:nvPr>
        </p:nvSpPr>
        <p:spPr>
          <a:xfrm>
            <a:off x="3962399" y="5870575"/>
            <a:ext cx="4893958" cy="377825"/>
          </a:xfrm>
        </p:spPr>
        <p:txBody>
          <a:bodyPr/>
          <a:lstStyle/>
          <a:p>
            <a:endParaRPr lang="en-CA" dirty="0"/>
          </a:p>
        </p:txBody>
      </p:sp>
      <p:sp>
        <p:nvSpPr>
          <p:cNvPr id="6" name="Slide Number Placeholder 5"/>
          <p:cNvSpPr>
            <a:spLocks noGrp="1"/>
          </p:cNvSpPr>
          <p:nvPr>
            <p:ph type="sldNum" sz="quarter" idx="12"/>
          </p:nvPr>
        </p:nvSpPr>
        <p:spPr>
          <a:xfrm>
            <a:off x="10608958" y="5870575"/>
            <a:ext cx="551167" cy="377825"/>
          </a:xfrm>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8686936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March 1st 2019</a:t>
            </a:r>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58481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23458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1315334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1011350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977735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1669448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2951065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70532856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rsm_1.jpg"/>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627173" y="4296296"/>
            <a:ext cx="10975544" cy="1034874"/>
          </a:xfrm>
        </p:spPr>
        <p:txBody>
          <a:bodyPr>
            <a:normAutofit/>
          </a:bodyPr>
          <a:lstStyle>
            <a:lvl1pPr algn="ctr">
              <a:defRPr sz="3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83270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72070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March 1st 2019</a:t>
            </a:r>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6558285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March 1st 2019</a:t>
            </a:r>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173604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March 1st 2019</a:t>
            </a:r>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1566379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March 1st 2019</a:t>
            </a:r>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100919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r>
              <a:rPr lang="en-US" dirty="0"/>
              <a:t>March 1st 2019</a:t>
            </a:r>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25165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March 1st 2019</a:t>
            </a:r>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110896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March 1st 2019</a:t>
            </a:r>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A99BC54C-AF91-4E5F-9E3B-1F1B4427AAA9}" type="slidenum">
              <a:rPr lang="en-CA" smtClean="0"/>
              <a:t>‹#›</a:t>
            </a:fld>
            <a:endParaRPr lang="en-CA" dirty="0"/>
          </a:p>
        </p:txBody>
      </p:sp>
    </p:spTree>
    <p:extLst>
      <p:ext uri="{BB962C8B-B14F-4D97-AF65-F5344CB8AC3E}">
        <p14:creationId xmlns:p14="http://schemas.microsoft.com/office/powerpoint/2010/main" val="30771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60000"/>
                <a:lumOff val="40000"/>
              </a:schemeClr>
            </a:gs>
            <a:gs pos="88000">
              <a:schemeClr val="bg1">
                <a:lumMod val="85000"/>
                <a:lumOff val="15000"/>
              </a:schemeClr>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dirty="0"/>
              <a:t>March 1st 2019</a:t>
            </a:r>
            <a:endParaRPr lang="en-CA"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9BC54C-AF91-4E5F-9E3B-1F1B4427AAA9}" type="slidenum">
              <a:rPr lang="en-CA" smtClean="0"/>
              <a:t>‹#›</a:t>
            </a:fld>
            <a:endParaRPr lang="en-CA" dirty="0"/>
          </a:p>
        </p:txBody>
      </p:sp>
    </p:spTree>
    <p:extLst>
      <p:ext uri="{BB962C8B-B14F-4D97-AF65-F5344CB8AC3E}">
        <p14:creationId xmlns:p14="http://schemas.microsoft.com/office/powerpoint/2010/main" val="1117597914"/>
      </p:ext>
    </p:extLst>
  </p:cSld>
  <p:clrMap bg1="dk1" tx1="lt1" bg2="dk2" tx2="lt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 id="2147484272" r:id="rId12"/>
    <p:sldLayoutId id="2147484273" r:id="rId13"/>
    <p:sldLayoutId id="2147484274" r:id="rId14"/>
    <p:sldLayoutId id="2147484275" r:id="rId15"/>
    <p:sldLayoutId id="2147484276" r:id="rId16"/>
    <p:sldLayoutId id="2147484277" r:id="rId17"/>
    <p:sldLayoutId id="2147484278" r:id="rId18"/>
  </p:sldLayoutIdLst>
  <p:hf hdr="0" ft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38AA-D3D9-4190-90AF-4AAE24A91B32}"/>
              </a:ext>
            </a:extLst>
          </p:cNvPr>
          <p:cNvSpPr>
            <a:spLocks noGrp="1"/>
          </p:cNvSpPr>
          <p:nvPr>
            <p:ph type="ctrTitle"/>
          </p:nvPr>
        </p:nvSpPr>
        <p:spPr/>
        <p:txBody>
          <a:bodyPr/>
          <a:lstStyle/>
          <a:p>
            <a:endParaRPr lang="en-CA" dirty="0"/>
          </a:p>
        </p:txBody>
      </p:sp>
      <p:pic>
        <p:nvPicPr>
          <p:cNvPr id="8" name="Picture 7">
            <a:extLst>
              <a:ext uri="{FF2B5EF4-FFF2-40B4-BE49-F238E27FC236}">
                <a16:creationId xmlns:a16="http://schemas.microsoft.com/office/drawing/2014/main" id="{FB69DB37-6570-4CB5-A89E-F570422C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9" y="0"/>
            <a:ext cx="12158202" cy="6858000"/>
          </a:xfrm>
          <a:prstGeom prst="rect">
            <a:avLst/>
          </a:prstGeom>
        </p:spPr>
      </p:pic>
      <p:sp>
        <p:nvSpPr>
          <p:cNvPr id="9" name="Rectangle 8">
            <a:extLst>
              <a:ext uri="{FF2B5EF4-FFF2-40B4-BE49-F238E27FC236}">
                <a16:creationId xmlns:a16="http://schemas.microsoft.com/office/drawing/2014/main" id="{C6E5AEFA-B5AF-4A96-9082-4AC202A16D49}"/>
              </a:ext>
            </a:extLst>
          </p:cNvPr>
          <p:cNvSpPr/>
          <p:nvPr/>
        </p:nvSpPr>
        <p:spPr>
          <a:xfrm>
            <a:off x="1062181" y="1277476"/>
            <a:ext cx="10076873" cy="3631763"/>
          </a:xfrm>
          <a:prstGeom prst="rect">
            <a:avLst/>
          </a:prstGeom>
        </p:spPr>
        <p:txBody>
          <a:bodyPr wrap="square">
            <a:spAutoFit/>
          </a:bodyPr>
          <a:lstStyle/>
          <a:p>
            <a:pPr algn="ctr"/>
            <a:r>
              <a:rPr lang="en-CA" sz="4800" dirty="0">
                <a:latin typeface="Arial Rounded MT Bold" panose="020F0704030504030204" pitchFamily="34" charset="0"/>
              </a:rPr>
              <a:t>Data Quality in Healthcare</a:t>
            </a:r>
          </a:p>
          <a:p>
            <a:pPr algn="ctr"/>
            <a:endParaRPr lang="en-CA" sz="2400" dirty="0">
              <a:latin typeface="Arial Rounded MT Bold" panose="020F0704030504030204" pitchFamily="34" charset="0"/>
            </a:endParaRPr>
          </a:p>
          <a:p>
            <a:pPr algn="ctr"/>
            <a:endParaRPr lang="en-CA" dirty="0">
              <a:latin typeface="Arial Rounded MT Bold" panose="020F0704030504030204" pitchFamily="34" charset="0"/>
            </a:endParaRPr>
          </a:p>
          <a:p>
            <a:pPr algn="ctr"/>
            <a:r>
              <a:rPr lang="en-CA" sz="2800" dirty="0">
                <a:latin typeface="Arial Rounded MT Bold" panose="020F0704030504030204" pitchFamily="34" charset="0"/>
              </a:rPr>
              <a:t>Steve Delaney</a:t>
            </a:r>
          </a:p>
          <a:p>
            <a:pPr algn="ctr"/>
            <a:endParaRPr lang="en-CA" sz="2800" dirty="0">
              <a:latin typeface="Arial Rounded MT Bold" panose="020F0704030504030204" pitchFamily="34" charset="0"/>
            </a:endParaRPr>
          </a:p>
          <a:p>
            <a:pPr algn="ctr"/>
            <a:endParaRPr lang="en-CA" sz="2800" dirty="0">
              <a:latin typeface="Arial Rounded MT Bold" panose="020F0704030504030204" pitchFamily="34" charset="0"/>
            </a:endParaRPr>
          </a:p>
          <a:p>
            <a:pPr algn="ctr"/>
            <a:r>
              <a:rPr lang="en-CA" sz="2800" dirty="0">
                <a:latin typeface="Arial Rounded MT Bold" panose="020F0704030504030204" pitchFamily="34" charset="0"/>
              </a:rPr>
              <a:t>CP 9102</a:t>
            </a:r>
          </a:p>
          <a:p>
            <a:pPr algn="ctr"/>
            <a:r>
              <a:rPr lang="en-CA" sz="2800" dirty="0">
                <a:latin typeface="Arial Rounded MT Bold" panose="020F0704030504030204" pitchFamily="34" charset="0"/>
              </a:rPr>
              <a:t>November 18th, 2019</a:t>
            </a:r>
          </a:p>
        </p:txBody>
      </p:sp>
      <p:pic>
        <p:nvPicPr>
          <p:cNvPr id="10" name="Picture 9">
            <a:extLst>
              <a:ext uri="{FF2B5EF4-FFF2-40B4-BE49-F238E27FC236}">
                <a16:creationId xmlns:a16="http://schemas.microsoft.com/office/drawing/2014/main" id="{6B218AC7-E810-4F1F-B01E-D99238A91D31}"/>
              </a:ext>
            </a:extLst>
          </p:cNvPr>
          <p:cNvPicPr>
            <a:picLocks noChangeAspect="1"/>
          </p:cNvPicPr>
          <p:nvPr/>
        </p:nvPicPr>
        <p:blipFill>
          <a:blip r:embed="rId4"/>
          <a:stretch>
            <a:fillRect/>
          </a:stretch>
        </p:blipFill>
        <p:spPr>
          <a:xfrm>
            <a:off x="9393359" y="5305770"/>
            <a:ext cx="2495550" cy="647700"/>
          </a:xfrm>
          <a:prstGeom prst="rect">
            <a:avLst/>
          </a:prstGeom>
        </p:spPr>
      </p:pic>
      <p:sp>
        <p:nvSpPr>
          <p:cNvPr id="11" name="TextBox 10">
            <a:extLst>
              <a:ext uri="{FF2B5EF4-FFF2-40B4-BE49-F238E27FC236}">
                <a16:creationId xmlns:a16="http://schemas.microsoft.com/office/drawing/2014/main" id="{BE45718D-F8C5-4712-9175-A58AA3D511B2}"/>
              </a:ext>
            </a:extLst>
          </p:cNvPr>
          <p:cNvSpPr txBox="1"/>
          <p:nvPr/>
        </p:nvSpPr>
        <p:spPr>
          <a:xfrm>
            <a:off x="9393359" y="5965068"/>
            <a:ext cx="2495550" cy="335756"/>
          </a:xfrm>
          <a:prstGeom prst="rect">
            <a:avLst/>
          </a:prstGeom>
          <a:noFill/>
        </p:spPr>
        <p:txBody>
          <a:bodyPr wrap="square" rtlCol="0">
            <a:noAutofit/>
          </a:bodyPr>
          <a:lstStyle/>
          <a:p>
            <a:r>
              <a:rPr lang="en-CA" dirty="0">
                <a:latin typeface="+mj-lt"/>
              </a:rPr>
              <a:t>Everyone Makes a Mark</a:t>
            </a:r>
          </a:p>
        </p:txBody>
      </p:sp>
    </p:spTree>
    <p:extLst>
      <p:ext uri="{BB962C8B-B14F-4D97-AF65-F5344CB8AC3E}">
        <p14:creationId xmlns:p14="http://schemas.microsoft.com/office/powerpoint/2010/main" val="302246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10</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32548" y="551559"/>
            <a:ext cx="11526903" cy="3385542"/>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Definition: Data Quality</a:t>
            </a:r>
          </a:p>
          <a:p>
            <a:endParaRPr lang="en-CA" dirty="0">
              <a:latin typeface="MS Reference Sans Serif" panose="020B0604030504040204" pitchFamily="34" charset="0"/>
              <a:cs typeface="Arial" panose="020B0604020202020204" pitchFamily="34" charset="0"/>
            </a:endParaRPr>
          </a:p>
          <a:p>
            <a:r>
              <a:rPr lang="en-CA" sz="2000" i="1" dirty="0">
                <a:latin typeface="MS Reference Sans Serif" panose="020B0604030504040204" pitchFamily="34" charset="0"/>
                <a:cs typeface="Arial" panose="020B0604020202020204" pitchFamily="34" charset="0"/>
              </a:rPr>
              <a:t>The aspect of Data quality of interest to me is not about limiting access to a patients healthcare data or generating a diagnosis. </a:t>
            </a:r>
          </a:p>
          <a:p>
            <a:endParaRPr lang="en-CA" sz="2000" i="1" dirty="0">
              <a:latin typeface="MS Reference Sans Serif" panose="020B0604030504040204" pitchFamily="34" charset="0"/>
              <a:cs typeface="Arial" panose="020B0604020202020204" pitchFamily="34" charset="0"/>
            </a:endParaRPr>
          </a:p>
          <a:p>
            <a:r>
              <a:rPr lang="en-CA" sz="2000" i="1" dirty="0">
                <a:latin typeface="MS Reference Sans Serif" panose="020B0604030504040204" pitchFamily="34" charset="0"/>
                <a:cs typeface="Arial" panose="020B0604020202020204" pitchFamily="34" charset="0"/>
              </a:rPr>
              <a:t>It’s about using knowledge of the patients current condition to synthesize and present the patients healthcare information most important to the attending healthcare professional. The goal is to speed the ability of the healthcare professional to diagnose a patients condition and determine an appropriate treatment. Also, to highlight any inconsistencies in the healthcare data.     </a:t>
            </a:r>
          </a:p>
        </p:txBody>
      </p:sp>
    </p:spTree>
    <p:extLst>
      <p:ext uri="{BB962C8B-B14F-4D97-AF65-F5344CB8AC3E}">
        <p14:creationId xmlns:p14="http://schemas.microsoft.com/office/powerpoint/2010/main" val="213515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11</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5355312"/>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Use Case Examples for Data Quality:</a:t>
            </a: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A patient is brought into an emergency room and is unable to communicate. The physician on duty can benefit from a patients list of prescriptions and existing conditions being treated. </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First responders are communicating to someone trapped in rubble. They can find out if the individual is being treated for a condition requiring medication. eg. diabetes. </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Police responding to reports of someone creating a disturbance. Knowledge of whether the individual is autistic, diabetic or has a condition that may explain their behaviour would be important for knowing how to respond.</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A doctor prescribing medicine can check if the patient has been prescribed drugs that would result in a dangerous mix.</a:t>
            </a:r>
          </a:p>
        </p:txBody>
      </p:sp>
    </p:spTree>
    <p:extLst>
      <p:ext uri="{BB962C8B-B14F-4D97-AF65-F5344CB8AC3E}">
        <p14:creationId xmlns:p14="http://schemas.microsoft.com/office/powerpoint/2010/main" val="393515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12</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5909310"/>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Use Case Examples for Data Quality </a:t>
            </a:r>
            <a:r>
              <a:rPr lang="en-CA" dirty="0">
                <a:latin typeface="Arial Rounded MT Bold" panose="020F0704030504030204" pitchFamily="34" charset="0"/>
                <a:cs typeface="Arial" panose="020B0604020202020204" pitchFamily="34" charset="0"/>
              </a:rPr>
              <a:t>(continued)</a:t>
            </a:r>
            <a:r>
              <a:rPr lang="en-CA" sz="3600" dirty="0">
                <a:latin typeface="Arial Rounded MT Bold" panose="020F0704030504030204" pitchFamily="34" charset="0"/>
                <a:cs typeface="Arial" panose="020B0604020202020204" pitchFamily="34" charset="0"/>
              </a:rPr>
              <a:t>:</a:t>
            </a: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5"/>
            </a:pPr>
            <a:r>
              <a:rPr lang="en-CA" dirty="0">
                <a:latin typeface="MS Reference Sans Serif" panose="020B0604030504040204" pitchFamily="34" charset="0"/>
                <a:cs typeface="Arial" panose="020B0604020202020204" pitchFamily="34" charset="0"/>
              </a:rPr>
              <a:t>A doctor requires a full allergy test on a patient and is presented with a test recently done that can be used instead. </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5"/>
            </a:pPr>
            <a:r>
              <a:rPr lang="en-CA" dirty="0">
                <a:latin typeface="MS Reference Sans Serif" panose="020B0604030504040204" pitchFamily="34" charset="0"/>
                <a:cs typeface="Arial" panose="020B0604020202020204" pitchFamily="34" charset="0"/>
              </a:rPr>
              <a:t>Key medical information is derived from a doctors or nurses notes and presented to the attending physician thus, removing the delay due to the physician having to read and pull out the information themselves.   </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5"/>
            </a:pPr>
            <a:r>
              <a:rPr lang="en-CA" dirty="0">
                <a:latin typeface="MS Reference Sans Serif" panose="020B0604030504040204" pitchFamily="34" charset="0"/>
                <a:cs typeface="Arial" panose="020B0604020202020204" pitchFamily="34" charset="0"/>
              </a:rPr>
              <a:t>A doctor conducting the yearly physical of a patient is presented with a history of the patients healthcare information created since their last physical and a analysis of trends over time of the results of blood tests and weight.</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5"/>
            </a:pPr>
            <a:r>
              <a:rPr lang="en-CA" dirty="0">
                <a:latin typeface="MS Reference Sans Serif" panose="020B0604030504040204" pitchFamily="34" charset="0"/>
                <a:cs typeface="Arial" panose="020B0604020202020204" pitchFamily="34" charset="0"/>
              </a:rPr>
              <a:t>A patient relates symptoms to a doctor and any of the patients healthcare information relevant to the symptoms is displayed on the first screen.</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endParaRPr lang="en-CA" dirty="0">
              <a:latin typeface="MS Reference Sans Serif" panose="020B0604030504040204" pitchFamily="34" charset="0"/>
              <a:cs typeface="Arial" panose="020B0604020202020204" pitchFamily="34" charset="0"/>
            </a:endParaRPr>
          </a:p>
        </p:txBody>
      </p:sp>
    </p:spTree>
    <p:extLst>
      <p:ext uri="{BB962C8B-B14F-4D97-AF65-F5344CB8AC3E}">
        <p14:creationId xmlns:p14="http://schemas.microsoft.com/office/powerpoint/2010/main" val="354115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13</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5355312"/>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Data Synthesis to Determine Relevancy:  </a:t>
            </a:r>
          </a:p>
          <a:p>
            <a:endParaRPr lang="en-CA" sz="1200" dirty="0">
              <a:latin typeface="Arial" panose="020B0604020202020204" pitchFamily="34" charset="0"/>
              <a:cs typeface="Arial" panose="020B0604020202020204" pitchFamily="34" charset="0"/>
            </a:endParaRPr>
          </a:p>
          <a:p>
            <a:r>
              <a:rPr lang="en-CA" sz="2400" b="1" dirty="0">
                <a:latin typeface="MS Reference Sans Serif" panose="020B0604030504040204" pitchFamily="34" charset="0"/>
                <a:cs typeface="Arial" panose="020B0604020202020204" pitchFamily="34" charset="0"/>
              </a:rPr>
              <a:t>Information to which Weighting Factors will be Applied:</a:t>
            </a: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Source of the Information:</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Info from a specialist is given more weight than from a nurse.</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Timeliness of the Information:</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An allergy test taken recently is preferred over one taken 5 years ago.</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Relevance:</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The information must be relevant to the patients current condition.</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4"/>
            </a:pPr>
            <a:r>
              <a:rPr lang="en-CA" dirty="0">
                <a:latin typeface="MS Reference Sans Serif" panose="020B0604030504040204" pitchFamily="34" charset="0"/>
                <a:cs typeface="Arial" panose="020B0604020202020204" pitchFamily="34" charset="0"/>
              </a:rPr>
              <a:t>Structured vs Non-Structured information:</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Non-Structured information can be more ambiguous and open to interpretation.</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5"/>
            </a:pPr>
            <a:r>
              <a:rPr lang="en-CA" dirty="0">
                <a:latin typeface="MS Reference Sans Serif" panose="020B0604030504040204" pitchFamily="34" charset="0"/>
                <a:cs typeface="Arial" panose="020B0604020202020204" pitchFamily="34" charset="0"/>
              </a:rPr>
              <a:t>Consistency of Information:</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Information inconsistent with other information may be suspect.</a:t>
            </a:r>
          </a:p>
        </p:txBody>
      </p:sp>
    </p:spTree>
    <p:extLst>
      <p:ext uri="{BB962C8B-B14F-4D97-AF65-F5344CB8AC3E}">
        <p14:creationId xmlns:p14="http://schemas.microsoft.com/office/powerpoint/2010/main" val="101164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14</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7663636"/>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Data Synthesis to Determine </a:t>
            </a:r>
            <a:r>
              <a:rPr lang="en-CA" sz="3600" dirty="0" smtClean="0">
                <a:latin typeface="Arial Rounded MT Bold" panose="020F0704030504030204" pitchFamily="34" charset="0"/>
                <a:cs typeface="Arial" panose="020B0604020202020204" pitchFamily="34" charset="0"/>
              </a:rPr>
              <a:t>Quality: </a:t>
            </a:r>
            <a:endParaRPr lang="en-CA" sz="3600" dirty="0">
              <a:latin typeface="Arial Rounded MT Bold" panose="020F0704030504030204" pitchFamily="34" charset="0"/>
              <a:cs typeface="Arial" panose="020B0604020202020204" pitchFamily="34" charset="0"/>
            </a:endParaRPr>
          </a:p>
          <a:p>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r>
              <a:rPr lang="en-CA" sz="2400" b="1" dirty="0">
                <a:latin typeface="MS Reference Sans Serif" panose="020B0604030504040204" pitchFamily="34" charset="0"/>
                <a:cs typeface="Arial" panose="020B0604020202020204" pitchFamily="34" charset="0"/>
              </a:rPr>
              <a:t>Input:</a:t>
            </a: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Symptoms:</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Symptoms identify the schemas to be used to identify healthcare information most relevant to the patients condition.</a:t>
            </a:r>
          </a:p>
          <a:p>
            <a:pPr marL="800100" lvl="1" indent="-342900">
              <a:buFont typeface="Wingdings" panose="05000000000000000000" pitchFamily="2" charset="2"/>
              <a:buChar char="§"/>
            </a:pPr>
            <a:endParaRPr lang="en-CA" dirty="0">
              <a:latin typeface="MS Reference Sans Serif" panose="020B0604030504040204" pitchFamily="34" charset="0"/>
              <a:cs typeface="Arial" panose="020B0604020202020204" pitchFamily="34" charset="0"/>
            </a:endParaRPr>
          </a:p>
          <a:p>
            <a:r>
              <a:rPr lang="en-CA" sz="2400" b="1" dirty="0">
                <a:latin typeface="MS Reference Sans Serif" panose="020B0604030504040204" pitchFamily="34" charset="0"/>
                <a:cs typeface="Arial" panose="020B0604020202020204" pitchFamily="34" charset="0"/>
              </a:rPr>
              <a:t>Data Analysis &amp; Selection:</a:t>
            </a: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Algorithms to be developed to:</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Identify and build the schemas to be used.</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To identify healthcare data that is inconsistent.</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To graph a trend analysis on selected data. </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To select and weight the most relevant healthcare data and the order in which it is to be displayed.</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Algorithms to pull pertinent medical facts from unstructured data (eg. doctors notes).</a:t>
            </a: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95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15</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470898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Data Synthesis to Determine Quality </a:t>
            </a:r>
            <a:r>
              <a:rPr lang="en-CA" dirty="0">
                <a:latin typeface="Arial Rounded MT Bold" panose="020F0704030504030204" pitchFamily="34" charset="0"/>
                <a:cs typeface="Arial" panose="020B0604020202020204" pitchFamily="34" charset="0"/>
              </a:rPr>
              <a:t>(continued)</a:t>
            </a:r>
            <a:r>
              <a:rPr lang="en-CA" sz="3600" dirty="0">
                <a:latin typeface="Arial Rounded MT Bold" panose="020F0704030504030204" pitchFamily="34" charset="0"/>
                <a:cs typeface="Arial" panose="020B0604020202020204" pitchFamily="34" charset="0"/>
              </a:rPr>
              <a:t>: </a:t>
            </a: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startAt="3"/>
            </a:pPr>
            <a:r>
              <a:rPr lang="en-CA" b="1" dirty="0">
                <a:latin typeface="MS Reference Sans Serif" panose="020B0604030504040204" pitchFamily="34" charset="0"/>
                <a:cs typeface="Arial" panose="020B0604020202020204" pitchFamily="34" charset="0"/>
              </a:rPr>
              <a:t>Data Classification</a:t>
            </a:r>
            <a:r>
              <a:rPr lang="en-CA" dirty="0">
                <a:latin typeface="MS Reference Sans Serif" panose="020B0604030504040204" pitchFamily="34" charset="0"/>
                <a:cs typeface="Arial" panose="020B0604020202020204" pitchFamily="34" charset="0"/>
              </a:rPr>
              <a:t>:</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Determine the meta-data requirements to classify healthcare information to support the selection and synthetize the information. This will influence the healthcare data model.</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Support the attending healthcare worker to drill down into the presented information to gather more facts to support diagnosis.</a:t>
            </a: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25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16</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5078313"/>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Potential impact on </a:t>
            </a:r>
            <a:r>
              <a:rPr lang="en-CA" sz="3600" dirty="0" smtClean="0">
                <a:latin typeface="Arial Rounded MT Bold" panose="020F0704030504030204" pitchFamily="34" charset="0"/>
                <a:cs typeface="Arial" panose="020B0604020202020204" pitchFamily="34" charset="0"/>
              </a:rPr>
              <a:t>Healthcare: </a:t>
            </a:r>
            <a:r>
              <a:rPr lang="en-CA" sz="2400" dirty="0" smtClean="0">
                <a:latin typeface="Arial Rounded MT Bold" panose="020F0704030504030204" pitchFamily="34" charset="0"/>
                <a:cs typeface="Arial" panose="020B0604020202020204" pitchFamily="34" charset="0"/>
              </a:rPr>
              <a:t> </a:t>
            </a:r>
            <a:endParaRPr lang="en-CA" sz="2400" dirty="0">
              <a:latin typeface="Arial Rounded MT Bold" panose="020F0704030504030204" pitchFamily="34" charset="0"/>
              <a:cs typeface="Arial" panose="020B0604020202020204" pitchFamily="34" charset="0"/>
            </a:endParaRPr>
          </a:p>
          <a:p>
            <a:endParaRPr lang="en-CA" dirty="0">
              <a:latin typeface="MS Reference Sans Serif" panose="020B0604030504040204" pitchFamily="34" charset="0"/>
              <a:cs typeface="Arial" panose="020B0604020202020204" pitchFamily="34" charset="0"/>
            </a:endParaRPr>
          </a:p>
          <a:p>
            <a:pPr marL="342900" lvl="0" indent="-342900">
              <a:buFont typeface="+mj-lt"/>
              <a:buAutoNum type="arabicParenR"/>
            </a:pPr>
            <a:r>
              <a:rPr lang="en-CA" dirty="0">
                <a:latin typeface="MS Reference Sans Serif" panose="020B0604030504040204" pitchFamily="34" charset="0"/>
                <a:cs typeface="Arial" panose="020B0604020202020204" pitchFamily="34" charset="0"/>
              </a:rPr>
              <a:t>Changes the way healthcare professionals use healthcare data.</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57250" lvl="1" indent="-400050">
              <a:buFont typeface="+mj-lt"/>
              <a:buAutoNum type="romanLcPeriod"/>
            </a:pPr>
            <a:r>
              <a:rPr lang="en-CA" dirty="0">
                <a:latin typeface="MS Reference Sans Serif" panose="020B0604030504040204" pitchFamily="34" charset="0"/>
                <a:cs typeface="Arial" panose="020B0604020202020204" pitchFamily="34" charset="0"/>
              </a:rPr>
              <a:t>Reduce the time healthcare professionals search for and interpret Patient data:</a:t>
            </a:r>
          </a:p>
          <a:p>
            <a:pPr marL="1257300" lvl="2"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The correct treatment will begin sooner.</a:t>
            </a:r>
          </a:p>
          <a:p>
            <a:pPr marL="1257300" lvl="2"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Less wait time and money spent on tests that are not needed (reduce costs).</a:t>
            </a:r>
          </a:p>
          <a:p>
            <a:pPr marL="1257300" lvl="2"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Less time and effort reading non-structured data to identify pertinent facts.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mj-lt"/>
              <a:buAutoNum type="romanLcPeriod"/>
            </a:pPr>
            <a:r>
              <a:rPr lang="en-CA" dirty="0">
                <a:latin typeface="MS Reference Sans Serif" panose="020B0604030504040204" pitchFamily="34" charset="0"/>
                <a:cs typeface="Arial" panose="020B0604020202020204" pitchFamily="34" charset="0"/>
              </a:rPr>
              <a:t>Add new sources of healthcare data which are currently being ignored as not relevant or too difficult to discern. </a:t>
            </a:r>
          </a:p>
          <a:p>
            <a:pPr marL="1257300" lvl="2"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For example, Physician, Nurses and Patient notes.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mj-lt"/>
              <a:buAutoNum type="romanLcPeriod"/>
            </a:pPr>
            <a:r>
              <a:rPr lang="en-CA" dirty="0">
                <a:latin typeface="MS Reference Sans Serif" panose="020B0604030504040204" pitchFamily="34" charset="0"/>
                <a:cs typeface="Arial" panose="020B0604020202020204" pitchFamily="34" charset="0"/>
              </a:rPr>
              <a:t>It could be disruptive to some healthcare information providers as they are now participants in an integrated healthcare ecosystem.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mj-lt"/>
              <a:buAutoNum type="romanLcPeriod"/>
            </a:pPr>
            <a:r>
              <a:rPr lang="en-CA" dirty="0">
                <a:latin typeface="MS Reference Sans Serif" panose="020B0604030504040204" pitchFamily="34" charset="0"/>
                <a:cs typeface="Arial" panose="020B0604020202020204" pitchFamily="34" charset="0"/>
              </a:rPr>
              <a:t>Flag important healthcare information found to be inconsistent requiring remediation. </a:t>
            </a:r>
          </a:p>
        </p:txBody>
      </p:sp>
    </p:spTree>
    <p:extLst>
      <p:ext uri="{BB962C8B-B14F-4D97-AF65-F5344CB8AC3E}">
        <p14:creationId xmlns:p14="http://schemas.microsoft.com/office/powerpoint/2010/main" val="154864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17</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3693319"/>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Potential impact on Healthcare </a:t>
            </a:r>
            <a:r>
              <a:rPr lang="en-CA" dirty="0">
                <a:latin typeface="Arial Rounded MT Bold" panose="020F0704030504030204" pitchFamily="34" charset="0"/>
                <a:cs typeface="Arial" panose="020B0604020202020204" pitchFamily="34" charset="0"/>
              </a:rPr>
              <a:t>(continued)</a:t>
            </a:r>
            <a:r>
              <a:rPr lang="en-CA" sz="3600" dirty="0">
                <a:latin typeface="Arial Rounded MT Bold" panose="020F0704030504030204" pitchFamily="34" charset="0"/>
                <a:cs typeface="Arial" panose="020B0604020202020204" pitchFamily="34" charset="0"/>
              </a:rPr>
              <a:t>: </a:t>
            </a:r>
            <a:r>
              <a:rPr lang="en-CA" sz="2400" dirty="0">
                <a:latin typeface="Arial Rounded MT Bold" panose="020F0704030504030204" pitchFamily="34" charset="0"/>
                <a:cs typeface="Arial" panose="020B0604020202020204" pitchFamily="34" charset="0"/>
              </a:rPr>
              <a:t> </a:t>
            </a:r>
          </a:p>
          <a:p>
            <a:endParaRPr lang="en-CA" dirty="0">
              <a:latin typeface="MS Reference Sans Serif" panose="020B0604030504040204" pitchFamily="34" charset="0"/>
              <a:cs typeface="Arial" panose="020B0604020202020204" pitchFamily="34" charset="0"/>
            </a:endParaRPr>
          </a:p>
          <a:p>
            <a:pPr marL="342900" lvl="0" indent="-342900">
              <a:buFont typeface="+mj-lt"/>
              <a:buAutoNum type="arabicParenR" startAt="2"/>
            </a:pPr>
            <a:r>
              <a:rPr lang="en-CA" dirty="0">
                <a:latin typeface="MS Reference Sans Serif" panose="020B0604030504040204" pitchFamily="34" charset="0"/>
                <a:cs typeface="Arial" panose="020B0604020202020204" pitchFamily="34" charset="0"/>
              </a:rPr>
              <a:t>Future Benefits: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685800" lvl="1" indent="-228600">
              <a:buFont typeface="Wingdings" panose="05000000000000000000" pitchFamily="2" charset="2"/>
              <a:buChar char="§"/>
            </a:pPr>
            <a:r>
              <a:rPr lang="en-CA" dirty="0" smtClean="0">
                <a:latin typeface="MS Reference Sans Serif" panose="020B0604030504040204" pitchFamily="34" charset="0"/>
                <a:cs typeface="Arial" panose="020B0604020202020204" pitchFamily="34" charset="0"/>
              </a:rPr>
              <a:t> Adoption </a:t>
            </a:r>
            <a:r>
              <a:rPr lang="en-CA" dirty="0">
                <a:latin typeface="MS Reference Sans Serif" panose="020B0604030504040204" pitchFamily="34" charset="0"/>
                <a:cs typeface="Arial" panose="020B0604020202020204" pitchFamily="34" charset="0"/>
              </a:rPr>
              <a:t>and possible segue for AI to support and suggest diagnosis.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Provide a foundation to identify relevant health data from IoT devices.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Provide support for continuity of care.</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Develop schemas to support a patient centric view of their healthcare information.</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p:txBody>
      </p:sp>
    </p:spTree>
    <p:extLst>
      <p:ext uri="{BB962C8B-B14F-4D97-AF65-F5344CB8AC3E}">
        <p14:creationId xmlns:p14="http://schemas.microsoft.com/office/powerpoint/2010/main" val="114588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18</a:t>
            </a:fld>
            <a:endParaRPr lang="en-CA" dirty="0"/>
          </a:p>
        </p:txBody>
      </p:sp>
      <p:sp>
        <p:nvSpPr>
          <p:cNvPr id="2" name="Rectangle 1">
            <a:extLst>
              <a:ext uri="{FF2B5EF4-FFF2-40B4-BE49-F238E27FC236}">
                <a16:creationId xmlns:a16="http://schemas.microsoft.com/office/drawing/2014/main" id="{C7E14B21-EF63-433E-8E1E-D71192F29266}"/>
              </a:ext>
            </a:extLst>
          </p:cNvPr>
          <p:cNvSpPr/>
          <p:nvPr/>
        </p:nvSpPr>
        <p:spPr>
          <a:xfrm>
            <a:off x="322555" y="565521"/>
            <a:ext cx="9394100" cy="587574"/>
          </a:xfrm>
          <a:prstGeom prst="rect">
            <a:avLst/>
          </a:prstGeom>
        </p:spPr>
        <p:txBody>
          <a:bodyPr wrap="square">
            <a:noAutofit/>
          </a:bodyPr>
          <a:lstStyle/>
          <a:p>
            <a:r>
              <a:rPr lang="en-CA" sz="3600" dirty="0">
                <a:latin typeface="Arial Rounded MT Bold" panose="020F0704030504030204" pitchFamily="34" charset="0"/>
                <a:cs typeface="Arial" panose="020B0604020202020204" pitchFamily="34" charset="0"/>
              </a:rPr>
              <a:t>Possible Future Landscape :</a:t>
            </a:r>
          </a:p>
        </p:txBody>
      </p:sp>
      <p:pic>
        <p:nvPicPr>
          <p:cNvPr id="15" name="Picture 14">
            <a:extLst>
              <a:ext uri="{FF2B5EF4-FFF2-40B4-BE49-F238E27FC236}">
                <a16:creationId xmlns:a16="http://schemas.microsoft.com/office/drawing/2014/main" id="{2AF3FB1D-0E47-4D41-B4F9-90E62F8DD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73" y="1246909"/>
            <a:ext cx="10113818" cy="5074950"/>
          </a:xfrm>
          <a:prstGeom prst="rect">
            <a:avLst/>
          </a:prstGeom>
        </p:spPr>
      </p:pic>
    </p:spTree>
    <p:extLst>
      <p:ext uri="{BB962C8B-B14F-4D97-AF65-F5344CB8AC3E}">
        <p14:creationId xmlns:p14="http://schemas.microsoft.com/office/powerpoint/2010/main" val="168060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19</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64633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Approach:  </a:t>
            </a:r>
          </a:p>
        </p:txBody>
      </p:sp>
      <p:graphicFrame>
        <p:nvGraphicFramePr>
          <p:cNvPr id="8" name="Table 4">
            <a:extLst>
              <a:ext uri="{FF2B5EF4-FFF2-40B4-BE49-F238E27FC236}">
                <a16:creationId xmlns:a16="http://schemas.microsoft.com/office/drawing/2014/main" id="{2C8AEC8E-877E-49C9-AC8D-4138F5F63160}"/>
              </a:ext>
            </a:extLst>
          </p:cNvPr>
          <p:cNvGraphicFramePr>
            <a:graphicFrameLocks noGrp="1"/>
          </p:cNvGraphicFramePr>
          <p:nvPr>
            <p:extLst>
              <p:ext uri="{D42A27DB-BD31-4B8C-83A1-F6EECF244321}">
                <p14:modId xmlns:p14="http://schemas.microsoft.com/office/powerpoint/2010/main" val="426771483"/>
              </p:ext>
            </p:extLst>
          </p:nvPr>
        </p:nvGraphicFramePr>
        <p:xfrm>
          <a:off x="342541" y="1291590"/>
          <a:ext cx="11506916" cy="1554480"/>
        </p:xfrm>
        <a:graphic>
          <a:graphicData uri="http://schemas.openxmlformats.org/drawingml/2006/table">
            <a:tbl>
              <a:tblPr firstRow="1" bandRow="1">
                <a:effectLst>
                  <a:innerShdw blurRad="114300">
                    <a:prstClr val="black"/>
                  </a:innerShdw>
                </a:effectLst>
                <a:tableStyleId>{5C22544A-7EE6-4342-B048-85BDC9FD1C3A}</a:tableStyleId>
              </a:tblPr>
              <a:tblGrid>
                <a:gridCol w="3669622">
                  <a:extLst>
                    <a:ext uri="{9D8B030D-6E8A-4147-A177-3AD203B41FA5}">
                      <a16:colId xmlns:a16="http://schemas.microsoft.com/office/drawing/2014/main" val="1364766388"/>
                    </a:ext>
                  </a:extLst>
                </a:gridCol>
                <a:gridCol w="7837294">
                  <a:extLst>
                    <a:ext uri="{9D8B030D-6E8A-4147-A177-3AD203B41FA5}">
                      <a16:colId xmlns:a16="http://schemas.microsoft.com/office/drawing/2014/main" val="3708595154"/>
                    </a:ext>
                  </a:extLst>
                </a:gridCol>
              </a:tblGrid>
              <a:tr h="0">
                <a:tc>
                  <a:txBody>
                    <a:bodyPr/>
                    <a:lstStyle/>
                    <a:p>
                      <a:r>
                        <a:rPr lang="en-CA" dirty="0">
                          <a:solidFill>
                            <a:schemeClr val="tx1"/>
                          </a:solidFill>
                        </a:rPr>
                        <a:t> </a:t>
                      </a:r>
                      <a:r>
                        <a:rPr lang="en-CA" sz="1800" b="0" kern="1200" dirty="0">
                          <a:solidFill>
                            <a:schemeClr val="tx1"/>
                          </a:solidFill>
                          <a:latin typeface="Arial" panose="020B0604020202020204" pitchFamily="34" charset="0"/>
                          <a:ea typeface="+mn-ea"/>
                          <a:cs typeface="Arial" panose="020B0604020202020204" pitchFamily="34" charset="0"/>
                        </a:rPr>
                        <a:t>Phase 1A:   Q4 2019 – Q1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CA" sz="1800" b="1" kern="1200" dirty="0">
                          <a:solidFill>
                            <a:schemeClr val="tx1"/>
                          </a:solidFill>
                          <a:effectLst/>
                          <a:latin typeface="Arial" panose="020B0604020202020204" pitchFamily="34" charset="0"/>
                          <a:ea typeface="+mn-ea"/>
                          <a:cs typeface="Arial" panose="020B0604020202020204" pitchFamily="34" charset="0"/>
                        </a:rPr>
                        <a:t>Literature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8132146"/>
                  </a:ext>
                </a:extLst>
              </a:tr>
              <a:tr h="702079">
                <a:tc>
                  <a:txBody>
                    <a:bodyPr/>
                    <a:lstStyle/>
                    <a:p>
                      <a:r>
                        <a:rPr lang="en-CA" sz="1800" b="0" kern="1200" dirty="0">
                          <a:solidFill>
                            <a:schemeClr val="tx1"/>
                          </a:solidFill>
                          <a:latin typeface="Arial" panose="020B0604020202020204" pitchFamily="34" charset="0"/>
                          <a:ea typeface="+mn-ea"/>
                          <a:cs typeface="Arial" panose="020B0604020202020204" pitchFamily="34" charset="0"/>
                        </a:rPr>
                        <a:t>Phase  1B:   Q4 2019 – Q1 2020</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Information Collection: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Physician requirements.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Data requirements.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Algorithm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3585858"/>
                  </a:ext>
                </a:extLst>
              </a:tr>
            </a:tbl>
          </a:graphicData>
        </a:graphic>
      </p:graphicFrame>
      <p:graphicFrame>
        <p:nvGraphicFramePr>
          <p:cNvPr id="9" name="Table 4">
            <a:extLst>
              <a:ext uri="{FF2B5EF4-FFF2-40B4-BE49-F238E27FC236}">
                <a16:creationId xmlns:a16="http://schemas.microsoft.com/office/drawing/2014/main" id="{CA6300CA-E000-402F-932A-8FFE8D5BABA7}"/>
              </a:ext>
            </a:extLst>
          </p:cNvPr>
          <p:cNvGraphicFramePr>
            <a:graphicFrameLocks noGrp="1"/>
          </p:cNvGraphicFramePr>
          <p:nvPr>
            <p:extLst>
              <p:ext uri="{D42A27DB-BD31-4B8C-83A1-F6EECF244321}">
                <p14:modId xmlns:p14="http://schemas.microsoft.com/office/powerpoint/2010/main" val="2555671124"/>
              </p:ext>
            </p:extLst>
          </p:nvPr>
        </p:nvGraphicFramePr>
        <p:xfrm>
          <a:off x="342541" y="2846070"/>
          <a:ext cx="11506916" cy="3383280"/>
        </p:xfrm>
        <a:graphic>
          <a:graphicData uri="http://schemas.openxmlformats.org/drawingml/2006/table">
            <a:tbl>
              <a:tblPr firstRow="1" bandRow="1">
                <a:effectLst>
                  <a:innerShdw blurRad="114300">
                    <a:prstClr val="black"/>
                  </a:innerShdw>
                </a:effectLst>
                <a:tableStyleId>{5C22544A-7EE6-4342-B048-85BDC9FD1C3A}</a:tableStyleId>
              </a:tblPr>
              <a:tblGrid>
                <a:gridCol w="3669622">
                  <a:extLst>
                    <a:ext uri="{9D8B030D-6E8A-4147-A177-3AD203B41FA5}">
                      <a16:colId xmlns:a16="http://schemas.microsoft.com/office/drawing/2014/main" val="1364766388"/>
                    </a:ext>
                  </a:extLst>
                </a:gridCol>
                <a:gridCol w="7837294">
                  <a:extLst>
                    <a:ext uri="{9D8B030D-6E8A-4147-A177-3AD203B41FA5}">
                      <a16:colId xmlns:a16="http://schemas.microsoft.com/office/drawing/2014/main" val="3708595154"/>
                    </a:ext>
                  </a:extLst>
                </a:gridCol>
              </a:tblGrid>
              <a:tr h="370840">
                <a:tc>
                  <a:txBody>
                    <a:bodyPr/>
                    <a:lstStyle/>
                    <a:p>
                      <a:r>
                        <a:rPr lang="en-CA" sz="1800" b="0" kern="1200" dirty="0">
                          <a:solidFill>
                            <a:schemeClr val="tx1"/>
                          </a:solidFill>
                          <a:latin typeface="Arial" panose="020B0604020202020204" pitchFamily="34" charset="0"/>
                          <a:ea typeface="+mn-ea"/>
                          <a:cs typeface="Arial" panose="020B0604020202020204" pitchFamily="34" charset="0"/>
                        </a:rPr>
                        <a:t>Phase     2:   Q1 2020 – Q2 2020</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Analysis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Separate poor data from good.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Identify healthcare data types.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Create schemas and map them to relevant types of healthcare data.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Utilize algorithms that identify relevant medical information from non-structured data. Specifically, notes from physicians and nurses.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Determine how to test the hypotheses.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8266645"/>
                  </a:ext>
                </a:extLst>
              </a:tr>
              <a:tr h="370840">
                <a:tc>
                  <a:txBody>
                    <a:bodyPr/>
                    <a:lstStyle/>
                    <a:p>
                      <a:r>
                        <a:rPr lang="en-CA" sz="1800" b="0" kern="1200" dirty="0">
                          <a:solidFill>
                            <a:schemeClr val="tx1"/>
                          </a:solidFill>
                          <a:latin typeface="Arial" panose="020B0604020202020204" pitchFamily="34" charset="0"/>
                          <a:ea typeface="+mn-ea"/>
                          <a:cs typeface="Arial" panose="020B0604020202020204" pitchFamily="34" charset="0"/>
                        </a:rPr>
                        <a:t>Phase     3:   Q2 2020 – Q3 2020</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Build the Experiments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Identify the healthcare professionals who will participate in the testing and collect feedback.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Obtain data, develop the code and tests that will verify the hypotheses.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CA"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9358824"/>
                  </a:ext>
                </a:extLst>
              </a:tr>
            </a:tbl>
          </a:graphicData>
        </a:graphic>
      </p:graphicFrame>
    </p:spTree>
    <p:extLst>
      <p:ext uri="{BB962C8B-B14F-4D97-AF65-F5344CB8AC3E}">
        <p14:creationId xmlns:p14="http://schemas.microsoft.com/office/powerpoint/2010/main" val="273105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8EE58-B2D3-424B-A649-F82308981E33}"/>
              </a:ext>
            </a:extLst>
          </p:cNvPr>
          <p:cNvSpPr txBox="1"/>
          <p:nvPr/>
        </p:nvSpPr>
        <p:spPr>
          <a:xfrm>
            <a:off x="3195961" y="567882"/>
            <a:ext cx="8673484" cy="5416868"/>
          </a:xfrm>
          <a:prstGeom prst="rect">
            <a:avLst/>
          </a:prstGeom>
          <a:noFill/>
        </p:spPr>
        <p:txBody>
          <a:bodyPr wrap="square" rtlCol="0">
            <a:spAutoFit/>
          </a:bodyPr>
          <a:lstStyle/>
          <a:p>
            <a:r>
              <a:rPr lang="en-CA" sz="3600" u="sng" dirty="0">
                <a:latin typeface="Arial Rounded MT Bold" panose="020F0704030504030204" pitchFamily="34" charset="0"/>
                <a:cs typeface="Arial" panose="020B0604020202020204" pitchFamily="34" charset="0"/>
              </a:rPr>
              <a:t>Agenda</a:t>
            </a:r>
          </a:p>
          <a:p>
            <a:endParaRPr lang="en-CA" b="1" dirty="0">
              <a:latin typeface="MS Reference Sans Serif" panose="020B0604030504040204" pitchFamily="34" charset="0"/>
              <a:cs typeface="Arial" panose="020B0604020202020204" pitchFamily="34" charset="0"/>
            </a:endParaRPr>
          </a:p>
          <a:p>
            <a:pPr marL="285750" indent="-285750">
              <a:buFont typeface="Wingdings" panose="05000000000000000000" pitchFamily="2" charset="2"/>
              <a:buChar char="§"/>
            </a:pPr>
            <a:r>
              <a:rPr lang="en-CA" sz="2400" b="1" dirty="0">
                <a:latin typeface="MS Reference Sans Serif" panose="020B0604030504040204" pitchFamily="34" charset="0"/>
                <a:cs typeface="Arial" panose="020B0604020202020204" pitchFamily="34" charset="0"/>
              </a:rPr>
              <a:t>Background</a:t>
            </a:r>
          </a:p>
          <a:p>
            <a:pPr marL="285750" indent="-285750">
              <a:buFont typeface="Wingdings" panose="05000000000000000000" pitchFamily="2" charset="2"/>
              <a:buChar char="§"/>
            </a:pPr>
            <a:endParaRPr lang="en-CA" sz="2400" b="1" dirty="0">
              <a:latin typeface="MS Reference Sans Serif" panose="020B0604030504040204" pitchFamily="34" charset="0"/>
              <a:cs typeface="Arial" panose="020B0604020202020204" pitchFamily="34" charset="0"/>
            </a:endParaRPr>
          </a:p>
          <a:p>
            <a:pPr marL="285750" indent="-285750">
              <a:buFont typeface="Wingdings" panose="05000000000000000000" pitchFamily="2" charset="2"/>
              <a:buChar char="§"/>
            </a:pPr>
            <a:r>
              <a:rPr lang="en-CA" sz="2400" b="1" dirty="0">
                <a:latin typeface="MS Reference Sans Serif" panose="020B0604030504040204" pitchFamily="34" charset="0"/>
                <a:cs typeface="Arial" panose="020B0604020202020204" pitchFamily="34" charset="0"/>
              </a:rPr>
              <a:t>Research Focus</a:t>
            </a:r>
          </a:p>
          <a:p>
            <a:pPr marL="285750" indent="-285750">
              <a:buFont typeface="Wingdings" panose="05000000000000000000" pitchFamily="2" charset="2"/>
              <a:buChar char="§"/>
            </a:pPr>
            <a:endParaRPr lang="en-CA" sz="2400" b="1" dirty="0">
              <a:latin typeface="MS Reference Sans Serif" panose="020B0604030504040204" pitchFamily="34" charset="0"/>
              <a:cs typeface="Arial" panose="020B0604020202020204" pitchFamily="34" charset="0"/>
            </a:endParaRPr>
          </a:p>
          <a:p>
            <a:pPr marL="285750" indent="-285750">
              <a:buFont typeface="Wingdings" panose="05000000000000000000" pitchFamily="2" charset="2"/>
              <a:buChar char="§"/>
            </a:pPr>
            <a:r>
              <a:rPr lang="en-CA" sz="2400" b="1" dirty="0">
                <a:latin typeface="MS Reference Sans Serif" panose="020B0604030504040204" pitchFamily="34" charset="0"/>
                <a:cs typeface="Arial" panose="020B0604020202020204" pitchFamily="34" charset="0"/>
              </a:rPr>
              <a:t>Current Healthcare Landscape</a:t>
            </a:r>
          </a:p>
          <a:p>
            <a:pPr marL="285750" indent="-285750">
              <a:buFont typeface="Wingdings" panose="05000000000000000000" pitchFamily="2" charset="2"/>
              <a:buChar char="§"/>
            </a:pPr>
            <a:endParaRPr lang="en-CA" sz="2400" b="1" dirty="0">
              <a:latin typeface="MS Reference Sans Serif" panose="020B0604030504040204" pitchFamily="34" charset="0"/>
              <a:cs typeface="Arial" panose="020B0604020202020204" pitchFamily="34" charset="0"/>
            </a:endParaRPr>
          </a:p>
          <a:p>
            <a:pPr marL="285750" indent="-285750">
              <a:buFont typeface="Wingdings" panose="05000000000000000000" pitchFamily="2" charset="2"/>
              <a:buChar char="§"/>
            </a:pPr>
            <a:r>
              <a:rPr lang="en-CA" sz="2400" b="1" dirty="0">
                <a:latin typeface="MS Reference Sans Serif" panose="020B0604030504040204" pitchFamily="34" charset="0"/>
                <a:cs typeface="Arial" panose="020B0604020202020204" pitchFamily="34" charset="0"/>
              </a:rPr>
              <a:t>Data Quality Challenges &amp; Opportunities</a:t>
            </a:r>
          </a:p>
          <a:p>
            <a:pPr marL="285750" indent="-285750">
              <a:buFont typeface="Wingdings" panose="05000000000000000000" pitchFamily="2" charset="2"/>
              <a:buChar char="§"/>
            </a:pPr>
            <a:endParaRPr lang="en-CA" sz="2400" b="1" dirty="0">
              <a:latin typeface="MS Reference Sans Serif" panose="020B0604030504040204" pitchFamily="34" charset="0"/>
              <a:cs typeface="Arial" panose="020B0604020202020204" pitchFamily="34" charset="0"/>
            </a:endParaRPr>
          </a:p>
          <a:p>
            <a:pPr marL="285750" indent="-285750">
              <a:buFont typeface="Wingdings" panose="05000000000000000000" pitchFamily="2" charset="2"/>
              <a:buChar char="§"/>
            </a:pPr>
            <a:r>
              <a:rPr lang="en-CA" sz="2400" b="1" dirty="0">
                <a:latin typeface="MS Reference Sans Serif" panose="020B0604030504040204" pitchFamily="34" charset="0"/>
                <a:cs typeface="Arial" panose="020B0604020202020204" pitchFamily="34" charset="0"/>
              </a:rPr>
              <a:t>Data Quality </a:t>
            </a:r>
            <a:r>
              <a:rPr lang="en-CA" sz="2400" b="1" dirty="0" smtClean="0">
                <a:latin typeface="MS Reference Sans Serif" panose="020B0604030504040204" pitchFamily="34" charset="0"/>
                <a:cs typeface="Arial" panose="020B0604020202020204" pitchFamily="34" charset="0"/>
              </a:rPr>
              <a:t>Research &amp; Potential </a:t>
            </a:r>
            <a:r>
              <a:rPr lang="en-CA" sz="2400" b="1" dirty="0" smtClean="0">
                <a:latin typeface="MS Reference Sans Serif" panose="020B0604030504040204" pitchFamily="34" charset="0"/>
                <a:cs typeface="Arial" panose="020B0604020202020204" pitchFamily="34" charset="0"/>
              </a:rPr>
              <a:t>Solution</a:t>
            </a:r>
            <a:r>
              <a:rPr lang="en-CA" sz="2400" b="1" dirty="0">
                <a:latin typeface="MS Reference Sans Serif" panose="020B0604030504040204" pitchFamily="34" charset="0"/>
                <a:cs typeface="Arial" panose="020B0604020202020204" pitchFamily="34" charset="0"/>
              </a:rPr>
              <a:t/>
            </a:r>
            <a:br>
              <a:rPr lang="en-CA" sz="2400" b="1" dirty="0">
                <a:latin typeface="MS Reference Sans Serif" panose="020B0604030504040204" pitchFamily="34" charset="0"/>
                <a:cs typeface="Arial" panose="020B0604020202020204" pitchFamily="34" charset="0"/>
              </a:rPr>
            </a:br>
            <a:endParaRPr lang="en-CA" sz="2400" b="1" dirty="0">
              <a:latin typeface="MS Reference Sans Serif" panose="020B0604030504040204" pitchFamily="34" charset="0"/>
              <a:cs typeface="Arial" panose="020B0604020202020204" pitchFamily="34" charset="0"/>
            </a:endParaRPr>
          </a:p>
          <a:p>
            <a:pPr marL="285750" indent="-285750">
              <a:buFont typeface="Wingdings" panose="05000000000000000000" pitchFamily="2" charset="2"/>
              <a:buChar char="§"/>
            </a:pPr>
            <a:r>
              <a:rPr lang="en-CA" sz="2400" b="1" dirty="0">
                <a:latin typeface="MS Reference Sans Serif" panose="020B0604030504040204" pitchFamily="34" charset="0"/>
                <a:cs typeface="Arial" panose="020B0604020202020204" pitchFamily="34" charset="0"/>
              </a:rPr>
              <a:t>Summary</a:t>
            </a:r>
          </a:p>
          <a:p>
            <a:endParaRPr lang="en-CA"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CA" sz="1400" dirty="0">
              <a:latin typeface="Arial" panose="020B0604020202020204" pitchFamily="34" charset="0"/>
              <a:cs typeface="Arial" panose="020B0604020202020204" pitchFamily="34" charset="0"/>
            </a:endParaRPr>
          </a:p>
        </p:txBody>
      </p:sp>
      <p:sp>
        <p:nvSpPr>
          <p:cNvPr id="7" name="Date Placeholder 4">
            <a:extLst>
              <a:ext uri="{FF2B5EF4-FFF2-40B4-BE49-F238E27FC236}">
                <a16:creationId xmlns:a16="http://schemas.microsoft.com/office/drawing/2014/main" id="{87BE2DC0-93E9-41BD-A263-642657E87BDD}"/>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8" name="Slide Number Placeholder 5">
            <a:extLst>
              <a:ext uri="{FF2B5EF4-FFF2-40B4-BE49-F238E27FC236}">
                <a16:creationId xmlns:a16="http://schemas.microsoft.com/office/drawing/2014/main" id="{361F3B80-D1AF-4A22-8A4F-8125ADD443F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2</a:t>
            </a:fld>
            <a:endParaRPr lang="en-CA" dirty="0"/>
          </a:p>
        </p:txBody>
      </p:sp>
    </p:spTree>
    <p:extLst>
      <p:ext uri="{BB962C8B-B14F-4D97-AF65-F5344CB8AC3E}">
        <p14:creationId xmlns:p14="http://schemas.microsoft.com/office/powerpoint/2010/main" val="1340439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20</a:t>
            </a:fld>
            <a:endParaRPr lang="en-CA" dirty="0"/>
          </a:p>
        </p:txBody>
      </p:sp>
      <p:graphicFrame>
        <p:nvGraphicFramePr>
          <p:cNvPr id="8" name="Table 4">
            <a:extLst>
              <a:ext uri="{FF2B5EF4-FFF2-40B4-BE49-F238E27FC236}">
                <a16:creationId xmlns:a16="http://schemas.microsoft.com/office/drawing/2014/main" id="{433EB63E-38B9-4B16-8609-706838469A81}"/>
              </a:ext>
            </a:extLst>
          </p:cNvPr>
          <p:cNvGraphicFramePr>
            <a:graphicFrameLocks noGrp="1"/>
          </p:cNvGraphicFramePr>
          <p:nvPr>
            <p:extLst>
              <p:ext uri="{D42A27DB-BD31-4B8C-83A1-F6EECF244321}">
                <p14:modId xmlns:p14="http://schemas.microsoft.com/office/powerpoint/2010/main" val="18115478"/>
              </p:ext>
            </p:extLst>
          </p:nvPr>
        </p:nvGraphicFramePr>
        <p:xfrm>
          <a:off x="342542" y="1288513"/>
          <a:ext cx="11506916" cy="1737360"/>
        </p:xfrm>
        <a:graphic>
          <a:graphicData uri="http://schemas.openxmlformats.org/drawingml/2006/table">
            <a:tbl>
              <a:tblPr firstRow="1" bandRow="1">
                <a:effectLst>
                  <a:innerShdw blurRad="114300">
                    <a:prstClr val="black"/>
                  </a:innerShdw>
                </a:effectLst>
                <a:tableStyleId>{5C22544A-7EE6-4342-B048-85BDC9FD1C3A}</a:tableStyleId>
              </a:tblPr>
              <a:tblGrid>
                <a:gridCol w="3669622">
                  <a:extLst>
                    <a:ext uri="{9D8B030D-6E8A-4147-A177-3AD203B41FA5}">
                      <a16:colId xmlns:a16="http://schemas.microsoft.com/office/drawing/2014/main" val="1364766388"/>
                    </a:ext>
                  </a:extLst>
                </a:gridCol>
                <a:gridCol w="7837294">
                  <a:extLst>
                    <a:ext uri="{9D8B030D-6E8A-4147-A177-3AD203B41FA5}">
                      <a16:colId xmlns:a16="http://schemas.microsoft.com/office/drawing/2014/main" val="3708595154"/>
                    </a:ext>
                  </a:extLst>
                </a:gridCol>
              </a:tblGrid>
              <a:tr h="0">
                <a:tc>
                  <a:txBody>
                    <a:bodyPr/>
                    <a:lstStyle/>
                    <a:p>
                      <a:r>
                        <a:rPr lang="en-CA" sz="1800" b="0" kern="1200" dirty="0">
                          <a:solidFill>
                            <a:schemeClr val="tx1"/>
                          </a:solidFill>
                          <a:latin typeface="Arial" panose="020B0604020202020204" pitchFamily="34" charset="0"/>
                          <a:ea typeface="+mn-ea"/>
                          <a:cs typeface="Arial" panose="020B0604020202020204" pitchFamily="34" charset="0"/>
                        </a:rPr>
                        <a:t>Phase     4:   Q3 2020 – Q4 2020</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Execute the Experiments :</a:t>
                      </a:r>
                      <a:endPar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Execute the experiments. Adjust as required.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Analyze the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8266645"/>
                  </a:ext>
                </a:extLst>
              </a:tr>
              <a:tr h="370840">
                <a:tc>
                  <a:txBody>
                    <a:bodyPr/>
                    <a:lstStyle/>
                    <a:p>
                      <a:r>
                        <a:rPr lang="en-CA" sz="1800" b="0" kern="1200" dirty="0">
                          <a:solidFill>
                            <a:schemeClr val="tx1"/>
                          </a:solidFill>
                          <a:latin typeface="Arial" panose="020B0604020202020204" pitchFamily="34" charset="0"/>
                          <a:ea typeface="+mn-ea"/>
                          <a:cs typeface="Arial" panose="020B0604020202020204" pitchFamily="34" charset="0"/>
                        </a:rPr>
                        <a:t>Phase     5:   Q4 2020</a:t>
                      </a:r>
                      <a:endParaRPr lang="en-CA"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Conclusion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Document and present results.</a:t>
                      </a:r>
                      <a:br>
                        <a:rPr kumimoji="0" lang="en-CA"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br>
                      <a:endParaRPr kumimoji="0" lang="en-CA"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09358824"/>
                  </a:ext>
                </a:extLst>
              </a:tr>
            </a:tbl>
          </a:graphicData>
        </a:graphic>
      </p:graphicFrame>
      <p:sp>
        <p:nvSpPr>
          <p:cNvPr id="9" name="TextBox 8">
            <a:extLst>
              <a:ext uri="{FF2B5EF4-FFF2-40B4-BE49-F238E27FC236}">
                <a16:creationId xmlns:a16="http://schemas.microsoft.com/office/drawing/2014/main" id="{825954DD-69CB-4C8C-814C-425FDAD3F93A}"/>
              </a:ext>
            </a:extLst>
          </p:cNvPr>
          <p:cNvSpPr txBox="1"/>
          <p:nvPr/>
        </p:nvSpPr>
        <p:spPr>
          <a:xfrm>
            <a:off x="342542" y="561082"/>
            <a:ext cx="11526903" cy="64633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Approach </a:t>
            </a:r>
            <a:r>
              <a:rPr lang="en-CA" dirty="0">
                <a:latin typeface="Arial Rounded MT Bold" panose="020F0704030504030204" pitchFamily="34" charset="0"/>
                <a:cs typeface="Arial" panose="020B0604020202020204" pitchFamily="34" charset="0"/>
              </a:rPr>
              <a:t>(continued)</a:t>
            </a:r>
            <a:r>
              <a:rPr lang="en-CA" sz="3600" dirty="0">
                <a:latin typeface="Arial Rounded MT Bold" panose="020F0704030504030204" pitchFamily="34" charset="0"/>
                <a:cs typeface="Arial" panose="020B0604020202020204" pitchFamily="34" charset="0"/>
              </a:rPr>
              <a:t>:  </a:t>
            </a:r>
          </a:p>
        </p:txBody>
      </p:sp>
    </p:spTree>
    <p:extLst>
      <p:ext uri="{BB962C8B-B14F-4D97-AF65-F5344CB8AC3E}">
        <p14:creationId xmlns:p14="http://schemas.microsoft.com/office/powerpoint/2010/main" val="201684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42E24EDD-BB0B-44AE-96E4-83C332C9798C}"/>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8" name="Slide Number Placeholder 5">
            <a:extLst>
              <a:ext uri="{FF2B5EF4-FFF2-40B4-BE49-F238E27FC236}">
                <a16:creationId xmlns:a16="http://schemas.microsoft.com/office/drawing/2014/main" id="{F0D37F5C-A59B-4CC4-8C04-65BC8D66AABE}"/>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21</a:t>
            </a:fld>
            <a:endParaRPr lang="en-CA" dirty="0"/>
          </a:p>
        </p:txBody>
      </p:sp>
      <p:sp>
        <p:nvSpPr>
          <p:cNvPr id="2" name="Rectangle 1">
            <a:extLst>
              <a:ext uri="{FF2B5EF4-FFF2-40B4-BE49-F238E27FC236}">
                <a16:creationId xmlns:a16="http://schemas.microsoft.com/office/drawing/2014/main" id="{58A66170-B837-4DF8-8450-61F8FC3557DE}"/>
              </a:ext>
            </a:extLst>
          </p:cNvPr>
          <p:cNvSpPr/>
          <p:nvPr/>
        </p:nvSpPr>
        <p:spPr>
          <a:xfrm>
            <a:off x="665097" y="1223476"/>
            <a:ext cx="10529376" cy="3277820"/>
          </a:xfrm>
          <a:prstGeom prst="rect">
            <a:avLst/>
          </a:prstGeom>
        </p:spPr>
        <p:txBody>
          <a:bodyPr wrap="square">
            <a:spAutoFit/>
          </a:bodyPr>
          <a:lstStyle/>
          <a:p>
            <a:pPr>
              <a:spcAft>
                <a:spcPts val="0"/>
              </a:spcAft>
            </a:pPr>
            <a:r>
              <a:rPr lang="en-CA" sz="900" dirty="0">
                <a:latin typeface="Arial" panose="020B0604020202020204" pitchFamily="34" charset="0"/>
                <a:ea typeface="Calibri" panose="020F0502020204030204" pitchFamily="34" charset="0"/>
                <a:cs typeface="Times New Roman" panose="02020603050405020304" pitchFamily="18" charset="0"/>
              </a:rPr>
              <a:t> </a:t>
            </a:r>
            <a:endParaRPr lang="en-CA" dirty="0">
              <a:latin typeface="MS Reference Sans Serif" panose="020B0604030504040204" pitchFamily="34" charset="0"/>
              <a:cs typeface="Arial" panose="020B0604020202020204" pitchFamily="34" charset="0"/>
            </a:endParaRPr>
          </a:p>
          <a:p>
            <a:pPr marL="342900" indent="-342900">
              <a:spcAft>
                <a:spcPts val="0"/>
              </a:spcAft>
              <a:buFont typeface="+mj-lt"/>
              <a:buAutoNum type="arabicParenR"/>
            </a:pPr>
            <a:endParaRPr lang="en-CA" dirty="0">
              <a:latin typeface="MS Reference Sans Serif" panose="020B0604030504040204" pitchFamily="34" charset="0"/>
              <a:cs typeface="Arial" panose="020B0604020202020204" pitchFamily="34" charset="0"/>
            </a:endParaRPr>
          </a:p>
          <a:p>
            <a:pPr marL="342900" indent="-342900">
              <a:spcAft>
                <a:spcPts val="0"/>
              </a:spcAft>
              <a:buFont typeface="+mj-lt"/>
              <a:buAutoNum type="arabicParenR"/>
            </a:pPr>
            <a:r>
              <a:rPr lang="en-CA" dirty="0">
                <a:latin typeface="MS Reference Sans Serif" panose="020B0604030504040204" pitchFamily="34" charset="0"/>
                <a:cs typeface="Arial" panose="020B0604020202020204" pitchFamily="34" charset="0"/>
              </a:rPr>
              <a:t>Engaging the right healthcare professionals to provide requirements and engage in testing and provide feedback.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Some providers of healthcare information may be reticent to provide information for testing due to:</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Privacy concerns.</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Having their data assessed as poor quality.</a:t>
            </a: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Private providers of healthcare data may have data ownership concerns.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Building a healthcare dataset.</a:t>
            </a:r>
          </a:p>
        </p:txBody>
      </p:sp>
      <p:sp>
        <p:nvSpPr>
          <p:cNvPr id="6" name="TextBox 5">
            <a:extLst>
              <a:ext uri="{FF2B5EF4-FFF2-40B4-BE49-F238E27FC236}">
                <a16:creationId xmlns:a16="http://schemas.microsoft.com/office/drawing/2014/main" id="{35B457FD-C389-4A56-9022-63529F8238EF}"/>
              </a:ext>
            </a:extLst>
          </p:cNvPr>
          <p:cNvSpPr txBox="1"/>
          <p:nvPr/>
        </p:nvSpPr>
        <p:spPr>
          <a:xfrm>
            <a:off x="665097" y="570389"/>
            <a:ext cx="11526903" cy="64633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Risks:  </a:t>
            </a:r>
          </a:p>
        </p:txBody>
      </p:sp>
    </p:spTree>
    <p:extLst>
      <p:ext uri="{BB962C8B-B14F-4D97-AF65-F5344CB8AC3E}">
        <p14:creationId xmlns:p14="http://schemas.microsoft.com/office/powerpoint/2010/main" val="326370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a:extLst>
              <a:ext uri="{FF2B5EF4-FFF2-40B4-BE49-F238E27FC236}">
                <a16:creationId xmlns:a16="http://schemas.microsoft.com/office/drawing/2014/main" id="{42E24EDD-BB0B-44AE-96E4-83C332C9798C}"/>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8" name="Slide Number Placeholder 5">
            <a:extLst>
              <a:ext uri="{FF2B5EF4-FFF2-40B4-BE49-F238E27FC236}">
                <a16:creationId xmlns:a16="http://schemas.microsoft.com/office/drawing/2014/main" id="{F0D37F5C-A59B-4CC4-8C04-65BC8D66AABE}"/>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22</a:t>
            </a:fld>
            <a:endParaRPr lang="en-CA" dirty="0"/>
          </a:p>
        </p:txBody>
      </p:sp>
      <p:sp>
        <p:nvSpPr>
          <p:cNvPr id="2" name="Rectangle 1">
            <a:extLst>
              <a:ext uri="{FF2B5EF4-FFF2-40B4-BE49-F238E27FC236}">
                <a16:creationId xmlns:a16="http://schemas.microsoft.com/office/drawing/2014/main" id="{58A66170-B837-4DF8-8450-61F8FC3557DE}"/>
              </a:ext>
            </a:extLst>
          </p:cNvPr>
          <p:cNvSpPr/>
          <p:nvPr/>
        </p:nvSpPr>
        <p:spPr>
          <a:xfrm>
            <a:off x="665097" y="1223476"/>
            <a:ext cx="10529376" cy="2662267"/>
          </a:xfrm>
          <a:prstGeom prst="rect">
            <a:avLst/>
          </a:prstGeom>
        </p:spPr>
        <p:txBody>
          <a:bodyPr wrap="square">
            <a:spAutoFit/>
          </a:bodyPr>
          <a:lstStyle/>
          <a:p>
            <a:pPr>
              <a:spcAft>
                <a:spcPts val="0"/>
              </a:spcAft>
            </a:pPr>
            <a:r>
              <a:rPr lang="en-CA" sz="900" dirty="0">
                <a:latin typeface="Arial" panose="020B0604020202020204" pitchFamily="34" charset="0"/>
                <a:ea typeface="Calibri" panose="020F0502020204030204" pitchFamily="34" charset="0"/>
                <a:cs typeface="Times New Roman" panose="02020603050405020304" pitchFamily="18" charset="0"/>
              </a:rPr>
              <a:t> </a:t>
            </a:r>
            <a:endParaRPr lang="en-CA" dirty="0">
              <a:latin typeface="MS Reference Sans Serif" panose="020B0604030504040204" pitchFamily="34" charset="0"/>
              <a:cs typeface="Arial" panose="020B0604020202020204" pitchFamily="34" charset="0"/>
            </a:endParaRPr>
          </a:p>
          <a:p>
            <a:pPr marL="342900" indent="-342900">
              <a:spcAft>
                <a:spcPts val="0"/>
              </a:spcAft>
              <a:buFont typeface="+mj-lt"/>
              <a:buAutoNum type="arabicParenR"/>
            </a:pPr>
            <a:endParaRPr lang="en-CA" dirty="0">
              <a:latin typeface="MS Reference Sans Serif" panose="020B0604030504040204" pitchFamily="34" charset="0"/>
              <a:cs typeface="Arial" panose="020B0604020202020204" pitchFamily="34" charset="0"/>
            </a:endParaRPr>
          </a:p>
          <a:p>
            <a:pPr marL="342900" indent="-342900">
              <a:spcAft>
                <a:spcPts val="0"/>
              </a:spcAft>
              <a:buFont typeface="Wingdings" panose="05000000000000000000" pitchFamily="2" charset="2"/>
              <a:buChar char="§"/>
            </a:pPr>
            <a:r>
              <a:rPr lang="en-CA" sz="2800" dirty="0">
                <a:latin typeface="MS Reference Sans Serif" panose="020B0604030504040204" pitchFamily="34" charset="0"/>
                <a:cs typeface="Arial" panose="020B0604020202020204" pitchFamily="34" charset="0"/>
              </a:rPr>
              <a:t>A very interesting and challenging project.</a:t>
            </a:r>
            <a:br>
              <a:rPr lang="en-CA" sz="2800" dirty="0">
                <a:latin typeface="MS Reference Sans Serif" panose="020B0604030504040204" pitchFamily="34" charset="0"/>
                <a:cs typeface="Arial" panose="020B0604020202020204" pitchFamily="34" charset="0"/>
              </a:rPr>
            </a:br>
            <a:r>
              <a:rPr lang="en-CA" sz="2800" dirty="0">
                <a:latin typeface="MS Reference Sans Serif" panose="020B0604030504040204" pitchFamily="34" charset="0"/>
                <a:cs typeface="Arial" panose="020B0604020202020204" pitchFamily="34" charset="0"/>
              </a:rPr>
              <a:t/>
            </a:r>
            <a:br>
              <a:rPr lang="en-CA" sz="2800" dirty="0">
                <a:latin typeface="MS Reference Sans Serif" panose="020B0604030504040204" pitchFamily="34" charset="0"/>
                <a:cs typeface="Arial" panose="020B0604020202020204" pitchFamily="34" charset="0"/>
              </a:rPr>
            </a:br>
            <a:endParaRPr lang="en-CA" sz="2800" dirty="0">
              <a:latin typeface="MS Reference Sans Serif" panose="020B0604030504040204" pitchFamily="34" charset="0"/>
              <a:cs typeface="Arial" panose="020B0604020202020204" pitchFamily="34" charset="0"/>
            </a:endParaRPr>
          </a:p>
          <a:p>
            <a:pPr marL="342900" indent="-342900">
              <a:spcAft>
                <a:spcPts val="0"/>
              </a:spcAft>
              <a:buFont typeface="Wingdings" panose="05000000000000000000" pitchFamily="2" charset="2"/>
              <a:buChar char="§"/>
            </a:pPr>
            <a:r>
              <a:rPr lang="en-CA" sz="2800" dirty="0">
                <a:latin typeface="MS Reference Sans Serif" panose="020B0604030504040204" pitchFamily="34" charset="0"/>
                <a:cs typeface="Arial" panose="020B0604020202020204" pitchFamily="34" charset="0"/>
              </a:rPr>
              <a:t>If successful, </a:t>
            </a:r>
            <a:r>
              <a:rPr lang="en-CA" sz="2800" dirty="0" smtClean="0">
                <a:latin typeface="MS Reference Sans Serif" panose="020B0604030504040204" pitchFamily="34" charset="0"/>
                <a:cs typeface="Arial" panose="020B0604020202020204" pitchFamily="34" charset="0"/>
              </a:rPr>
              <a:t>there could be significant </a:t>
            </a:r>
            <a:r>
              <a:rPr lang="en-CA" sz="2800" dirty="0">
                <a:latin typeface="MS Reference Sans Serif" panose="020B0604030504040204" pitchFamily="34" charset="0"/>
                <a:cs typeface="Arial" panose="020B0604020202020204" pitchFamily="34" charset="0"/>
              </a:rPr>
              <a:t>societal benefits and </a:t>
            </a:r>
            <a:r>
              <a:rPr lang="en-CA" sz="2800" dirty="0" smtClean="0">
                <a:latin typeface="MS Reference Sans Serif" panose="020B0604030504040204" pitchFamily="34" charset="0"/>
                <a:cs typeface="Arial" panose="020B0604020202020204" pitchFamily="34" charset="0"/>
              </a:rPr>
              <a:t>a reduction </a:t>
            </a:r>
            <a:r>
              <a:rPr lang="en-CA" sz="2800" dirty="0">
                <a:latin typeface="MS Reference Sans Serif" panose="020B0604030504040204" pitchFamily="34" charset="0"/>
                <a:cs typeface="Arial" panose="020B0604020202020204" pitchFamily="34" charset="0"/>
              </a:rPr>
              <a:t>in healthcare costs.</a:t>
            </a:r>
          </a:p>
        </p:txBody>
      </p:sp>
      <p:sp>
        <p:nvSpPr>
          <p:cNvPr id="6" name="TextBox 5">
            <a:extLst>
              <a:ext uri="{FF2B5EF4-FFF2-40B4-BE49-F238E27FC236}">
                <a16:creationId xmlns:a16="http://schemas.microsoft.com/office/drawing/2014/main" id="{35B457FD-C389-4A56-9022-63529F8238EF}"/>
              </a:ext>
            </a:extLst>
          </p:cNvPr>
          <p:cNvSpPr txBox="1"/>
          <p:nvPr/>
        </p:nvSpPr>
        <p:spPr>
          <a:xfrm>
            <a:off x="665097" y="570389"/>
            <a:ext cx="11526903" cy="64633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Summary:  </a:t>
            </a:r>
          </a:p>
        </p:txBody>
      </p:sp>
    </p:spTree>
    <p:extLst>
      <p:ext uri="{BB962C8B-B14F-4D97-AF65-F5344CB8AC3E}">
        <p14:creationId xmlns:p14="http://schemas.microsoft.com/office/powerpoint/2010/main" val="82500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63436" y="1881309"/>
            <a:ext cx="10087346" cy="4236522"/>
          </a:xfrm>
        </p:spPr>
        <p:txBody>
          <a:bodyPr>
            <a:normAutofit lnSpcReduction="10000"/>
          </a:bodyPr>
          <a:lstStyle/>
          <a:p>
            <a:pPr>
              <a:buFont typeface="Wingdings" panose="05000000000000000000" pitchFamily="2" charset="2"/>
              <a:buChar char="§"/>
            </a:pPr>
            <a:r>
              <a:rPr lang="en-CA" sz="2600" b="1">
                <a:latin typeface="MS Reference Sans Serif" panose="020B0604030504040204" pitchFamily="34" charset="0"/>
                <a:cs typeface="Arial" panose="020B0604020202020204" pitchFamily="34" charset="0"/>
              </a:rPr>
              <a:t>Presenter’s </a:t>
            </a:r>
            <a:r>
              <a:rPr lang="en-CA" sz="2600" b="1" smtClean="0">
                <a:latin typeface="MS Reference Sans Serif" panose="020B0604030504040204" pitchFamily="34" charset="0"/>
                <a:cs typeface="Arial" panose="020B0604020202020204" pitchFamily="34" charset="0"/>
              </a:rPr>
              <a:t>Background: </a:t>
            </a:r>
            <a:endParaRPr lang="en-CA" sz="2600" b="1" dirty="0">
              <a:latin typeface="MS Reference Sans Serif" panose="020B0604030504040204" pitchFamily="34" charset="0"/>
              <a:cs typeface="Arial" panose="020B0604020202020204" pitchFamily="34" charset="0"/>
            </a:endParaRPr>
          </a:p>
          <a:p>
            <a:pPr lvl="1">
              <a:buFont typeface="Wingdings" panose="05000000000000000000" pitchFamily="2" charset="2"/>
              <a:buChar char="§"/>
            </a:pPr>
            <a:r>
              <a:rPr lang="en-CA" sz="2600" b="1" dirty="0">
                <a:latin typeface="MS Reference Sans Serif" panose="020B0604030504040204" pitchFamily="34" charset="0"/>
                <a:cs typeface="Arial" panose="020B0604020202020204" pitchFamily="34" charset="0"/>
              </a:rPr>
              <a:t>Academic (Ryerson University, University of Toronto, York University) </a:t>
            </a:r>
          </a:p>
          <a:p>
            <a:pPr lvl="1">
              <a:buFont typeface="Wingdings" panose="05000000000000000000" pitchFamily="2" charset="2"/>
              <a:buChar char="§"/>
            </a:pPr>
            <a:r>
              <a:rPr lang="en-CA" sz="2600" b="1" dirty="0">
                <a:latin typeface="MS Reference Sans Serif" panose="020B0604030504040204" pitchFamily="34" charset="0"/>
                <a:cs typeface="Arial" panose="020B0604020202020204" pitchFamily="34" charset="0"/>
              </a:rPr>
              <a:t>Business  (Capital Blockchain, CIO Association Board)</a:t>
            </a:r>
          </a:p>
          <a:p>
            <a:pPr lvl="1">
              <a:buFont typeface="Wingdings" panose="05000000000000000000" pitchFamily="2" charset="2"/>
              <a:buChar char="§"/>
            </a:pPr>
            <a:r>
              <a:rPr lang="en-CA" sz="2600" b="1" dirty="0">
                <a:latin typeface="MS Reference Sans Serif" panose="020B0604030504040204" pitchFamily="34" charset="0"/>
                <a:cs typeface="Arial" panose="020B0604020202020204" pitchFamily="34" charset="0"/>
              </a:rPr>
              <a:t>Significant Healthcare IT Experience (Public &amp; Private sectors) </a:t>
            </a:r>
          </a:p>
          <a:p>
            <a:pPr marL="0" indent="0">
              <a:buNone/>
            </a:pPr>
            <a:endParaRPr lang="en-CA" sz="2600" b="1" dirty="0">
              <a:latin typeface="MS Reference Sans Serif" panose="020B0604030504040204" pitchFamily="34" charset="0"/>
              <a:cs typeface="Arial" panose="020B0604020202020204" pitchFamily="34" charset="0"/>
            </a:endParaRPr>
          </a:p>
          <a:p>
            <a:pPr>
              <a:buFont typeface="Wingdings" panose="05000000000000000000" pitchFamily="2" charset="2"/>
              <a:buChar char="§"/>
            </a:pPr>
            <a:r>
              <a:rPr lang="en-CA" sz="2600" b="1" dirty="0">
                <a:latin typeface="MS Reference Sans Serif" panose="020B0604030504040204" pitchFamily="34" charset="0"/>
                <a:cs typeface="Arial" panose="020B0604020202020204" pitchFamily="34" charset="0"/>
              </a:rPr>
              <a:t>Improving the delivery of healthcare to patients has inspired me to focus my research in this area.</a:t>
            </a:r>
          </a:p>
          <a:p>
            <a:endParaRPr lang="en-CA" dirty="0"/>
          </a:p>
        </p:txBody>
      </p:sp>
      <p:sp>
        <p:nvSpPr>
          <p:cNvPr id="6" name="Date Placeholder 4">
            <a:extLst>
              <a:ext uri="{FF2B5EF4-FFF2-40B4-BE49-F238E27FC236}">
                <a16:creationId xmlns:a16="http://schemas.microsoft.com/office/drawing/2014/main" id="{17EEC83B-DE2B-4B2B-9BD2-9F2CEFF54D67}"/>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7" name="Slide Number Placeholder 5">
            <a:extLst>
              <a:ext uri="{FF2B5EF4-FFF2-40B4-BE49-F238E27FC236}">
                <a16:creationId xmlns:a16="http://schemas.microsoft.com/office/drawing/2014/main" id="{4FBC7087-1C29-4AE9-8A4A-BE13CF66EDE4}"/>
              </a:ext>
            </a:extLst>
          </p:cNvPr>
          <p:cNvSpPr txBox="1">
            <a:spLocks/>
          </p:cNvSpPr>
          <p:nvPr/>
        </p:nvSpPr>
        <p:spPr>
          <a:xfrm>
            <a:off x="10564570" y="6321858"/>
            <a:ext cx="1304875" cy="377825"/>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dirty="0"/>
              <a:t> Page    </a:t>
            </a:r>
            <a:fld id="{A99BC54C-AF91-4E5F-9E3B-1F1B4427AAA9}" type="slidenum">
              <a:rPr lang="en-CA" smtClean="0"/>
              <a:pPr/>
              <a:t>3</a:t>
            </a:fld>
            <a:endParaRPr lang="en-CA" dirty="0"/>
          </a:p>
        </p:txBody>
      </p:sp>
      <p:sp>
        <p:nvSpPr>
          <p:cNvPr id="10" name="TextBox 9">
            <a:extLst>
              <a:ext uri="{FF2B5EF4-FFF2-40B4-BE49-F238E27FC236}">
                <a16:creationId xmlns:a16="http://schemas.microsoft.com/office/drawing/2014/main" id="{FF52BCA7-25BA-4FAC-AD2B-73A1ABFDCDC3}"/>
              </a:ext>
            </a:extLst>
          </p:cNvPr>
          <p:cNvSpPr txBox="1"/>
          <p:nvPr/>
        </p:nvSpPr>
        <p:spPr>
          <a:xfrm>
            <a:off x="342541" y="561084"/>
            <a:ext cx="11526903" cy="830997"/>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Background</a:t>
            </a:r>
          </a:p>
          <a:p>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753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4</a:t>
            </a:fld>
            <a:endParaRPr lang="en-CA" dirty="0"/>
          </a:p>
        </p:txBody>
      </p:sp>
      <p:sp>
        <p:nvSpPr>
          <p:cNvPr id="2" name="Rectangle 1">
            <a:extLst>
              <a:ext uri="{FF2B5EF4-FFF2-40B4-BE49-F238E27FC236}">
                <a16:creationId xmlns:a16="http://schemas.microsoft.com/office/drawing/2014/main" id="{C7E14B21-EF63-433E-8E1E-D71192F29266}"/>
              </a:ext>
            </a:extLst>
          </p:cNvPr>
          <p:cNvSpPr/>
          <p:nvPr/>
        </p:nvSpPr>
        <p:spPr>
          <a:xfrm>
            <a:off x="322555" y="565521"/>
            <a:ext cx="4036381" cy="587574"/>
          </a:xfrm>
          <a:prstGeom prst="rect">
            <a:avLst/>
          </a:prstGeom>
        </p:spPr>
        <p:txBody>
          <a:bodyPr wrap="square">
            <a:noAutofit/>
          </a:bodyPr>
          <a:lstStyle/>
          <a:p>
            <a:r>
              <a:rPr lang="en-CA" sz="3600" dirty="0">
                <a:latin typeface="Arial Rounded MT Bold" panose="020F0704030504030204" pitchFamily="34" charset="0"/>
                <a:cs typeface="Arial" panose="020B0604020202020204" pitchFamily="34" charset="0"/>
              </a:rPr>
              <a:t>Research Focus</a:t>
            </a:r>
          </a:p>
        </p:txBody>
      </p:sp>
      <p:pic>
        <p:nvPicPr>
          <p:cNvPr id="11" name="Picture 10">
            <a:extLst>
              <a:ext uri="{FF2B5EF4-FFF2-40B4-BE49-F238E27FC236}">
                <a16:creationId xmlns:a16="http://schemas.microsoft.com/office/drawing/2014/main" id="{CD7AD1DE-C505-4FF2-8A80-274028488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709" y="1566862"/>
            <a:ext cx="10104582" cy="4030374"/>
          </a:xfrm>
          <a:prstGeom prst="rect">
            <a:avLst/>
          </a:prstGeom>
        </p:spPr>
      </p:pic>
    </p:spTree>
    <p:extLst>
      <p:ext uri="{BB962C8B-B14F-4D97-AF65-F5344CB8AC3E}">
        <p14:creationId xmlns:p14="http://schemas.microsoft.com/office/powerpoint/2010/main" val="18151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5</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4801314"/>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eHealthcare Data : Introduction</a:t>
            </a:r>
          </a:p>
          <a:p>
            <a:r>
              <a:rPr lang="en-CA" sz="1200" dirty="0">
                <a:latin typeface="Arial" panose="020B0604020202020204" pitchFamily="34" charset="0"/>
                <a:cs typeface="Arial" panose="020B0604020202020204" pitchFamily="34" charset="0"/>
              </a:rPr>
              <a:t/>
            </a:r>
            <a:br>
              <a:rPr lang="en-CA" sz="1200" dirty="0">
                <a:latin typeface="Arial" panose="020B060402020202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a:p>
            <a:endParaRPr lang="en-CA" sz="1200" b="1" dirty="0">
              <a:latin typeface="Arial" panose="020B0604020202020204" pitchFamily="34" charset="0"/>
              <a:cs typeface="Arial" panose="020B0604020202020204" pitchFamily="34" charset="0"/>
            </a:endParaRPr>
          </a:p>
          <a:p>
            <a:r>
              <a:rPr lang="en-CA" sz="2400" b="1" dirty="0">
                <a:latin typeface="MS Reference Sans Serif" panose="020B0604030504040204" pitchFamily="34" charset="0"/>
                <a:cs typeface="Arial" panose="020B0604020202020204" pitchFamily="34" charset="0"/>
              </a:rPr>
              <a:t>What is EMR, EHR and why the focus is on EHR:</a:t>
            </a:r>
          </a:p>
          <a:p>
            <a:endParaRPr lang="en-CA" dirty="0">
              <a:latin typeface="MS Reference Sans Serif" panose="020B0604030504040204" pitchFamily="34" charset="0"/>
              <a:cs typeface="Arial" panose="020B0604020202020204" pitchFamily="34" charset="0"/>
            </a:endParaRPr>
          </a:p>
          <a:p>
            <a:pPr marL="228600" indent="-228600">
              <a:buFont typeface="+mj-lt"/>
              <a:buAutoNum type="arabicParenR"/>
            </a:pPr>
            <a:r>
              <a:rPr lang="en-CA" dirty="0">
                <a:latin typeface="MS Reference Sans Serif" panose="020B0604030504040204" pitchFamily="34" charset="0"/>
                <a:cs typeface="Arial" panose="020B0604020202020204" pitchFamily="34" charset="0"/>
              </a:rPr>
              <a:t>Def</a:t>
            </a:r>
            <a:r>
              <a:rPr lang="en-CA" baseline="30000" dirty="0">
                <a:latin typeface="MS Reference Sans Serif" panose="020B0604030504040204" pitchFamily="34" charset="0"/>
                <a:cs typeface="Arial" panose="020B0604020202020204" pitchFamily="34" charset="0"/>
              </a:rPr>
              <a:t>n</a:t>
            </a:r>
            <a:r>
              <a:rPr lang="en-CA" dirty="0">
                <a:latin typeface="MS Reference Sans Serif" panose="020B0604030504040204" pitchFamily="34" charset="0"/>
                <a:cs typeface="Arial" panose="020B0604020202020204" pitchFamily="34" charset="0"/>
              </a:rPr>
              <a:t> of EMR:	Electronic Medical Records</a:t>
            </a:r>
          </a:p>
          <a:p>
            <a:pPr marL="2057400" lvl="4" indent="-2286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First standard for Medical records.</a:t>
            </a:r>
          </a:p>
          <a:p>
            <a:pPr marL="2057400" lvl="4" indent="-2286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EMR’s are electronic versions of paper records.</a:t>
            </a:r>
          </a:p>
          <a:p>
            <a:pPr marL="2057400" lvl="4" indent="-2286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Not easily used outside of the Doctors.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228600" indent="-228600">
              <a:buFont typeface="+mj-lt"/>
              <a:buAutoNum type="arabicParenR"/>
            </a:pPr>
            <a:r>
              <a:rPr lang="en-CA" dirty="0">
                <a:latin typeface="MS Reference Sans Serif" panose="020B0604030504040204" pitchFamily="34" charset="0"/>
                <a:cs typeface="Arial" panose="020B0604020202020204" pitchFamily="34" charset="0"/>
              </a:rPr>
              <a:t>Def</a:t>
            </a:r>
            <a:r>
              <a:rPr lang="en-CA" baseline="30000" dirty="0">
                <a:latin typeface="MS Reference Sans Serif" panose="020B0604030504040204" pitchFamily="34" charset="0"/>
                <a:cs typeface="Arial" panose="020B0604020202020204" pitchFamily="34" charset="0"/>
              </a:rPr>
              <a:t>n</a:t>
            </a:r>
            <a:r>
              <a:rPr lang="en-CA" dirty="0">
                <a:latin typeface="MS Reference Sans Serif" panose="020B0604030504040204" pitchFamily="34" charset="0"/>
                <a:cs typeface="Arial" panose="020B0604020202020204" pitchFamily="34" charset="0"/>
              </a:rPr>
              <a:t> of EHR:	Electronic Health Records</a:t>
            </a:r>
          </a:p>
          <a:p>
            <a:pPr marL="2057400" lvl="4" indent="-2286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Contains a broader range of healthcare information including EMR.</a:t>
            </a:r>
          </a:p>
          <a:p>
            <a:pPr marL="2057400" lvl="4" indent="-2286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EMR is a subset of EHR.</a:t>
            </a:r>
          </a:p>
          <a:p>
            <a:pPr marL="2057400" lvl="4" indent="-2286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Adheres to standards that allows the data to be more easily shared between healthcare systems.</a:t>
            </a:r>
          </a:p>
          <a:p>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82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6</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4985980"/>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Current Healthcare Landscape:</a:t>
            </a:r>
          </a:p>
          <a:p>
            <a:pPr marL="342900" indent="-342900">
              <a:buFont typeface="+mj-lt"/>
              <a:buAutoNum type="arabicParenR"/>
            </a:pP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Healthcare costs in developed countries currently average 10% of their GDP. </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Costs continue to increase in part, because a patients healthcare biography is spread across multiple heterogeneous data silos. For example, hospitals, pharmacies, labs and clinics.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Costs rise due to:</a:t>
            </a:r>
          </a:p>
          <a:p>
            <a:pPr marL="1257300" lvl="2" indent="-342900">
              <a:buFont typeface="Wingdings" panose="05000000000000000000" pitchFamily="2" charset="2"/>
              <a:buChar char="ü"/>
            </a:pPr>
            <a:r>
              <a:rPr lang="en-CA" dirty="0">
                <a:latin typeface="MS Reference Sans Serif" panose="020B0604030504040204" pitchFamily="34" charset="0"/>
                <a:cs typeface="Arial" panose="020B0604020202020204" pitchFamily="34" charset="0"/>
              </a:rPr>
              <a:t>Susceptibility to fraud.</a:t>
            </a:r>
          </a:p>
          <a:p>
            <a:pPr marL="1257300" lvl="2" indent="-342900">
              <a:buFont typeface="Wingdings" panose="05000000000000000000" pitchFamily="2" charset="2"/>
              <a:buChar char="ü"/>
            </a:pPr>
            <a:r>
              <a:rPr lang="en-CA" dirty="0">
                <a:latin typeface="MS Reference Sans Serif" panose="020B0604030504040204" pitchFamily="34" charset="0"/>
                <a:cs typeface="Arial" panose="020B0604020202020204" pitchFamily="34" charset="0"/>
              </a:rPr>
              <a:t>Replication of tests. </a:t>
            </a:r>
          </a:p>
          <a:p>
            <a:pPr marL="1257300" lvl="2" indent="-342900">
              <a:buFont typeface="Wingdings" panose="05000000000000000000" pitchFamily="2" charset="2"/>
              <a:buChar char="ü"/>
            </a:pPr>
            <a:r>
              <a:rPr lang="en-CA" dirty="0">
                <a:latin typeface="MS Reference Sans Serif" panose="020B0604030504040204" pitchFamily="34" charset="0"/>
                <a:cs typeface="Arial" panose="020B0604020202020204" pitchFamily="34" charset="0"/>
              </a:rPr>
              <a:t>Aging population.</a:t>
            </a:r>
          </a:p>
          <a:p>
            <a:pPr marL="1257300" lvl="2" indent="-342900">
              <a:buFont typeface="Wingdings" panose="05000000000000000000" pitchFamily="2" charset="2"/>
              <a:buChar char="ü"/>
            </a:pPr>
            <a:r>
              <a:rPr lang="en-CA" dirty="0">
                <a:latin typeface="MS Reference Sans Serif" panose="020B0604030504040204" pitchFamily="34" charset="0"/>
                <a:cs typeface="Arial" panose="020B0604020202020204" pitchFamily="34" charset="0"/>
              </a:rPr>
              <a:t>Population growth.</a:t>
            </a:r>
          </a:p>
          <a:p>
            <a:pPr marL="1257300" lvl="2" indent="-342900">
              <a:buFont typeface="Wingdings" panose="05000000000000000000" pitchFamily="2" charset="2"/>
              <a:buChar char="ü"/>
            </a:pPr>
            <a:r>
              <a:rPr lang="en-CA" dirty="0">
                <a:latin typeface="MS Reference Sans Serif" panose="020B0604030504040204" pitchFamily="34" charset="0"/>
                <a:cs typeface="Arial" panose="020B0604020202020204" pitchFamily="34" charset="0"/>
              </a:rPr>
              <a:t>Increased travel.</a:t>
            </a:r>
          </a:p>
          <a:p>
            <a:pPr marL="1257300" lvl="2" indent="-342900">
              <a:buFont typeface="Wingdings" panose="05000000000000000000" pitchFamily="2" charset="2"/>
              <a:buChar char="ü"/>
            </a:pPr>
            <a:r>
              <a:rPr lang="en-CA" dirty="0">
                <a:latin typeface="MS Reference Sans Serif" panose="020B0604030504040204" pitchFamily="34" charset="0"/>
                <a:cs typeface="Arial" panose="020B0604020202020204" pitchFamily="34" charset="0"/>
              </a:rPr>
              <a:t>300,000 physician visits per day.</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9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7</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64633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Current Healthcare Landscape:</a:t>
            </a:r>
          </a:p>
        </p:txBody>
      </p:sp>
      <p:pic>
        <p:nvPicPr>
          <p:cNvPr id="8" name="Picture 7">
            <a:extLst>
              <a:ext uri="{FF2B5EF4-FFF2-40B4-BE49-F238E27FC236}">
                <a16:creationId xmlns:a16="http://schemas.microsoft.com/office/drawing/2014/main" id="{CF632DBE-AF4A-4C0B-8FDD-0276CDB76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728" y="1207415"/>
            <a:ext cx="10051617" cy="5114443"/>
          </a:xfrm>
          <a:prstGeom prst="rect">
            <a:avLst/>
          </a:prstGeom>
        </p:spPr>
      </p:pic>
    </p:spTree>
    <p:extLst>
      <p:ext uri="{BB962C8B-B14F-4D97-AF65-F5344CB8AC3E}">
        <p14:creationId xmlns:p14="http://schemas.microsoft.com/office/powerpoint/2010/main" val="314320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8</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5632311"/>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Goal: Unified Healthcare Records</a:t>
            </a:r>
          </a:p>
          <a:p>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Challenge: Government</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Challenge: Social</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Challenge: Corporations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342900" indent="-342900">
              <a:buFont typeface="+mj-lt"/>
              <a:buAutoNum type="arabicParenR"/>
            </a:pPr>
            <a:r>
              <a:rPr lang="en-CA" dirty="0">
                <a:latin typeface="MS Reference Sans Serif" panose="020B0604030504040204" pitchFamily="34" charset="0"/>
                <a:cs typeface="Arial" panose="020B0604020202020204" pitchFamily="34" charset="0"/>
              </a:rPr>
              <a:t>Challenge: Technical</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Linking data across the multiple data silos to the correct patient.</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Differing EHR standards.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Achieving consistent performance levels and scalability.</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Security &amp; privacy controls.</a:t>
            </a:r>
            <a:br>
              <a:rPr lang="en-CA" dirty="0">
                <a:latin typeface="MS Reference Sans Serif" panose="020B0604030504040204" pitchFamily="34" charset="0"/>
                <a:cs typeface="Arial" panose="020B0604020202020204" pitchFamily="34" charset="0"/>
              </a:rPr>
            </a:br>
            <a:endParaRPr lang="en-CA" dirty="0">
              <a:latin typeface="MS Reference Sans Serif" panose="020B0604030504040204" pitchFamily="34" charset="0"/>
              <a:cs typeface="Arial" panose="020B0604020202020204" pitchFamily="34" charset="0"/>
            </a:endParaRPr>
          </a:p>
          <a:p>
            <a:pPr marL="800100" lvl="1" indent="-342900">
              <a:buFont typeface="Wingdings" panose="05000000000000000000" pitchFamily="2" charset="2"/>
              <a:buChar char="§"/>
            </a:pPr>
            <a:r>
              <a:rPr lang="en-CA" dirty="0">
                <a:latin typeface="MS Reference Sans Serif" panose="020B0604030504040204" pitchFamily="34" charset="0"/>
                <a:cs typeface="Arial" panose="020B0604020202020204" pitchFamily="34" charset="0"/>
              </a:rPr>
              <a:t>Differing levels of Data Quality.</a:t>
            </a:r>
          </a:p>
        </p:txBody>
      </p:sp>
    </p:spTree>
    <p:extLst>
      <p:ext uri="{BB962C8B-B14F-4D97-AF65-F5344CB8AC3E}">
        <p14:creationId xmlns:p14="http://schemas.microsoft.com/office/powerpoint/2010/main" val="108727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8364048-4205-490A-8A62-35521B9755D1}"/>
              </a:ext>
            </a:extLst>
          </p:cNvPr>
          <p:cNvSpPr>
            <a:spLocks noGrp="1"/>
          </p:cNvSpPr>
          <p:nvPr>
            <p:ph type="dt" sz="half" idx="10"/>
          </p:nvPr>
        </p:nvSpPr>
        <p:spPr>
          <a:xfrm>
            <a:off x="8817149" y="6321859"/>
            <a:ext cx="1600200" cy="377825"/>
          </a:xfrm>
        </p:spPr>
        <p:txBody>
          <a:bodyPr/>
          <a:lstStyle/>
          <a:p>
            <a:r>
              <a:rPr lang="en-US" dirty="0"/>
              <a:t>Steve Delaney – Nov 2019</a:t>
            </a:r>
            <a:endParaRPr lang="en-CA" dirty="0"/>
          </a:p>
        </p:txBody>
      </p:sp>
      <p:sp>
        <p:nvSpPr>
          <p:cNvPr id="6" name="Slide Number Placeholder 5">
            <a:extLst>
              <a:ext uri="{FF2B5EF4-FFF2-40B4-BE49-F238E27FC236}">
                <a16:creationId xmlns:a16="http://schemas.microsoft.com/office/drawing/2014/main" id="{93CD93D3-00E7-46D6-8B63-F034B6B7CE8C}"/>
              </a:ext>
            </a:extLst>
          </p:cNvPr>
          <p:cNvSpPr>
            <a:spLocks noGrp="1"/>
          </p:cNvSpPr>
          <p:nvPr>
            <p:ph type="sldNum" sz="quarter" idx="12"/>
          </p:nvPr>
        </p:nvSpPr>
        <p:spPr>
          <a:xfrm>
            <a:off x="10564570" y="6321858"/>
            <a:ext cx="1304875" cy="377825"/>
          </a:xfrm>
        </p:spPr>
        <p:txBody>
          <a:bodyPr/>
          <a:lstStyle/>
          <a:p>
            <a:r>
              <a:rPr lang="en-CA" dirty="0"/>
              <a:t> Page    </a:t>
            </a:r>
            <a:fld id="{A99BC54C-AF91-4E5F-9E3B-1F1B4427AAA9}" type="slidenum">
              <a:rPr lang="en-CA" smtClean="0"/>
              <a:t>9</a:t>
            </a:fld>
            <a:endParaRPr lang="en-CA" dirty="0"/>
          </a:p>
        </p:txBody>
      </p:sp>
      <p:sp>
        <p:nvSpPr>
          <p:cNvPr id="7" name="TextBox 6">
            <a:extLst>
              <a:ext uri="{FF2B5EF4-FFF2-40B4-BE49-F238E27FC236}">
                <a16:creationId xmlns:a16="http://schemas.microsoft.com/office/drawing/2014/main" id="{6A34130B-69C6-4501-A57F-1D7E75E2FC77}"/>
              </a:ext>
            </a:extLst>
          </p:cNvPr>
          <p:cNvSpPr txBox="1"/>
          <p:nvPr/>
        </p:nvSpPr>
        <p:spPr>
          <a:xfrm>
            <a:off x="342541" y="561084"/>
            <a:ext cx="11526903" cy="3877985"/>
          </a:xfrm>
          <a:prstGeom prst="rect">
            <a:avLst/>
          </a:prstGeom>
          <a:noFill/>
        </p:spPr>
        <p:txBody>
          <a:bodyPr wrap="square" rtlCol="0">
            <a:spAutoFit/>
          </a:bodyPr>
          <a:lstStyle/>
          <a:p>
            <a:r>
              <a:rPr lang="en-CA" sz="3600" dirty="0">
                <a:latin typeface="Arial Rounded MT Bold" panose="020F0704030504030204" pitchFamily="34" charset="0"/>
                <a:cs typeface="Arial" panose="020B0604020202020204" pitchFamily="34" charset="0"/>
              </a:rPr>
              <a:t>Focus: Interoperability &amp; Data Quality</a:t>
            </a:r>
          </a:p>
          <a:p>
            <a:endParaRPr lang="en-CA" dirty="0">
              <a:latin typeface="MS Reference Sans Serif" panose="020B0604030504040204" pitchFamily="34" charset="0"/>
              <a:cs typeface="Arial" panose="020B0604020202020204" pitchFamily="34" charset="0"/>
            </a:endParaRPr>
          </a:p>
          <a:p>
            <a:r>
              <a:rPr lang="en-CA" dirty="0">
                <a:latin typeface="MS Reference Sans Serif" panose="020B0604030504040204" pitchFamily="34" charset="0"/>
                <a:cs typeface="Arial" panose="020B0604020202020204" pitchFamily="34" charset="0"/>
              </a:rPr>
              <a:t>My goal to improve data quality in the context of improving patient healthcare:</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r>
              <a:rPr lang="en-CA" sz="2000" i="1" dirty="0">
                <a:latin typeface="MS Reference Sans Serif" panose="020B0604030504040204" pitchFamily="34" charset="0"/>
                <a:cs typeface="Arial" panose="020B0604020202020204" pitchFamily="34" charset="0"/>
              </a:rPr>
              <a:t>To improve the treatment of a patient by synthesizing the “patients healthcare information” and presenting it in order of relevancy for treating the patients current condition. </a:t>
            </a: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r>
              <a:rPr lang="en-CA" dirty="0">
                <a:latin typeface="MS Reference Sans Serif" panose="020B0604030504040204" pitchFamily="34" charset="0"/>
                <a:cs typeface="Arial" panose="020B0604020202020204" pitchFamily="34" charset="0"/>
              </a:rPr>
              <a:t/>
            </a:r>
            <a:br>
              <a:rPr lang="en-CA" dirty="0">
                <a:latin typeface="MS Reference Sans Serif" panose="020B0604030504040204" pitchFamily="34" charset="0"/>
                <a:cs typeface="Arial" panose="020B0604020202020204" pitchFamily="34" charset="0"/>
              </a:rPr>
            </a:br>
            <a:r>
              <a:rPr lang="en-US" sz="2000" i="1" dirty="0">
                <a:latin typeface="MS Reference Sans Serif" panose="020B0604030504040204" pitchFamily="34" charset="0"/>
                <a:cs typeface="Arial" panose="020B0604020202020204" pitchFamily="34" charset="0"/>
              </a:rPr>
              <a:t>Synthesizing healthcare information involves combining healthcare facts with schemas to allow an evolved understanding of what information is most relevant to the patients condition and treatment. </a:t>
            </a:r>
            <a:endParaRPr lang="en-US" sz="2000" dirty="0">
              <a:latin typeface="MS Reference Sans Serif" panose="020B0604030504040204" pitchFamily="34" charset="0"/>
              <a:cs typeface="Arial" panose="020B0604020202020204" pitchFamily="34" charset="0"/>
            </a:endParaRPr>
          </a:p>
        </p:txBody>
      </p:sp>
    </p:spTree>
    <p:extLst>
      <p:ext uri="{BB962C8B-B14F-4D97-AF65-F5344CB8AC3E}">
        <p14:creationId xmlns:p14="http://schemas.microsoft.com/office/powerpoint/2010/main" val="1924817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3554</TotalTime>
  <Words>732</Words>
  <Application>Microsoft Office PowerPoint</Application>
  <PresentationFormat>Widescreen</PresentationFormat>
  <Paragraphs>243</Paragraphs>
  <Slides>22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Rounded MT Bold</vt:lpstr>
      <vt:lpstr>Calibri</vt:lpstr>
      <vt:lpstr>Calibri Light</vt:lpstr>
      <vt:lpstr>MS Reference Sans Serif</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Schmidt</dc:creator>
  <cp:lastModifiedBy>Steve</cp:lastModifiedBy>
  <cp:revision>234</cp:revision>
  <dcterms:created xsi:type="dcterms:W3CDTF">2018-12-13T05:28:54Z</dcterms:created>
  <dcterms:modified xsi:type="dcterms:W3CDTF">2019-11-15T16:51:29Z</dcterms:modified>
</cp:coreProperties>
</file>