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70" r:id="rId2"/>
    <p:sldId id="280" r:id="rId3"/>
    <p:sldId id="263" r:id="rId4"/>
    <p:sldId id="266" r:id="rId5"/>
    <p:sldId id="299" r:id="rId6"/>
    <p:sldId id="309" r:id="rId7"/>
    <p:sldId id="294" r:id="rId8"/>
    <p:sldId id="301" r:id="rId9"/>
    <p:sldId id="296" r:id="rId10"/>
    <p:sldId id="295" r:id="rId11"/>
    <p:sldId id="302" r:id="rId12"/>
    <p:sldId id="303" r:id="rId13"/>
    <p:sldId id="297" r:id="rId14"/>
    <p:sldId id="304" r:id="rId15"/>
    <p:sldId id="308" r:id="rId16"/>
    <p:sldId id="305" r:id="rId17"/>
    <p:sldId id="306" r:id="rId18"/>
    <p:sldId id="289" r:id="rId19"/>
    <p:sldId id="307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56EC9-BB03-4A60-AC65-A2AE571DBB7D}" v="79" dt="2018-11-29T02:44:20.2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6" autoAdjust="0"/>
    <p:restoredTop sz="95884" autoAdjust="0"/>
  </p:normalViewPr>
  <p:slideViewPr>
    <p:cSldViewPr snapToGrid="0">
      <p:cViewPr varScale="1">
        <p:scale>
          <a:sx n="68" d="100"/>
          <a:sy n="68" d="100"/>
        </p:scale>
        <p:origin x="78" y="786"/>
      </p:cViewPr>
      <p:guideLst/>
    </p:cSldViewPr>
  </p:slideViewPr>
  <p:outlineViewPr>
    <p:cViewPr>
      <p:scale>
        <a:sx n="33" d="100"/>
        <a:sy n="33" d="100"/>
      </p:scale>
      <p:origin x="0" y="-150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20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met Demir" userId="8aeb60c9-8010-4491-9710-a4e50247be4f" providerId="ADAL" clId="{CBDCC141-9467-4C83-AFE1-9EB93EA5B2B4}"/>
    <pc:docChg chg="undo custSel addSld delSld modSld sldOrd">
      <pc:chgData name="Mehmet Demir" userId="8aeb60c9-8010-4491-9710-a4e50247be4f" providerId="ADAL" clId="{CBDCC141-9467-4C83-AFE1-9EB93EA5B2B4}" dt="2018-11-29T02:49:13.231" v="819" actId="14100"/>
      <pc:docMkLst>
        <pc:docMk/>
      </pc:docMkLst>
      <pc:sldChg chg="modSp ord">
        <pc:chgData name="Mehmet Demir" userId="8aeb60c9-8010-4491-9710-a4e50247be4f" providerId="ADAL" clId="{CBDCC141-9467-4C83-AFE1-9EB93EA5B2B4}" dt="2018-11-29T02:49:13.231" v="819" actId="14100"/>
        <pc:sldMkLst>
          <pc:docMk/>
          <pc:sldMk cId="3034838342" sldId="289"/>
        </pc:sldMkLst>
        <pc:spChg chg="mod">
          <ac:chgData name="Mehmet Demir" userId="8aeb60c9-8010-4491-9710-a4e50247be4f" providerId="ADAL" clId="{CBDCC141-9467-4C83-AFE1-9EB93EA5B2B4}" dt="2018-11-29T02:47:22.424" v="750" actId="1076"/>
          <ac:spMkLst>
            <pc:docMk/>
            <pc:sldMk cId="3034838342" sldId="289"/>
            <ac:spMk id="7" creationId="{518F98DE-9106-4C9C-B158-CF3DF724B0E8}"/>
          </ac:spMkLst>
        </pc:spChg>
        <pc:spChg chg="mod">
          <ac:chgData name="Mehmet Demir" userId="8aeb60c9-8010-4491-9710-a4e50247be4f" providerId="ADAL" clId="{CBDCC141-9467-4C83-AFE1-9EB93EA5B2B4}" dt="2018-11-29T02:49:13.231" v="819" actId="14100"/>
          <ac:spMkLst>
            <pc:docMk/>
            <pc:sldMk cId="3034838342" sldId="289"/>
            <ac:spMk id="9" creationId="{C6C7A734-2874-4FB3-895F-23FF4BA6BD49}"/>
          </ac:spMkLst>
        </pc:spChg>
      </pc:sldChg>
      <pc:sldChg chg="modSp">
        <pc:chgData name="Mehmet Demir" userId="8aeb60c9-8010-4491-9710-a4e50247be4f" providerId="ADAL" clId="{CBDCC141-9467-4C83-AFE1-9EB93EA5B2B4}" dt="2018-11-29T00:01:18.902" v="0" actId="20577"/>
        <pc:sldMkLst>
          <pc:docMk/>
          <pc:sldMk cId="1337084465" sldId="302"/>
        </pc:sldMkLst>
        <pc:spChg chg="mod">
          <ac:chgData name="Mehmet Demir" userId="8aeb60c9-8010-4491-9710-a4e50247be4f" providerId="ADAL" clId="{CBDCC141-9467-4C83-AFE1-9EB93EA5B2B4}" dt="2018-11-29T00:01:18.902" v="0" actId="20577"/>
          <ac:spMkLst>
            <pc:docMk/>
            <pc:sldMk cId="1337084465" sldId="302"/>
            <ac:spMk id="3" creationId="{9C446264-F983-44C0-8726-57F4F0A8E1C6}"/>
          </ac:spMkLst>
        </pc:spChg>
      </pc:sldChg>
      <pc:sldChg chg="modSp">
        <pc:chgData name="Mehmet Demir" userId="8aeb60c9-8010-4491-9710-a4e50247be4f" providerId="ADAL" clId="{CBDCC141-9467-4C83-AFE1-9EB93EA5B2B4}" dt="2018-11-29T02:27:23.789" v="649" actId="404"/>
        <pc:sldMkLst>
          <pc:docMk/>
          <pc:sldMk cId="1036985742" sldId="303"/>
        </pc:sldMkLst>
        <pc:spChg chg="mod">
          <ac:chgData name="Mehmet Demir" userId="8aeb60c9-8010-4491-9710-a4e50247be4f" providerId="ADAL" clId="{CBDCC141-9467-4C83-AFE1-9EB93EA5B2B4}" dt="2018-11-29T02:27:23.789" v="649" actId="404"/>
          <ac:spMkLst>
            <pc:docMk/>
            <pc:sldMk cId="1036985742" sldId="303"/>
            <ac:spMk id="3" creationId="{9C446264-F983-44C0-8726-57F4F0A8E1C6}"/>
          </ac:spMkLst>
        </pc:spChg>
      </pc:sldChg>
      <pc:sldChg chg="addSp delSp modSp">
        <pc:chgData name="Mehmet Demir" userId="8aeb60c9-8010-4491-9710-a4e50247be4f" providerId="ADAL" clId="{CBDCC141-9467-4C83-AFE1-9EB93EA5B2B4}" dt="2018-11-29T01:17:46.058" v="164" actId="1076"/>
        <pc:sldMkLst>
          <pc:docMk/>
          <pc:sldMk cId="270061405" sldId="304"/>
        </pc:sldMkLst>
        <pc:spChg chg="del mod">
          <ac:chgData name="Mehmet Demir" userId="8aeb60c9-8010-4491-9710-a4e50247be4f" providerId="ADAL" clId="{CBDCC141-9467-4C83-AFE1-9EB93EA5B2B4}" dt="2018-11-29T01:04:13.199" v="154" actId="478"/>
          <ac:spMkLst>
            <pc:docMk/>
            <pc:sldMk cId="270061405" sldId="304"/>
            <ac:spMk id="3" creationId="{9C446264-F983-44C0-8726-57F4F0A8E1C6}"/>
          </ac:spMkLst>
        </pc:spChg>
        <pc:picChg chg="add del mod">
          <ac:chgData name="Mehmet Demir" userId="8aeb60c9-8010-4491-9710-a4e50247be4f" providerId="ADAL" clId="{CBDCC141-9467-4C83-AFE1-9EB93EA5B2B4}" dt="2018-11-29T01:17:23.224" v="158" actId="478"/>
          <ac:picMkLst>
            <pc:docMk/>
            <pc:sldMk cId="270061405" sldId="304"/>
            <ac:picMk id="6" creationId="{CC85C5FD-8B26-4BFF-9083-D355DDBE9BC5}"/>
          </ac:picMkLst>
        </pc:picChg>
        <pc:picChg chg="add del mod">
          <ac:chgData name="Mehmet Demir" userId="8aeb60c9-8010-4491-9710-a4e50247be4f" providerId="ADAL" clId="{CBDCC141-9467-4C83-AFE1-9EB93EA5B2B4}" dt="2018-11-29T01:17:24.943" v="159" actId="478"/>
          <ac:picMkLst>
            <pc:docMk/>
            <pc:sldMk cId="270061405" sldId="304"/>
            <ac:picMk id="8" creationId="{9B487BED-CDDD-4C49-81E4-9080B793A5E6}"/>
          </ac:picMkLst>
        </pc:picChg>
        <pc:picChg chg="add mod">
          <ac:chgData name="Mehmet Demir" userId="8aeb60c9-8010-4491-9710-a4e50247be4f" providerId="ADAL" clId="{CBDCC141-9467-4C83-AFE1-9EB93EA5B2B4}" dt="2018-11-29T01:17:46.058" v="164" actId="1076"/>
          <ac:picMkLst>
            <pc:docMk/>
            <pc:sldMk cId="270061405" sldId="304"/>
            <ac:picMk id="10" creationId="{CBFA0349-C713-4255-A3BF-09A7B9FECB6D}"/>
          </ac:picMkLst>
        </pc:picChg>
      </pc:sldChg>
      <pc:sldChg chg="addSp modSp add">
        <pc:chgData name="Mehmet Demir" userId="8aeb60c9-8010-4491-9710-a4e50247be4f" providerId="ADAL" clId="{CBDCC141-9467-4C83-AFE1-9EB93EA5B2B4}" dt="2018-11-29T01:46:08.151" v="262" actId="5793"/>
        <pc:sldMkLst>
          <pc:docMk/>
          <pc:sldMk cId="1574586955" sldId="305"/>
        </pc:sldMkLst>
        <pc:spChg chg="mod">
          <ac:chgData name="Mehmet Demir" userId="8aeb60c9-8010-4491-9710-a4e50247be4f" providerId="ADAL" clId="{CBDCC141-9467-4C83-AFE1-9EB93EA5B2B4}" dt="2018-11-29T00:07:34.335" v="86" actId="20577"/>
          <ac:spMkLst>
            <pc:docMk/>
            <pc:sldMk cId="1574586955" sldId="305"/>
            <ac:spMk id="2" creationId="{F2F75D6C-36D2-467B-8918-BDB0D2F1F352}"/>
          </ac:spMkLst>
        </pc:spChg>
        <pc:spChg chg="mod">
          <ac:chgData name="Mehmet Demir" userId="8aeb60c9-8010-4491-9710-a4e50247be4f" providerId="ADAL" clId="{CBDCC141-9467-4C83-AFE1-9EB93EA5B2B4}" dt="2018-11-29T01:46:08.151" v="262" actId="5793"/>
          <ac:spMkLst>
            <pc:docMk/>
            <pc:sldMk cId="1574586955" sldId="305"/>
            <ac:spMk id="3" creationId="{9C446264-F983-44C0-8726-57F4F0A8E1C6}"/>
          </ac:spMkLst>
        </pc:spChg>
        <pc:picChg chg="add mod">
          <ac:chgData name="Mehmet Demir" userId="8aeb60c9-8010-4491-9710-a4e50247be4f" providerId="ADAL" clId="{CBDCC141-9467-4C83-AFE1-9EB93EA5B2B4}" dt="2018-11-29T01:45:59.197" v="259" actId="14100"/>
          <ac:picMkLst>
            <pc:docMk/>
            <pc:sldMk cId="1574586955" sldId="305"/>
            <ac:picMk id="6" creationId="{F2A66A65-3867-46FA-B0AE-3656C3468873}"/>
          </ac:picMkLst>
        </pc:picChg>
      </pc:sldChg>
      <pc:sldChg chg="add del">
        <pc:chgData name="Mehmet Demir" userId="8aeb60c9-8010-4491-9710-a4e50247be4f" providerId="ADAL" clId="{CBDCC141-9467-4C83-AFE1-9EB93EA5B2B4}" dt="2018-11-29T00:07:28.959" v="84"/>
        <pc:sldMkLst>
          <pc:docMk/>
          <pc:sldMk cId="561042675" sldId="306"/>
        </pc:sldMkLst>
      </pc:sldChg>
      <pc:sldChg chg="addSp modSp add">
        <pc:chgData name="Mehmet Demir" userId="8aeb60c9-8010-4491-9710-a4e50247be4f" providerId="ADAL" clId="{CBDCC141-9467-4C83-AFE1-9EB93EA5B2B4}" dt="2018-11-29T02:25:48.464" v="640" actId="404"/>
        <pc:sldMkLst>
          <pc:docMk/>
          <pc:sldMk cId="4011623122" sldId="306"/>
        </pc:sldMkLst>
        <pc:spChg chg="mod">
          <ac:chgData name="Mehmet Demir" userId="8aeb60c9-8010-4491-9710-a4e50247be4f" providerId="ADAL" clId="{CBDCC141-9467-4C83-AFE1-9EB93EA5B2B4}" dt="2018-11-29T00:16:36.737" v="137" actId="20577"/>
          <ac:spMkLst>
            <pc:docMk/>
            <pc:sldMk cId="4011623122" sldId="306"/>
            <ac:spMk id="2" creationId="{F2F75D6C-36D2-467B-8918-BDB0D2F1F352}"/>
          </ac:spMkLst>
        </pc:spChg>
        <pc:spChg chg="mod">
          <ac:chgData name="Mehmet Demir" userId="8aeb60c9-8010-4491-9710-a4e50247be4f" providerId="ADAL" clId="{CBDCC141-9467-4C83-AFE1-9EB93EA5B2B4}" dt="2018-11-29T02:25:48.464" v="640" actId="404"/>
          <ac:spMkLst>
            <pc:docMk/>
            <pc:sldMk cId="4011623122" sldId="306"/>
            <ac:spMk id="3" creationId="{9C446264-F983-44C0-8726-57F4F0A8E1C6}"/>
          </ac:spMkLst>
        </pc:spChg>
        <pc:spChg chg="add">
          <ac:chgData name="Mehmet Demir" userId="8aeb60c9-8010-4491-9710-a4e50247be4f" providerId="ADAL" clId="{CBDCC141-9467-4C83-AFE1-9EB93EA5B2B4}" dt="2018-11-29T01:55:55.948" v="319"/>
          <ac:spMkLst>
            <pc:docMk/>
            <pc:sldMk cId="4011623122" sldId="306"/>
            <ac:spMk id="5" creationId="{945DFEFF-7DDB-4778-85D1-44F1036D0D33}"/>
          </ac:spMkLst>
        </pc:spChg>
      </pc:sldChg>
      <pc:sldChg chg="addSp modSp add">
        <pc:chgData name="Mehmet Demir" userId="8aeb60c9-8010-4491-9710-a4e50247be4f" providerId="ADAL" clId="{CBDCC141-9467-4C83-AFE1-9EB93EA5B2B4}" dt="2018-11-29T02:16:26.324" v="520" actId="5793"/>
        <pc:sldMkLst>
          <pc:docMk/>
          <pc:sldMk cId="1988126281" sldId="307"/>
        </pc:sldMkLst>
        <pc:spChg chg="mod">
          <ac:chgData name="Mehmet Demir" userId="8aeb60c9-8010-4491-9710-a4e50247be4f" providerId="ADAL" clId="{CBDCC141-9467-4C83-AFE1-9EB93EA5B2B4}" dt="2018-11-29T00:16:45.113" v="138" actId="20577"/>
          <ac:spMkLst>
            <pc:docMk/>
            <pc:sldMk cId="1988126281" sldId="307"/>
            <ac:spMk id="2" creationId="{F2F75D6C-36D2-467B-8918-BDB0D2F1F352}"/>
          </ac:spMkLst>
        </pc:spChg>
        <pc:spChg chg="mod">
          <ac:chgData name="Mehmet Demir" userId="8aeb60c9-8010-4491-9710-a4e50247be4f" providerId="ADAL" clId="{CBDCC141-9467-4C83-AFE1-9EB93EA5B2B4}" dt="2018-11-29T02:13:22.655" v="427" actId="20577"/>
          <ac:spMkLst>
            <pc:docMk/>
            <pc:sldMk cId="1988126281" sldId="307"/>
            <ac:spMk id="3" creationId="{9C446264-F983-44C0-8726-57F4F0A8E1C6}"/>
          </ac:spMkLst>
        </pc:spChg>
        <pc:spChg chg="add mod">
          <ac:chgData name="Mehmet Demir" userId="8aeb60c9-8010-4491-9710-a4e50247be4f" providerId="ADAL" clId="{CBDCC141-9467-4C83-AFE1-9EB93EA5B2B4}" dt="2018-11-29T02:16:26.324" v="520" actId="5793"/>
          <ac:spMkLst>
            <pc:docMk/>
            <pc:sldMk cId="1988126281" sldId="307"/>
            <ac:spMk id="5" creationId="{090C07B4-4FF5-4D3A-9548-9ABF726FB9F4}"/>
          </ac:spMkLst>
        </pc:spChg>
        <pc:spChg chg="add mod">
          <ac:chgData name="Mehmet Demir" userId="8aeb60c9-8010-4491-9710-a4e50247be4f" providerId="ADAL" clId="{CBDCC141-9467-4C83-AFE1-9EB93EA5B2B4}" dt="2018-11-29T01:51:54.792" v="298" actId="207"/>
          <ac:spMkLst>
            <pc:docMk/>
            <pc:sldMk cId="1988126281" sldId="307"/>
            <ac:spMk id="6" creationId="{20940928-68D1-493E-99CD-AA4C79544606}"/>
          </ac:spMkLst>
        </pc:spChg>
      </pc:sldChg>
      <pc:sldChg chg="addSp modSp add">
        <pc:chgData name="Mehmet Demir" userId="8aeb60c9-8010-4491-9710-a4e50247be4f" providerId="ADAL" clId="{CBDCC141-9467-4C83-AFE1-9EB93EA5B2B4}" dt="2018-11-29T01:18:30.675" v="187" actId="1076"/>
        <pc:sldMkLst>
          <pc:docMk/>
          <pc:sldMk cId="436466109" sldId="308"/>
        </pc:sldMkLst>
        <pc:spChg chg="mod">
          <ac:chgData name="Mehmet Demir" userId="8aeb60c9-8010-4491-9710-a4e50247be4f" providerId="ADAL" clId="{CBDCC141-9467-4C83-AFE1-9EB93EA5B2B4}" dt="2018-11-29T01:18:28.521" v="186" actId="20577"/>
          <ac:spMkLst>
            <pc:docMk/>
            <pc:sldMk cId="436466109" sldId="308"/>
            <ac:spMk id="2" creationId="{F2F75D6C-36D2-467B-8918-BDB0D2F1F352}"/>
          </ac:spMkLst>
        </pc:spChg>
        <pc:picChg chg="add mod">
          <ac:chgData name="Mehmet Demir" userId="8aeb60c9-8010-4491-9710-a4e50247be4f" providerId="ADAL" clId="{CBDCC141-9467-4C83-AFE1-9EB93EA5B2B4}" dt="2018-11-29T01:18:30.675" v="187" actId="1076"/>
          <ac:picMkLst>
            <pc:docMk/>
            <pc:sldMk cId="436466109" sldId="308"/>
            <ac:picMk id="5" creationId="{AB435FC7-E03B-4EDB-A5B4-7B398D648D87}"/>
          </ac:picMkLst>
        </pc:picChg>
      </pc:sldChg>
      <pc:sldChg chg="addSp delSp modSp add ord">
        <pc:chgData name="Mehmet Demir" userId="8aeb60c9-8010-4491-9710-a4e50247be4f" providerId="ADAL" clId="{CBDCC141-9467-4C83-AFE1-9EB93EA5B2B4}" dt="2018-11-29T01:29:53.536" v="256" actId="14100"/>
        <pc:sldMkLst>
          <pc:docMk/>
          <pc:sldMk cId="1287263560" sldId="309"/>
        </pc:sldMkLst>
        <pc:spChg chg="mod">
          <ac:chgData name="Mehmet Demir" userId="8aeb60c9-8010-4491-9710-a4e50247be4f" providerId="ADAL" clId="{CBDCC141-9467-4C83-AFE1-9EB93EA5B2B4}" dt="2018-11-29T01:27:28.754" v="208" actId="20577"/>
          <ac:spMkLst>
            <pc:docMk/>
            <pc:sldMk cId="1287263560" sldId="309"/>
            <ac:spMk id="2" creationId="{F2F75D6C-36D2-467B-8918-BDB0D2F1F352}"/>
          </ac:spMkLst>
        </pc:spChg>
        <pc:picChg chg="add del mod">
          <ac:chgData name="Mehmet Demir" userId="8aeb60c9-8010-4491-9710-a4e50247be4f" providerId="ADAL" clId="{CBDCC141-9467-4C83-AFE1-9EB93EA5B2B4}" dt="2018-11-29T01:29:27.533" v="217" actId="478"/>
          <ac:picMkLst>
            <pc:docMk/>
            <pc:sldMk cId="1287263560" sldId="309"/>
            <ac:picMk id="5" creationId="{D8D4FC95-0CEF-48EC-8485-E897C8F6F3BA}"/>
          </ac:picMkLst>
        </pc:picChg>
        <pc:picChg chg="add mod">
          <ac:chgData name="Mehmet Demir" userId="8aeb60c9-8010-4491-9710-a4e50247be4f" providerId="ADAL" clId="{CBDCC141-9467-4C83-AFE1-9EB93EA5B2B4}" dt="2018-11-29T01:29:53.536" v="256" actId="14100"/>
          <ac:picMkLst>
            <pc:docMk/>
            <pc:sldMk cId="1287263560" sldId="309"/>
            <ac:picMk id="7" creationId="{84C5D610-C3F6-44AA-8D95-EACDF34FA736}"/>
          </ac:picMkLst>
        </pc:picChg>
        <pc:picChg chg="del">
          <ac:chgData name="Mehmet Demir" userId="8aeb60c9-8010-4491-9710-a4e50247be4f" providerId="ADAL" clId="{CBDCC141-9467-4C83-AFE1-9EB93EA5B2B4}" dt="2018-11-29T01:27:22.133" v="191" actId="478"/>
          <ac:picMkLst>
            <pc:docMk/>
            <pc:sldMk cId="1287263560" sldId="309"/>
            <ac:picMk id="10" creationId="{CBFA0349-C713-4255-A3BF-09A7B9FECB6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E6F0FA-5765-9041-9CB7-B05CBF346BE3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653E73FC-8097-1743-89D8-F628AE4A868A}">
      <dgm:prSet phldrT="[Text]"/>
      <dgm:spPr/>
      <dgm:t>
        <a:bodyPr/>
        <a:lstStyle/>
        <a:p>
          <a:r>
            <a:rPr lang="en-US" dirty="0"/>
            <a:t>Develop the contract </a:t>
          </a:r>
        </a:p>
      </dgm:t>
    </dgm:pt>
    <dgm:pt modelId="{72F5B0AE-B359-F147-A232-8D72FEC63435}" type="parTrans" cxnId="{3A761960-3669-624D-948D-DFCDA6FD958B}">
      <dgm:prSet/>
      <dgm:spPr/>
      <dgm:t>
        <a:bodyPr/>
        <a:lstStyle/>
        <a:p>
          <a:endParaRPr lang="en-US"/>
        </a:p>
      </dgm:t>
    </dgm:pt>
    <dgm:pt modelId="{505DE57E-CA60-804D-B044-DACDFFE8D8CD}" type="sibTrans" cxnId="{3A761960-3669-624D-948D-DFCDA6FD958B}">
      <dgm:prSet/>
      <dgm:spPr/>
      <dgm:t>
        <a:bodyPr/>
        <a:lstStyle/>
        <a:p>
          <a:endParaRPr lang="en-US"/>
        </a:p>
      </dgm:t>
    </dgm:pt>
    <dgm:pt modelId="{884A5E80-E7B8-4A4A-A943-AB9CDDB23926}">
      <dgm:prSet phldrT="[Text]"/>
      <dgm:spPr/>
      <dgm:t>
        <a:bodyPr/>
        <a:lstStyle/>
        <a:p>
          <a:r>
            <a:rPr lang="en-US" dirty="0"/>
            <a:t>Add the contract to the blockchain</a:t>
          </a:r>
        </a:p>
      </dgm:t>
    </dgm:pt>
    <dgm:pt modelId="{87A5CCBE-0542-B243-83D4-90401677EF2E}" type="parTrans" cxnId="{DCB19D7A-EE8F-AF4C-8D38-D9B7A9894A55}">
      <dgm:prSet/>
      <dgm:spPr/>
      <dgm:t>
        <a:bodyPr/>
        <a:lstStyle/>
        <a:p>
          <a:endParaRPr lang="en-US"/>
        </a:p>
      </dgm:t>
    </dgm:pt>
    <dgm:pt modelId="{A09C208E-821A-2C40-BC6C-A4CF8D823A23}" type="sibTrans" cxnId="{DCB19D7A-EE8F-AF4C-8D38-D9B7A9894A55}">
      <dgm:prSet/>
      <dgm:spPr/>
      <dgm:t>
        <a:bodyPr/>
        <a:lstStyle/>
        <a:p>
          <a:endParaRPr lang="en-US"/>
        </a:p>
      </dgm:t>
    </dgm:pt>
    <dgm:pt modelId="{BCBE8A4E-CB38-4742-9C7F-C2AC450026BD}">
      <dgm:prSet phldrT="[Text]"/>
      <dgm:spPr/>
      <dgm:t>
        <a:bodyPr/>
        <a:lstStyle/>
        <a:p>
          <a:r>
            <a:rPr lang="en-US" dirty="0"/>
            <a:t>Send money to the contract *</a:t>
          </a:r>
        </a:p>
      </dgm:t>
    </dgm:pt>
    <dgm:pt modelId="{8168EA16-BDA3-CD40-99C8-9EA37B2A4D5E}" type="parTrans" cxnId="{CD0790DD-ECED-2341-8397-710C147234A3}">
      <dgm:prSet/>
      <dgm:spPr/>
      <dgm:t>
        <a:bodyPr/>
        <a:lstStyle/>
        <a:p>
          <a:endParaRPr lang="en-US"/>
        </a:p>
      </dgm:t>
    </dgm:pt>
    <dgm:pt modelId="{05C9106D-EC70-154C-8D3B-72EC598C59F4}" type="sibTrans" cxnId="{CD0790DD-ECED-2341-8397-710C147234A3}">
      <dgm:prSet/>
      <dgm:spPr/>
      <dgm:t>
        <a:bodyPr/>
        <a:lstStyle/>
        <a:p>
          <a:endParaRPr lang="en-US"/>
        </a:p>
      </dgm:t>
    </dgm:pt>
    <dgm:pt modelId="{C2BBCB64-BF96-F840-A850-46F549D3B678}">
      <dgm:prSet phldrT="[Text]"/>
      <dgm:spPr/>
      <dgm:t>
        <a:bodyPr/>
        <a:lstStyle/>
        <a:p>
          <a:r>
            <a:rPr lang="en-US" dirty="0"/>
            <a:t>Invoke methods *</a:t>
          </a:r>
        </a:p>
        <a:p>
          <a:r>
            <a:rPr lang="en-US" dirty="0"/>
            <a:t>with “gas”</a:t>
          </a:r>
        </a:p>
      </dgm:t>
    </dgm:pt>
    <dgm:pt modelId="{774A13FA-57C3-DD4C-9D2A-6EABF5B1BEF5}" type="parTrans" cxnId="{E6F25CDD-5161-BA49-8F6C-6B9AE9BF30F5}">
      <dgm:prSet/>
      <dgm:spPr/>
      <dgm:t>
        <a:bodyPr/>
        <a:lstStyle/>
        <a:p>
          <a:endParaRPr lang="en-US"/>
        </a:p>
      </dgm:t>
    </dgm:pt>
    <dgm:pt modelId="{19CAF43A-A6D7-7E46-B289-B8A4BB081E1D}" type="sibTrans" cxnId="{E6F25CDD-5161-BA49-8F6C-6B9AE9BF30F5}">
      <dgm:prSet/>
      <dgm:spPr/>
      <dgm:t>
        <a:bodyPr/>
        <a:lstStyle/>
        <a:p>
          <a:endParaRPr lang="en-US"/>
        </a:p>
      </dgm:t>
    </dgm:pt>
    <dgm:pt modelId="{655B7F8E-51E8-064F-BD51-9212783894DD}">
      <dgm:prSet phldrT="[Text]"/>
      <dgm:spPr/>
      <dgm:t>
        <a:bodyPr/>
        <a:lstStyle/>
        <a:p>
          <a:r>
            <a:rPr lang="en-US" dirty="0"/>
            <a:t>Terminate, finalize, suicide</a:t>
          </a:r>
        </a:p>
      </dgm:t>
    </dgm:pt>
    <dgm:pt modelId="{652A0206-8357-994B-AFC0-C3F5BCCBD5CB}" type="parTrans" cxnId="{22B68C87-5388-2B49-8C96-FC56FA27DA79}">
      <dgm:prSet/>
      <dgm:spPr/>
      <dgm:t>
        <a:bodyPr/>
        <a:lstStyle/>
        <a:p>
          <a:endParaRPr lang="en-US"/>
        </a:p>
      </dgm:t>
    </dgm:pt>
    <dgm:pt modelId="{B437BE86-5CF9-7348-8045-9A722778B6F0}" type="sibTrans" cxnId="{22B68C87-5388-2B49-8C96-FC56FA27DA79}">
      <dgm:prSet/>
      <dgm:spPr/>
      <dgm:t>
        <a:bodyPr/>
        <a:lstStyle/>
        <a:p>
          <a:endParaRPr lang="en-US"/>
        </a:p>
      </dgm:t>
    </dgm:pt>
    <dgm:pt modelId="{B8C565BE-E857-1D4B-99B9-9725ADFE0A28}" type="pres">
      <dgm:prSet presAssocID="{3EE6F0FA-5765-9041-9CB7-B05CBF346BE3}" presName="Name0" presStyleCnt="0">
        <dgm:presLayoutVars>
          <dgm:dir/>
          <dgm:resizeHandles val="exact"/>
        </dgm:presLayoutVars>
      </dgm:prSet>
      <dgm:spPr/>
    </dgm:pt>
    <dgm:pt modelId="{7D994ACA-EC39-B744-98BF-BFE2FB02EFC2}" type="pres">
      <dgm:prSet presAssocID="{653E73FC-8097-1743-89D8-F628AE4A868A}" presName="node" presStyleLbl="node1" presStyleIdx="0" presStyleCnt="5">
        <dgm:presLayoutVars>
          <dgm:bulletEnabled val="1"/>
        </dgm:presLayoutVars>
      </dgm:prSet>
      <dgm:spPr/>
    </dgm:pt>
    <dgm:pt modelId="{9214E36D-072F-7A4E-BC56-4EE46E5DE73A}" type="pres">
      <dgm:prSet presAssocID="{505DE57E-CA60-804D-B044-DACDFFE8D8CD}" presName="sibTrans" presStyleLbl="sibTrans2D1" presStyleIdx="0" presStyleCnt="4"/>
      <dgm:spPr/>
    </dgm:pt>
    <dgm:pt modelId="{EB381063-E913-A84B-9168-DECF1536ED33}" type="pres">
      <dgm:prSet presAssocID="{505DE57E-CA60-804D-B044-DACDFFE8D8CD}" presName="connectorText" presStyleLbl="sibTrans2D1" presStyleIdx="0" presStyleCnt="4"/>
      <dgm:spPr/>
    </dgm:pt>
    <dgm:pt modelId="{F65A1AAA-DEFB-7545-8021-185519DCEDDF}" type="pres">
      <dgm:prSet presAssocID="{884A5E80-E7B8-4A4A-A943-AB9CDDB23926}" presName="node" presStyleLbl="node1" presStyleIdx="1" presStyleCnt="5">
        <dgm:presLayoutVars>
          <dgm:bulletEnabled val="1"/>
        </dgm:presLayoutVars>
      </dgm:prSet>
      <dgm:spPr/>
    </dgm:pt>
    <dgm:pt modelId="{D04604EE-DB0F-EB41-BA8E-F798C665D5E9}" type="pres">
      <dgm:prSet presAssocID="{A09C208E-821A-2C40-BC6C-A4CF8D823A23}" presName="sibTrans" presStyleLbl="sibTrans2D1" presStyleIdx="1" presStyleCnt="4"/>
      <dgm:spPr/>
    </dgm:pt>
    <dgm:pt modelId="{5ECEEE26-35B4-2348-A245-09535C029F39}" type="pres">
      <dgm:prSet presAssocID="{A09C208E-821A-2C40-BC6C-A4CF8D823A23}" presName="connectorText" presStyleLbl="sibTrans2D1" presStyleIdx="1" presStyleCnt="4"/>
      <dgm:spPr/>
    </dgm:pt>
    <dgm:pt modelId="{57CEC8AD-5B73-8441-8E83-3BE6DDB4F69D}" type="pres">
      <dgm:prSet presAssocID="{BCBE8A4E-CB38-4742-9C7F-C2AC450026BD}" presName="node" presStyleLbl="node1" presStyleIdx="2" presStyleCnt="5">
        <dgm:presLayoutVars>
          <dgm:bulletEnabled val="1"/>
        </dgm:presLayoutVars>
      </dgm:prSet>
      <dgm:spPr/>
    </dgm:pt>
    <dgm:pt modelId="{1AE570AC-1B15-1F42-90C3-804B8F560E7B}" type="pres">
      <dgm:prSet presAssocID="{05C9106D-EC70-154C-8D3B-72EC598C59F4}" presName="sibTrans" presStyleLbl="sibTrans2D1" presStyleIdx="2" presStyleCnt="4"/>
      <dgm:spPr/>
    </dgm:pt>
    <dgm:pt modelId="{5B04584A-DEE2-9446-A451-90C8A68ACACC}" type="pres">
      <dgm:prSet presAssocID="{05C9106D-EC70-154C-8D3B-72EC598C59F4}" presName="connectorText" presStyleLbl="sibTrans2D1" presStyleIdx="2" presStyleCnt="4"/>
      <dgm:spPr/>
    </dgm:pt>
    <dgm:pt modelId="{B20FC730-CDC9-E646-AD69-DEAE1DB67B9B}" type="pres">
      <dgm:prSet presAssocID="{C2BBCB64-BF96-F840-A850-46F549D3B678}" presName="node" presStyleLbl="node1" presStyleIdx="3" presStyleCnt="5">
        <dgm:presLayoutVars>
          <dgm:bulletEnabled val="1"/>
        </dgm:presLayoutVars>
      </dgm:prSet>
      <dgm:spPr/>
    </dgm:pt>
    <dgm:pt modelId="{65CD894C-0D54-9C40-9B84-312D7484F8D2}" type="pres">
      <dgm:prSet presAssocID="{19CAF43A-A6D7-7E46-B289-B8A4BB081E1D}" presName="sibTrans" presStyleLbl="sibTrans2D1" presStyleIdx="3" presStyleCnt="4"/>
      <dgm:spPr/>
    </dgm:pt>
    <dgm:pt modelId="{31FD9C80-DF1F-B44D-A6DF-621DEF77BA84}" type="pres">
      <dgm:prSet presAssocID="{19CAF43A-A6D7-7E46-B289-B8A4BB081E1D}" presName="connectorText" presStyleLbl="sibTrans2D1" presStyleIdx="3" presStyleCnt="4"/>
      <dgm:spPr/>
    </dgm:pt>
    <dgm:pt modelId="{E34EB221-B78D-794E-98A6-5DFF4C07EC96}" type="pres">
      <dgm:prSet presAssocID="{655B7F8E-51E8-064F-BD51-9212783894DD}" presName="node" presStyleLbl="node1" presStyleIdx="4" presStyleCnt="5">
        <dgm:presLayoutVars>
          <dgm:bulletEnabled val="1"/>
        </dgm:presLayoutVars>
      </dgm:prSet>
      <dgm:spPr/>
    </dgm:pt>
  </dgm:ptLst>
  <dgm:cxnLst>
    <dgm:cxn modelId="{5E1F6B02-80DF-C84C-ABCA-F6A737AF1E46}" type="presOf" srcId="{655B7F8E-51E8-064F-BD51-9212783894DD}" destId="{E34EB221-B78D-794E-98A6-5DFF4C07EC96}" srcOrd="0" destOrd="0" presId="urn:microsoft.com/office/officeart/2005/8/layout/process1"/>
    <dgm:cxn modelId="{257C3D0A-1F2B-B940-9C9C-7FBF6CEA1105}" type="presOf" srcId="{653E73FC-8097-1743-89D8-F628AE4A868A}" destId="{7D994ACA-EC39-B744-98BF-BFE2FB02EFC2}" srcOrd="0" destOrd="0" presId="urn:microsoft.com/office/officeart/2005/8/layout/process1"/>
    <dgm:cxn modelId="{45006B0C-911B-0541-94F2-78D72B66D09F}" type="presOf" srcId="{19CAF43A-A6D7-7E46-B289-B8A4BB081E1D}" destId="{31FD9C80-DF1F-B44D-A6DF-621DEF77BA84}" srcOrd="1" destOrd="0" presId="urn:microsoft.com/office/officeart/2005/8/layout/process1"/>
    <dgm:cxn modelId="{8DB46C20-786F-8045-A844-117DAD16694D}" type="presOf" srcId="{05C9106D-EC70-154C-8D3B-72EC598C59F4}" destId="{5B04584A-DEE2-9446-A451-90C8A68ACACC}" srcOrd="1" destOrd="0" presId="urn:microsoft.com/office/officeart/2005/8/layout/process1"/>
    <dgm:cxn modelId="{2B5AEA2C-43D5-B747-884F-EF7A346E4AA3}" type="presOf" srcId="{A09C208E-821A-2C40-BC6C-A4CF8D823A23}" destId="{5ECEEE26-35B4-2348-A245-09535C029F39}" srcOrd="1" destOrd="0" presId="urn:microsoft.com/office/officeart/2005/8/layout/process1"/>
    <dgm:cxn modelId="{39337F38-0C6F-8D42-B8A0-5709A829FB9D}" type="presOf" srcId="{05C9106D-EC70-154C-8D3B-72EC598C59F4}" destId="{1AE570AC-1B15-1F42-90C3-804B8F560E7B}" srcOrd="0" destOrd="0" presId="urn:microsoft.com/office/officeart/2005/8/layout/process1"/>
    <dgm:cxn modelId="{8B19B838-B23C-D84E-A50C-97BA14804859}" type="presOf" srcId="{3EE6F0FA-5765-9041-9CB7-B05CBF346BE3}" destId="{B8C565BE-E857-1D4B-99B9-9725ADFE0A28}" srcOrd="0" destOrd="0" presId="urn:microsoft.com/office/officeart/2005/8/layout/process1"/>
    <dgm:cxn modelId="{A0ADA33B-C55E-AC4F-8A66-0B2507A11F0B}" type="presOf" srcId="{BCBE8A4E-CB38-4742-9C7F-C2AC450026BD}" destId="{57CEC8AD-5B73-8441-8E83-3BE6DDB4F69D}" srcOrd="0" destOrd="0" presId="urn:microsoft.com/office/officeart/2005/8/layout/process1"/>
    <dgm:cxn modelId="{3A761960-3669-624D-948D-DFCDA6FD958B}" srcId="{3EE6F0FA-5765-9041-9CB7-B05CBF346BE3}" destId="{653E73FC-8097-1743-89D8-F628AE4A868A}" srcOrd="0" destOrd="0" parTransId="{72F5B0AE-B359-F147-A232-8D72FEC63435}" sibTransId="{505DE57E-CA60-804D-B044-DACDFFE8D8CD}"/>
    <dgm:cxn modelId="{1BD59D41-4606-B14A-9026-2698F53F486D}" type="presOf" srcId="{19CAF43A-A6D7-7E46-B289-B8A4BB081E1D}" destId="{65CD894C-0D54-9C40-9B84-312D7484F8D2}" srcOrd="0" destOrd="0" presId="urn:microsoft.com/office/officeart/2005/8/layout/process1"/>
    <dgm:cxn modelId="{734DC367-0129-2140-99BE-C9C578D16138}" type="presOf" srcId="{884A5E80-E7B8-4A4A-A943-AB9CDDB23926}" destId="{F65A1AAA-DEFB-7545-8021-185519DCEDDF}" srcOrd="0" destOrd="0" presId="urn:microsoft.com/office/officeart/2005/8/layout/process1"/>
    <dgm:cxn modelId="{023D5250-17EA-7644-B1ED-BFF55CCF7AF9}" type="presOf" srcId="{C2BBCB64-BF96-F840-A850-46F549D3B678}" destId="{B20FC730-CDC9-E646-AD69-DEAE1DB67B9B}" srcOrd="0" destOrd="0" presId="urn:microsoft.com/office/officeart/2005/8/layout/process1"/>
    <dgm:cxn modelId="{E297BD73-30F0-6549-B027-96BA3F759A88}" type="presOf" srcId="{505DE57E-CA60-804D-B044-DACDFFE8D8CD}" destId="{9214E36D-072F-7A4E-BC56-4EE46E5DE73A}" srcOrd="0" destOrd="0" presId="urn:microsoft.com/office/officeart/2005/8/layout/process1"/>
    <dgm:cxn modelId="{DCB19D7A-EE8F-AF4C-8D38-D9B7A9894A55}" srcId="{3EE6F0FA-5765-9041-9CB7-B05CBF346BE3}" destId="{884A5E80-E7B8-4A4A-A943-AB9CDDB23926}" srcOrd="1" destOrd="0" parTransId="{87A5CCBE-0542-B243-83D4-90401677EF2E}" sibTransId="{A09C208E-821A-2C40-BC6C-A4CF8D823A23}"/>
    <dgm:cxn modelId="{D2B15F81-4049-3E47-B5A5-A8F414CCD8D3}" type="presOf" srcId="{A09C208E-821A-2C40-BC6C-A4CF8D823A23}" destId="{D04604EE-DB0F-EB41-BA8E-F798C665D5E9}" srcOrd="0" destOrd="0" presId="urn:microsoft.com/office/officeart/2005/8/layout/process1"/>
    <dgm:cxn modelId="{22B68C87-5388-2B49-8C96-FC56FA27DA79}" srcId="{3EE6F0FA-5765-9041-9CB7-B05CBF346BE3}" destId="{655B7F8E-51E8-064F-BD51-9212783894DD}" srcOrd="4" destOrd="0" parTransId="{652A0206-8357-994B-AFC0-C3F5BCCBD5CB}" sibTransId="{B437BE86-5CF9-7348-8045-9A722778B6F0}"/>
    <dgm:cxn modelId="{7E6920AD-D5AB-1D43-8A8A-30B276FCAD74}" type="presOf" srcId="{505DE57E-CA60-804D-B044-DACDFFE8D8CD}" destId="{EB381063-E913-A84B-9168-DECF1536ED33}" srcOrd="1" destOrd="0" presId="urn:microsoft.com/office/officeart/2005/8/layout/process1"/>
    <dgm:cxn modelId="{E6F25CDD-5161-BA49-8F6C-6B9AE9BF30F5}" srcId="{3EE6F0FA-5765-9041-9CB7-B05CBF346BE3}" destId="{C2BBCB64-BF96-F840-A850-46F549D3B678}" srcOrd="3" destOrd="0" parTransId="{774A13FA-57C3-DD4C-9D2A-6EABF5B1BEF5}" sibTransId="{19CAF43A-A6D7-7E46-B289-B8A4BB081E1D}"/>
    <dgm:cxn modelId="{CD0790DD-ECED-2341-8397-710C147234A3}" srcId="{3EE6F0FA-5765-9041-9CB7-B05CBF346BE3}" destId="{BCBE8A4E-CB38-4742-9C7F-C2AC450026BD}" srcOrd="2" destOrd="0" parTransId="{8168EA16-BDA3-CD40-99C8-9EA37B2A4D5E}" sibTransId="{05C9106D-EC70-154C-8D3B-72EC598C59F4}"/>
    <dgm:cxn modelId="{379A4763-B7DC-7448-B91D-BF410E96702B}" type="presParOf" srcId="{B8C565BE-E857-1D4B-99B9-9725ADFE0A28}" destId="{7D994ACA-EC39-B744-98BF-BFE2FB02EFC2}" srcOrd="0" destOrd="0" presId="urn:microsoft.com/office/officeart/2005/8/layout/process1"/>
    <dgm:cxn modelId="{6FE4E6A3-03CF-B44D-B09D-E12E9B7BA075}" type="presParOf" srcId="{B8C565BE-E857-1D4B-99B9-9725ADFE0A28}" destId="{9214E36D-072F-7A4E-BC56-4EE46E5DE73A}" srcOrd="1" destOrd="0" presId="urn:microsoft.com/office/officeart/2005/8/layout/process1"/>
    <dgm:cxn modelId="{18A78059-E7C4-9447-8244-CC62521B2D79}" type="presParOf" srcId="{9214E36D-072F-7A4E-BC56-4EE46E5DE73A}" destId="{EB381063-E913-A84B-9168-DECF1536ED33}" srcOrd="0" destOrd="0" presId="urn:microsoft.com/office/officeart/2005/8/layout/process1"/>
    <dgm:cxn modelId="{6592D99B-60FC-9543-9302-159DB668B1D9}" type="presParOf" srcId="{B8C565BE-E857-1D4B-99B9-9725ADFE0A28}" destId="{F65A1AAA-DEFB-7545-8021-185519DCEDDF}" srcOrd="2" destOrd="0" presId="urn:microsoft.com/office/officeart/2005/8/layout/process1"/>
    <dgm:cxn modelId="{AB8DDA9B-7632-3B41-A3D3-9C10315D0E12}" type="presParOf" srcId="{B8C565BE-E857-1D4B-99B9-9725ADFE0A28}" destId="{D04604EE-DB0F-EB41-BA8E-F798C665D5E9}" srcOrd="3" destOrd="0" presId="urn:microsoft.com/office/officeart/2005/8/layout/process1"/>
    <dgm:cxn modelId="{E27B94FE-76B0-8F44-A09C-1CF27E1BE0B9}" type="presParOf" srcId="{D04604EE-DB0F-EB41-BA8E-F798C665D5E9}" destId="{5ECEEE26-35B4-2348-A245-09535C029F39}" srcOrd="0" destOrd="0" presId="urn:microsoft.com/office/officeart/2005/8/layout/process1"/>
    <dgm:cxn modelId="{0B564C1F-317A-074D-889E-5E964CFC93BF}" type="presParOf" srcId="{B8C565BE-E857-1D4B-99B9-9725ADFE0A28}" destId="{57CEC8AD-5B73-8441-8E83-3BE6DDB4F69D}" srcOrd="4" destOrd="0" presId="urn:microsoft.com/office/officeart/2005/8/layout/process1"/>
    <dgm:cxn modelId="{2407D30C-8D61-9B48-8656-33582538BEEA}" type="presParOf" srcId="{B8C565BE-E857-1D4B-99B9-9725ADFE0A28}" destId="{1AE570AC-1B15-1F42-90C3-804B8F560E7B}" srcOrd="5" destOrd="0" presId="urn:microsoft.com/office/officeart/2005/8/layout/process1"/>
    <dgm:cxn modelId="{5F671F1F-EE56-AF42-8288-5E0317CDD80D}" type="presParOf" srcId="{1AE570AC-1B15-1F42-90C3-804B8F560E7B}" destId="{5B04584A-DEE2-9446-A451-90C8A68ACACC}" srcOrd="0" destOrd="0" presId="urn:microsoft.com/office/officeart/2005/8/layout/process1"/>
    <dgm:cxn modelId="{E50ADD29-18B5-8545-AE59-EF7C3CCA10BF}" type="presParOf" srcId="{B8C565BE-E857-1D4B-99B9-9725ADFE0A28}" destId="{B20FC730-CDC9-E646-AD69-DEAE1DB67B9B}" srcOrd="6" destOrd="0" presId="urn:microsoft.com/office/officeart/2005/8/layout/process1"/>
    <dgm:cxn modelId="{D80E2299-C9C5-5A45-9323-1D1C8CEFA72C}" type="presParOf" srcId="{B8C565BE-E857-1D4B-99B9-9725ADFE0A28}" destId="{65CD894C-0D54-9C40-9B84-312D7484F8D2}" srcOrd="7" destOrd="0" presId="urn:microsoft.com/office/officeart/2005/8/layout/process1"/>
    <dgm:cxn modelId="{82ED90BF-03B4-7547-BE12-51C0253D8173}" type="presParOf" srcId="{65CD894C-0D54-9C40-9B84-312D7484F8D2}" destId="{31FD9C80-DF1F-B44D-A6DF-621DEF77BA84}" srcOrd="0" destOrd="0" presId="urn:microsoft.com/office/officeart/2005/8/layout/process1"/>
    <dgm:cxn modelId="{6D7F56BF-C96A-5746-9DAC-12C1A30301F8}" type="presParOf" srcId="{B8C565BE-E857-1D4B-99B9-9725ADFE0A28}" destId="{E34EB221-B78D-794E-98A6-5DFF4C07EC9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94ACA-EC39-B744-98BF-BFE2FB02EFC2}">
      <dsp:nvSpPr>
        <dsp:cNvPr id="0" name=""/>
        <dsp:cNvSpPr/>
      </dsp:nvSpPr>
      <dsp:spPr>
        <a:xfrm>
          <a:off x="5148" y="739493"/>
          <a:ext cx="1596153" cy="11821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Develop the contract </a:t>
          </a:r>
        </a:p>
      </dsp:txBody>
      <dsp:txXfrm>
        <a:off x="39772" y="774117"/>
        <a:ext cx="1526905" cy="1112902"/>
      </dsp:txXfrm>
    </dsp:sp>
    <dsp:sp modelId="{9214E36D-072F-7A4E-BC56-4EE46E5DE73A}">
      <dsp:nvSpPr>
        <dsp:cNvPr id="0" name=""/>
        <dsp:cNvSpPr/>
      </dsp:nvSpPr>
      <dsp:spPr>
        <a:xfrm>
          <a:off x="1760917" y="1132646"/>
          <a:ext cx="338384" cy="3958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760917" y="1211815"/>
        <a:ext cx="236869" cy="237507"/>
      </dsp:txXfrm>
    </dsp:sp>
    <dsp:sp modelId="{F65A1AAA-DEFB-7545-8021-185519DCEDDF}">
      <dsp:nvSpPr>
        <dsp:cNvPr id="0" name=""/>
        <dsp:cNvSpPr/>
      </dsp:nvSpPr>
      <dsp:spPr>
        <a:xfrm>
          <a:off x="2239763" y="739493"/>
          <a:ext cx="1596153" cy="11821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 the contract to the blockchain</a:t>
          </a:r>
        </a:p>
      </dsp:txBody>
      <dsp:txXfrm>
        <a:off x="2274387" y="774117"/>
        <a:ext cx="1526905" cy="1112902"/>
      </dsp:txXfrm>
    </dsp:sp>
    <dsp:sp modelId="{D04604EE-DB0F-EB41-BA8E-F798C665D5E9}">
      <dsp:nvSpPr>
        <dsp:cNvPr id="0" name=""/>
        <dsp:cNvSpPr/>
      </dsp:nvSpPr>
      <dsp:spPr>
        <a:xfrm>
          <a:off x="3995531" y="1132646"/>
          <a:ext cx="338384" cy="3958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995531" y="1211815"/>
        <a:ext cx="236869" cy="237507"/>
      </dsp:txXfrm>
    </dsp:sp>
    <dsp:sp modelId="{57CEC8AD-5B73-8441-8E83-3BE6DDB4F69D}">
      <dsp:nvSpPr>
        <dsp:cNvPr id="0" name=""/>
        <dsp:cNvSpPr/>
      </dsp:nvSpPr>
      <dsp:spPr>
        <a:xfrm>
          <a:off x="4474377" y="739493"/>
          <a:ext cx="1596153" cy="11821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Send money to the contract *</a:t>
          </a:r>
        </a:p>
      </dsp:txBody>
      <dsp:txXfrm>
        <a:off x="4509001" y="774117"/>
        <a:ext cx="1526905" cy="1112902"/>
      </dsp:txXfrm>
    </dsp:sp>
    <dsp:sp modelId="{1AE570AC-1B15-1F42-90C3-804B8F560E7B}">
      <dsp:nvSpPr>
        <dsp:cNvPr id="0" name=""/>
        <dsp:cNvSpPr/>
      </dsp:nvSpPr>
      <dsp:spPr>
        <a:xfrm>
          <a:off x="6230145" y="1132646"/>
          <a:ext cx="338384" cy="3958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230145" y="1211815"/>
        <a:ext cx="236869" cy="237507"/>
      </dsp:txXfrm>
    </dsp:sp>
    <dsp:sp modelId="{B20FC730-CDC9-E646-AD69-DEAE1DB67B9B}">
      <dsp:nvSpPr>
        <dsp:cNvPr id="0" name=""/>
        <dsp:cNvSpPr/>
      </dsp:nvSpPr>
      <dsp:spPr>
        <a:xfrm>
          <a:off x="6708991" y="739493"/>
          <a:ext cx="1596153" cy="11821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Invoke methods *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with “gas”</a:t>
          </a:r>
        </a:p>
      </dsp:txBody>
      <dsp:txXfrm>
        <a:off x="6743615" y="774117"/>
        <a:ext cx="1526905" cy="1112902"/>
      </dsp:txXfrm>
    </dsp:sp>
    <dsp:sp modelId="{65CD894C-0D54-9C40-9B84-312D7484F8D2}">
      <dsp:nvSpPr>
        <dsp:cNvPr id="0" name=""/>
        <dsp:cNvSpPr/>
      </dsp:nvSpPr>
      <dsp:spPr>
        <a:xfrm>
          <a:off x="8464760" y="1132646"/>
          <a:ext cx="338384" cy="3958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464760" y="1211815"/>
        <a:ext cx="236869" cy="237507"/>
      </dsp:txXfrm>
    </dsp:sp>
    <dsp:sp modelId="{E34EB221-B78D-794E-98A6-5DFF4C07EC96}">
      <dsp:nvSpPr>
        <dsp:cNvPr id="0" name=""/>
        <dsp:cNvSpPr/>
      </dsp:nvSpPr>
      <dsp:spPr>
        <a:xfrm>
          <a:off x="8943606" y="739493"/>
          <a:ext cx="1596153" cy="11821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Terminate, finalize, suicide</a:t>
          </a:r>
        </a:p>
      </dsp:txBody>
      <dsp:txXfrm>
        <a:off x="8978230" y="774117"/>
        <a:ext cx="1526905" cy="1112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E0B851-7AB5-0240-A23F-427D7BA33D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FF2BF-B660-AC43-AD5F-C239B5FC3A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6BCE0-AFC5-5D4A-A56B-419517354C4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93E35-3CF6-8C4F-BACB-012151CC27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4DD91-A9A0-D84F-8A0A-D6ACB65F0B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3E19D-5146-F244-A3C3-26168230A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01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D84E0-D1F2-4823-87D9-F832A9CA0689}" type="datetimeFigureOut">
              <a:rPr lang="en-CA" smtClean="0"/>
              <a:t>2018-11-28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45D9D-5003-487E-82E0-F74B0DF049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539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72B48-FA61-584C-AD7E-A62697C40A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29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62780-E92A-2846-B5D8-A72C49F801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06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45D9D-5003-487E-82E0-F74B0DF04906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96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10182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834639"/>
            <a:ext cx="216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5257798"/>
            <a:ext cx="6811200" cy="180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326906" y="2379289"/>
            <a:ext cx="864000" cy="180000"/>
          </a:xfrm>
          <a:prstGeom prst="rect">
            <a:avLst/>
          </a:prstGeom>
          <a:solidFill>
            <a:srgbClr val="004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0" y="253614"/>
            <a:ext cx="2160000" cy="365125"/>
          </a:xfrm>
        </p:spPr>
        <p:txBody>
          <a:bodyPr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74F6F3D3-1745-0344-9322-C4FAE3731E48}" type="datetime1">
              <a:rPr lang="en-CA" smtClean="0"/>
              <a:t>2018-11-28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524000" y="6356350"/>
            <a:ext cx="5106988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C55225-E97E-9340-AA0A-C4EA9F4107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17290" y="5807676"/>
            <a:ext cx="2174709" cy="105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5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8" y="660038"/>
            <a:ext cx="9524643" cy="529200"/>
          </a:xfrm>
        </p:spPr>
        <p:txBody>
          <a:bodyPr>
            <a:normAutofit/>
          </a:bodyPr>
          <a:lstStyle>
            <a:lvl1pPr>
              <a:defRPr sz="1800" b="1">
                <a:solidFill>
                  <a:srgbClr val="10182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7163174"/>
            <a:ext cx="2743200" cy="365125"/>
          </a:xfrm>
        </p:spPr>
        <p:txBody>
          <a:bodyPr/>
          <a:lstStyle/>
          <a:p>
            <a:fld id="{5FA78A3C-B9F8-6B4E-B337-963D26E92060}" type="datetime1">
              <a:rPr lang="en-CA" smtClean="0"/>
              <a:t>2018-11-28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2592388" cy="365125"/>
          </a:xfrm>
        </p:spPr>
        <p:txBody>
          <a:bodyPr/>
          <a:lstStyle>
            <a:lvl1pPr algn="l"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88456" y="6356350"/>
            <a:ext cx="1728259" cy="365125"/>
          </a:xfrm>
        </p:spPr>
        <p:txBody>
          <a:bodyPr/>
          <a:lstStyle>
            <a:lvl1pPr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834638"/>
            <a:ext cx="838200" cy="180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181538"/>
            <a:ext cx="6630988" cy="180000"/>
          </a:xfrm>
          <a:prstGeom prst="rect">
            <a:avLst/>
          </a:prstGeom>
          <a:solidFill>
            <a:srgbClr val="00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3"/>
          </p:nvPr>
        </p:nvSpPr>
        <p:spPr>
          <a:xfrm>
            <a:off x="838199" y="1278110"/>
            <a:ext cx="9524643" cy="4358569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1353800" y="2379289"/>
            <a:ext cx="864000" cy="180000"/>
          </a:xfrm>
          <a:prstGeom prst="rect">
            <a:avLst/>
          </a:prstGeom>
          <a:solidFill>
            <a:srgbClr val="004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F5B28F-0F28-1E4C-BA8B-85D07565BC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17290" y="5807676"/>
            <a:ext cx="2174709" cy="105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7163174"/>
            <a:ext cx="2743200" cy="365125"/>
          </a:xfrm>
        </p:spPr>
        <p:txBody>
          <a:bodyPr/>
          <a:lstStyle/>
          <a:p>
            <a:fld id="{82C5709A-A1EE-A943-9598-FF6383EA6C97}" type="datetime1">
              <a:rPr lang="en-CA" smtClean="0"/>
              <a:t>2018-11-28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2592388" cy="365125"/>
          </a:xfrm>
        </p:spPr>
        <p:txBody>
          <a:bodyPr/>
          <a:lstStyle>
            <a:lvl1pPr algn="l"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88456" y="6356350"/>
            <a:ext cx="1728259" cy="365125"/>
          </a:xfrm>
        </p:spPr>
        <p:txBody>
          <a:bodyPr/>
          <a:lstStyle>
            <a:lvl1pPr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834638"/>
            <a:ext cx="838200" cy="180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181538"/>
            <a:ext cx="6630988" cy="180000"/>
          </a:xfrm>
          <a:prstGeom prst="rect">
            <a:avLst/>
          </a:prstGeom>
          <a:solidFill>
            <a:srgbClr val="00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326906" y="2379289"/>
            <a:ext cx="864000" cy="180000"/>
          </a:xfrm>
          <a:prstGeom prst="rect">
            <a:avLst/>
          </a:prstGeom>
          <a:solidFill>
            <a:srgbClr val="004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C22C84-53E7-7F4D-B7A3-DF009098C9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17290" y="5807676"/>
            <a:ext cx="2174709" cy="105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7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834639"/>
            <a:ext cx="216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5257798"/>
            <a:ext cx="6811200" cy="180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326906" y="2379289"/>
            <a:ext cx="864000" cy="180000"/>
          </a:xfrm>
          <a:prstGeom prst="rect">
            <a:avLst/>
          </a:prstGeom>
          <a:solidFill>
            <a:srgbClr val="004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0" y="253614"/>
            <a:ext cx="21600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F314DF02-8546-9248-9283-B5ACA0E30F36}" type="datetime1">
              <a:rPr lang="en-CA" smtClean="0"/>
              <a:t>2018-11-28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524000" y="6356350"/>
            <a:ext cx="510698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93390B-7B5F-2048-B1A0-BA4AA7A7C4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17290" y="5807676"/>
            <a:ext cx="2174709" cy="105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87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A3A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834639"/>
            <a:ext cx="2160000" cy="180000"/>
          </a:xfrm>
          <a:prstGeom prst="rect">
            <a:avLst/>
          </a:prstGeom>
          <a:solidFill>
            <a:srgbClr val="00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5257798"/>
            <a:ext cx="6811200" cy="180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326906" y="2379289"/>
            <a:ext cx="864000" cy="180000"/>
          </a:xfrm>
          <a:prstGeom prst="rect">
            <a:avLst/>
          </a:prstGeom>
          <a:solidFill>
            <a:srgbClr val="004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0" y="253614"/>
            <a:ext cx="21600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C568A606-0759-884E-9174-A17BF341E541}" type="datetime1">
              <a:rPr lang="en-CA" smtClean="0"/>
              <a:t>2018-11-28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524000" y="6356350"/>
            <a:ext cx="5106988" cy="365125"/>
          </a:xfrm>
        </p:spPr>
        <p:txBody>
          <a:bodyPr/>
          <a:lstStyle>
            <a:lvl1pPr>
              <a:defRPr>
                <a:solidFill>
                  <a:srgbClr val="00A3AD"/>
                </a:solidFill>
              </a:defRPr>
            </a:lvl1pPr>
          </a:lstStyle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5AD49A0-C954-414F-8885-019624BE7E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17290" y="5807676"/>
            <a:ext cx="2174709" cy="105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A3AD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858" y="2044045"/>
            <a:ext cx="9787591" cy="2852737"/>
          </a:xfrm>
        </p:spPr>
        <p:txBody>
          <a:bodyPr anchor="t">
            <a:normAutofit/>
          </a:bodyPr>
          <a:lstStyle>
            <a:lvl1pPr>
              <a:defRPr sz="5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0800" y="4589463"/>
            <a:ext cx="5787532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7176620"/>
            <a:ext cx="2743200" cy="365125"/>
          </a:xfrm>
        </p:spPr>
        <p:txBody>
          <a:bodyPr/>
          <a:lstStyle/>
          <a:p>
            <a:fld id="{2DB62C52-4A52-384F-934A-81FD53836B0A}" type="datetime1">
              <a:rPr lang="en-CA" smtClean="0"/>
              <a:t>2018-11-28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59858" y="6356350"/>
            <a:ext cx="2554942" cy="365125"/>
          </a:xfrm>
        </p:spPr>
        <p:txBody>
          <a:bodyPr/>
          <a:lstStyle>
            <a:lvl1pPr algn="l"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57727" y="6356350"/>
            <a:ext cx="2097741" cy="365125"/>
          </a:xfrm>
        </p:spPr>
        <p:txBody>
          <a:bodyPr/>
          <a:lstStyle>
            <a:lvl1pPr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30906" y="834639"/>
            <a:ext cx="2160000" cy="180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80800" y="5257799"/>
            <a:ext cx="68112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2379289"/>
            <a:ext cx="864000" cy="180000"/>
          </a:xfrm>
          <a:prstGeom prst="rect">
            <a:avLst/>
          </a:prstGeom>
          <a:solidFill>
            <a:srgbClr val="004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28664" y="5611387"/>
            <a:ext cx="642831" cy="6428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243" y="5622424"/>
            <a:ext cx="1598557" cy="98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70996"/>
            <a:ext cx="9524643" cy="1325563"/>
          </a:xfrm>
        </p:spPr>
        <p:txBody>
          <a:bodyPr>
            <a:normAutofit/>
          </a:bodyPr>
          <a:lstStyle>
            <a:lvl1pPr>
              <a:defRPr sz="1800" b="1"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524643" cy="366077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>
                <a:solidFill>
                  <a:srgbClr val="101820">
                    <a:alpha val="80000"/>
                  </a:srgbClr>
                </a:solidFill>
              </a:defRPr>
            </a:lvl1pPr>
            <a:lvl2pPr>
              <a:lnSpc>
                <a:spcPct val="100000"/>
              </a:lnSpc>
              <a:defRPr sz="1600">
                <a:solidFill>
                  <a:srgbClr val="101820">
                    <a:alpha val="80000"/>
                  </a:srgbClr>
                </a:solidFill>
              </a:defRPr>
            </a:lvl2pPr>
            <a:lvl3pPr>
              <a:lnSpc>
                <a:spcPct val="100000"/>
              </a:lnSpc>
              <a:defRPr sz="1400">
                <a:solidFill>
                  <a:srgbClr val="101820">
                    <a:alpha val="80000"/>
                  </a:srgbClr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rgbClr val="101820">
                    <a:alpha val="80000"/>
                  </a:srgbClr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101820">
                    <a:alpha val="80000"/>
                  </a:srgb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7163174"/>
            <a:ext cx="2743200" cy="365125"/>
          </a:xfrm>
        </p:spPr>
        <p:txBody>
          <a:bodyPr/>
          <a:lstStyle/>
          <a:p>
            <a:fld id="{4A399250-EC7E-774E-B270-7B1EBBD60C52}" type="datetime1">
              <a:rPr lang="en-CA" smtClean="0"/>
              <a:t>2018-11-28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2592388" cy="365125"/>
          </a:xfrm>
        </p:spPr>
        <p:txBody>
          <a:bodyPr/>
          <a:lstStyle>
            <a:lvl1pPr algn="l"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88456" y="6356350"/>
            <a:ext cx="1728259" cy="365125"/>
          </a:xfrm>
        </p:spPr>
        <p:txBody>
          <a:bodyPr/>
          <a:lstStyle>
            <a:lvl1pPr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834638"/>
            <a:ext cx="838200" cy="180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181538"/>
            <a:ext cx="6630988" cy="180000"/>
          </a:xfrm>
          <a:prstGeom prst="rect">
            <a:avLst/>
          </a:prstGeom>
          <a:solidFill>
            <a:srgbClr val="00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353800" y="2379289"/>
            <a:ext cx="864000" cy="180000"/>
          </a:xfrm>
          <a:prstGeom prst="rect">
            <a:avLst/>
          </a:prstGeom>
          <a:solidFill>
            <a:srgbClr val="004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575E9D-08BF-BE41-9AE1-A2D39AAABA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17290" y="5807676"/>
            <a:ext cx="2174709" cy="105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2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5667"/>
            <a:ext cx="5159188" cy="43513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>
                <a:solidFill>
                  <a:srgbClr val="101820">
                    <a:alpha val="80000"/>
                  </a:srgbClr>
                </a:solidFill>
              </a:defRPr>
            </a:lvl1pPr>
            <a:lvl2pPr>
              <a:lnSpc>
                <a:spcPct val="100000"/>
              </a:lnSpc>
              <a:defRPr sz="1600">
                <a:solidFill>
                  <a:srgbClr val="101820">
                    <a:alpha val="80000"/>
                  </a:srgbClr>
                </a:solidFill>
              </a:defRPr>
            </a:lvl2pPr>
            <a:lvl3pPr>
              <a:lnSpc>
                <a:spcPct val="100000"/>
              </a:lnSpc>
              <a:defRPr sz="1400">
                <a:solidFill>
                  <a:srgbClr val="101820">
                    <a:alpha val="80000"/>
                  </a:srgbClr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rgbClr val="101820">
                    <a:alpha val="80000"/>
                  </a:srgbClr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101820">
                    <a:alpha val="80000"/>
                  </a:srgb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7163174"/>
            <a:ext cx="2743200" cy="365125"/>
          </a:xfrm>
        </p:spPr>
        <p:txBody>
          <a:bodyPr/>
          <a:lstStyle/>
          <a:p>
            <a:fld id="{194F8514-F8F4-F543-BCF2-6009AEBF885D}" type="datetime1">
              <a:rPr lang="en-CA" smtClean="0"/>
              <a:t>2018-11-28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2592388" cy="365125"/>
          </a:xfrm>
        </p:spPr>
        <p:txBody>
          <a:bodyPr/>
          <a:lstStyle>
            <a:lvl1pPr algn="l"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88456" y="6356350"/>
            <a:ext cx="1728259" cy="365125"/>
          </a:xfrm>
        </p:spPr>
        <p:txBody>
          <a:bodyPr/>
          <a:lstStyle>
            <a:lvl1pPr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834638"/>
            <a:ext cx="838200" cy="180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181538"/>
            <a:ext cx="6630988" cy="180000"/>
          </a:xfrm>
          <a:prstGeom prst="rect">
            <a:avLst/>
          </a:prstGeom>
          <a:solidFill>
            <a:srgbClr val="00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353800" y="2379289"/>
            <a:ext cx="864000" cy="180000"/>
          </a:xfrm>
          <a:prstGeom prst="rect">
            <a:avLst/>
          </a:prstGeom>
          <a:solidFill>
            <a:srgbClr val="004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6167718" y="1225667"/>
            <a:ext cx="5159188" cy="43513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>
                <a:solidFill>
                  <a:srgbClr val="101820">
                    <a:alpha val="80000"/>
                  </a:srgbClr>
                </a:solidFill>
              </a:defRPr>
            </a:lvl1pPr>
            <a:lvl2pPr>
              <a:lnSpc>
                <a:spcPct val="100000"/>
              </a:lnSpc>
              <a:defRPr sz="1600">
                <a:solidFill>
                  <a:srgbClr val="101820">
                    <a:alpha val="80000"/>
                  </a:srgbClr>
                </a:solidFill>
              </a:defRPr>
            </a:lvl2pPr>
            <a:lvl3pPr>
              <a:lnSpc>
                <a:spcPct val="100000"/>
              </a:lnSpc>
              <a:defRPr sz="1400">
                <a:solidFill>
                  <a:srgbClr val="101820">
                    <a:alpha val="80000"/>
                  </a:srgbClr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rgbClr val="101820">
                    <a:alpha val="80000"/>
                  </a:srgbClr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101820">
                    <a:alpha val="80000"/>
                  </a:srgb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669750"/>
            <a:ext cx="10515600" cy="527341"/>
          </a:xfrm>
        </p:spPr>
        <p:txBody>
          <a:bodyPr>
            <a:normAutofit/>
          </a:bodyPr>
          <a:lstStyle>
            <a:lvl1pPr>
              <a:defRPr sz="1800" b="1"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2475ED-2C17-454E-9C19-C31821CFE5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17290" y="5807676"/>
            <a:ext cx="2174709" cy="105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8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669749"/>
            <a:ext cx="10515600" cy="529200"/>
          </a:xfrm>
        </p:spPr>
        <p:txBody>
          <a:bodyPr>
            <a:normAutofit/>
          </a:bodyPr>
          <a:lstStyle>
            <a:lvl1pPr>
              <a:defRPr sz="1800" b="1"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2347"/>
            <a:ext cx="5159188" cy="424746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>
                <a:solidFill>
                  <a:srgbClr val="101820">
                    <a:alpha val="80000"/>
                  </a:srgbClr>
                </a:solidFill>
              </a:defRPr>
            </a:lvl1pPr>
            <a:lvl2pPr>
              <a:lnSpc>
                <a:spcPct val="100000"/>
              </a:lnSpc>
              <a:defRPr sz="1600">
                <a:solidFill>
                  <a:srgbClr val="101820">
                    <a:alpha val="80000"/>
                  </a:srgbClr>
                </a:solidFill>
              </a:defRPr>
            </a:lvl2pPr>
            <a:lvl3pPr>
              <a:lnSpc>
                <a:spcPct val="100000"/>
              </a:lnSpc>
              <a:defRPr sz="1400">
                <a:solidFill>
                  <a:srgbClr val="101820">
                    <a:alpha val="80000"/>
                  </a:srgbClr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rgbClr val="101820">
                    <a:alpha val="80000"/>
                  </a:srgbClr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101820">
                    <a:alpha val="80000"/>
                  </a:srgb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7163174"/>
            <a:ext cx="2743200" cy="365125"/>
          </a:xfrm>
        </p:spPr>
        <p:txBody>
          <a:bodyPr/>
          <a:lstStyle/>
          <a:p>
            <a:fld id="{2566F936-CE1A-DD4C-9CA2-4748A018EFC9}" type="datetime1">
              <a:rPr lang="en-CA" smtClean="0"/>
              <a:t>2018-11-28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2592388" cy="365125"/>
          </a:xfrm>
        </p:spPr>
        <p:txBody>
          <a:bodyPr/>
          <a:lstStyle>
            <a:lvl1pPr algn="l"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02744" y="6356350"/>
            <a:ext cx="1728259" cy="365125"/>
          </a:xfrm>
        </p:spPr>
        <p:txBody>
          <a:bodyPr/>
          <a:lstStyle>
            <a:lvl1pPr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834638"/>
            <a:ext cx="838200" cy="180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181538"/>
            <a:ext cx="6630988" cy="180000"/>
          </a:xfrm>
          <a:prstGeom prst="rect">
            <a:avLst/>
          </a:prstGeom>
          <a:solidFill>
            <a:srgbClr val="00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339512" y="2379289"/>
            <a:ext cx="864000" cy="180000"/>
          </a:xfrm>
          <a:prstGeom prst="rect">
            <a:avLst/>
          </a:prstGeom>
          <a:solidFill>
            <a:srgbClr val="004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6173787" y="1232347"/>
            <a:ext cx="2563200" cy="210641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8787737" y="1232347"/>
            <a:ext cx="2563200" cy="210641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6173787" y="3387590"/>
            <a:ext cx="5173662" cy="210641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289941D-0841-4246-873F-9190B5B141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17290" y="5807676"/>
            <a:ext cx="2174709" cy="105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7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7163174"/>
            <a:ext cx="2743200" cy="365125"/>
          </a:xfrm>
        </p:spPr>
        <p:txBody>
          <a:bodyPr/>
          <a:lstStyle/>
          <a:p>
            <a:fld id="{DCB77106-7786-F846-8A16-760B2CCF1549}" type="datetime1">
              <a:rPr lang="en-CA" smtClean="0"/>
              <a:t>2018-11-28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2592388" cy="365125"/>
          </a:xfrm>
        </p:spPr>
        <p:txBody>
          <a:bodyPr/>
          <a:lstStyle>
            <a:lvl1pPr algn="l"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88456" y="6356350"/>
            <a:ext cx="1728259" cy="365125"/>
          </a:xfrm>
        </p:spPr>
        <p:txBody>
          <a:bodyPr/>
          <a:lstStyle>
            <a:lvl1pPr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834638"/>
            <a:ext cx="838200" cy="180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181538"/>
            <a:ext cx="6630988" cy="180000"/>
          </a:xfrm>
          <a:prstGeom prst="rect">
            <a:avLst/>
          </a:prstGeom>
          <a:solidFill>
            <a:srgbClr val="00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353800" y="2379289"/>
            <a:ext cx="864000" cy="180000"/>
          </a:xfrm>
          <a:prstGeom prst="rect">
            <a:avLst/>
          </a:prstGeom>
          <a:solidFill>
            <a:srgbClr val="004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38200" y="5527955"/>
            <a:ext cx="5792787" cy="644525"/>
          </a:xfrm>
        </p:spPr>
        <p:txBody>
          <a:bodyPr>
            <a:noAutofit/>
          </a:bodyPr>
          <a:lstStyle>
            <a:lvl1pPr>
              <a:defRPr sz="1400">
                <a:solidFill>
                  <a:schemeClr val="tx1">
                    <a:alpha val="8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838200" y="585787"/>
            <a:ext cx="10515600" cy="48564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88203D-1355-C949-90A6-9CA4BED687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17290" y="5807676"/>
            <a:ext cx="2174709" cy="105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4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838200" y="669750"/>
            <a:ext cx="5287167" cy="4261661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7163174"/>
            <a:ext cx="2743200" cy="365125"/>
          </a:xfrm>
        </p:spPr>
        <p:txBody>
          <a:bodyPr/>
          <a:lstStyle/>
          <a:p>
            <a:fld id="{2A27DE3C-35EC-C64E-AC52-340733DFE3EF}" type="datetime1">
              <a:rPr lang="en-CA" smtClean="0"/>
              <a:t>2018-11-28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2592388" cy="365125"/>
          </a:xfrm>
        </p:spPr>
        <p:txBody>
          <a:bodyPr/>
          <a:lstStyle>
            <a:lvl1pPr algn="l"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88456" y="6356350"/>
            <a:ext cx="1728259" cy="365125"/>
          </a:xfrm>
        </p:spPr>
        <p:txBody>
          <a:bodyPr/>
          <a:lstStyle>
            <a:lvl1pPr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834638"/>
            <a:ext cx="838200" cy="180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181538"/>
            <a:ext cx="6630988" cy="180000"/>
          </a:xfrm>
          <a:prstGeom prst="rect">
            <a:avLst/>
          </a:prstGeom>
          <a:solidFill>
            <a:srgbClr val="00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353800" y="2379289"/>
            <a:ext cx="864000" cy="180000"/>
          </a:xfrm>
          <a:prstGeom prst="rect">
            <a:avLst/>
          </a:prstGeom>
          <a:solidFill>
            <a:srgbClr val="004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6173787" y="669750"/>
            <a:ext cx="2563200" cy="210641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8787737" y="669750"/>
            <a:ext cx="2563200" cy="210641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6173787" y="2824993"/>
            <a:ext cx="5173662" cy="210641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C2075F-8292-B64D-8FF3-C84F0B6A7B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17290" y="5807676"/>
            <a:ext cx="2174709" cy="105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3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2278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A6B27-4ED5-C84C-AB25-3E0F536A0D84}" type="datetime1">
              <a:rPr lang="en-CA" smtClean="0"/>
              <a:t>2018-11-28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0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7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101820">
              <a:alpha val="80000"/>
            </a:srgbClr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rgbClr val="101820">
              <a:alpha val="80000"/>
            </a:srgbClr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101820">
              <a:alpha val="80000"/>
            </a:srgbClr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101820">
              <a:alpha val="80000"/>
            </a:srgbClr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101820">
              <a:alpha val="80000"/>
            </a:srgbClr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101820">
              <a:alpha val="80000"/>
            </a:srgbClr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document/8327567" TargetMode="External"/><Relationship Id="rId3" Type="http://schemas.openxmlformats.org/officeDocument/2006/relationships/hyperlink" Target="http://orbilu.uni.lu/bitstream/10993/35862/1/smartcheck-paper.pdf" TargetMode="External"/><Relationship Id="rId7" Type="http://schemas.openxmlformats.org/officeDocument/2006/relationships/hyperlink" Target="https://eprint.iacr.org/2016/633.pdf" TargetMode="External"/><Relationship Id="rId2" Type="http://schemas.openxmlformats.org/officeDocument/2006/relationships/hyperlink" Target="mailto:Mehmet.Demir@Ryerson.ca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rxiv.org/ftp/arxiv/papers/1807/1807.03932.pdf" TargetMode="External"/><Relationship Id="rId5" Type="http://schemas.openxmlformats.org/officeDocument/2006/relationships/hyperlink" Target="https://arxiv.org/abs/1806.04358" TargetMode="External"/><Relationship Id="rId10" Type="http://schemas.openxmlformats.org/officeDocument/2006/relationships/hyperlink" Target="https://mythril.ai/files/whitepaper.pdf" TargetMode="External"/><Relationship Id="rId4" Type="http://schemas.openxmlformats.org/officeDocument/2006/relationships/hyperlink" Target="https://arxiv.org/pdf/1806.01143.pdf" TargetMode="External"/><Relationship Id="rId9" Type="http://schemas.openxmlformats.org/officeDocument/2006/relationships/hyperlink" Target="https://arxiv.org/abs/1809.0270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9233" y="1130752"/>
            <a:ext cx="9787156" cy="2387600"/>
          </a:xfrm>
        </p:spPr>
        <p:txBody>
          <a:bodyPr/>
          <a:lstStyle/>
          <a:p>
            <a:r>
              <a:rPr lang="en-US" dirty="0"/>
              <a:t>Security Smells </a:t>
            </a:r>
            <a:br>
              <a:rPr lang="en-US" dirty="0"/>
            </a:br>
            <a:r>
              <a:rPr lang="en-US" dirty="0"/>
              <a:t>in Smart Contracts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22770"/>
          </a:xfrm>
        </p:spPr>
        <p:txBody>
          <a:bodyPr>
            <a:normAutofit fontScale="92500"/>
          </a:bodyPr>
          <a:lstStyle/>
          <a:p>
            <a:r>
              <a:rPr lang="en-US" dirty="0"/>
              <a:t>A static analysis survey on vulnerabilities in Solidity smart contracts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6112246-A5CE-BA4C-B9DE-773F7E20FAD1}"/>
              </a:ext>
            </a:extLst>
          </p:cNvPr>
          <p:cNvSpPr txBox="1">
            <a:spLocks/>
          </p:cNvSpPr>
          <p:nvPr/>
        </p:nvSpPr>
        <p:spPr>
          <a:xfrm>
            <a:off x="889233" y="5930324"/>
            <a:ext cx="7881257" cy="588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rgbClr val="101820">
                    <a:alpha val="80000"/>
                  </a:srgb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rgbClr val="101820">
                    <a:alpha val="80000"/>
                  </a:srgb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rgbClr val="101820">
                    <a:alpha val="80000"/>
                  </a:srgb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rgbClr val="101820">
                    <a:alpha val="80000"/>
                  </a:srgbClr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Presenter: Mehmet Demir</a:t>
            </a:r>
          </a:p>
          <a:p>
            <a:endParaRPr lang="en-CA" sz="20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1027" name="Picture 3" descr="page1image1748064">
            <a:extLst>
              <a:ext uri="{FF2B5EF4-FFF2-40B4-BE49-F238E27FC236}">
                <a16:creationId xmlns:a16="http://schemas.microsoft.com/office/drawing/2014/main" id="{71E44893-DB51-9C45-8132-42096B486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28" y="20205"/>
            <a:ext cx="6234545" cy="40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99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5D6C-36D2-467B-8918-BDB0D2F1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Impact of vulnerabilities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46264-F983-44C0-8726-57F4F0A8E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559"/>
            <a:ext cx="9524643" cy="3889841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CA" dirty="0"/>
              <a:t>Disabled contract</a:t>
            </a:r>
          </a:p>
          <a:p>
            <a:pPr marL="971550" lvl="1" indent="-285750">
              <a:buFontTx/>
              <a:buChar char="-"/>
            </a:pPr>
            <a:r>
              <a:rPr lang="en-CA" dirty="0"/>
              <a:t>A contract that can not function due a bug in code or a resulting contract state </a:t>
            </a:r>
          </a:p>
          <a:p>
            <a:pPr marL="285750" indent="-285750">
              <a:buFontTx/>
              <a:buChar char="-"/>
            </a:pPr>
            <a:r>
              <a:rPr lang="en-CA" dirty="0"/>
              <a:t>Locked money</a:t>
            </a:r>
          </a:p>
          <a:p>
            <a:pPr marL="285750" indent="-285750">
              <a:buFontTx/>
              <a:buChar char="-"/>
            </a:pPr>
            <a:r>
              <a:rPr lang="en-CA" dirty="0"/>
              <a:t>Reputation</a:t>
            </a:r>
          </a:p>
          <a:p>
            <a:pPr marL="285750" indent="-285750">
              <a:buFontTx/>
              <a:buChar char="-"/>
            </a:pPr>
            <a:endParaRPr lang="en-CA" dirty="0"/>
          </a:p>
          <a:p>
            <a:pPr marL="971550" lvl="1" indent="-285750">
              <a:buFontTx/>
              <a:buChar char="-"/>
            </a:pPr>
            <a:endParaRPr lang="en-CA" dirty="0"/>
          </a:p>
          <a:p>
            <a:pPr marL="285750" indent="-285750">
              <a:buFontTx/>
              <a:buChar char="-"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F67A-9468-3948-928F-710B6591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1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5D6C-36D2-467B-8918-BDB0D2F1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Category 1) </a:t>
            </a:r>
            <a:r>
              <a:rPr lang="en-US" dirty="0"/>
              <a:t>Dependence on environment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46264-F983-44C0-8726-57F4F0A8E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559"/>
            <a:ext cx="9524643" cy="3889841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Transaction ordering dependence</a:t>
            </a:r>
          </a:p>
          <a:p>
            <a:pPr marL="971550" lvl="1" indent="-285750">
              <a:buFontTx/>
              <a:buChar char="-"/>
            </a:pPr>
            <a:r>
              <a:rPr lang="en-US" dirty="0"/>
              <a:t>The order of two transactions or interaction to one contract is a factor in outcome</a:t>
            </a:r>
          </a:p>
          <a:p>
            <a:pPr marL="285750" lvl="1" indent="-285750">
              <a:spcBef>
                <a:spcPts val="1000"/>
              </a:spcBef>
              <a:buFontTx/>
              <a:buChar char="-"/>
            </a:pPr>
            <a:endParaRPr lang="en-CA" sz="1800" dirty="0"/>
          </a:p>
          <a:p>
            <a:pPr marL="285750" indent="-285750">
              <a:buFontTx/>
              <a:buChar char="-"/>
            </a:pPr>
            <a:r>
              <a:rPr lang="en-US" dirty="0"/>
              <a:t>Timestamp dependence </a:t>
            </a:r>
          </a:p>
          <a:p>
            <a:pPr marL="971550" lvl="1" indent="-285750">
              <a:buFontTx/>
              <a:buChar char="-"/>
            </a:pPr>
            <a:r>
              <a:rPr lang="en-US" dirty="0"/>
              <a:t>The timestamp is used as an event triggering an outcome</a:t>
            </a:r>
          </a:p>
          <a:p>
            <a:pPr marL="285750" indent="-285750">
              <a:buFontTx/>
              <a:buChar char="-"/>
            </a:pP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Using block-hash as random number</a:t>
            </a:r>
          </a:p>
          <a:p>
            <a:pPr marL="971550" lvl="1" indent="-285750">
              <a:buFontTx/>
              <a:buChar char="-"/>
            </a:pPr>
            <a:r>
              <a:rPr lang="en-CA" dirty="0"/>
              <a:t>There is a need for a random number 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F67A-9468-3948-928F-710B6591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84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5D6C-36D2-467B-8918-BDB0D2F1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Category 2) </a:t>
            </a:r>
            <a:r>
              <a:rPr lang="en-US" dirty="0"/>
              <a:t>Design and deployment issues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46264-F983-44C0-8726-57F4F0A8E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559"/>
            <a:ext cx="9524643" cy="3889841"/>
          </a:xfrm>
        </p:spPr>
        <p:txBody>
          <a:bodyPr>
            <a:normAutofit lnSpcReduction="10000"/>
          </a:bodyPr>
          <a:lstStyle/>
          <a:p>
            <a:pPr marL="285750" lvl="6" indent="-285750">
              <a:lnSpc>
                <a:spcPct val="100000"/>
              </a:lnSpc>
              <a:spcBef>
                <a:spcPts val="1000"/>
              </a:spcBef>
              <a:buFontTx/>
              <a:buChar char="-"/>
            </a:pPr>
            <a:r>
              <a:rPr lang="en-US" dirty="0">
                <a:solidFill>
                  <a:srgbClr val="101820">
                    <a:alpha val="80000"/>
                  </a:srgbClr>
                </a:solidFill>
                <a:latin typeface="Arial" charset="0"/>
                <a:cs typeface="Arial" charset="0"/>
              </a:rPr>
              <a:t>Gas Limit and Loops</a:t>
            </a:r>
          </a:p>
          <a:p>
            <a:pPr marL="742950" lvl="7" indent="-285750">
              <a:lnSpc>
                <a:spcPct val="100000"/>
              </a:lnSpc>
              <a:spcBef>
                <a:spcPts val="1000"/>
              </a:spcBef>
              <a:buFontTx/>
              <a:buChar char="-"/>
            </a:pPr>
            <a:r>
              <a:rPr lang="en-US" dirty="0">
                <a:solidFill>
                  <a:srgbClr val="101820">
                    <a:alpha val="80000"/>
                  </a:srgbClr>
                </a:solidFill>
                <a:latin typeface="Arial" charset="0"/>
                <a:cs typeface="Arial" charset="0"/>
              </a:rPr>
              <a:t>Indeterministic loops</a:t>
            </a:r>
            <a:endParaRPr lang="en-CA" dirty="0">
              <a:solidFill>
                <a:srgbClr val="101820">
                  <a:alpha val="80000"/>
                </a:srgbClr>
              </a:solidFill>
              <a:latin typeface="Arial" charset="0"/>
              <a:cs typeface="Arial" charset="0"/>
            </a:endParaRPr>
          </a:p>
          <a:p>
            <a:pPr marL="285750" lvl="8" indent="-285750" fontAlgn="base">
              <a:lnSpc>
                <a:spcPct val="100000"/>
              </a:lnSpc>
              <a:spcBef>
                <a:spcPts val="1000"/>
              </a:spcBef>
              <a:buFontTx/>
              <a:buChar char="-"/>
            </a:pPr>
            <a:r>
              <a:rPr lang="en-CA" dirty="0">
                <a:solidFill>
                  <a:srgbClr val="101820">
                    <a:alpha val="80000"/>
                  </a:srgbClr>
                </a:solidFill>
                <a:latin typeface="Arial" charset="0"/>
                <a:cs typeface="Arial" charset="0"/>
              </a:rPr>
              <a:t>Malicious libraries</a:t>
            </a:r>
          </a:p>
          <a:p>
            <a:pPr marL="742950" lvl="7" indent="-285750" fontAlgn="base">
              <a:lnSpc>
                <a:spcPct val="100000"/>
              </a:lnSpc>
              <a:spcBef>
                <a:spcPts val="1000"/>
              </a:spcBef>
              <a:buFontTx/>
              <a:buChar char="-"/>
            </a:pPr>
            <a:r>
              <a:rPr lang="en-CA" dirty="0">
                <a:solidFill>
                  <a:srgbClr val="101820">
                    <a:alpha val="80000"/>
                  </a:srgbClr>
                </a:solidFill>
                <a:latin typeface="Arial" charset="0"/>
                <a:cs typeface="Arial" charset="0"/>
              </a:rPr>
              <a:t>Calling a library that may have vulnerabilities </a:t>
            </a:r>
            <a:endParaRPr lang="en-CA" dirty="0">
              <a:ea typeface="+mn-ea"/>
            </a:endParaRPr>
          </a:p>
          <a:p>
            <a:pPr marL="285750" lvl="2" indent="-285750" fontAlgn="base">
              <a:spcBef>
                <a:spcPts val="1000"/>
              </a:spcBef>
              <a:buFontTx/>
              <a:buChar char="-"/>
            </a:pPr>
            <a:r>
              <a:rPr lang="en-CA" sz="1800" dirty="0"/>
              <a:t>Using inline assembly </a:t>
            </a:r>
            <a:r>
              <a:rPr lang="en-CA" sz="1050" dirty="0"/>
              <a:t>(next slide)</a:t>
            </a:r>
            <a:endParaRPr lang="en-CA" sz="1800" dirty="0"/>
          </a:p>
          <a:p>
            <a:pPr marL="742950" lvl="7" indent="-285750" fontAlgn="base">
              <a:lnSpc>
                <a:spcPct val="100000"/>
              </a:lnSpc>
              <a:spcBef>
                <a:spcPts val="1000"/>
              </a:spcBef>
              <a:buFontTx/>
              <a:buChar char="-"/>
            </a:pPr>
            <a:r>
              <a:rPr lang="en-CA" dirty="0">
                <a:solidFill>
                  <a:srgbClr val="101820">
                    <a:alpha val="80000"/>
                  </a:srgbClr>
                </a:solidFill>
                <a:latin typeface="Arial" charset="0"/>
                <a:cs typeface="Arial" charset="0"/>
              </a:rPr>
              <a:t>Can not recognize and know what is accomplished in the native code</a:t>
            </a:r>
          </a:p>
          <a:p>
            <a:pPr marL="285750" lvl="2" indent="-285750" fontAlgn="base">
              <a:lnSpc>
                <a:spcPct val="110000"/>
              </a:lnSpc>
              <a:spcBef>
                <a:spcPts val="1000"/>
              </a:spcBef>
              <a:buFontTx/>
              <a:buChar char="-"/>
            </a:pPr>
            <a:r>
              <a:rPr lang="en-CA" sz="1800" dirty="0"/>
              <a:t>Compiler version not fixed</a:t>
            </a:r>
          </a:p>
          <a:p>
            <a:pPr marL="742950" lvl="7" indent="-285750" fontAlgn="base">
              <a:lnSpc>
                <a:spcPct val="110000"/>
              </a:lnSpc>
              <a:spcBef>
                <a:spcPts val="1000"/>
              </a:spcBef>
              <a:buFontTx/>
              <a:buChar char="-"/>
            </a:pPr>
            <a:r>
              <a:rPr lang="en-CA" dirty="0">
                <a:solidFill>
                  <a:srgbClr val="101820">
                    <a:alpha val="80000"/>
                  </a:srgbClr>
                </a:solidFill>
                <a:latin typeface="Arial" charset="0"/>
                <a:cs typeface="Arial" charset="0"/>
              </a:rPr>
              <a:t>Old vs new version of compilers act differently </a:t>
            </a:r>
          </a:p>
          <a:p>
            <a:pPr marL="914400" lvl="8" indent="0" fontAlgn="base">
              <a:lnSpc>
                <a:spcPct val="110000"/>
              </a:lnSpc>
              <a:spcBef>
                <a:spcPts val="1000"/>
              </a:spcBef>
              <a:buNone/>
            </a:pPr>
            <a:r>
              <a:rPr lang="en-US" sz="1400" dirty="0">
                <a:solidFill>
                  <a:srgbClr val="101820">
                    <a:alpha val="80000"/>
                  </a:srgbClr>
                </a:solidFill>
                <a:latin typeface="Arial" charset="0"/>
                <a:cs typeface="Arial" charset="0"/>
              </a:rPr>
              <a:t>pragma solidity ^0.4.19; // bad: 0.4.19 and above </a:t>
            </a:r>
          </a:p>
          <a:p>
            <a:pPr marL="914400" lvl="8" indent="0" fontAlgn="base">
              <a:lnSpc>
                <a:spcPct val="110000"/>
              </a:lnSpc>
              <a:spcBef>
                <a:spcPts val="1000"/>
              </a:spcBef>
              <a:buNone/>
            </a:pPr>
            <a:r>
              <a:rPr lang="en-US" sz="1400" dirty="0">
                <a:solidFill>
                  <a:srgbClr val="101820">
                    <a:alpha val="80000"/>
                  </a:srgbClr>
                </a:solidFill>
                <a:latin typeface="Arial" charset="0"/>
                <a:cs typeface="Arial" charset="0"/>
              </a:rPr>
              <a:t>pragma solidity 0.4.19; // good: 0.4.19 only</a:t>
            </a:r>
            <a:endParaRPr lang="en-CA" sz="1400" dirty="0">
              <a:solidFill>
                <a:srgbClr val="101820">
                  <a:alpha val="80000"/>
                </a:srgbClr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F67A-9468-3948-928F-710B6591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85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5D6C-36D2-467B-8918-BDB0D2F1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F67A-9468-3948-928F-710B6591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8F98DE-9106-4C9C-B158-CF3DF724B0E8}"/>
              </a:ext>
            </a:extLst>
          </p:cNvPr>
          <p:cNvSpPr/>
          <p:nvPr/>
        </p:nvSpPr>
        <p:spPr>
          <a:xfrm>
            <a:off x="540489" y="1120676"/>
            <a:ext cx="1030472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 function rot13Encrypt (string text) public {</a:t>
            </a:r>
          </a:p>
          <a:p>
            <a:r>
              <a:rPr lang="en-CA" dirty="0"/>
              <a:t>        uint256 length = bytes(text).length;</a:t>
            </a:r>
          </a:p>
          <a:p>
            <a:r>
              <a:rPr lang="en-CA" dirty="0"/>
              <a:t>        for (var </a:t>
            </a:r>
            <a:r>
              <a:rPr lang="en-CA" dirty="0" err="1"/>
              <a:t>i</a:t>
            </a:r>
            <a:r>
              <a:rPr lang="en-CA" dirty="0"/>
              <a:t> = 0; </a:t>
            </a:r>
            <a:r>
              <a:rPr lang="en-CA" dirty="0" err="1"/>
              <a:t>i</a:t>
            </a:r>
            <a:r>
              <a:rPr lang="en-CA" dirty="0"/>
              <a:t> &lt; length; </a:t>
            </a:r>
            <a:r>
              <a:rPr lang="en-CA" dirty="0" err="1"/>
              <a:t>i</a:t>
            </a:r>
            <a:r>
              <a:rPr lang="en-CA" dirty="0"/>
              <a:t>++) {</a:t>
            </a:r>
          </a:p>
          <a:p>
            <a:r>
              <a:rPr lang="en-CA" dirty="0"/>
              <a:t>            byte char = bytes(text)[</a:t>
            </a:r>
            <a:r>
              <a:rPr lang="en-CA" dirty="0" err="1"/>
              <a:t>i</a:t>
            </a:r>
            <a:r>
              <a:rPr lang="en-CA" dirty="0"/>
              <a:t>];</a:t>
            </a:r>
          </a:p>
          <a:p>
            <a:r>
              <a:rPr lang="en-CA" dirty="0"/>
              <a:t>            //inline assembly to modify the string</a:t>
            </a:r>
          </a:p>
          <a:p>
            <a:r>
              <a:rPr lang="en-CA" dirty="0"/>
              <a:t>            assembly {</a:t>
            </a:r>
          </a:p>
          <a:p>
            <a:pPr lvl="1"/>
            <a:r>
              <a:rPr lang="en-CA" sz="1400" dirty="0"/>
              <a:t>                char := byte(0,char) // get the first byte</a:t>
            </a:r>
          </a:p>
          <a:p>
            <a:pPr lvl="1"/>
            <a:r>
              <a:rPr lang="en-CA" sz="1400" dirty="0"/>
              <a:t>                if and(</a:t>
            </a:r>
            <a:r>
              <a:rPr lang="en-CA" sz="1400" dirty="0" err="1"/>
              <a:t>gt</a:t>
            </a:r>
            <a:r>
              <a:rPr lang="en-CA" sz="1400" dirty="0"/>
              <a:t>(char,0x6D), </a:t>
            </a:r>
            <a:r>
              <a:rPr lang="en-CA" sz="1400" dirty="0" err="1"/>
              <a:t>lt</a:t>
            </a:r>
            <a:r>
              <a:rPr lang="en-CA" sz="1400" dirty="0"/>
              <a:t>(char,0x7B)) // if the character is in [</a:t>
            </a:r>
            <a:r>
              <a:rPr lang="en-CA" sz="1400" dirty="0" err="1"/>
              <a:t>n,z</a:t>
            </a:r>
            <a:r>
              <a:rPr lang="en-CA" sz="1400" dirty="0"/>
              <a:t>], i.e. wrapping.</a:t>
            </a:r>
          </a:p>
          <a:p>
            <a:pPr lvl="1"/>
            <a:r>
              <a:rPr lang="en-CA" sz="1400" dirty="0"/>
              <a:t>                { char:= sub(0x60, sub(0x7A,char)) } // subtract from the ascii number a by the difference char is from z.</a:t>
            </a:r>
          </a:p>
          <a:p>
            <a:pPr lvl="1"/>
            <a:r>
              <a:rPr lang="en-CA" sz="1400" dirty="0"/>
              <a:t>                if </a:t>
            </a:r>
            <a:r>
              <a:rPr lang="en-CA" sz="1400" dirty="0" err="1"/>
              <a:t>iszero</a:t>
            </a:r>
            <a:r>
              <a:rPr lang="en-CA" sz="1400" dirty="0"/>
              <a:t>(eq(char, 0x20)) // ignore spaces</a:t>
            </a:r>
          </a:p>
          <a:p>
            <a:pPr lvl="1"/>
            <a:r>
              <a:rPr lang="en-CA" sz="1400" dirty="0"/>
              <a:t>                {mstore8(add(add(text,0x20), </a:t>
            </a:r>
            <a:r>
              <a:rPr lang="en-CA" sz="1400" dirty="0" err="1"/>
              <a:t>mul</a:t>
            </a:r>
            <a:r>
              <a:rPr lang="en-CA" sz="1400" dirty="0"/>
              <a:t>(i,1)), add(char,13))} // add 13 to char.</a:t>
            </a:r>
            <a:endParaRPr lang="en-CA" dirty="0"/>
          </a:p>
          <a:p>
            <a:r>
              <a:rPr lang="en-CA" dirty="0"/>
              <a:t>            }</a:t>
            </a:r>
          </a:p>
          <a:p>
            <a:r>
              <a:rPr lang="en-CA" dirty="0"/>
              <a:t>        }</a:t>
            </a:r>
          </a:p>
          <a:p>
            <a:r>
              <a:rPr lang="en-CA" dirty="0"/>
              <a:t>        emit Result(text);</a:t>
            </a:r>
          </a:p>
          <a:p>
            <a:r>
              <a:rPr lang="en-CA" dirty="0"/>
              <a:t>    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F802B3-5756-495C-8362-36321454B15D}"/>
              </a:ext>
            </a:extLst>
          </p:cNvPr>
          <p:cNvSpPr/>
          <p:nvPr/>
        </p:nvSpPr>
        <p:spPr>
          <a:xfrm>
            <a:off x="177209" y="6538912"/>
            <a:ext cx="926450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dirty="0"/>
              <a:t>https://github.com/sigp/solidity-security-blog/blob/master/README.md</a:t>
            </a:r>
          </a:p>
        </p:txBody>
      </p:sp>
    </p:spTree>
    <p:extLst>
      <p:ext uri="{BB962C8B-B14F-4D97-AF65-F5344CB8AC3E}">
        <p14:creationId xmlns:p14="http://schemas.microsoft.com/office/powerpoint/2010/main" val="2422688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5D6C-36D2-467B-8918-BDB0D2F1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Category 3) </a:t>
            </a:r>
            <a:r>
              <a:rPr lang="en-US" dirty="0"/>
              <a:t>Control of execution and reentrancy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F67A-9468-3948-928F-710B6591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FA0349-C713-4255-A3BF-09A7B9FEC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905" y="1235315"/>
            <a:ext cx="6274190" cy="530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1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5D6C-36D2-467B-8918-BDB0D2F1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</a:t>
            </a:r>
            <a:r>
              <a:rPr lang="en-US" dirty="0" err="1"/>
              <a:t>eentrancy</a:t>
            </a:r>
            <a:r>
              <a:rPr lang="en-US" dirty="0"/>
              <a:t> cont..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F67A-9468-3948-928F-710B6591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35FC7-E03B-4EDB-A5B4-7B398D648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046" y="393700"/>
            <a:ext cx="531495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66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5D6C-36D2-467B-8918-BDB0D2F1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Category 4) </a:t>
            </a:r>
            <a:r>
              <a:rPr lang="en-US" dirty="0"/>
              <a:t>DoS by misuse of trust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46264-F983-44C0-8726-57F4F0A8E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559"/>
            <a:ext cx="9524643" cy="3889841"/>
          </a:xfrm>
        </p:spPr>
        <p:txBody>
          <a:bodyPr>
            <a:normAutofit/>
          </a:bodyPr>
          <a:lstStyle/>
          <a:p>
            <a:pPr marL="285750" lvl="2" indent="-285750" fontAlgn="base">
              <a:spcBef>
                <a:spcPts val="1000"/>
              </a:spcBef>
              <a:buFontTx/>
              <a:buChar char="-"/>
            </a:pPr>
            <a:r>
              <a:rPr lang="en-CA" sz="1800" dirty="0"/>
              <a:t>Exception disorder</a:t>
            </a:r>
            <a:endParaRPr lang="en-US" sz="1800" dirty="0"/>
          </a:p>
          <a:p>
            <a:pPr marL="285750" lvl="2" indent="-285750" fontAlgn="base">
              <a:spcBef>
                <a:spcPts val="1000"/>
              </a:spcBef>
              <a:buFontTx/>
              <a:buChar char="-"/>
            </a:pPr>
            <a:r>
              <a:rPr lang="en-US" sz="1800" dirty="0"/>
              <a:t>Unexpected throw - DoS</a:t>
            </a:r>
            <a:endParaRPr lang="en-CA" sz="1800" dirty="0"/>
          </a:p>
          <a:p>
            <a:pPr marL="285750" lvl="2" indent="-285750" fontAlgn="base">
              <a:spcBef>
                <a:spcPts val="1000"/>
              </a:spcBef>
              <a:buFontTx/>
              <a:buChar char="-"/>
            </a:pPr>
            <a:r>
              <a:rPr lang="en-US" sz="1800" dirty="0"/>
              <a:t>Unexpected revert - DoS</a:t>
            </a:r>
            <a:endParaRPr lang="en-CA" sz="1800" dirty="0"/>
          </a:p>
          <a:p>
            <a:pPr marL="285750" lvl="2" indent="-285750" fontAlgn="base">
              <a:spcBef>
                <a:spcPts val="1000"/>
              </a:spcBef>
              <a:buFontTx/>
              <a:buChar char="-"/>
            </a:pPr>
            <a:r>
              <a:rPr lang="en-CA" sz="1800" dirty="0"/>
              <a:t>DoS with Block Gas Limit</a:t>
            </a:r>
          </a:p>
          <a:p>
            <a:pPr marL="285750" lvl="2" indent="-285750" fontAlgn="base">
              <a:spcBef>
                <a:spcPts val="1000"/>
              </a:spcBef>
              <a:buFontTx/>
              <a:buChar char="-"/>
            </a:pPr>
            <a:r>
              <a:rPr lang="en-CA" sz="1800" dirty="0"/>
              <a:t>Unchecked external call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F67A-9468-3948-928F-710B6591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A66A65-3867-46FA-B0AE-3656C3468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804" y="1048923"/>
            <a:ext cx="8418195" cy="492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86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5D6C-36D2-467B-8918-BDB0D2F1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Category 5) </a:t>
            </a:r>
            <a:r>
              <a:rPr lang="en-US" dirty="0"/>
              <a:t>Unsafe external interaction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46264-F983-44C0-8726-57F4F0A8E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559"/>
            <a:ext cx="9524643" cy="3889841"/>
          </a:xfrm>
        </p:spPr>
        <p:txBody>
          <a:bodyPr>
            <a:normAutofit lnSpcReduction="10000"/>
          </a:bodyPr>
          <a:lstStyle/>
          <a:p>
            <a:pPr marL="285750" lvl="2" indent="-285750" fontAlgn="base">
              <a:spcBef>
                <a:spcPts val="1000"/>
              </a:spcBef>
              <a:buFontTx/>
              <a:buChar char="-"/>
            </a:pPr>
            <a:r>
              <a:rPr lang="en-CA" sz="1800" dirty="0"/>
              <a:t>Use of </a:t>
            </a:r>
            <a:r>
              <a:rPr lang="en-CA" sz="1800" dirty="0" err="1"/>
              <a:t>tx.origin</a:t>
            </a:r>
            <a:r>
              <a:rPr lang="en-CA" sz="1800" dirty="0"/>
              <a:t> </a:t>
            </a:r>
          </a:p>
          <a:p>
            <a:pPr marL="457200" lvl="3" indent="0" fontAlgn="base">
              <a:lnSpc>
                <a:spcPct val="110000"/>
              </a:lnSpc>
              <a:spcBef>
                <a:spcPts val="1000"/>
              </a:spcBef>
              <a:buNone/>
            </a:pPr>
            <a:r>
              <a:rPr lang="en-CA" sz="1400" dirty="0"/>
              <a:t>vs </a:t>
            </a:r>
            <a:r>
              <a:rPr lang="en-CA" sz="1400" dirty="0" err="1"/>
              <a:t>msg.sender</a:t>
            </a:r>
            <a:endParaRPr lang="en-CA" sz="1400" dirty="0"/>
          </a:p>
          <a:p>
            <a:pPr marL="285750" lvl="2" indent="-285750" fontAlgn="base">
              <a:spcBef>
                <a:spcPts val="1000"/>
              </a:spcBef>
              <a:buFontTx/>
              <a:buChar char="-"/>
            </a:pPr>
            <a:r>
              <a:rPr lang="en-CA" sz="1800" dirty="0"/>
              <a:t>Send instead of transfer</a:t>
            </a:r>
          </a:p>
          <a:p>
            <a:pPr marL="457200" lvl="3" indent="0" fontAlgn="base">
              <a:spcBef>
                <a:spcPts val="1000"/>
              </a:spcBef>
              <a:buNone/>
            </a:pPr>
            <a:r>
              <a:rPr lang="en-US" sz="1400" dirty="0" err="1"/>
              <a:t>addr.send</a:t>
            </a:r>
            <a:r>
              <a:rPr lang="en-US" sz="1400" dirty="0"/>
              <a:t>(42 ether); // bad </a:t>
            </a:r>
          </a:p>
          <a:p>
            <a:pPr marL="457200" lvl="3" indent="0" fontAlgn="base">
              <a:spcBef>
                <a:spcPts val="1000"/>
              </a:spcBef>
              <a:buNone/>
            </a:pPr>
            <a:r>
              <a:rPr lang="en-US" sz="1400" dirty="0"/>
              <a:t>if (!</a:t>
            </a:r>
            <a:r>
              <a:rPr lang="en-US" sz="1400" dirty="0" err="1"/>
              <a:t>addr.send</a:t>
            </a:r>
            <a:r>
              <a:rPr lang="en-US" sz="1400" dirty="0"/>
              <a:t>(42 ether)) revert; // better </a:t>
            </a:r>
          </a:p>
          <a:p>
            <a:pPr marL="457200" lvl="3" indent="0" fontAlgn="base">
              <a:spcBef>
                <a:spcPts val="1000"/>
              </a:spcBef>
              <a:buNone/>
            </a:pPr>
            <a:r>
              <a:rPr lang="en-US" sz="1400" dirty="0" err="1"/>
              <a:t>addr.transfer</a:t>
            </a:r>
            <a:r>
              <a:rPr lang="en-US" sz="1400" dirty="0"/>
              <a:t>(42 ether); // good </a:t>
            </a:r>
            <a:endParaRPr lang="en-CA" sz="1400" dirty="0"/>
          </a:p>
          <a:p>
            <a:pPr marL="285750" lvl="2" indent="-285750" fontAlgn="base">
              <a:spcBef>
                <a:spcPts val="1000"/>
              </a:spcBef>
              <a:buFontTx/>
              <a:buChar char="-"/>
            </a:pPr>
            <a:r>
              <a:rPr lang="en-CA" sz="1800" dirty="0"/>
              <a:t>Gasless send</a:t>
            </a:r>
          </a:p>
          <a:p>
            <a:pPr marL="457200" lvl="3" indent="0" fontAlgn="base">
              <a:spcBef>
                <a:spcPts val="1000"/>
              </a:spcBef>
              <a:buNone/>
            </a:pPr>
            <a:r>
              <a:rPr lang="en-CA" sz="1400" dirty="0"/>
              <a:t>Not enough gas left to send money</a:t>
            </a:r>
          </a:p>
          <a:p>
            <a:pPr marL="285750" lvl="2" indent="-285750" fontAlgn="base">
              <a:spcBef>
                <a:spcPts val="1000"/>
              </a:spcBef>
              <a:buFontTx/>
              <a:buChar char="-"/>
            </a:pPr>
            <a:r>
              <a:rPr lang="en-CA" sz="1800" dirty="0"/>
              <a:t>Using Self destruct</a:t>
            </a:r>
          </a:p>
          <a:p>
            <a:pPr marL="457200" lvl="3" indent="0" fontAlgn="base">
              <a:spcBef>
                <a:spcPts val="1000"/>
              </a:spcBef>
              <a:buNone/>
            </a:pPr>
            <a:r>
              <a:rPr lang="en-CA" sz="1400" dirty="0"/>
              <a:t>Termination, cleanup, other contract’s dependency</a:t>
            </a:r>
          </a:p>
          <a:p>
            <a:pPr marL="285750" lvl="2" indent="-285750" fontAlgn="base">
              <a:spcBef>
                <a:spcPts val="1000"/>
              </a:spcBef>
              <a:buFontTx/>
              <a:buChar char="-"/>
            </a:pPr>
            <a:r>
              <a:rPr lang="en-CA" sz="1800" dirty="0"/>
              <a:t>Using throw, revert, assert, require </a:t>
            </a:r>
            <a:r>
              <a:rPr lang="en-CA" sz="1100" dirty="0"/>
              <a:t>(next slide)</a:t>
            </a:r>
            <a:endParaRPr lang="en-CA" sz="2000" dirty="0"/>
          </a:p>
          <a:p>
            <a:pPr marL="285750" lvl="2" indent="-285750" fontAlgn="base">
              <a:spcBef>
                <a:spcPts val="1000"/>
              </a:spcBef>
              <a:buFontTx/>
              <a:buChar char="-"/>
            </a:pPr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F67A-9468-3948-928F-710B6591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5DFEFF-7DDB-4778-85D1-44F1036D0D33}"/>
              </a:ext>
            </a:extLst>
          </p:cNvPr>
          <p:cNvSpPr/>
          <p:nvPr/>
        </p:nvSpPr>
        <p:spPr>
          <a:xfrm>
            <a:off x="325293" y="6352143"/>
            <a:ext cx="848108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100" dirty="0">
                <a:solidFill>
                  <a:schemeClr val="bg1">
                    <a:lumMod val="65000"/>
                  </a:schemeClr>
                </a:solidFill>
              </a:rPr>
              <a:t>http://orbilu.uni.lu/bitstream/10993/35862/1/smartcheck-paper.pdf</a:t>
            </a:r>
          </a:p>
        </p:txBody>
      </p:sp>
    </p:spTree>
    <p:extLst>
      <p:ext uri="{BB962C8B-B14F-4D97-AF65-F5344CB8AC3E}">
        <p14:creationId xmlns:p14="http://schemas.microsoft.com/office/powerpoint/2010/main" val="4011623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5D6C-36D2-467B-8918-BDB0D2F1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Return, throw, revert, assert, require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F67A-9468-3948-928F-710B6591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8F98DE-9106-4C9C-B158-CF3DF724B0E8}"/>
              </a:ext>
            </a:extLst>
          </p:cNvPr>
          <p:cNvSpPr/>
          <p:nvPr/>
        </p:nvSpPr>
        <p:spPr>
          <a:xfrm>
            <a:off x="620715" y="124590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enlo"/>
              </a:rPr>
              <a:t>contract </a:t>
            </a:r>
            <a:r>
              <a:rPr lang="en-US" dirty="0" err="1">
                <a:latin typeface="Menlo"/>
              </a:rPr>
              <a:t>HasAnOwner</a:t>
            </a:r>
            <a:r>
              <a:rPr lang="en-US" dirty="0">
                <a:latin typeface="Menlo"/>
              </a:rPr>
              <a:t> {</a:t>
            </a:r>
            <a:br>
              <a:rPr lang="en-US" dirty="0"/>
            </a:br>
            <a:r>
              <a:rPr lang="en-US" dirty="0">
                <a:latin typeface="Menlo"/>
              </a:rPr>
              <a:t>address owner;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Menlo"/>
              </a:rPr>
              <a:t>function </a:t>
            </a:r>
            <a:r>
              <a:rPr lang="en-US" dirty="0" err="1">
                <a:latin typeface="Menlo"/>
              </a:rPr>
              <a:t>useSuperPowers</a:t>
            </a:r>
            <a:r>
              <a:rPr lang="en-US" dirty="0">
                <a:latin typeface="Menlo"/>
              </a:rPr>
              <a:t>(){ </a:t>
            </a:r>
            <a:br>
              <a:rPr lang="en-US" dirty="0"/>
            </a:br>
            <a:r>
              <a:rPr lang="en-US" b="1" dirty="0">
                <a:latin typeface="Menlo"/>
              </a:rPr>
              <a:t>if (</a:t>
            </a:r>
            <a:r>
              <a:rPr lang="en-US" b="1" dirty="0" err="1">
                <a:latin typeface="Menlo"/>
              </a:rPr>
              <a:t>msg.sender</a:t>
            </a:r>
            <a:r>
              <a:rPr lang="en-US" b="1" dirty="0">
                <a:latin typeface="Menlo"/>
              </a:rPr>
              <a:t> != owner) { throw; }</a:t>
            </a:r>
            <a:br>
              <a:rPr lang="en-US" b="1" dirty="0"/>
            </a:br>
            <a:r>
              <a:rPr lang="en-US" dirty="0">
                <a:latin typeface="Menlo"/>
              </a:rPr>
              <a:t>// do something only the owner should be allowed to do</a:t>
            </a:r>
            <a:br>
              <a:rPr lang="en-US" dirty="0"/>
            </a:br>
            <a:r>
              <a:rPr lang="en-US" dirty="0">
                <a:latin typeface="Menlo"/>
              </a:rPr>
              <a:t>}</a:t>
            </a:r>
            <a:br>
              <a:rPr lang="en-US" dirty="0"/>
            </a:br>
            <a:r>
              <a:rPr lang="en-US" dirty="0">
                <a:latin typeface="Menlo"/>
              </a:rPr>
              <a:t>}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F802B3-5756-495C-8362-36321454B15D}"/>
              </a:ext>
            </a:extLst>
          </p:cNvPr>
          <p:cNvSpPr/>
          <p:nvPr/>
        </p:nvSpPr>
        <p:spPr>
          <a:xfrm>
            <a:off x="177209" y="6538912"/>
            <a:ext cx="926450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dirty="0"/>
              <a:t>https://medium.com/blockchannel/the-use-of-revert-assert-and-require-in-solidity-and-the-new-revert-opcode-in-the-evm-1a3a7990e06e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6C7A734-2874-4FB3-895F-23FF4BA6B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806" y="3645507"/>
            <a:ext cx="10297551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283" tIns="0" rIns="14283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>
                <a:latin typeface="Menlo"/>
              </a:rPr>
              <a:t>if(</a:t>
            </a:r>
            <a:r>
              <a:rPr lang="en-US" altLang="en-US" sz="2800" dirty="0" err="1">
                <a:latin typeface="Menlo"/>
              </a:rPr>
              <a:t>msg.sender</a:t>
            </a:r>
            <a:r>
              <a:rPr lang="en-US" altLang="en-US" sz="2800" dirty="0">
                <a:latin typeface="Menlo"/>
              </a:rPr>
              <a:t> != owner) { revert(); } </a:t>
            </a:r>
            <a:r>
              <a:rPr lang="en-US" altLang="en-US" sz="2000" dirty="0">
                <a:latin typeface="Menlo"/>
              </a:rPr>
              <a:t>// new, like throw, forced rollback</a:t>
            </a:r>
          </a:p>
          <a:p>
            <a:r>
              <a:rPr lang="en-US" altLang="en-US" sz="2800" dirty="0">
                <a:latin typeface="Menlo"/>
              </a:rPr>
              <a:t>assert(</a:t>
            </a:r>
            <a:r>
              <a:rPr lang="en-US" altLang="en-US" sz="2800" dirty="0" err="1">
                <a:latin typeface="Menlo"/>
              </a:rPr>
              <a:t>msg.sender</a:t>
            </a:r>
            <a:r>
              <a:rPr lang="en-US" altLang="en-US" sz="2800" dirty="0">
                <a:latin typeface="Menlo"/>
              </a:rPr>
              <a:t> == owner); </a:t>
            </a:r>
            <a:r>
              <a:rPr lang="en-US" altLang="en-US" sz="2000" dirty="0">
                <a:latin typeface="Menlo"/>
              </a:rPr>
              <a:t>// forced rollback, assertive message</a:t>
            </a:r>
          </a:p>
          <a:p>
            <a:r>
              <a:rPr lang="en-US" altLang="en-US" sz="2800" dirty="0">
                <a:latin typeface="Menlo"/>
              </a:rPr>
              <a:t>require(</a:t>
            </a:r>
            <a:r>
              <a:rPr lang="en-US" altLang="en-US" sz="2800" dirty="0" err="1">
                <a:latin typeface="Menlo"/>
              </a:rPr>
              <a:t>msg.sender</a:t>
            </a:r>
            <a:r>
              <a:rPr lang="en-US" altLang="en-US" sz="2800" dirty="0">
                <a:latin typeface="Menlo"/>
              </a:rPr>
              <a:t> == owner); </a:t>
            </a:r>
            <a:r>
              <a:rPr lang="en-US" altLang="en-US" sz="2000" dirty="0">
                <a:latin typeface="Menlo"/>
              </a:rPr>
              <a:t>// forced rollback, highly readable, kind message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34838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5D6C-36D2-467B-8918-BDB0D2F1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Category 6) </a:t>
            </a:r>
            <a:r>
              <a:rPr lang="en-US" dirty="0"/>
              <a:t>Vulnerable coding practices </a:t>
            </a:r>
            <a:br>
              <a:rPr lang="en-CA" i="1" dirty="0">
                <a:effectLst>
                  <a:outerShdw sx="0" sy="0">
                    <a:srgbClr val="000000"/>
                  </a:outerShdw>
                </a:effectLst>
              </a:rPr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46264-F983-44C0-8726-57F4F0A8E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559"/>
            <a:ext cx="4648200" cy="3889841"/>
          </a:xfrm>
        </p:spPr>
        <p:txBody>
          <a:bodyPr>
            <a:normAutofit/>
          </a:bodyPr>
          <a:lstStyle/>
          <a:p>
            <a:pPr marL="285750" lvl="2" indent="-285750" fontAlgn="base">
              <a:spcBef>
                <a:spcPts val="1000"/>
              </a:spcBef>
              <a:buFontTx/>
              <a:buChar char="-"/>
            </a:pPr>
            <a:r>
              <a:rPr lang="en-CA" sz="1800" dirty="0"/>
              <a:t>Balance inequality</a:t>
            </a:r>
            <a:endParaRPr lang="en-US" sz="1800" dirty="0"/>
          </a:p>
          <a:p>
            <a:pPr marL="457200" lvl="3" indent="0" fontAlgn="base">
              <a:spcBef>
                <a:spcPts val="1000"/>
              </a:spcBef>
              <a:buNone/>
            </a:pPr>
            <a:r>
              <a:rPr lang="en-US" sz="1600" dirty="0"/>
              <a:t>if (</a:t>
            </a:r>
            <a:r>
              <a:rPr lang="en-US" sz="1600" dirty="0" err="1"/>
              <a:t>this.balance</a:t>
            </a:r>
            <a:r>
              <a:rPr lang="en-US" sz="1600" dirty="0"/>
              <a:t> == 42 ether) // bad </a:t>
            </a:r>
          </a:p>
          <a:p>
            <a:pPr marL="457200" lvl="3" indent="0" fontAlgn="base">
              <a:spcBef>
                <a:spcPts val="1000"/>
              </a:spcBef>
              <a:buNone/>
            </a:pPr>
            <a:r>
              <a:rPr lang="en-US" sz="1600" dirty="0"/>
              <a:t>if (</a:t>
            </a:r>
            <a:r>
              <a:rPr lang="en-US" sz="1600" dirty="0" err="1"/>
              <a:t>this.balance</a:t>
            </a:r>
            <a:r>
              <a:rPr lang="en-US" sz="1600" dirty="0"/>
              <a:t> &gt;= 42 ether) // good</a:t>
            </a:r>
          </a:p>
          <a:p>
            <a:pPr marL="285750" lvl="2" indent="-285750" fontAlgn="base">
              <a:spcBef>
                <a:spcPts val="1000"/>
              </a:spcBef>
              <a:buFontTx/>
              <a:buChar char="-"/>
            </a:pPr>
            <a:r>
              <a:rPr lang="en-CA" sz="1800" dirty="0"/>
              <a:t>Redundant fallback function</a:t>
            </a:r>
          </a:p>
          <a:p>
            <a:pPr marL="285750" lvl="2" indent="-285750" fontAlgn="base">
              <a:spcBef>
                <a:spcPts val="1000"/>
              </a:spcBef>
              <a:buFontTx/>
              <a:buChar char="-"/>
            </a:pPr>
            <a:r>
              <a:rPr lang="en-CA" sz="1800" dirty="0"/>
              <a:t>Typographical error </a:t>
            </a:r>
          </a:p>
          <a:p>
            <a:pPr marL="457200" lvl="3" indent="0" fontAlgn="base">
              <a:spcBef>
                <a:spcPts val="1000"/>
              </a:spcBef>
              <a:buNone/>
            </a:pPr>
            <a:r>
              <a:rPr lang="en-US" sz="1600" dirty="0"/>
              <a:t>+=    vs     =+</a:t>
            </a:r>
            <a:endParaRPr lang="en-CA" sz="1800" dirty="0"/>
          </a:p>
          <a:p>
            <a:pPr marL="285750" lvl="2" indent="-285750" fontAlgn="base">
              <a:spcBef>
                <a:spcPts val="1000"/>
              </a:spcBef>
              <a:buFontTx/>
              <a:buChar char="-"/>
            </a:pPr>
            <a:r>
              <a:rPr lang="en-CA" sz="1800" dirty="0"/>
              <a:t>Unchecked math</a:t>
            </a:r>
          </a:p>
          <a:p>
            <a:pPr marL="457200" lvl="3" indent="0" fontAlgn="base">
              <a:spcBef>
                <a:spcPts val="1000"/>
              </a:spcBef>
              <a:buNone/>
            </a:pPr>
            <a:r>
              <a:rPr lang="en-US" sz="1600" dirty="0"/>
              <a:t>Overflow, Underflow, Integer division</a:t>
            </a:r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F67A-9468-3948-928F-710B6591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0C07B4-4FF5-4D3A-9548-9ABF726FB9F4}"/>
              </a:ext>
            </a:extLst>
          </p:cNvPr>
          <p:cNvSpPr txBox="1">
            <a:spLocks/>
          </p:cNvSpPr>
          <p:nvPr/>
        </p:nvSpPr>
        <p:spPr>
          <a:xfrm>
            <a:off x="5852585" y="1596558"/>
            <a:ext cx="5711058" cy="38898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800" kern="1200">
                <a:solidFill>
                  <a:srgbClr val="101820">
                    <a:alpha val="80000"/>
                  </a:srgbClr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rgbClr val="101820">
                    <a:alpha val="80000"/>
                  </a:srgb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rgbClr val="101820">
                    <a:alpha val="80000"/>
                  </a:srgb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rgbClr val="101820">
                    <a:alpha val="80000"/>
                  </a:srgb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rgbClr val="101820">
                    <a:alpha val="80000"/>
                  </a:srgb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2" indent="-285750" fontAlgn="base">
              <a:spcBef>
                <a:spcPts val="1000"/>
              </a:spcBef>
              <a:buFontTx/>
              <a:buChar char="-"/>
            </a:pPr>
            <a:r>
              <a:rPr lang="en-CA" sz="1800" dirty="0"/>
              <a:t>Unsafe type inference</a:t>
            </a:r>
          </a:p>
          <a:p>
            <a:pPr marL="457200" lvl="3" indent="0" fontAlgn="base">
              <a:lnSpc>
                <a:spcPct val="110000"/>
              </a:lnSpc>
              <a:spcBef>
                <a:spcPts val="1000"/>
              </a:spcBef>
              <a:buNone/>
            </a:pPr>
            <a:r>
              <a:rPr lang="en-CA" sz="1700" dirty="0"/>
              <a:t>for (</a:t>
            </a:r>
            <a:r>
              <a:rPr lang="en-CA" sz="1700" b="1" dirty="0"/>
              <a:t>var</a:t>
            </a:r>
            <a:r>
              <a:rPr lang="en-CA" sz="1700" dirty="0"/>
              <a:t> </a:t>
            </a:r>
            <a:r>
              <a:rPr lang="en-CA" sz="1700" dirty="0" err="1"/>
              <a:t>i</a:t>
            </a:r>
            <a:r>
              <a:rPr lang="en-CA" sz="1700" dirty="0"/>
              <a:t> = 0; </a:t>
            </a:r>
            <a:r>
              <a:rPr lang="en-CA" sz="1700" dirty="0" err="1"/>
              <a:t>i</a:t>
            </a:r>
            <a:r>
              <a:rPr lang="en-CA" sz="1700" dirty="0"/>
              <a:t> &lt; </a:t>
            </a:r>
            <a:r>
              <a:rPr lang="en-CA" sz="1700" dirty="0" err="1"/>
              <a:t>array.length</a:t>
            </a:r>
            <a:r>
              <a:rPr lang="en-CA" sz="1700" dirty="0"/>
              <a:t>; </a:t>
            </a:r>
            <a:r>
              <a:rPr lang="en-CA" sz="1700" dirty="0" err="1"/>
              <a:t>i</a:t>
            </a:r>
            <a:r>
              <a:rPr lang="en-CA" sz="1700" dirty="0"/>
              <a:t>++) // uint8 max=256</a:t>
            </a:r>
          </a:p>
          <a:p>
            <a:pPr marL="457200" lvl="3" indent="0" fontAlgn="base">
              <a:lnSpc>
                <a:spcPct val="110000"/>
              </a:lnSpc>
              <a:spcBef>
                <a:spcPts val="1000"/>
              </a:spcBef>
              <a:buNone/>
            </a:pPr>
            <a:r>
              <a:rPr lang="nn-NO" sz="1700" dirty="0"/>
              <a:t>for (</a:t>
            </a:r>
            <a:r>
              <a:rPr lang="nn-NO" sz="1700" b="1" dirty="0"/>
              <a:t>uint256</a:t>
            </a:r>
            <a:r>
              <a:rPr lang="nn-NO" sz="1700" dirty="0"/>
              <a:t> i = 0; i &lt; array.length; i++)</a:t>
            </a:r>
            <a:endParaRPr lang="en-CA" sz="1700" dirty="0"/>
          </a:p>
          <a:p>
            <a:pPr marL="285750" lvl="2" indent="-285750" fontAlgn="base">
              <a:spcBef>
                <a:spcPts val="1000"/>
              </a:spcBef>
              <a:buFontTx/>
              <a:buChar char="-"/>
            </a:pPr>
            <a:r>
              <a:rPr lang="en-CA" sz="1800" dirty="0"/>
              <a:t>Implicit visibility level</a:t>
            </a:r>
          </a:p>
          <a:p>
            <a:pPr marL="457200" lvl="3" indent="0" fontAlgn="base">
              <a:spcBef>
                <a:spcPts val="1000"/>
              </a:spcBef>
              <a:buNone/>
            </a:pPr>
            <a:r>
              <a:rPr lang="en-CA" sz="1600" dirty="0"/>
              <a:t>Nothing is private</a:t>
            </a:r>
          </a:p>
          <a:p>
            <a:pPr marL="285750" lvl="2" indent="-285750" fontAlgn="base">
              <a:spcBef>
                <a:spcPts val="1000"/>
              </a:spcBef>
              <a:buFontTx/>
              <a:buChar char="-"/>
            </a:pPr>
            <a:r>
              <a:rPr lang="en-CA" sz="1800" dirty="0"/>
              <a:t>Address hardcoding and sending</a:t>
            </a:r>
          </a:p>
          <a:p>
            <a:pPr marL="285750" lvl="2" indent="-285750" fontAlgn="base">
              <a:spcBef>
                <a:spcPts val="1000"/>
              </a:spcBef>
              <a:buFontTx/>
              <a:buChar char="-"/>
            </a:pPr>
            <a:r>
              <a:rPr lang="en-CA" sz="1800" dirty="0"/>
              <a:t>Array length manipulation</a:t>
            </a:r>
          </a:p>
          <a:p>
            <a:pPr marL="457200" lvl="3" indent="0" fontAlgn="base">
              <a:lnSpc>
                <a:spcPct val="110000"/>
              </a:lnSpc>
              <a:spcBef>
                <a:spcPts val="1000"/>
              </a:spcBef>
              <a:buNone/>
            </a:pPr>
            <a:r>
              <a:rPr lang="en-CA" sz="1700" dirty="0" err="1"/>
              <a:t>anArray.length</a:t>
            </a:r>
            <a:r>
              <a:rPr lang="en-CA" sz="1700" dirty="0"/>
              <a:t>--; // .. Underflow risk</a:t>
            </a:r>
          </a:p>
          <a:p>
            <a:pPr marL="285750" lvl="2" indent="-285750" fontAlgn="base">
              <a:spcBef>
                <a:spcPts val="1000"/>
              </a:spcBef>
              <a:buFontTx/>
              <a:buChar char="-"/>
            </a:pPr>
            <a:r>
              <a:rPr lang="en-CA" sz="1800" dirty="0"/>
              <a:t>A setter method that transfer power to the caller </a:t>
            </a:r>
          </a:p>
          <a:p>
            <a:pPr marL="457200" lvl="3" indent="0" fontAlgn="base">
              <a:lnSpc>
                <a:spcPct val="110000"/>
              </a:lnSpc>
              <a:spcBef>
                <a:spcPts val="1000"/>
              </a:spcBef>
              <a:buNone/>
            </a:pPr>
            <a:r>
              <a:rPr lang="en-CA" sz="1700" dirty="0"/>
              <a:t>.</a:t>
            </a:r>
            <a:r>
              <a:rPr lang="en-CA" sz="1700" dirty="0" err="1"/>
              <a:t>setOwner</a:t>
            </a:r>
            <a:r>
              <a:rPr lang="en-CA" sz="1700" dirty="0"/>
              <a:t>(address)</a:t>
            </a:r>
          </a:p>
          <a:p>
            <a:pPr marL="285750" lvl="2" indent="-285750" fontAlgn="base">
              <a:spcBef>
                <a:spcPts val="1000"/>
              </a:spcBef>
              <a:buFontTx/>
              <a:buChar char="-"/>
            </a:pPr>
            <a:endParaRPr lang="en-CA" sz="1600" dirty="0"/>
          </a:p>
          <a:p>
            <a:pPr lvl="2" fontAlgn="base"/>
            <a:endParaRPr lang="en-CA" b="1" i="1" dirty="0">
              <a:effectLst>
                <a:outerShdw sx="0" sy="0">
                  <a:srgbClr val="000000"/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940928-68D1-493E-99CD-AA4C79544606}"/>
              </a:ext>
            </a:extLst>
          </p:cNvPr>
          <p:cNvSpPr/>
          <p:nvPr/>
        </p:nvSpPr>
        <p:spPr>
          <a:xfrm>
            <a:off x="325293" y="6352143"/>
            <a:ext cx="848108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100" dirty="0">
                <a:solidFill>
                  <a:schemeClr val="bg1">
                    <a:lumMod val="65000"/>
                  </a:schemeClr>
                </a:solidFill>
              </a:rPr>
              <a:t>http://orbilu.uni.lu/bitstream/10993/35862/1/smartcheck-paper.pdf</a:t>
            </a:r>
          </a:p>
        </p:txBody>
      </p:sp>
    </p:spTree>
    <p:extLst>
      <p:ext uri="{BB962C8B-B14F-4D97-AF65-F5344CB8AC3E}">
        <p14:creationId xmlns:p14="http://schemas.microsoft.com/office/powerpoint/2010/main" val="198812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5D6C-36D2-467B-8918-BDB0D2F1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This subject is interesting since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46264-F983-44C0-8726-57F4F0A8E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559"/>
            <a:ext cx="9524643" cy="3889841"/>
          </a:xfrm>
        </p:spPr>
        <p:txBody>
          <a:bodyPr>
            <a:normAutofit fontScale="92500"/>
          </a:bodyPr>
          <a:lstStyle/>
          <a:p>
            <a:pPr lvl="0"/>
            <a:r>
              <a:rPr lang="en-CA" sz="2100" dirty="0"/>
              <a:t>+The blockchain technology is new and exciting</a:t>
            </a:r>
          </a:p>
          <a:p>
            <a:pPr lvl="0"/>
            <a:r>
              <a:rPr lang="en-CA" sz="2100" dirty="0"/>
              <a:t>+Distributed applications (</a:t>
            </a:r>
            <a:r>
              <a:rPr lang="en-CA" sz="2100" dirty="0" err="1"/>
              <a:t>Dapp</a:t>
            </a:r>
            <a:r>
              <a:rPr lang="en-CA" sz="2100" dirty="0"/>
              <a:t>) concept is different. Distributed computing is known but applications to be distributed and getting executed in many places at the same time is new</a:t>
            </a:r>
          </a:p>
          <a:p>
            <a:pPr lvl="0"/>
            <a:r>
              <a:rPr lang="en-CA" sz="2100" dirty="0"/>
              <a:t>+Nature of smart contract code is different</a:t>
            </a:r>
          </a:p>
          <a:p>
            <a:pPr lvl="0"/>
            <a:r>
              <a:rPr lang="en-CA" sz="2100" dirty="0"/>
              <a:t>+Security issues related to smart contracts are different</a:t>
            </a:r>
          </a:p>
          <a:p>
            <a:pPr lvl="0"/>
            <a:r>
              <a:rPr lang="en-CA" sz="2100" dirty="0"/>
              <a:t>+They almost always handle money. Risk is high. Attackers have high motivation. </a:t>
            </a:r>
          </a:p>
          <a:p>
            <a:pPr lvl="0"/>
            <a:r>
              <a:rPr lang="en-CA" sz="2100" dirty="0"/>
              <a:t>-The subject is new. There is not enough data. </a:t>
            </a:r>
          </a:p>
          <a:p>
            <a:pPr lvl="0"/>
            <a:r>
              <a:rPr lang="en-CA" sz="2100" dirty="0"/>
              <a:t>-Limited analysis yet. Findings of the existing studies are limited. Many issues are related to the language and platform. </a:t>
            </a:r>
          </a:p>
          <a:p>
            <a:pPr lvl="0"/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F67A-9468-3948-928F-710B6591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61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206F-ED96-C745-907B-A762BCF89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33772-ADE2-324A-917B-E55D2140F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Contact: </a:t>
            </a:r>
            <a:r>
              <a:rPr lang="en-US" dirty="0">
                <a:hlinkClick r:id="rId2"/>
              </a:rPr>
              <a:t>Mehmet.Demir@Ryerson.ca</a:t>
            </a:r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A3676-32EC-9B4D-89F5-CB2ED6A0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7DAB56-D416-4012-95ED-0091D8433ED8}"/>
              </a:ext>
            </a:extLst>
          </p:cNvPr>
          <p:cNvSpPr/>
          <p:nvPr/>
        </p:nvSpPr>
        <p:spPr>
          <a:xfrm>
            <a:off x="5852585" y="425774"/>
            <a:ext cx="6096000" cy="534999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-SmartCheck : Static Analysis of Ethereum Smart Contracts  </a:t>
            </a:r>
            <a:r>
              <a:rPr lang="en-CA" sz="16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http://orbilu.uni.lu/bitstream/10993/35862/1/smartcheck-paper.pdf</a:t>
            </a:r>
            <a:endParaRPr lang="en-C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CA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Securify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Practical Security Analysis of Smart Contracts </a:t>
            </a:r>
            <a:r>
              <a:rPr lang="en-CA" sz="16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https://arxiv.org/pdf/1806.01143.pdf</a:t>
            </a:r>
            <a:endParaRPr lang="en-C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-Rethinking Blockchain Security: Position Paper </a:t>
            </a:r>
            <a:r>
              <a:rPr lang="en-CA" sz="16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https://arxiv.org/abs/1806.04358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CA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ContractFuzzer:FuzzingSmartContracts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forVulnerabilityDetection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6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https://arxiv.org/ftp/arxiv/papers/1807/1807.03932.pdf</a:t>
            </a:r>
            <a:endParaRPr lang="en-C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-Making Smart Contracts Smarter – </a:t>
            </a:r>
            <a:r>
              <a:rPr lang="en-CA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Oyente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platform </a:t>
            </a:r>
            <a:r>
              <a:rPr lang="en-CA" sz="16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https://eprint.iacr.org/2016/633.pdf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-Smart Contracts </a:t>
            </a:r>
            <a:r>
              <a:rPr lang="en-CA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Vulnerabilities:A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Call for Blockchain Software Engineering 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CA" sz="16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https://ieeexplore.ieee.org/document/8327567</a:t>
            </a:r>
            <a:endParaRPr lang="en-CA" sz="16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CA" sz="1600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-Empirical Vulnerability Analysis of Automated Smart Contracts  Security Testing on Blockchains </a:t>
            </a:r>
            <a:r>
              <a:rPr lang="en-CA" sz="1600" i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https://arxiv.org/abs/1809.02702</a:t>
            </a:r>
            <a:endParaRPr lang="en-CA" sz="1600" i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CA" sz="1600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CA" sz="1600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Mythril</a:t>
            </a:r>
            <a:r>
              <a:rPr lang="en-CA" sz="1600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Platform whitepaper </a:t>
            </a:r>
            <a:r>
              <a:rPr lang="en-CA" sz="1600" i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https://mythril.ai/files/whitepaper.pdf</a:t>
            </a:r>
            <a:endParaRPr lang="en-CA" sz="1600" i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C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C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total of 30 resources..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C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02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BlockChain</a:t>
            </a:r>
            <a:endParaRPr lang="en-US" dirty="0"/>
          </a:p>
        </p:txBody>
      </p:sp>
      <p:pic>
        <p:nvPicPr>
          <p:cNvPr id="4" name="Content Placeholder 3" descr="Screen Shot 2017-11-22 at 10.55.43 P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55900" y="1295400"/>
            <a:ext cx="6464300" cy="1498600"/>
          </a:xfrm>
        </p:spPr>
      </p:pic>
      <p:pic>
        <p:nvPicPr>
          <p:cNvPr id="6" name="Picture 5" descr="Screen Shot 2017-11-22 at 11.01.37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2971800"/>
            <a:ext cx="7543800" cy="29778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6AAD-6502-E144-8DC4-A5BC19DB78C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038600" cy="3048000"/>
          </a:xfrm>
        </p:spPr>
        <p:txBody>
          <a:bodyPr/>
          <a:lstStyle/>
          <a:p>
            <a:r>
              <a:rPr lang="en-US" dirty="0"/>
              <a:t>Involves parties</a:t>
            </a:r>
          </a:p>
          <a:p>
            <a:r>
              <a:rPr lang="en-US" dirty="0"/>
              <a:t>Computer Code</a:t>
            </a:r>
          </a:p>
          <a:p>
            <a:r>
              <a:rPr lang="en-US" dirty="0"/>
              <a:t>Added to block chain</a:t>
            </a:r>
          </a:p>
          <a:p>
            <a:r>
              <a:rPr lang="en-US" dirty="0"/>
              <a:t>Triggered by </a:t>
            </a:r>
            <a:r>
              <a:rPr lang="en-US" dirty="0" err="1"/>
              <a:t>event(s</a:t>
            </a:r>
            <a:r>
              <a:rPr lang="en-US" dirty="0"/>
              <a:t>)</a:t>
            </a:r>
          </a:p>
          <a:p>
            <a:r>
              <a:rPr lang="en-US" dirty="0"/>
              <a:t>Execute transactions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00521" y="2130055"/>
            <a:ext cx="4038600" cy="3048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i="1" dirty="0"/>
              <a:t>Get ($5) from (Mehmet)</a:t>
            </a:r>
          </a:p>
          <a:p>
            <a:pPr marL="342900" indent="-342900">
              <a:spcBef>
                <a:spcPct val="20000"/>
              </a:spcBef>
            </a:pPr>
            <a:r>
              <a:rPr lang="en-US" i="1" dirty="0"/>
              <a:t>When Event (Pizza boy delivered)	</a:t>
            </a:r>
          </a:p>
          <a:p>
            <a:pPr marL="342900" indent="-342900" defTabSz="457200">
              <a:spcBef>
                <a:spcPct val="20000"/>
              </a:spcBef>
              <a:defRPr/>
            </a:pPr>
            <a:r>
              <a:rPr lang="en-US" i="1" dirty="0"/>
              <a:t>	Give ($4) to </a:t>
            </a:r>
            <a:r>
              <a:rPr lang="en-US" i="1" dirty="0" err="1"/>
              <a:t>PizzaX</a:t>
            </a:r>
            <a:endParaRPr lang="en-US" i="1" dirty="0"/>
          </a:p>
          <a:p>
            <a:pPr marL="342900" indent="-342900" defTabSz="457200">
              <a:spcBef>
                <a:spcPct val="20000"/>
              </a:spcBef>
              <a:defRPr/>
            </a:pPr>
            <a:r>
              <a:rPr lang="en-US" i="1" dirty="0"/>
              <a:t>	Give ($1) to </a:t>
            </a:r>
            <a:r>
              <a:rPr lang="en-US" i="1" dirty="0" err="1"/>
              <a:t>PizzaBoy</a:t>
            </a:r>
            <a:endParaRPr lang="en-US" i="1" dirty="0"/>
          </a:p>
          <a:p>
            <a:pPr marL="342900" indent="-342900" defTabSz="457200">
              <a:spcBef>
                <a:spcPct val="20000"/>
              </a:spcBef>
              <a:defRPr/>
            </a:pPr>
            <a:endParaRPr lang="en-US" i="1" dirty="0"/>
          </a:p>
          <a:p>
            <a:pPr marL="342900" indent="-342900" defTabSz="457200">
              <a:spcBef>
                <a:spcPct val="20000"/>
              </a:spcBef>
              <a:defRPr/>
            </a:pPr>
            <a:r>
              <a:rPr lang="en-US" i="1" dirty="0"/>
              <a:t>If </a:t>
            </a:r>
            <a:r>
              <a:rPr lang="en-US" i="1" dirty="0" err="1"/>
              <a:t>deliveryTime</a:t>
            </a:r>
            <a:r>
              <a:rPr lang="en-US" i="1" dirty="0"/>
              <a:t>&gt;</a:t>
            </a:r>
            <a:r>
              <a:rPr lang="en-US" i="1" dirty="0" err="1"/>
              <a:t>requestTime</a:t>
            </a:r>
            <a:r>
              <a:rPr lang="en-US" i="1" dirty="0"/>
              <a:t> + 30 min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i="1" dirty="0"/>
              <a:t>	Return ($4) to Mehmet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i="1" dirty="0"/>
              <a:t>	Give ($1) to </a:t>
            </a:r>
            <a:r>
              <a:rPr lang="en-US" i="1" dirty="0" err="1"/>
              <a:t>PizzaBoy</a:t>
            </a:r>
            <a:endParaRPr lang="en-US" i="1" dirty="0"/>
          </a:p>
          <a:p>
            <a:pPr marL="342900" indent="-342900" defTabSz="457200">
              <a:spcBef>
                <a:spcPct val="20000"/>
              </a:spcBef>
              <a:defRPr/>
            </a:pPr>
            <a:endParaRPr lang="en-US" i="1" dirty="0"/>
          </a:p>
          <a:p>
            <a:pPr marL="342900" indent="-342900" defTabSz="457200">
              <a:spcBef>
                <a:spcPct val="20000"/>
              </a:spcBef>
              <a:defRPr/>
            </a:pPr>
            <a:r>
              <a:rPr lang="en-US" i="1" dirty="0"/>
              <a:t>If no delivery in 60 min</a:t>
            </a:r>
          </a:p>
          <a:p>
            <a:pPr marL="342900" indent="-342900">
              <a:spcBef>
                <a:spcPct val="20000"/>
              </a:spcBef>
            </a:pPr>
            <a:r>
              <a:rPr lang="en-US" i="1" dirty="0"/>
              <a:t>	Return ($5) to Mehmet</a:t>
            </a:r>
          </a:p>
          <a:p>
            <a:pPr marL="342900" indent="-342900" defTabSz="457200">
              <a:spcBef>
                <a:spcPct val="20000"/>
              </a:spcBef>
              <a:defRPr/>
            </a:pPr>
            <a:endParaRPr lang="en-US" i="1" dirty="0"/>
          </a:p>
          <a:p>
            <a:pPr marL="342900" indent="-342900" defTabSz="457200">
              <a:spcBef>
                <a:spcPct val="20000"/>
              </a:spcBef>
              <a:defRPr/>
            </a:pPr>
            <a:endParaRPr lang="en-US" dirty="0"/>
          </a:p>
          <a:p>
            <a:pPr marL="342900" indent="-342900" defTabSz="457200">
              <a:spcBef>
                <a:spcPct val="20000"/>
              </a:spcBef>
              <a:defRPr/>
            </a:pPr>
            <a:endParaRPr lang="en-US" dirty="0"/>
          </a:p>
          <a:p>
            <a:pPr marL="342900" indent="-342900" defTabSz="457200">
              <a:spcBef>
                <a:spcPct val="20000"/>
              </a:spcBef>
              <a:buFont typeface="Arial"/>
              <a:buChar char="•"/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6AAD-6502-E144-8DC4-A5BC19DB78C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5D6C-36D2-467B-8918-BDB0D2F1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can be done with smart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46264-F983-44C0-8726-57F4F0A8E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559"/>
            <a:ext cx="9524643" cy="3889841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CA" dirty="0"/>
              <a:t>Digital asset transfer on the blockchain</a:t>
            </a:r>
          </a:p>
          <a:p>
            <a:pPr marL="285750" indent="-285750">
              <a:buFontTx/>
              <a:buChar char="-"/>
            </a:pPr>
            <a:r>
              <a:rPr lang="en-CA" dirty="0"/>
              <a:t>Coin creation</a:t>
            </a:r>
          </a:p>
          <a:p>
            <a:pPr marL="285750" indent="-285750">
              <a:buFontTx/>
              <a:buChar char="-"/>
            </a:pPr>
            <a:r>
              <a:rPr lang="en-CA" dirty="0"/>
              <a:t>Distributed autonomous organizations</a:t>
            </a:r>
          </a:p>
          <a:p>
            <a:pPr marL="285750" indent="-285750">
              <a:buFontTx/>
              <a:buChar char="-"/>
            </a:pPr>
            <a:r>
              <a:rPr lang="en-CA" dirty="0"/>
              <a:t>Collective investment and seed funding </a:t>
            </a:r>
          </a:p>
          <a:p>
            <a:pPr marL="285750" indent="-285750">
              <a:buFontTx/>
              <a:buChar char="-"/>
            </a:pPr>
            <a:r>
              <a:rPr lang="en-CA" dirty="0"/>
              <a:t>Wallet representation</a:t>
            </a:r>
          </a:p>
          <a:p>
            <a:pPr marL="285750" indent="-285750">
              <a:buFontTx/>
              <a:buChar char="-"/>
            </a:pPr>
            <a:r>
              <a:rPr lang="en-CA" dirty="0"/>
              <a:t>Ponzi schemes</a:t>
            </a:r>
          </a:p>
          <a:p>
            <a:pPr marL="285750" indent="-285750">
              <a:buFontTx/>
              <a:buChar char="-"/>
            </a:pPr>
            <a:r>
              <a:rPr lang="en-CA" dirty="0"/>
              <a:t>Bidding</a:t>
            </a:r>
          </a:p>
          <a:p>
            <a:pPr marL="285750" indent="-285750">
              <a:buFontTx/>
              <a:buChar char="-"/>
            </a:pPr>
            <a:endParaRPr lang="en-CA" dirty="0"/>
          </a:p>
          <a:p>
            <a:pPr marL="285750" indent="-285750">
              <a:buFontTx/>
              <a:buChar char="-"/>
            </a:pPr>
            <a:endParaRPr lang="en-CA" dirty="0"/>
          </a:p>
          <a:p>
            <a:pPr marL="285750" indent="-285750">
              <a:buFontTx/>
              <a:buChar char="-"/>
            </a:pPr>
            <a:endParaRPr lang="en-CA" dirty="0"/>
          </a:p>
          <a:p>
            <a:pPr marL="285750" indent="-285750">
              <a:buFontTx/>
              <a:buChar char="-"/>
            </a:pPr>
            <a:endParaRPr lang="en-CA" dirty="0"/>
          </a:p>
          <a:p>
            <a:pPr marL="285750" indent="-285750">
              <a:buFontTx/>
              <a:buChar char="-"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F67A-9468-3948-928F-710B6591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8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5D6C-36D2-467B-8918-BDB0D2F1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Sample contract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F67A-9468-3948-928F-710B6591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C5D610-C3F6-44AA-8D95-EACDF34FA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157" y="270996"/>
            <a:ext cx="9017034" cy="654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63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5D6C-36D2-467B-8918-BDB0D2F1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Environment Ethereum- Solidity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46264-F983-44C0-8726-57F4F0A8E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560"/>
            <a:ext cx="9524643" cy="1134918"/>
          </a:xfrm>
        </p:spPr>
        <p:txBody>
          <a:bodyPr>
            <a:normAutofit/>
          </a:bodyPr>
          <a:lstStyle/>
          <a:p>
            <a:endParaRPr lang="en-CA" dirty="0"/>
          </a:p>
          <a:p>
            <a:pPr marL="285750" indent="-285750">
              <a:buFontTx/>
              <a:buChar char="-"/>
            </a:pPr>
            <a:endParaRPr lang="en-CA" dirty="0"/>
          </a:p>
          <a:p>
            <a:pPr marL="285750" indent="-285750">
              <a:buFontTx/>
              <a:buChar char="-"/>
            </a:pPr>
            <a:endParaRPr lang="en-CA" dirty="0"/>
          </a:p>
          <a:p>
            <a:pPr marL="285750" indent="-285750">
              <a:buFontTx/>
              <a:buChar char="-"/>
            </a:pPr>
            <a:endParaRPr lang="en-CA" dirty="0"/>
          </a:p>
          <a:p>
            <a:pPr marL="285750" indent="-285750">
              <a:buFontTx/>
              <a:buChar char="-"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F67A-9468-3948-928F-710B6591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5FCF5C1-51B7-2C4E-97AC-4C6699D612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9980397"/>
              </p:ext>
            </p:extLst>
          </p:nvPr>
        </p:nvGraphicFramePr>
        <p:xfrm>
          <a:off x="838200" y="2332893"/>
          <a:ext cx="10544908" cy="2661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841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5D6C-36D2-467B-8918-BDB0D2F1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Smells 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46264-F983-44C0-8726-57F4F0A8E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559"/>
            <a:ext cx="9524643" cy="3889841"/>
          </a:xfrm>
        </p:spPr>
        <p:txBody>
          <a:bodyPr>
            <a:normAutofit/>
          </a:bodyPr>
          <a:lstStyle/>
          <a:p>
            <a:r>
              <a:rPr lang="en-CA" dirty="0"/>
              <a:t>This study </a:t>
            </a:r>
          </a:p>
          <a:p>
            <a:r>
              <a:rPr lang="en-CA" dirty="0"/>
              <a:t>	defines the smells and explains them </a:t>
            </a:r>
          </a:p>
          <a:p>
            <a:r>
              <a:rPr lang="en-CA" dirty="0"/>
              <a:t>	classifies the smells </a:t>
            </a:r>
          </a:p>
          <a:p>
            <a:r>
              <a:rPr lang="en-CA" dirty="0"/>
              <a:t>	lists types and impact of security issues</a:t>
            </a:r>
          </a:p>
          <a:p>
            <a:r>
              <a:rPr lang="en-CA" dirty="0"/>
              <a:t>	explains why it is important to have code analysis of smart contracts </a:t>
            </a:r>
          </a:p>
          <a:p>
            <a:r>
              <a:rPr lang="en-CA" dirty="0"/>
              <a:t>	emphasize the difference between classical programming and blockchain contracts. </a:t>
            </a:r>
          </a:p>
          <a:p>
            <a:pPr marL="285750" indent="-285750">
              <a:buFontTx/>
              <a:buChar char="-"/>
            </a:pPr>
            <a:endParaRPr lang="en-CA" dirty="0"/>
          </a:p>
          <a:p>
            <a:endParaRPr lang="en-CA" dirty="0"/>
          </a:p>
          <a:p>
            <a:pPr marL="285750" indent="-285750">
              <a:buFontTx/>
              <a:buChar char="-"/>
            </a:pPr>
            <a:endParaRPr lang="en-CA" dirty="0"/>
          </a:p>
          <a:p>
            <a:pPr marL="285750" indent="-285750">
              <a:buFontTx/>
              <a:buChar char="-"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F67A-9468-3948-928F-710B6591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16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5D6C-36D2-467B-8918-BDB0D2F1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is it important to identify vulnerabilities in smart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46264-F983-44C0-8726-57F4F0A8E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559"/>
            <a:ext cx="9524643" cy="388984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Tx/>
              <a:buChar char="-"/>
            </a:pPr>
            <a:r>
              <a:rPr lang="en-CA" dirty="0"/>
              <a:t>Conflict of interest between who writes and who execute the applications</a:t>
            </a:r>
          </a:p>
          <a:p>
            <a:pPr marL="285750" indent="-285750">
              <a:buFontTx/>
              <a:buChar char="-"/>
            </a:pPr>
            <a:r>
              <a:rPr lang="en-CA" dirty="0"/>
              <a:t>Once they are deployed, there is no way for them to be modified. </a:t>
            </a:r>
          </a:p>
          <a:p>
            <a:pPr marL="285750" indent="-285750">
              <a:buFontTx/>
              <a:buChar char="-"/>
            </a:pPr>
            <a:r>
              <a:rPr lang="en-CA" dirty="0"/>
              <a:t>No way to fix bugs</a:t>
            </a:r>
          </a:p>
          <a:p>
            <a:pPr marL="285750" indent="-285750">
              <a:buFontTx/>
              <a:buChar char="-"/>
            </a:pPr>
            <a:r>
              <a:rPr lang="en-CA" dirty="0"/>
              <a:t>Risks money, mostly about money, resulting in loss of money </a:t>
            </a:r>
          </a:p>
          <a:p>
            <a:pPr marL="285750" indent="-285750">
              <a:buFontTx/>
              <a:buChar char="-"/>
            </a:pPr>
            <a:r>
              <a:rPr lang="en-CA" dirty="0"/>
              <a:t>An innocent issue as mistyped variable, can become a vulnerability to trap money in production. </a:t>
            </a:r>
          </a:p>
          <a:p>
            <a:pPr marL="285750" indent="-285750">
              <a:buFontTx/>
              <a:buChar char="-"/>
            </a:pPr>
            <a:r>
              <a:rPr lang="en-CA" dirty="0"/>
              <a:t>Hackers can read your code, understand the logic. Find vulnerabilities and exploit them. </a:t>
            </a:r>
          </a:p>
          <a:p>
            <a:r>
              <a:rPr lang="en-CA" dirty="0"/>
              <a:t>If you have an error, they can do what it takes to take advantage of it. </a:t>
            </a:r>
          </a:p>
          <a:p>
            <a:endParaRPr lang="en-CA" dirty="0"/>
          </a:p>
          <a:p>
            <a:r>
              <a:rPr lang="en-CA" b="1" dirty="0"/>
              <a:t>Smart contract related incidents are 22% of all blockchain incidents.</a:t>
            </a:r>
          </a:p>
          <a:p>
            <a:r>
              <a:rPr lang="en-CA" b="1" dirty="0"/>
              <a:t>Static analysis flags 45% of the existing contracts as vulnerable. </a:t>
            </a:r>
          </a:p>
          <a:p>
            <a:endParaRPr lang="en-CA" b="1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F67A-9468-3948-928F-710B6591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90977"/>
      </p:ext>
    </p:extLst>
  </p:cSld>
  <p:clrMapOvr>
    <a:masterClrMapping/>
  </p:clrMapOvr>
</p:sld>
</file>

<file path=ppt/theme/theme1.xml><?xml version="1.0" encoding="utf-8"?>
<a:theme xmlns:a="http://schemas.openxmlformats.org/drawingml/2006/main" name="TRSM_ITM">
  <a:themeElements>
    <a:clrScheme name="TRSM 2016 1">
      <a:dk1>
        <a:srgbClr val="000000"/>
      </a:dk1>
      <a:lt1>
        <a:srgbClr val="FFFFFF"/>
      </a:lt1>
      <a:dk2>
        <a:srgbClr val="00A3AD"/>
      </a:dk2>
      <a:lt2>
        <a:srgbClr val="FFFFFF"/>
      </a:lt2>
      <a:accent1>
        <a:srgbClr val="00A3AD"/>
      </a:accent1>
      <a:accent2>
        <a:srgbClr val="004C9C"/>
      </a:accent2>
      <a:accent3>
        <a:srgbClr val="FFDC00"/>
      </a:accent3>
      <a:accent4>
        <a:srgbClr val="5BC2FF"/>
      </a:accent4>
      <a:accent5>
        <a:srgbClr val="999999"/>
      </a:accent5>
      <a:accent6>
        <a:srgbClr val="101800"/>
      </a:accent6>
      <a:hlink>
        <a:srgbClr val="004C9C"/>
      </a:hlink>
      <a:folHlink>
        <a:srgbClr val="00A3A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SM_ITM" id="{692B630F-A09A-4124-A6D7-9DBD1E0D6F55}" vid="{E214EA7F-AD39-4E5F-BD0F-A910E04EA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TRSM_ITM</Template>
  <TotalTime>6400</TotalTime>
  <Words>1195</Words>
  <Application>Microsoft Office PowerPoint</Application>
  <PresentationFormat>Widescreen</PresentationFormat>
  <Paragraphs>209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Menlo</vt:lpstr>
      <vt:lpstr>Times New Roman</vt:lpstr>
      <vt:lpstr>TRSM_ITM</vt:lpstr>
      <vt:lpstr>Security Smells  in Smart Contracts</vt:lpstr>
      <vt:lpstr>This subject is interesting since</vt:lpstr>
      <vt:lpstr>BlockChain</vt:lpstr>
      <vt:lpstr>Smart Contract</vt:lpstr>
      <vt:lpstr>What can be done with smart contracts</vt:lpstr>
      <vt:lpstr>Sample contract</vt:lpstr>
      <vt:lpstr>Environment Ethereum- Solidity</vt:lpstr>
      <vt:lpstr>Smells ..</vt:lpstr>
      <vt:lpstr>Why is it important to identify vulnerabilities in smart contracts</vt:lpstr>
      <vt:lpstr>Impact of vulnerabilities</vt:lpstr>
      <vt:lpstr>Category 1) Dependence on environment </vt:lpstr>
      <vt:lpstr>Category 2) Design and deployment issues</vt:lpstr>
      <vt:lpstr>Assembly</vt:lpstr>
      <vt:lpstr>Category 3) Control of execution and reentrancy</vt:lpstr>
      <vt:lpstr>Reentrancy cont..</vt:lpstr>
      <vt:lpstr>Category 4) DoS by misuse of trust </vt:lpstr>
      <vt:lpstr>Category 5) Unsafe external interaction</vt:lpstr>
      <vt:lpstr>Return, throw, revert, assert, require  </vt:lpstr>
      <vt:lpstr>Category 6) Vulnerable coding practices 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Utility Blockchain for Transparent Disaster Recovery</dc:title>
  <cp:lastModifiedBy>Mehmet Demir</cp:lastModifiedBy>
  <cp:revision>4</cp:revision>
  <cp:lastPrinted>2018-11-27T20:21:34Z</cp:lastPrinted>
  <dcterms:modified xsi:type="dcterms:W3CDTF">2018-11-29T02:49:22Z</dcterms:modified>
</cp:coreProperties>
</file>