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51620" y="0"/>
            <a:ext cx="5486400" cy="8229600"/>
          </a:xfrm>
          <a:prstGeom prst="rect">
            <a:avLst/>
          </a:prstGeom>
        </p:spPr>
      </p:pic>
      <p:sp>
        <p:nvSpPr>
          <p:cNvPr id="5" name="Text 1"/>
          <p:cNvSpPr/>
          <p:nvPr/>
        </p:nvSpPr>
        <p:spPr>
          <a:xfrm>
            <a:off x="833199" y="1622346"/>
            <a:ext cx="7477601" cy="2874645"/>
          </a:xfrm>
          <a:prstGeom prst="rect">
            <a:avLst/>
          </a:prstGeom>
          <a:noFill/>
          <a:ln/>
        </p:spPr>
        <p:txBody>
          <a:bodyPr wrap="square" rtlCol="0" anchor="t"/>
          <a:lstStyle/>
          <a:p>
            <a:pPr indent="0" marL="0">
              <a:lnSpc>
                <a:spcPts val="7545"/>
              </a:lnSpc>
              <a:buNone/>
            </a:pPr>
            <a:r>
              <a:rPr lang="en-US" sz="6036" b="1" dirty="0">
                <a:solidFill>
                  <a:srgbClr val="5B5F72"/>
                </a:solidFill>
                <a:latin typeface="Instrument Sans" pitchFamily="34" charset="0"/>
                <a:ea typeface="Instrument Sans" pitchFamily="34" charset="-122"/>
                <a:cs typeface="Instrument Sans" pitchFamily="34" charset="-120"/>
              </a:rPr>
              <a:t>Introduction to E-commerce Sales Analysis</a:t>
            </a:r>
            <a:endParaRPr lang="en-US" sz="6036" dirty="0"/>
          </a:p>
        </p:txBody>
      </p:sp>
      <p:sp>
        <p:nvSpPr>
          <p:cNvPr id="6" name="Text 2"/>
          <p:cNvSpPr/>
          <p:nvPr/>
        </p:nvSpPr>
        <p:spPr>
          <a:xfrm>
            <a:off x="833199" y="4830247"/>
            <a:ext cx="7477601"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 In this comprehensive e-commerce sales analysis, we'll dive into the key aspects of understanding and optimizing your online business performance. From data collection to insightful visualizations, this project will equip you with the tools and techniques to make data-driven decisions and drive sustainable growth.</a:t>
            </a:r>
            <a:endParaRPr lang="en-US" sz="1750"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143476"/>
            <a:ext cx="9049107"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Data Collection and Preprocessing</a:t>
            </a:r>
            <a:endParaRPr lang="en-US" sz="4374" dirty="0"/>
          </a:p>
        </p:txBody>
      </p:sp>
      <p:sp>
        <p:nvSpPr>
          <p:cNvPr id="5" name="Shape 2"/>
          <p:cNvSpPr/>
          <p:nvPr/>
        </p:nvSpPr>
        <p:spPr>
          <a:xfrm>
            <a:off x="7293054" y="2171105"/>
            <a:ext cx="44410" cy="4915019"/>
          </a:xfrm>
          <a:prstGeom prst="roundRect">
            <a:avLst>
              <a:gd name="adj" fmla="val 225151"/>
            </a:avLst>
          </a:prstGeom>
          <a:solidFill>
            <a:srgbClr val="C9CACE"/>
          </a:solidFill>
          <a:ln/>
        </p:spPr>
      </p:sp>
      <p:sp>
        <p:nvSpPr>
          <p:cNvPr id="6" name="Shape 3"/>
          <p:cNvSpPr/>
          <p:nvPr/>
        </p:nvSpPr>
        <p:spPr>
          <a:xfrm>
            <a:off x="6287631" y="2572405"/>
            <a:ext cx="777597" cy="44410"/>
          </a:xfrm>
          <a:prstGeom prst="roundRect">
            <a:avLst>
              <a:gd name="adj" fmla="val 225151"/>
            </a:avLst>
          </a:prstGeom>
          <a:solidFill>
            <a:srgbClr val="C9CACE"/>
          </a:solidFill>
          <a:ln/>
        </p:spPr>
      </p:sp>
      <p:sp>
        <p:nvSpPr>
          <p:cNvPr id="7" name="Shape 4"/>
          <p:cNvSpPr/>
          <p:nvPr/>
        </p:nvSpPr>
        <p:spPr>
          <a:xfrm>
            <a:off x="7065228" y="2344698"/>
            <a:ext cx="499943" cy="499943"/>
          </a:xfrm>
          <a:prstGeom prst="roundRect">
            <a:avLst>
              <a:gd name="adj" fmla="val 20000"/>
            </a:avLst>
          </a:prstGeom>
          <a:noFill/>
          <a:ln w="7620">
            <a:solidFill>
              <a:srgbClr val="C9CACE"/>
            </a:solidFill>
            <a:prstDash val="solid"/>
          </a:ln>
        </p:spPr>
      </p:sp>
      <p:sp>
        <p:nvSpPr>
          <p:cNvPr id="8" name="Text 5"/>
          <p:cNvSpPr/>
          <p:nvPr/>
        </p:nvSpPr>
        <p:spPr>
          <a:xfrm>
            <a:off x="7250609" y="2386370"/>
            <a:ext cx="129064"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9" name="Text 6"/>
          <p:cNvSpPr/>
          <p:nvPr/>
        </p:nvSpPr>
        <p:spPr>
          <a:xfrm>
            <a:off x="3315653" y="2393275"/>
            <a:ext cx="2777490" cy="347186"/>
          </a:xfrm>
          <a:prstGeom prst="rect">
            <a:avLst/>
          </a:prstGeom>
          <a:noFill/>
          <a:ln/>
        </p:spPr>
        <p:txBody>
          <a:bodyPr wrap="none" rtlCol="0" anchor="t"/>
          <a:lstStyle/>
          <a:p>
            <a:pPr algn="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Gather Data</a:t>
            </a:r>
            <a:endParaRPr lang="en-US" sz="2187" dirty="0"/>
          </a:p>
        </p:txBody>
      </p:sp>
      <p:sp>
        <p:nvSpPr>
          <p:cNvPr id="10" name="Text 7"/>
          <p:cNvSpPr/>
          <p:nvPr/>
        </p:nvSpPr>
        <p:spPr>
          <a:xfrm>
            <a:off x="2037993" y="2873693"/>
            <a:ext cx="4055150" cy="1421606"/>
          </a:xfrm>
          <a:prstGeom prst="rect">
            <a:avLst/>
          </a:prstGeom>
          <a:noFill/>
          <a:ln/>
        </p:spPr>
        <p:txBody>
          <a:bodyPr wrap="square" rtlCol="0" anchor="t"/>
          <a:lstStyle/>
          <a:p>
            <a:pPr algn="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Collect all relevant e-commerce data, such as sales, customer information, and product details, from your various sources.</a:t>
            </a:r>
            <a:endParaRPr lang="en-US" sz="1750" dirty="0"/>
          </a:p>
        </p:txBody>
      </p:sp>
      <p:sp>
        <p:nvSpPr>
          <p:cNvPr id="11" name="Shape 8"/>
          <p:cNvSpPr/>
          <p:nvPr/>
        </p:nvSpPr>
        <p:spPr>
          <a:xfrm>
            <a:off x="7565172" y="3683258"/>
            <a:ext cx="777597" cy="44410"/>
          </a:xfrm>
          <a:prstGeom prst="roundRect">
            <a:avLst>
              <a:gd name="adj" fmla="val 225151"/>
            </a:avLst>
          </a:prstGeom>
          <a:solidFill>
            <a:srgbClr val="C9CACE"/>
          </a:solidFill>
          <a:ln/>
        </p:spPr>
      </p:sp>
      <p:sp>
        <p:nvSpPr>
          <p:cNvPr id="12" name="Shape 9"/>
          <p:cNvSpPr/>
          <p:nvPr/>
        </p:nvSpPr>
        <p:spPr>
          <a:xfrm>
            <a:off x="7065228" y="3455551"/>
            <a:ext cx="499943" cy="499943"/>
          </a:xfrm>
          <a:prstGeom prst="roundRect">
            <a:avLst>
              <a:gd name="adj" fmla="val 20000"/>
            </a:avLst>
          </a:prstGeom>
          <a:noFill/>
          <a:ln w="7620">
            <a:solidFill>
              <a:srgbClr val="C9CACE"/>
            </a:solidFill>
            <a:prstDash val="solid"/>
          </a:ln>
        </p:spPr>
      </p:sp>
      <p:sp>
        <p:nvSpPr>
          <p:cNvPr id="13" name="Text 10"/>
          <p:cNvSpPr/>
          <p:nvPr/>
        </p:nvSpPr>
        <p:spPr>
          <a:xfrm>
            <a:off x="7222272" y="3497223"/>
            <a:ext cx="185738"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4" name="Text 11"/>
          <p:cNvSpPr/>
          <p:nvPr/>
        </p:nvSpPr>
        <p:spPr>
          <a:xfrm>
            <a:off x="8537258" y="3504128"/>
            <a:ext cx="2777490" cy="347186"/>
          </a:xfrm>
          <a:prstGeom prst="rect">
            <a:avLst/>
          </a:prstGeom>
          <a:noFill/>
          <a:ln/>
        </p:spPr>
        <p:txBody>
          <a:bodyPr wrap="non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Clean and Transform</a:t>
            </a:r>
            <a:endParaRPr lang="en-US" sz="2187" dirty="0"/>
          </a:p>
        </p:txBody>
      </p:sp>
      <p:sp>
        <p:nvSpPr>
          <p:cNvPr id="15" name="Text 12"/>
          <p:cNvSpPr/>
          <p:nvPr/>
        </p:nvSpPr>
        <p:spPr>
          <a:xfrm>
            <a:off x="8537258" y="3984546"/>
            <a:ext cx="4055150" cy="1421606"/>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Ensure data integrity by cleaning, formatting, and transforming the raw data into a standardized format for analysis.</a:t>
            </a:r>
            <a:endParaRPr lang="en-US" sz="1750" dirty="0"/>
          </a:p>
        </p:txBody>
      </p:sp>
      <p:sp>
        <p:nvSpPr>
          <p:cNvPr id="16" name="Shape 13"/>
          <p:cNvSpPr/>
          <p:nvPr/>
        </p:nvSpPr>
        <p:spPr>
          <a:xfrm>
            <a:off x="6287631" y="5140940"/>
            <a:ext cx="777597" cy="44410"/>
          </a:xfrm>
          <a:prstGeom prst="roundRect">
            <a:avLst>
              <a:gd name="adj" fmla="val 225151"/>
            </a:avLst>
          </a:prstGeom>
          <a:solidFill>
            <a:srgbClr val="C9CACE"/>
          </a:solidFill>
          <a:ln/>
        </p:spPr>
      </p:sp>
      <p:sp>
        <p:nvSpPr>
          <p:cNvPr id="17" name="Shape 14"/>
          <p:cNvSpPr/>
          <p:nvPr/>
        </p:nvSpPr>
        <p:spPr>
          <a:xfrm>
            <a:off x="7065228" y="4913233"/>
            <a:ext cx="499943" cy="499943"/>
          </a:xfrm>
          <a:prstGeom prst="roundRect">
            <a:avLst>
              <a:gd name="adj" fmla="val 20000"/>
            </a:avLst>
          </a:prstGeom>
          <a:noFill/>
          <a:ln w="7620">
            <a:solidFill>
              <a:srgbClr val="C9CACE"/>
            </a:solidFill>
            <a:prstDash val="solid"/>
          </a:ln>
        </p:spPr>
      </p:sp>
      <p:sp>
        <p:nvSpPr>
          <p:cNvPr id="18" name="Text 15"/>
          <p:cNvSpPr/>
          <p:nvPr/>
        </p:nvSpPr>
        <p:spPr>
          <a:xfrm>
            <a:off x="7218700" y="4954905"/>
            <a:ext cx="193000"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9" name="Text 16"/>
          <p:cNvSpPr/>
          <p:nvPr/>
        </p:nvSpPr>
        <p:spPr>
          <a:xfrm>
            <a:off x="3315653" y="4961811"/>
            <a:ext cx="2777490" cy="347186"/>
          </a:xfrm>
          <a:prstGeom prst="rect">
            <a:avLst/>
          </a:prstGeom>
          <a:noFill/>
          <a:ln/>
        </p:spPr>
        <p:txBody>
          <a:bodyPr wrap="none" rtlCol="0" anchor="t"/>
          <a:lstStyle/>
          <a:p>
            <a:pPr algn="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Enrich with Insights</a:t>
            </a:r>
            <a:endParaRPr lang="en-US" sz="2187" dirty="0"/>
          </a:p>
        </p:txBody>
      </p:sp>
      <p:sp>
        <p:nvSpPr>
          <p:cNvPr id="20" name="Text 17"/>
          <p:cNvSpPr/>
          <p:nvPr/>
        </p:nvSpPr>
        <p:spPr>
          <a:xfrm>
            <a:off x="2037993" y="5442228"/>
            <a:ext cx="4055150" cy="1421606"/>
          </a:xfrm>
          <a:prstGeom prst="rect">
            <a:avLst/>
          </a:prstGeom>
          <a:noFill/>
          <a:ln/>
        </p:spPr>
        <p:txBody>
          <a:bodyPr wrap="square" rtlCol="0" anchor="t"/>
          <a:lstStyle/>
          <a:p>
            <a:pPr algn="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Augment the data with additional insights, such as customer demographics and market trends, to unlock deeper understanding.</a:t>
            </a:r>
            <a:endParaRPr lang="en-US" sz="175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216706"/>
            <a:ext cx="8398669"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Exploratory Data Analysis (EDA)</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Identify Patterns</a:t>
            </a:r>
            <a:endParaRPr lang="en-US" sz="2187" dirty="0"/>
          </a:p>
        </p:txBody>
      </p:sp>
      <p:sp>
        <p:nvSpPr>
          <p:cNvPr id="6" name="Text 3"/>
          <p:cNvSpPr/>
          <p:nvPr/>
        </p:nvSpPr>
        <p:spPr>
          <a:xfrm>
            <a:off x="2037993" y="4035862"/>
            <a:ext cx="3156347" cy="1421606"/>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Uncover hidden patterns, trends, and relationships within your e-commerce data through comprehensive EDA.</a:t>
            </a:r>
            <a:endParaRPr lang="en-US" sz="1750" dirty="0"/>
          </a:p>
        </p:txBody>
      </p:sp>
      <p:sp>
        <p:nvSpPr>
          <p:cNvPr id="7" name="Text 4"/>
          <p:cNvSpPr/>
          <p:nvPr/>
        </p:nvSpPr>
        <p:spPr>
          <a:xfrm>
            <a:off x="5743932" y="3466505"/>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Understand Drivers</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Analyze the factors influencing your sales, such as seasonality, marketing campaigns, and customer behavior.</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Spot Opportunities</a:t>
            </a:r>
            <a:endParaRPr lang="en-US" sz="2187" dirty="0"/>
          </a:p>
        </p:txBody>
      </p:sp>
      <p:sp>
        <p:nvSpPr>
          <p:cNvPr id="10" name="Text 7"/>
          <p:cNvSpPr/>
          <p:nvPr/>
        </p:nvSpPr>
        <p:spPr>
          <a:xfrm>
            <a:off x="9449872" y="4035862"/>
            <a:ext cx="3156347" cy="1421606"/>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Leverage the insights gained to identify potential growth opportunities and areas for optimization.</a:t>
            </a:r>
            <a:endParaRPr lang="en-US" sz="1750"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7620" y="0"/>
            <a:ext cx="3657600" cy="8229600"/>
          </a:xfrm>
          <a:prstGeom prst="rect">
            <a:avLst/>
          </a:prstGeom>
        </p:spPr>
      </p:pic>
      <p:pic>
        <p:nvPicPr>
          <p:cNvPr id="5" name="Image 2" descr="preencoded.png">    </p:cNvPr>
          <p:cNvPicPr>
            <a:picLocks noChangeAspect="1"/>
          </p:cNvPicPr>
          <p:nvPr/>
        </p:nvPicPr>
        <p:blipFill>
          <a:blip r:embed="rId3"/>
          <a:stretch>
            <a:fillRect/>
          </a:stretch>
        </p:blipFill>
        <p:spPr>
          <a:xfrm>
            <a:off x="270034" y="3128486"/>
            <a:ext cx="3102173" cy="1972508"/>
          </a:xfrm>
          <a:prstGeom prst="rect">
            <a:avLst/>
          </a:prstGeom>
        </p:spPr>
      </p:pic>
      <p:sp>
        <p:nvSpPr>
          <p:cNvPr id="6" name="Text 1"/>
          <p:cNvSpPr/>
          <p:nvPr/>
        </p:nvSpPr>
        <p:spPr>
          <a:xfrm>
            <a:off x="4490799" y="925473"/>
            <a:ext cx="5554980"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Sales Trend Analysis</a:t>
            </a:r>
            <a:endParaRPr lang="en-US" sz="4374" dirty="0"/>
          </a:p>
        </p:txBody>
      </p:sp>
      <p:sp>
        <p:nvSpPr>
          <p:cNvPr id="7" name="Shape 2"/>
          <p:cNvSpPr/>
          <p:nvPr/>
        </p:nvSpPr>
        <p:spPr>
          <a:xfrm>
            <a:off x="4801910" y="1953101"/>
            <a:ext cx="44410" cy="5351026"/>
          </a:xfrm>
          <a:prstGeom prst="roundRect">
            <a:avLst>
              <a:gd name="adj" fmla="val 225151"/>
            </a:avLst>
          </a:prstGeom>
          <a:solidFill>
            <a:srgbClr val="C9CACE"/>
          </a:solidFill>
          <a:ln/>
        </p:spPr>
      </p:sp>
      <p:sp>
        <p:nvSpPr>
          <p:cNvPr id="8" name="Shape 3"/>
          <p:cNvSpPr/>
          <p:nvPr/>
        </p:nvSpPr>
        <p:spPr>
          <a:xfrm>
            <a:off x="5074027" y="2354401"/>
            <a:ext cx="777597" cy="44410"/>
          </a:xfrm>
          <a:prstGeom prst="roundRect">
            <a:avLst>
              <a:gd name="adj" fmla="val 225151"/>
            </a:avLst>
          </a:prstGeom>
          <a:solidFill>
            <a:srgbClr val="C9CACE"/>
          </a:solidFill>
          <a:ln/>
        </p:spPr>
      </p:sp>
      <p:sp>
        <p:nvSpPr>
          <p:cNvPr id="9" name="Shape 4"/>
          <p:cNvSpPr/>
          <p:nvPr/>
        </p:nvSpPr>
        <p:spPr>
          <a:xfrm>
            <a:off x="4574084" y="2126694"/>
            <a:ext cx="499943" cy="499943"/>
          </a:xfrm>
          <a:prstGeom prst="roundRect">
            <a:avLst>
              <a:gd name="adj" fmla="val 20000"/>
            </a:avLst>
          </a:prstGeom>
          <a:noFill/>
          <a:ln w="7620">
            <a:solidFill>
              <a:srgbClr val="C9CACE"/>
            </a:solidFill>
            <a:prstDash val="solid"/>
          </a:ln>
        </p:spPr>
      </p:sp>
      <p:sp>
        <p:nvSpPr>
          <p:cNvPr id="10" name="Text 5"/>
          <p:cNvSpPr/>
          <p:nvPr/>
        </p:nvSpPr>
        <p:spPr>
          <a:xfrm>
            <a:off x="4759464" y="2168366"/>
            <a:ext cx="129064"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11" name="Text 6"/>
          <p:cNvSpPr/>
          <p:nvPr/>
        </p:nvSpPr>
        <p:spPr>
          <a:xfrm>
            <a:off x="6046113" y="2175272"/>
            <a:ext cx="2777490" cy="347186"/>
          </a:xfrm>
          <a:prstGeom prst="rect">
            <a:avLst/>
          </a:prstGeom>
          <a:noFill/>
          <a:ln/>
        </p:spPr>
        <p:txBody>
          <a:bodyPr wrap="non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Historical Trends</a:t>
            </a:r>
            <a:endParaRPr lang="en-US" sz="2187" dirty="0"/>
          </a:p>
        </p:txBody>
      </p:sp>
      <p:sp>
        <p:nvSpPr>
          <p:cNvPr id="12" name="Text 7"/>
          <p:cNvSpPr/>
          <p:nvPr/>
        </p:nvSpPr>
        <p:spPr>
          <a:xfrm>
            <a:off x="6046113" y="2655689"/>
            <a:ext cx="7751088" cy="710803"/>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Examine past sales data to identify long-term patterns, seasonal fluctuations, and growth trajectories.</a:t>
            </a:r>
            <a:endParaRPr lang="en-US" sz="1750" dirty="0"/>
          </a:p>
        </p:txBody>
      </p:sp>
      <p:sp>
        <p:nvSpPr>
          <p:cNvPr id="13" name="Shape 8"/>
          <p:cNvSpPr/>
          <p:nvPr/>
        </p:nvSpPr>
        <p:spPr>
          <a:xfrm>
            <a:off x="5074027" y="4212134"/>
            <a:ext cx="777597" cy="44410"/>
          </a:xfrm>
          <a:prstGeom prst="roundRect">
            <a:avLst>
              <a:gd name="adj" fmla="val 225151"/>
            </a:avLst>
          </a:prstGeom>
          <a:solidFill>
            <a:srgbClr val="C9CACE"/>
          </a:solidFill>
          <a:ln/>
        </p:spPr>
      </p:sp>
      <p:sp>
        <p:nvSpPr>
          <p:cNvPr id="14" name="Shape 9"/>
          <p:cNvSpPr/>
          <p:nvPr/>
        </p:nvSpPr>
        <p:spPr>
          <a:xfrm>
            <a:off x="4574084" y="3984427"/>
            <a:ext cx="499943" cy="499943"/>
          </a:xfrm>
          <a:prstGeom prst="roundRect">
            <a:avLst>
              <a:gd name="adj" fmla="val 20000"/>
            </a:avLst>
          </a:prstGeom>
          <a:noFill/>
          <a:ln w="7620">
            <a:solidFill>
              <a:srgbClr val="C9CACE"/>
            </a:solidFill>
            <a:prstDash val="solid"/>
          </a:ln>
        </p:spPr>
      </p:sp>
      <p:sp>
        <p:nvSpPr>
          <p:cNvPr id="15" name="Text 10"/>
          <p:cNvSpPr/>
          <p:nvPr/>
        </p:nvSpPr>
        <p:spPr>
          <a:xfrm>
            <a:off x="4731127" y="4026098"/>
            <a:ext cx="185738"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6" name="Text 11"/>
          <p:cNvSpPr/>
          <p:nvPr/>
        </p:nvSpPr>
        <p:spPr>
          <a:xfrm>
            <a:off x="6046113" y="4033004"/>
            <a:ext cx="2787372" cy="347186"/>
          </a:xfrm>
          <a:prstGeom prst="rect">
            <a:avLst/>
          </a:prstGeom>
          <a:noFill/>
          <a:ln/>
        </p:spPr>
        <p:txBody>
          <a:bodyPr wrap="non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Current Performance</a:t>
            </a:r>
            <a:endParaRPr lang="en-US" sz="2187" dirty="0"/>
          </a:p>
        </p:txBody>
      </p:sp>
      <p:sp>
        <p:nvSpPr>
          <p:cNvPr id="17" name="Text 12"/>
          <p:cNvSpPr/>
          <p:nvPr/>
        </p:nvSpPr>
        <p:spPr>
          <a:xfrm>
            <a:off x="6046113" y="4513421"/>
            <a:ext cx="7751088" cy="710803"/>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Analyze recent sales data to understand your current position, detect any deviations from historical trends, and respond accordingly.</a:t>
            </a:r>
            <a:endParaRPr lang="en-US" sz="1750" dirty="0"/>
          </a:p>
        </p:txBody>
      </p:sp>
      <p:sp>
        <p:nvSpPr>
          <p:cNvPr id="18" name="Shape 13"/>
          <p:cNvSpPr/>
          <p:nvPr/>
        </p:nvSpPr>
        <p:spPr>
          <a:xfrm>
            <a:off x="5074027" y="6069866"/>
            <a:ext cx="777597" cy="44410"/>
          </a:xfrm>
          <a:prstGeom prst="roundRect">
            <a:avLst>
              <a:gd name="adj" fmla="val 225151"/>
            </a:avLst>
          </a:prstGeom>
          <a:solidFill>
            <a:srgbClr val="C9CACE"/>
          </a:solidFill>
          <a:ln/>
        </p:spPr>
      </p:sp>
      <p:sp>
        <p:nvSpPr>
          <p:cNvPr id="19" name="Shape 14"/>
          <p:cNvSpPr/>
          <p:nvPr/>
        </p:nvSpPr>
        <p:spPr>
          <a:xfrm>
            <a:off x="4574084" y="5842159"/>
            <a:ext cx="499943" cy="499943"/>
          </a:xfrm>
          <a:prstGeom prst="roundRect">
            <a:avLst>
              <a:gd name="adj" fmla="val 20000"/>
            </a:avLst>
          </a:prstGeom>
          <a:noFill/>
          <a:ln w="7620">
            <a:solidFill>
              <a:srgbClr val="C9CACE"/>
            </a:solidFill>
            <a:prstDash val="solid"/>
          </a:ln>
        </p:spPr>
      </p:sp>
      <p:sp>
        <p:nvSpPr>
          <p:cNvPr id="20" name="Text 15"/>
          <p:cNvSpPr/>
          <p:nvPr/>
        </p:nvSpPr>
        <p:spPr>
          <a:xfrm>
            <a:off x="4727555" y="5883831"/>
            <a:ext cx="193000"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21" name="Text 16"/>
          <p:cNvSpPr/>
          <p:nvPr/>
        </p:nvSpPr>
        <p:spPr>
          <a:xfrm>
            <a:off x="6046113" y="5890736"/>
            <a:ext cx="2777490" cy="347186"/>
          </a:xfrm>
          <a:prstGeom prst="rect">
            <a:avLst/>
          </a:prstGeom>
          <a:noFill/>
          <a:ln/>
        </p:spPr>
        <p:txBody>
          <a:bodyPr wrap="non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Forecasting</a:t>
            </a:r>
            <a:endParaRPr lang="en-US" sz="2187" dirty="0"/>
          </a:p>
        </p:txBody>
      </p:sp>
      <p:sp>
        <p:nvSpPr>
          <p:cNvPr id="22" name="Text 17"/>
          <p:cNvSpPr/>
          <p:nvPr/>
        </p:nvSpPr>
        <p:spPr>
          <a:xfrm>
            <a:off x="6046113" y="6371153"/>
            <a:ext cx="7751088" cy="710803"/>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Leverage statistical models and machine learning techniques to predict future sales and prepare for upcoming demand.</a:t>
            </a:r>
            <a:endParaRPr lang="en-US" sz="1750" dirty="0"/>
          </a:p>
        </p:txBody>
      </p:sp>
      <p:pic>
        <p:nvPicPr>
          <p:cNvPr id="2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216706"/>
            <a:ext cx="6467475"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Customer Segmentation</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Identify Segments</a:t>
            </a:r>
            <a:endParaRPr lang="en-US" sz="2187" dirty="0"/>
          </a:p>
        </p:txBody>
      </p:sp>
      <p:sp>
        <p:nvSpPr>
          <p:cNvPr id="6" name="Text 3"/>
          <p:cNvSpPr/>
          <p:nvPr/>
        </p:nvSpPr>
        <p:spPr>
          <a:xfrm>
            <a:off x="2037993" y="4035862"/>
            <a:ext cx="3156347"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Divide your customer base into distinct segments based on factors such as purchase behavior, demographics, and preferences.</a:t>
            </a:r>
            <a:endParaRPr lang="en-US" sz="1750" dirty="0"/>
          </a:p>
        </p:txBody>
      </p:sp>
      <p:sp>
        <p:nvSpPr>
          <p:cNvPr id="7" name="Text 4"/>
          <p:cNvSpPr/>
          <p:nvPr/>
        </p:nvSpPr>
        <p:spPr>
          <a:xfrm>
            <a:off x="5743932" y="3466505"/>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Understand Needs</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Analyze the unique needs, pain points, and motivations of each customer segment to tailor your marketing and product offerings.</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Target Effectively</a:t>
            </a:r>
            <a:endParaRPr lang="en-US" sz="2187" dirty="0"/>
          </a:p>
        </p:txBody>
      </p:sp>
      <p:sp>
        <p:nvSpPr>
          <p:cNvPr id="10" name="Text 7"/>
          <p:cNvSpPr/>
          <p:nvPr/>
        </p:nvSpPr>
        <p:spPr>
          <a:xfrm>
            <a:off x="9449872" y="4035862"/>
            <a:ext cx="3156347"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Develop targeted strategies to effectively reach and engage with each customer segment, driving higher conversion rates and loyalty.</a:t>
            </a:r>
            <a:endParaRPr lang="en-US" sz="1750"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637824"/>
            <a:ext cx="8495824"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Product Performance Evaluation</a:t>
            </a:r>
            <a:endParaRPr lang="en-US" sz="4374" dirty="0"/>
          </a:p>
        </p:txBody>
      </p:sp>
      <p:sp>
        <p:nvSpPr>
          <p:cNvPr id="5" name="Shape 2"/>
          <p:cNvSpPr/>
          <p:nvPr/>
        </p:nvSpPr>
        <p:spPr>
          <a:xfrm>
            <a:off x="2037993" y="2950131"/>
            <a:ext cx="499943" cy="499943"/>
          </a:xfrm>
          <a:prstGeom prst="roundRect">
            <a:avLst>
              <a:gd name="adj" fmla="val 20000"/>
            </a:avLst>
          </a:prstGeom>
          <a:noFill/>
          <a:ln w="7620">
            <a:solidFill>
              <a:srgbClr val="C9CACE"/>
            </a:solidFill>
            <a:prstDash val="solid"/>
          </a:ln>
        </p:spPr>
      </p:sp>
      <p:sp>
        <p:nvSpPr>
          <p:cNvPr id="6" name="Text 3"/>
          <p:cNvSpPr/>
          <p:nvPr/>
        </p:nvSpPr>
        <p:spPr>
          <a:xfrm>
            <a:off x="2223373" y="2991803"/>
            <a:ext cx="129064"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3026450"/>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Sales Velocity</a:t>
            </a:r>
            <a:endParaRPr lang="en-US" sz="2187" dirty="0"/>
          </a:p>
        </p:txBody>
      </p:sp>
      <p:sp>
        <p:nvSpPr>
          <p:cNvPr id="8" name="Text 5"/>
          <p:cNvSpPr/>
          <p:nvPr/>
        </p:nvSpPr>
        <p:spPr>
          <a:xfrm>
            <a:off x="2760107" y="3506867"/>
            <a:ext cx="4444008" cy="1066205"/>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Assess the sales performance of individual products, identifying top-sellers and underperformers.</a:t>
            </a:r>
            <a:endParaRPr lang="en-US" sz="1750" dirty="0"/>
          </a:p>
        </p:txBody>
      </p:sp>
      <p:sp>
        <p:nvSpPr>
          <p:cNvPr id="9" name="Shape 6"/>
          <p:cNvSpPr/>
          <p:nvPr/>
        </p:nvSpPr>
        <p:spPr>
          <a:xfrm>
            <a:off x="7426285" y="2950131"/>
            <a:ext cx="499943" cy="499943"/>
          </a:xfrm>
          <a:prstGeom prst="roundRect">
            <a:avLst>
              <a:gd name="adj" fmla="val 20000"/>
            </a:avLst>
          </a:prstGeom>
          <a:noFill/>
          <a:ln w="7620">
            <a:solidFill>
              <a:srgbClr val="C9CACE"/>
            </a:solidFill>
            <a:prstDash val="solid"/>
          </a:ln>
        </p:spPr>
      </p:sp>
      <p:sp>
        <p:nvSpPr>
          <p:cNvPr id="10" name="Text 7"/>
          <p:cNvSpPr/>
          <p:nvPr/>
        </p:nvSpPr>
        <p:spPr>
          <a:xfrm>
            <a:off x="7583329" y="2991803"/>
            <a:ext cx="185738"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8148399" y="3026450"/>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Profit Margins</a:t>
            </a:r>
            <a:endParaRPr lang="en-US" sz="2187" dirty="0"/>
          </a:p>
        </p:txBody>
      </p:sp>
      <p:sp>
        <p:nvSpPr>
          <p:cNvPr id="12" name="Text 9"/>
          <p:cNvSpPr/>
          <p:nvPr/>
        </p:nvSpPr>
        <p:spPr>
          <a:xfrm>
            <a:off x="8148399" y="3506867"/>
            <a:ext cx="4444008" cy="1066205"/>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Analyze the profitability of each product, considering factors such as cost of goods sold and pricing strategies.</a:t>
            </a:r>
            <a:endParaRPr lang="en-US" sz="1750" dirty="0"/>
          </a:p>
        </p:txBody>
      </p:sp>
      <p:sp>
        <p:nvSpPr>
          <p:cNvPr id="13" name="Shape 10"/>
          <p:cNvSpPr/>
          <p:nvPr/>
        </p:nvSpPr>
        <p:spPr>
          <a:xfrm>
            <a:off x="2037993" y="4968835"/>
            <a:ext cx="499943" cy="499943"/>
          </a:xfrm>
          <a:prstGeom prst="roundRect">
            <a:avLst>
              <a:gd name="adj" fmla="val 20000"/>
            </a:avLst>
          </a:prstGeom>
          <a:noFill/>
          <a:ln w="7620">
            <a:solidFill>
              <a:srgbClr val="C9CACE"/>
            </a:solidFill>
            <a:prstDash val="solid"/>
          </a:ln>
        </p:spPr>
      </p:sp>
      <p:sp>
        <p:nvSpPr>
          <p:cNvPr id="14" name="Text 11"/>
          <p:cNvSpPr/>
          <p:nvPr/>
        </p:nvSpPr>
        <p:spPr>
          <a:xfrm>
            <a:off x="2191464" y="5010507"/>
            <a:ext cx="193000"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2760107" y="5045154"/>
            <a:ext cx="2997637"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Inventory Optimization</a:t>
            </a:r>
            <a:endParaRPr lang="en-US" sz="2187" dirty="0"/>
          </a:p>
        </p:txBody>
      </p:sp>
      <p:sp>
        <p:nvSpPr>
          <p:cNvPr id="16" name="Text 13"/>
          <p:cNvSpPr/>
          <p:nvPr/>
        </p:nvSpPr>
        <p:spPr>
          <a:xfrm>
            <a:off x="2760107" y="5525572"/>
            <a:ext cx="4444008" cy="1066205"/>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Optimize inventory levels to avoid stockouts and minimize excess inventory, improving overall operational efficiency.</a:t>
            </a:r>
            <a:endParaRPr lang="en-US" sz="1750" dirty="0"/>
          </a:p>
        </p:txBody>
      </p:sp>
      <p:sp>
        <p:nvSpPr>
          <p:cNvPr id="17" name="Shape 14"/>
          <p:cNvSpPr/>
          <p:nvPr/>
        </p:nvSpPr>
        <p:spPr>
          <a:xfrm>
            <a:off x="7426285" y="4968835"/>
            <a:ext cx="499943" cy="499943"/>
          </a:xfrm>
          <a:prstGeom prst="roundRect">
            <a:avLst>
              <a:gd name="adj" fmla="val 20000"/>
            </a:avLst>
          </a:prstGeom>
          <a:noFill/>
          <a:ln w="7620">
            <a:solidFill>
              <a:srgbClr val="C9CACE"/>
            </a:solidFill>
            <a:prstDash val="solid"/>
          </a:ln>
        </p:spPr>
      </p:sp>
      <p:sp>
        <p:nvSpPr>
          <p:cNvPr id="18" name="Text 15"/>
          <p:cNvSpPr/>
          <p:nvPr/>
        </p:nvSpPr>
        <p:spPr>
          <a:xfrm>
            <a:off x="7573685" y="5010507"/>
            <a:ext cx="205026"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Product Bundling</a:t>
            </a:r>
            <a:endParaRPr lang="en-US" sz="2187" dirty="0"/>
          </a:p>
        </p:txBody>
      </p:sp>
      <p:sp>
        <p:nvSpPr>
          <p:cNvPr id="20" name="Text 17"/>
          <p:cNvSpPr/>
          <p:nvPr/>
        </p:nvSpPr>
        <p:spPr>
          <a:xfrm>
            <a:off x="8148399" y="5525572"/>
            <a:ext cx="4444008" cy="1066205"/>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Explore opportunities for strategic product bundling to increase average order value and customer satisfaction.</a:t>
            </a:r>
            <a:endParaRPr lang="en-US" sz="175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1891189"/>
            <a:ext cx="9132332"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Conclusion and Recommendations</a:t>
            </a:r>
            <a:endParaRPr lang="en-US" sz="4374" dirty="0"/>
          </a:p>
        </p:txBody>
      </p:sp>
      <p:sp>
        <p:nvSpPr>
          <p:cNvPr id="7" name="Shape 3"/>
          <p:cNvSpPr/>
          <p:nvPr/>
        </p:nvSpPr>
        <p:spPr>
          <a:xfrm>
            <a:off x="2037993" y="2918817"/>
            <a:ext cx="3370064" cy="3419594"/>
          </a:xfrm>
          <a:prstGeom prst="roundRect">
            <a:avLst>
              <a:gd name="adj" fmla="val 2967"/>
            </a:avLst>
          </a:prstGeom>
          <a:noFill/>
          <a:ln w="7620">
            <a:solidFill>
              <a:srgbClr val="C9CACE"/>
            </a:solidFill>
            <a:prstDash val="solid"/>
          </a:ln>
        </p:spPr>
      </p:sp>
      <p:sp>
        <p:nvSpPr>
          <p:cNvPr id="8" name="Text 4"/>
          <p:cNvSpPr/>
          <p:nvPr/>
        </p:nvSpPr>
        <p:spPr>
          <a:xfrm>
            <a:off x="2267783" y="3148608"/>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Key Insights</a:t>
            </a:r>
            <a:endParaRPr lang="en-US" sz="2187" dirty="0"/>
          </a:p>
        </p:txBody>
      </p:sp>
      <p:sp>
        <p:nvSpPr>
          <p:cNvPr id="9" name="Text 5"/>
          <p:cNvSpPr/>
          <p:nvPr/>
        </p:nvSpPr>
        <p:spPr>
          <a:xfrm>
            <a:off x="2267783" y="3629025"/>
            <a:ext cx="2910483" cy="1421606"/>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Summarize the critical insights and findings from the comprehensive e-commerce sales analysis.</a:t>
            </a:r>
            <a:endParaRPr lang="en-US" sz="1750" dirty="0"/>
          </a:p>
        </p:txBody>
      </p:sp>
      <p:sp>
        <p:nvSpPr>
          <p:cNvPr id="10" name="Shape 6"/>
          <p:cNvSpPr/>
          <p:nvPr/>
        </p:nvSpPr>
        <p:spPr>
          <a:xfrm>
            <a:off x="5630228" y="2918817"/>
            <a:ext cx="3370064" cy="3419594"/>
          </a:xfrm>
          <a:prstGeom prst="roundRect">
            <a:avLst>
              <a:gd name="adj" fmla="val 2967"/>
            </a:avLst>
          </a:prstGeom>
          <a:noFill/>
          <a:ln w="7620">
            <a:solidFill>
              <a:srgbClr val="C9CACE"/>
            </a:solidFill>
            <a:prstDash val="solid"/>
          </a:ln>
        </p:spPr>
      </p:sp>
      <p:sp>
        <p:nvSpPr>
          <p:cNvPr id="11" name="Text 7"/>
          <p:cNvSpPr/>
          <p:nvPr/>
        </p:nvSpPr>
        <p:spPr>
          <a:xfrm>
            <a:off x="5860018" y="3148608"/>
            <a:ext cx="2910483" cy="694373"/>
          </a:xfrm>
          <a:prstGeom prst="rect">
            <a:avLst/>
          </a:prstGeom>
          <a:noFill/>
          <a:ln/>
        </p:spPr>
        <p:txBody>
          <a:bodyPr wrap="squar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Data-Driven Strategies</a:t>
            </a:r>
            <a:endParaRPr lang="en-US" sz="2187" dirty="0"/>
          </a:p>
        </p:txBody>
      </p:sp>
      <p:sp>
        <p:nvSpPr>
          <p:cNvPr id="12" name="Text 8"/>
          <p:cNvSpPr/>
          <p:nvPr/>
        </p:nvSpPr>
        <p:spPr>
          <a:xfrm>
            <a:off x="5860018" y="3976211"/>
            <a:ext cx="2910483" cy="2132409"/>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Provide actionable recommendations to optimize your e-commerce operations, improve customer experience, and drive sustainable growth.</a:t>
            </a:r>
            <a:endParaRPr lang="en-US" sz="1750" dirty="0"/>
          </a:p>
        </p:txBody>
      </p:sp>
      <p:sp>
        <p:nvSpPr>
          <p:cNvPr id="13" name="Shape 9"/>
          <p:cNvSpPr/>
          <p:nvPr/>
        </p:nvSpPr>
        <p:spPr>
          <a:xfrm>
            <a:off x="9222462" y="2918817"/>
            <a:ext cx="3370064" cy="3419594"/>
          </a:xfrm>
          <a:prstGeom prst="roundRect">
            <a:avLst>
              <a:gd name="adj" fmla="val 2967"/>
            </a:avLst>
          </a:prstGeom>
          <a:noFill/>
          <a:ln w="7620">
            <a:solidFill>
              <a:srgbClr val="C9CACE"/>
            </a:solidFill>
            <a:prstDash val="solid"/>
          </a:ln>
        </p:spPr>
      </p:sp>
      <p:sp>
        <p:nvSpPr>
          <p:cNvPr id="14" name="Text 10"/>
          <p:cNvSpPr/>
          <p:nvPr/>
        </p:nvSpPr>
        <p:spPr>
          <a:xfrm>
            <a:off x="9452253" y="3148608"/>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Next Steps</a:t>
            </a:r>
            <a:endParaRPr lang="en-US" sz="2187" dirty="0"/>
          </a:p>
        </p:txBody>
      </p:sp>
      <p:sp>
        <p:nvSpPr>
          <p:cNvPr id="15" name="Text 11"/>
          <p:cNvSpPr/>
          <p:nvPr/>
        </p:nvSpPr>
        <p:spPr>
          <a:xfrm>
            <a:off x="9452253" y="3629025"/>
            <a:ext cx="2910483" cy="2132409"/>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Outline a clear roadmap for implementing the recommended strategies and continuously monitoring your e-commerce performance.</a:t>
            </a:r>
            <a:endParaRPr lang="en-US" sz="1750" dirty="0"/>
          </a:p>
        </p:txBody>
      </p:sp>
      <p:pic>
        <p:nvPicPr>
          <p:cNvPr id="16"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2024-04-29T20:04:07Z</dcterms:created>
  <dcterms:modified xsi:type="dcterms:W3CDTF">2024-04-29T20:04:07Z</dcterms:modified>
</cp:coreProperties>
</file>