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2" r:id="rId3"/>
    <p:sldId id="275" r:id="rId4"/>
    <p:sldId id="262" r:id="rId5"/>
    <p:sldId id="260" r:id="rId6"/>
    <p:sldId id="269" r:id="rId7"/>
    <p:sldId id="258" r:id="rId8"/>
    <p:sldId id="259" r:id="rId9"/>
    <p:sldId id="273" r:id="rId10"/>
    <p:sldId id="257" r:id="rId11"/>
    <p:sldId id="261" r:id="rId12"/>
    <p:sldId id="263" r:id="rId13"/>
    <p:sldId id="270" r:id="rId14"/>
    <p:sldId id="267" r:id="rId15"/>
    <p:sldId id="265" r:id="rId16"/>
    <p:sldId id="268" r:id="rId17"/>
    <p:sldId id="274" r:id="rId18"/>
    <p:sldId id="26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69" d="100"/>
          <a:sy n="6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81AB4D-49C6-438B-A53A-1642EADBB304}" type="datetimeFigureOut">
              <a:rPr lang="es-MX" smtClean="0"/>
              <a:t>25/11/2014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044908-6DD4-42EB-8E4D-A6FA165CFD33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Valores extremos: una aplicación a finanzas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Fernanda Durand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316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Q-Q </a:t>
            </a:r>
            <a:r>
              <a:rPr lang="es-MX" dirty="0" err="1" smtClean="0"/>
              <a:t>plot</a:t>
            </a:r>
            <a:r>
              <a:rPr lang="es-MX" dirty="0" smtClean="0"/>
              <a:t> vs. exponencial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564904"/>
            <a:ext cx="5581650" cy="3209925"/>
          </a:xfrm>
        </p:spPr>
      </p:pic>
      <p:sp>
        <p:nvSpPr>
          <p:cNvPr id="5" name="4 CuadroTexto"/>
          <p:cNvSpPr txBox="1"/>
          <p:nvPr/>
        </p:nvSpPr>
        <p:spPr>
          <a:xfrm>
            <a:off x="251520" y="1484784"/>
            <a:ext cx="864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Sería factible, e incluso parsimonioso, dado que se trata de datos estrictamente positivos y</a:t>
            </a:r>
          </a:p>
          <a:p>
            <a:r>
              <a:rPr lang="es-MX" dirty="0" smtClean="0"/>
              <a:t>sin una cota superior teórica.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793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Comportamiento de las colas</a:t>
            </a:r>
            <a:endParaRPr lang="es-MX" dirty="0"/>
          </a:p>
        </p:txBody>
      </p:sp>
      <p:pic>
        <p:nvPicPr>
          <p:cNvPr id="1026" name="Picture 2" descr="http://www.pmean.com/news/images/news090907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mean.com/news/images/news090907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Adecuación del modelo DGVE</a:t>
            </a:r>
            <a:br>
              <a:rPr lang="es-MX" dirty="0"/>
            </a:br>
            <a:r>
              <a:rPr lang="es-MX" sz="2800" dirty="0"/>
              <a:t>Gráfica de medias en exceso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4338852" cy="2495211"/>
          </a:xfrm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00808"/>
            <a:ext cx="5067821" cy="38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4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Máxima verosimilitud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Al </a:t>
            </a:r>
            <a:r>
              <a:rPr lang="es-MX" dirty="0"/>
              <a:t>estimar los </a:t>
            </a:r>
            <a:r>
              <a:rPr lang="es-MX" dirty="0" smtClean="0"/>
              <a:t>parámetros </a:t>
            </a:r>
            <a:r>
              <a:rPr lang="es-MX" dirty="0"/>
              <a:t>por medio de la </a:t>
            </a:r>
            <a:r>
              <a:rPr lang="es-MX" dirty="0" smtClean="0"/>
              <a:t>función </a:t>
            </a:r>
            <a:r>
              <a:rPr lang="es-MX" i="1" dirty="0" err="1"/>
              <a:t>gev</a:t>
            </a:r>
            <a:r>
              <a:rPr lang="es-MX" i="1" dirty="0"/>
              <a:t> </a:t>
            </a:r>
            <a:r>
              <a:rPr lang="es-MX" dirty="0"/>
              <a:t>del paquete </a:t>
            </a:r>
            <a:r>
              <a:rPr lang="es-MX" dirty="0" err="1"/>
              <a:t>evir</a:t>
            </a:r>
            <a:r>
              <a:rPr lang="es-MX" dirty="0"/>
              <a:t> de R, se obtienen los </a:t>
            </a:r>
            <a:r>
              <a:rPr lang="es-MX" dirty="0" smtClean="0"/>
              <a:t>siguientes resultados</a:t>
            </a:r>
            <a:r>
              <a:rPr lang="es-MX" dirty="0"/>
              <a:t>: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ξ </a:t>
            </a:r>
            <a:r>
              <a:rPr lang="es-MX" dirty="0"/>
              <a:t>= −0,13; </a:t>
            </a:r>
            <a:r>
              <a:rPr lang="es-MX" dirty="0" smtClean="0"/>
              <a:t>	σ </a:t>
            </a:r>
            <a:r>
              <a:rPr lang="es-MX" dirty="0"/>
              <a:t>= 10,37; </a:t>
            </a:r>
            <a:r>
              <a:rPr lang="es-MX" dirty="0" smtClean="0"/>
              <a:t>	µ </a:t>
            </a:r>
            <a:r>
              <a:rPr lang="es-MX" dirty="0"/>
              <a:t>= </a:t>
            </a:r>
            <a:r>
              <a:rPr lang="es-MX" dirty="0" smtClean="0"/>
              <a:t>101,19.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Un </a:t>
            </a:r>
            <a:r>
              <a:rPr lang="es-MX" dirty="0"/>
              <a:t>valor negativo para ξ de nuevo sugiere un modelo </a:t>
            </a:r>
            <a:r>
              <a:rPr lang="es-MX" dirty="0" err="1" smtClean="0"/>
              <a:t>Weibull</a:t>
            </a:r>
            <a:r>
              <a:rPr lang="es-MX" dirty="0" smtClean="0"/>
              <a:t>, aunque </a:t>
            </a:r>
            <a:r>
              <a:rPr lang="es-MX" dirty="0"/>
              <a:t>el </a:t>
            </a:r>
            <a:r>
              <a:rPr lang="es-MX" dirty="0" smtClean="0"/>
              <a:t>parámetro </a:t>
            </a:r>
            <a:r>
              <a:rPr lang="es-MX" dirty="0"/>
              <a:t>es suficientemente cercano a cero como para considerar el modelo </a:t>
            </a:r>
            <a:r>
              <a:rPr lang="es-MX" dirty="0" err="1"/>
              <a:t>Gumbel</a:t>
            </a:r>
            <a:r>
              <a:rPr lang="es-MX" dirty="0"/>
              <a:t> como </a:t>
            </a:r>
            <a:r>
              <a:rPr lang="es-MX" dirty="0" smtClean="0"/>
              <a:t>creíble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76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Adecuación del modelo </a:t>
            </a:r>
            <a:r>
              <a:rPr lang="es-MX" dirty="0" smtClean="0"/>
              <a:t>Pareto Generalizado</a:t>
            </a:r>
            <a:br>
              <a:rPr lang="es-MX" dirty="0" smtClean="0"/>
            </a:br>
            <a:r>
              <a:rPr lang="es-MX" sz="2800" dirty="0" smtClean="0"/>
              <a:t>Gráfica </a:t>
            </a:r>
            <a:r>
              <a:rPr lang="es-MX" sz="2800" dirty="0"/>
              <a:t>de medias en exceso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4338852" cy="2495211"/>
          </a:xfrm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00808"/>
            <a:ext cx="5067821" cy="38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</a:t>
            </a:r>
            <a:r>
              <a:rPr lang="es-MX" dirty="0" smtClean="0"/>
              <a:t>distribución </a:t>
            </a:r>
            <a:r>
              <a:rPr lang="es-MX" dirty="0"/>
              <a:t>Pareto (con todas sus generalizaciones) es la </a:t>
            </a:r>
            <a:r>
              <a:rPr lang="es-MX" dirty="0" smtClean="0"/>
              <a:t>única </a:t>
            </a:r>
            <a:r>
              <a:rPr lang="es-MX" dirty="0"/>
              <a:t>caracterizada por </a:t>
            </a:r>
            <a:r>
              <a:rPr lang="es-MX" dirty="0" smtClean="0"/>
              <a:t>cumplir </a:t>
            </a:r>
            <a:r>
              <a:rPr lang="es-MX" dirty="0"/>
              <a:t>la Ley </a:t>
            </a:r>
            <a:r>
              <a:rPr lang="es-MX" dirty="0" smtClean="0"/>
              <a:t>de van </a:t>
            </a:r>
            <a:r>
              <a:rPr lang="es-MX" dirty="0"/>
              <a:t>der </a:t>
            </a:r>
            <a:r>
              <a:rPr lang="es-MX" dirty="0" err="1" smtClean="0"/>
              <a:t>Wijk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Esta </a:t>
            </a:r>
            <a:r>
              <a:rPr lang="es-MX" dirty="0"/>
              <a:t>ley fue concebida originalmente en el contexto de </a:t>
            </a:r>
            <a:r>
              <a:rPr lang="es-MX" dirty="0" smtClean="0"/>
              <a:t>medición </a:t>
            </a:r>
            <a:r>
              <a:rPr lang="es-MX" dirty="0"/>
              <a:t>de riqueza, y </a:t>
            </a:r>
            <a:r>
              <a:rPr lang="es-MX" dirty="0" smtClean="0"/>
              <a:t>enuncia que </a:t>
            </a:r>
            <a:r>
              <a:rPr lang="es-MX" dirty="0"/>
              <a:t>los ingresos promedio de la </a:t>
            </a:r>
            <a:r>
              <a:rPr lang="es-MX" dirty="0" smtClean="0"/>
              <a:t>población </a:t>
            </a:r>
            <a:r>
              <a:rPr lang="es-MX" dirty="0"/>
              <a:t>sobre un cierto nivel u es proporcional a u mismo, es </a:t>
            </a:r>
            <a:r>
              <a:rPr lang="es-MX" dirty="0" smtClean="0"/>
              <a:t>decir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Notemos que es un comportamiento lineal.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98987"/>
            <a:ext cx="2605419" cy="8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1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Ley de van der </a:t>
            </a:r>
            <a:r>
              <a:rPr lang="es-MX" dirty="0" err="1" smtClean="0"/>
              <a:t>Wijk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7760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Distribución típica de altura vs. </a:t>
            </a:r>
            <a:r>
              <a:rPr lang="es-MX" dirty="0"/>
              <a:t>d</a:t>
            </a:r>
            <a:r>
              <a:rPr lang="es-MX" dirty="0" smtClean="0"/>
              <a:t>istribución típica de ingreso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Además, la DPG tiene colas pesadas.</a:t>
            </a:r>
            <a:endParaRPr lang="es-MX" dirty="0"/>
          </a:p>
        </p:txBody>
      </p:sp>
      <p:pic>
        <p:nvPicPr>
          <p:cNvPr id="3074" name="Picture 2" descr="http://edgeperspectives.typepad.com/edge_perspectives/images/2007/05/02/edge_perspectives_blog_power_law__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54" y="2276872"/>
            <a:ext cx="519401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6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 error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20863"/>
            <a:ext cx="3762375" cy="3400425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20863"/>
            <a:ext cx="3762375" cy="34004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39553" y="171358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decir verdad, antes siquiera de inspeccionar los datos, me fui directo a estimar los parámetros con </a:t>
            </a:r>
            <a:r>
              <a:rPr lang="es-MX" i="1" dirty="0" err="1" smtClean="0"/>
              <a:t>evir</a:t>
            </a:r>
            <a:r>
              <a:rPr lang="es-MX" dirty="0" smtClean="0"/>
              <a:t>. A la izquierda está el Q-Q </a:t>
            </a:r>
            <a:r>
              <a:rPr lang="es-MX" dirty="0" err="1" smtClean="0"/>
              <a:t>plot</a:t>
            </a:r>
            <a:r>
              <a:rPr lang="es-MX" dirty="0" smtClean="0"/>
              <a:t> con el modelo DGVE propuesto; a la derecha, con el modelo DPG propuesto.</a:t>
            </a:r>
          </a:p>
        </p:txBody>
      </p:sp>
    </p:spTree>
    <p:extLst>
      <p:ext uri="{BB962C8B-B14F-4D97-AF65-F5344CB8AC3E}">
        <p14:creationId xmlns:p14="http://schemas.microsoft.com/office/powerpoint/2010/main" val="83166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 – hasta ahora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dirty="0"/>
              <a:t>dominio de </a:t>
            </a:r>
            <a:r>
              <a:rPr lang="es-MX" dirty="0" smtClean="0"/>
              <a:t>atracción </a:t>
            </a:r>
            <a:r>
              <a:rPr lang="es-MX" dirty="0"/>
              <a:t>del modelo </a:t>
            </a:r>
            <a:r>
              <a:rPr lang="es-MX" dirty="0" err="1"/>
              <a:t>Weibull</a:t>
            </a:r>
            <a:r>
              <a:rPr lang="es-MX" dirty="0"/>
              <a:t> comprende distribuciones cuyo dominio tiene una </a:t>
            </a:r>
            <a:r>
              <a:rPr lang="es-MX" dirty="0" smtClean="0"/>
              <a:t>cota superior</a:t>
            </a:r>
            <a:r>
              <a:rPr lang="es-MX" dirty="0"/>
              <a:t>. Esto tiene sentido, pues el REER, al ser un promedio ponderado de variables finitas (dado </a:t>
            </a:r>
            <a:r>
              <a:rPr lang="es-MX" dirty="0" smtClean="0"/>
              <a:t>que cualquier </a:t>
            </a:r>
            <a:r>
              <a:rPr lang="es-MX" dirty="0"/>
              <a:t>precio es finito, </a:t>
            </a:r>
            <a:r>
              <a:rPr lang="es-MX" dirty="0" smtClean="0"/>
              <a:t>así que </a:t>
            </a:r>
            <a:r>
              <a:rPr lang="es-MX" dirty="0"/>
              <a:t>un nivel de precios </a:t>
            </a:r>
            <a:r>
              <a:rPr lang="es-MX" dirty="0" smtClean="0"/>
              <a:t>también </a:t>
            </a:r>
            <a:r>
              <a:rPr lang="es-MX" dirty="0"/>
              <a:t>debe ser finito), </a:t>
            </a:r>
            <a:r>
              <a:rPr lang="es-MX" dirty="0" smtClean="0"/>
              <a:t>est</a:t>
            </a:r>
            <a:r>
              <a:rPr lang="es-MX" dirty="0"/>
              <a:t>á</a:t>
            </a:r>
            <a:r>
              <a:rPr lang="es-MX" dirty="0" smtClean="0"/>
              <a:t> </a:t>
            </a:r>
            <a:r>
              <a:rPr lang="es-MX" dirty="0"/>
              <a:t>acotado, aunque el </a:t>
            </a:r>
            <a:r>
              <a:rPr lang="es-MX" dirty="0" smtClean="0"/>
              <a:t>valor de </a:t>
            </a:r>
            <a:r>
              <a:rPr lang="es-MX" dirty="0"/>
              <a:t>la cota no sea conocido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Por otro lado, las distribuciones pertenecientes al dominio </a:t>
            </a:r>
            <a:r>
              <a:rPr lang="es-MX" dirty="0" err="1"/>
              <a:t>Weibull</a:t>
            </a:r>
            <a:r>
              <a:rPr lang="es-MX" dirty="0"/>
              <a:t> tienen colas ligeras. Es por </a:t>
            </a:r>
            <a:r>
              <a:rPr lang="es-MX" dirty="0" smtClean="0"/>
              <a:t>esto, también</a:t>
            </a:r>
            <a:r>
              <a:rPr lang="es-MX" dirty="0"/>
              <a:t>, que el modelo Pareto Generalizado no </a:t>
            </a:r>
            <a:r>
              <a:rPr lang="es-MX" dirty="0" smtClean="0"/>
              <a:t>result</a:t>
            </a:r>
            <a:r>
              <a:rPr lang="es-MX" dirty="0"/>
              <a:t>ó</a:t>
            </a:r>
            <a:r>
              <a:rPr lang="es-MX" dirty="0" smtClean="0"/>
              <a:t> verosímil </a:t>
            </a:r>
            <a:r>
              <a:rPr lang="es-MX" dirty="0"/>
              <a:t>bajo la luz de los datos. </a:t>
            </a:r>
          </a:p>
        </p:txBody>
      </p:sp>
    </p:spTree>
    <p:extLst>
      <p:ext uri="{BB962C8B-B14F-4D97-AF65-F5344CB8AC3E}">
        <p14:creationId xmlns:p14="http://schemas.microsoft.com/office/powerpoint/2010/main" val="257140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Distribución Generalizada de Valores Extremos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20" y="1412776"/>
            <a:ext cx="4137049" cy="2268704"/>
          </a:xfrm>
        </p:spPr>
      </p:pic>
      <p:pic>
        <p:nvPicPr>
          <p:cNvPr id="4098" name="Picture 2" descr="https://www.isse.ucar.edu/extremevalues/gevty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816424" cy="29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17032"/>
            <a:ext cx="4034790" cy="2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9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81442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57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de las colas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1722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6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Histórico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Acuerdos de </a:t>
            </a:r>
            <a:r>
              <a:rPr lang="es-MX" dirty="0" err="1" smtClean="0"/>
              <a:t>Bretton</a:t>
            </a:r>
            <a:r>
              <a:rPr lang="es-MX" dirty="0" smtClean="0"/>
              <a:t> Woods por medio del </a:t>
            </a:r>
            <a:r>
              <a:rPr lang="es-MX" dirty="0"/>
              <a:t>Patrón </a:t>
            </a:r>
            <a:r>
              <a:rPr lang="es-MX" dirty="0" smtClean="0"/>
              <a:t>Dólar: 1944</a:t>
            </a:r>
          </a:p>
          <a:p>
            <a:endParaRPr lang="es-MX" dirty="0" smtClean="0"/>
          </a:p>
          <a:p>
            <a:r>
              <a:rPr lang="es-MX" dirty="0" smtClean="0"/>
              <a:t>Eliminación del Patrón: 1971</a:t>
            </a:r>
          </a:p>
          <a:p>
            <a:endParaRPr lang="es-MX" dirty="0" smtClean="0"/>
          </a:p>
          <a:p>
            <a:r>
              <a:rPr lang="es-MX" dirty="0" smtClean="0"/>
              <a:t>Mecanismo Europeo de Cambio: 1979</a:t>
            </a:r>
          </a:p>
          <a:p>
            <a:endParaRPr lang="es-MX" dirty="0" smtClean="0"/>
          </a:p>
          <a:p>
            <a:r>
              <a:rPr lang="es-MX" dirty="0" smtClean="0"/>
              <a:t>Euro: 1999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892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dirty="0"/>
              <a:t>Tipo de Cambio Efectivo Real (REER por sus siglas en inglés, Real </a:t>
            </a:r>
            <a:r>
              <a:rPr lang="es-MX" dirty="0" err="1"/>
              <a:t>Effective</a:t>
            </a:r>
            <a:r>
              <a:rPr lang="es-MX" dirty="0"/>
              <a:t> Exchange </a:t>
            </a:r>
            <a:r>
              <a:rPr lang="es-MX" dirty="0" err="1"/>
              <a:t>Rate</a:t>
            </a:r>
            <a:r>
              <a:rPr lang="es-MX" dirty="0"/>
              <a:t>) es el promedio ponderado de una moneda doméstica relativo a un índice (o canasta) de otras monedas, ajustado también por inflación. 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Las ponderaciones de cada moneda extranjera son proporcionales a las balanzas de intercambio relativas.</a:t>
            </a:r>
          </a:p>
        </p:txBody>
      </p:sp>
    </p:spTree>
    <p:extLst>
      <p:ext uri="{BB962C8B-B14F-4D97-AF65-F5344CB8AC3E}">
        <p14:creationId xmlns:p14="http://schemas.microsoft.com/office/powerpoint/2010/main" val="362381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900" dirty="0" smtClean="0"/>
              <a:t>Hipótesis </a:t>
            </a:r>
            <a:r>
              <a:rPr lang="es-MX" sz="2900" dirty="0"/>
              <a:t>de Paridad de </a:t>
            </a:r>
            <a:r>
              <a:rPr lang="es-MX" sz="2900" dirty="0" smtClean="0"/>
              <a:t>Poder Adquisitivo</a:t>
            </a:r>
            <a:endParaRPr lang="es-MX" sz="29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pPr marL="0" indent="0">
              <a:buNone/>
            </a:pPr>
            <a:r>
              <a:rPr lang="es-MX" dirty="0"/>
              <a:t>En una </a:t>
            </a:r>
            <a:r>
              <a:rPr lang="es-MX" dirty="0" smtClean="0"/>
              <a:t>situación </a:t>
            </a:r>
            <a:r>
              <a:rPr lang="es-MX" dirty="0"/>
              <a:t>“ideal”, una moneda nunca </a:t>
            </a:r>
            <a:r>
              <a:rPr lang="es-MX" dirty="0" smtClean="0"/>
              <a:t>estaría </a:t>
            </a:r>
            <a:r>
              <a:rPr lang="es-MX" dirty="0"/>
              <a:t>mal valorada respecto al resto del </a:t>
            </a:r>
            <a:r>
              <a:rPr lang="es-MX" dirty="0" smtClean="0"/>
              <a:t>mundo</a:t>
            </a:r>
            <a:r>
              <a:rPr lang="es-MX" dirty="0"/>
              <a:t>.</a:t>
            </a:r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Si decimos que el nivel de precios es mayor en EUA que en</a:t>
            </a:r>
          </a:p>
          <a:p>
            <a:pPr marL="0" indent="0">
              <a:buNone/>
            </a:pPr>
            <a:r>
              <a:rPr lang="es-MX" dirty="0" smtClean="0"/>
              <a:t>México</a:t>
            </a:r>
            <a:r>
              <a:rPr lang="es-MX" dirty="0"/>
              <a:t>, eso quiere decir que un </a:t>
            </a:r>
            <a:r>
              <a:rPr lang="es-MX" dirty="0" smtClean="0"/>
              <a:t>dólar comprar</a:t>
            </a:r>
            <a:r>
              <a:rPr lang="es-MX" dirty="0"/>
              <a:t>á</a:t>
            </a:r>
            <a:r>
              <a:rPr lang="es-MX" dirty="0" smtClean="0"/>
              <a:t> </a:t>
            </a:r>
            <a:r>
              <a:rPr lang="es-MX" dirty="0"/>
              <a:t>en </a:t>
            </a:r>
            <a:r>
              <a:rPr lang="es-MX" dirty="0" smtClean="0"/>
              <a:t>México más </a:t>
            </a:r>
            <a:r>
              <a:rPr lang="es-MX" dirty="0"/>
              <a:t>que lo que trece pesos </a:t>
            </a:r>
            <a:r>
              <a:rPr lang="es-MX" dirty="0" smtClean="0"/>
              <a:t>comprarán </a:t>
            </a:r>
            <a:r>
              <a:rPr lang="es-MX" dirty="0"/>
              <a:t>en EUA.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Esto</a:t>
            </a:r>
            <a:r>
              <a:rPr lang="es-MX" dirty="0"/>
              <a:t>, por un lado es una disparidad en poder de consumo; por otro, presenta una oportunidad de </a:t>
            </a:r>
            <a:r>
              <a:rPr lang="es-MX" dirty="0" smtClean="0"/>
              <a:t>arbitraje.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975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700" dirty="0" smtClean="0"/>
              <a:t>¿Por qué es relevante?: </a:t>
            </a:r>
            <a:r>
              <a:rPr lang="es-MX" sz="2700" dirty="0"/>
              <a:t>Black </a:t>
            </a:r>
            <a:r>
              <a:rPr lang="es-MX" sz="2700" dirty="0" err="1"/>
              <a:t>Wednesday</a:t>
            </a:r>
            <a:r>
              <a:rPr lang="es-MX" sz="2700" dirty="0"/>
              <a:t>, </a:t>
            </a:r>
            <a:r>
              <a:rPr lang="es-MX" sz="2700" dirty="0" smtClean="0"/>
              <a:t>1992</a:t>
            </a:r>
            <a:endParaRPr lang="es-MX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pPr marL="0" indent="0">
              <a:buNone/>
            </a:pPr>
            <a:r>
              <a:rPr lang="es-MX" dirty="0"/>
              <a:t>La libra esterlina </a:t>
            </a:r>
            <a:r>
              <a:rPr lang="es-MX" dirty="0" smtClean="0"/>
              <a:t>pertenecía al Mecanismo </a:t>
            </a:r>
            <a:r>
              <a:rPr lang="es-MX" dirty="0"/>
              <a:t>Europeo de Cambio (el precursor del actual Euro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dirty="0"/>
              <a:t>tipo de cambio entre las monedas pertenecientes no </a:t>
            </a:r>
            <a:r>
              <a:rPr lang="es-MX" dirty="0" smtClean="0"/>
              <a:t>podía fluctuar más de </a:t>
            </a:r>
            <a:r>
              <a:rPr lang="es-MX" dirty="0"/>
              <a:t>6 %. </a:t>
            </a:r>
            <a:endParaRPr lang="es-MX" dirty="0" smtClean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creencia </a:t>
            </a:r>
            <a:r>
              <a:rPr lang="es-MX" dirty="0"/>
              <a:t>generalizada de que la libra esterlina estaba sobrevaluada y la </a:t>
            </a:r>
            <a:r>
              <a:rPr lang="es-MX" dirty="0" smtClean="0"/>
              <a:t>excesiva especulación </a:t>
            </a:r>
            <a:r>
              <a:rPr lang="es-MX" dirty="0"/>
              <a:t>acerca de </a:t>
            </a:r>
            <a:r>
              <a:rPr lang="es-MX" dirty="0" smtClean="0"/>
              <a:t>ella (George Soros) provocó un derrumbe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185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en México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8"/>
            <a:ext cx="6103193" cy="3509857"/>
          </a:xfrm>
        </p:spPr>
      </p:pic>
    </p:spTree>
    <p:extLst>
      <p:ext uri="{BB962C8B-B14F-4D97-AF65-F5344CB8AC3E}">
        <p14:creationId xmlns:p14="http://schemas.microsoft.com/office/powerpoint/2010/main" val="2886925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308</TotalTime>
  <Words>558</Words>
  <Application>Microsoft Office PowerPoint</Application>
  <PresentationFormat>Presentación en pantalla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Origen</vt:lpstr>
      <vt:lpstr>Valores extremos: una aplicación a finanzas</vt:lpstr>
      <vt:lpstr>Distribución Generalizada de Valores Extremos</vt:lpstr>
      <vt:lpstr>Presentación de PowerPoint</vt:lpstr>
      <vt:lpstr>Comportamiento de las colas</vt:lpstr>
      <vt:lpstr>Contexto Histórico</vt:lpstr>
      <vt:lpstr>REER</vt:lpstr>
      <vt:lpstr>Hipótesis de Paridad de Poder Adquisitivo</vt:lpstr>
      <vt:lpstr>¿Por qué es relevante?: Black Wednesday, 1992</vt:lpstr>
      <vt:lpstr>Datos en México</vt:lpstr>
      <vt:lpstr>Q-Q plot vs. exponencial</vt:lpstr>
      <vt:lpstr>Comportamiento de las colas</vt:lpstr>
      <vt:lpstr>Adecuación del modelo DGVE Gráfica de medias en exceso</vt:lpstr>
      <vt:lpstr>Máxima verosimilitud</vt:lpstr>
      <vt:lpstr>Adecuación del modelo Pareto Generalizado Gráfica de medias en exceso</vt:lpstr>
      <vt:lpstr>Presentación de PowerPoint</vt:lpstr>
      <vt:lpstr>Ley de van der Wijk</vt:lpstr>
      <vt:lpstr>Mi error</vt:lpstr>
      <vt:lpstr>Conclusiones – hasta ahora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Valores extremos: una aplicación a finanzas</dc:title>
  <dc:creator>fernanda.alcala</dc:creator>
  <cp:lastModifiedBy>fernanda.alcala</cp:lastModifiedBy>
  <cp:revision>15</cp:revision>
  <dcterms:created xsi:type="dcterms:W3CDTF">2014-11-25T16:46:30Z</dcterms:created>
  <dcterms:modified xsi:type="dcterms:W3CDTF">2014-11-25T21:55:28Z</dcterms:modified>
</cp:coreProperties>
</file>