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4"/>
  </p:notesMasterIdLst>
  <p:sldIdLst>
    <p:sldId id="256" r:id="rId5"/>
    <p:sldId id="257" r:id="rId6"/>
    <p:sldId id="258" r:id="rId7"/>
    <p:sldId id="259" r:id="rId8"/>
    <p:sldId id="260" r:id="rId9"/>
    <p:sldId id="261" r:id="rId10"/>
    <p:sldId id="262" r:id="rId11"/>
    <p:sldId id="263" r:id="rId12"/>
    <p:sldId id="270" r:id="rId13"/>
    <p:sldId id="272" r:id="rId14"/>
    <p:sldId id="274" r:id="rId15"/>
    <p:sldId id="271" r:id="rId16"/>
    <p:sldId id="273" r:id="rId17"/>
    <p:sldId id="264" r:id="rId18"/>
    <p:sldId id="265" r:id="rId19"/>
    <p:sldId id="266" r:id="rId20"/>
    <p:sldId id="267" r:id="rId21"/>
    <p:sldId id="268" r:id="rId22"/>
    <p:sldId id="269" r:id="rId23"/>
  </p:sldIdLst>
  <p:sldSz cx="12192000" cy="6858000"/>
  <p:notesSz cx="6858000" cy="9144000"/>
  <p:embeddedFontLst>
    <p:embeddedFont>
      <p:font typeface="Century Gothic" panose="020B0502020202020204" pitchFamily="34" charset="0"/>
      <p:regular r:id="rId25"/>
      <p:bold r:id="rId26"/>
      <p:italic r:id="rId27"/>
      <p:boldItalic r:id="rId28"/>
    </p:embeddedFont>
  </p:embeddedFontLst>
  <p:custDataLst>
    <p:tags r:id="rId29"/>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2.fntdata"/><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1.fntdata"/><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4.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3.fntdata"/><Relationship Id="rId30" Type="http://customschemas.google.com/relationships/presentationmetadata" Target="metadata"/><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8" Type="http://schemas.openxmlformats.org/officeDocument/2006/relationships/hyperlink" Target="https://www.qualys.com/apps/continuous-monitoring/" TargetMode="External"/><Relationship Id="rId3" Type="http://schemas.openxmlformats.org/officeDocument/2006/relationships/notesSlide" Target="../notesSlides/notesSlide10.xml"/><Relationship Id="rId7" Type="http://schemas.openxmlformats.org/officeDocument/2006/relationships/hyperlink" Target="https://www.parasoft.com/products/parasoft-c-ctest/#c-test-capabilities" TargetMode="External"/><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hyperlink" Target="https://docs.gitlab.com/ee/user/application_security/secure_your_application.html" TargetMode="External"/><Relationship Id="rId5" Type="http://schemas.openxmlformats.org/officeDocument/2006/relationships/hyperlink" Target="https://owasp.org/www-project-threat-dragon/" TargetMode="External"/><Relationship Id="rId4" Type="http://schemas.openxmlformats.org/officeDocument/2006/relationships/hyperlink" Target="https://www.checkpoint.com/cyber-hub/cloud-security/devsecops/what-is-a-devsecops-pipeline/" TargetMode="External"/><Relationship Id="rId9"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8" Type="http://schemas.openxmlformats.org/officeDocument/2006/relationships/hyperlink" Target="https://www.parasoft.com/products/parasoft-c-ctest/#c-test-capabilities" TargetMode="External"/><Relationship Id="rId3" Type="http://schemas.openxmlformats.org/officeDocument/2006/relationships/notesSlide" Target="../notesSlides/notesSlide14.xml"/><Relationship Id="rId7" Type="http://schemas.openxmlformats.org/officeDocument/2006/relationships/hyperlink" Target="https://docs.gitlab.com/ee/user/application_security/secure_your_application.html" TargetMode="External"/><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hyperlink" Target="https://owasp.org/www-project-threat-dragon/" TargetMode="External"/><Relationship Id="rId5" Type="http://schemas.openxmlformats.org/officeDocument/2006/relationships/hyperlink" Target="https://www.checkpoint.com/cyber-hub/cloud-security/devsecops/what-is-a-devsecops-pipeline/" TargetMode="External"/><Relationship Id="rId10" Type="http://schemas.openxmlformats.org/officeDocument/2006/relationships/image" Target="../media/image3.png"/><Relationship Id="rId4" Type="http://schemas.openxmlformats.org/officeDocument/2006/relationships/hyperlink" Target="https://mbsdirect.vitalsource.com/books/9780132981972" TargetMode="External"/><Relationship Id="rId9" Type="http://schemas.openxmlformats.org/officeDocument/2006/relationships/hyperlink" Target="https://www.qualys.com/apps/continuous-monitoring/"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Michael Duteau</a:t>
            </a:r>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C0463-CF39-5D34-E878-0B968CF3EC8D}"/>
              </a:ext>
            </a:extLst>
          </p:cNvPr>
          <p:cNvSpPr>
            <a:spLocks noGrp="1"/>
          </p:cNvSpPr>
          <p:nvPr>
            <p:ph type="title"/>
          </p:nvPr>
        </p:nvSpPr>
        <p:spPr>
          <a:xfrm>
            <a:off x="2212848" y="764373"/>
            <a:ext cx="9293352" cy="1293028"/>
          </a:xfrm>
        </p:spPr>
        <p:txBody>
          <a:bodyPr/>
          <a:lstStyle/>
          <a:p>
            <a:r>
              <a:rPr lang="en-US" dirty="0" err="1"/>
              <a:t>ResizeCanDecreaseCollectionToZero</a:t>
            </a:r>
            <a:endParaRPr lang="en-US" dirty="0"/>
          </a:p>
        </p:txBody>
      </p:sp>
      <p:pic>
        <p:nvPicPr>
          <p:cNvPr id="4" name="Google Shape;197;g9504e29505_0_0" descr="Green Pace logo">
            <a:extLst>
              <a:ext uri="{FF2B5EF4-FFF2-40B4-BE49-F238E27FC236}">
                <a16:creationId xmlns:a16="http://schemas.microsoft.com/office/drawing/2014/main" id="{ACFF1984-3AD3-1856-8FC5-2564926EFFE2}"/>
              </a:ext>
            </a:extLst>
          </p:cNvPr>
          <p:cNvPicPr preferRelativeResize="0"/>
          <p:nvPr/>
        </p:nvPicPr>
        <p:blipFill>
          <a:blip r:embed="rId2">
            <a:alphaModFix/>
          </a:blip>
          <a:stretch>
            <a:fillRect/>
          </a:stretch>
        </p:blipFill>
        <p:spPr>
          <a:xfrm>
            <a:off x="11084074" y="5440526"/>
            <a:ext cx="886601" cy="1149225"/>
          </a:xfrm>
          <a:prstGeom prst="rect">
            <a:avLst/>
          </a:prstGeom>
          <a:noFill/>
          <a:ln>
            <a:noFill/>
          </a:ln>
        </p:spPr>
      </p:pic>
      <p:pic>
        <p:nvPicPr>
          <p:cNvPr id="6" name="Picture 5" descr="A computer screen shot of a program code&#10;&#10;Description automatically generated">
            <a:extLst>
              <a:ext uri="{FF2B5EF4-FFF2-40B4-BE49-F238E27FC236}">
                <a16:creationId xmlns:a16="http://schemas.microsoft.com/office/drawing/2014/main" id="{FEA004C6-A5B6-B49D-AE30-5AC19E0250AC}"/>
              </a:ext>
            </a:extLst>
          </p:cNvPr>
          <p:cNvPicPr>
            <a:picLocks noChangeAspect="1"/>
          </p:cNvPicPr>
          <p:nvPr/>
        </p:nvPicPr>
        <p:blipFill>
          <a:blip r:embed="rId3"/>
          <a:stretch>
            <a:fillRect/>
          </a:stretch>
        </p:blipFill>
        <p:spPr>
          <a:xfrm>
            <a:off x="390669" y="2315916"/>
            <a:ext cx="5516355" cy="4126542"/>
          </a:xfrm>
          <a:prstGeom prst="rect">
            <a:avLst/>
          </a:prstGeom>
        </p:spPr>
      </p:pic>
      <p:pic>
        <p:nvPicPr>
          <p:cNvPr id="8" name="Picture 7" descr="A screenshot of a computer program&#10;&#10;Description automatically generated">
            <a:extLst>
              <a:ext uri="{FF2B5EF4-FFF2-40B4-BE49-F238E27FC236}">
                <a16:creationId xmlns:a16="http://schemas.microsoft.com/office/drawing/2014/main" id="{F02CCAD7-9115-E24D-5489-50571DCC2D77}"/>
              </a:ext>
            </a:extLst>
          </p:cNvPr>
          <p:cNvPicPr>
            <a:picLocks noChangeAspect="1"/>
          </p:cNvPicPr>
          <p:nvPr/>
        </p:nvPicPr>
        <p:blipFill rotWithShape="1">
          <a:blip r:embed="rId4"/>
          <a:srcRect t="60534" r="20478" b="34133"/>
          <a:stretch/>
        </p:blipFill>
        <p:spPr>
          <a:xfrm>
            <a:off x="5907024" y="2315916"/>
            <a:ext cx="5821148" cy="365760"/>
          </a:xfrm>
          <a:prstGeom prst="rect">
            <a:avLst/>
          </a:prstGeom>
        </p:spPr>
      </p:pic>
      <p:sp>
        <p:nvSpPr>
          <p:cNvPr id="9" name="TextBox 8">
            <a:extLst>
              <a:ext uri="{FF2B5EF4-FFF2-40B4-BE49-F238E27FC236}">
                <a16:creationId xmlns:a16="http://schemas.microsoft.com/office/drawing/2014/main" id="{021445F4-E7BE-31E5-3AE3-1306ABFBF0E0}"/>
              </a:ext>
            </a:extLst>
          </p:cNvPr>
          <p:cNvSpPr txBox="1"/>
          <p:nvPr/>
        </p:nvSpPr>
        <p:spPr>
          <a:xfrm>
            <a:off x="2195234" y="1915806"/>
            <a:ext cx="1907224" cy="400110"/>
          </a:xfrm>
          <a:prstGeom prst="rect">
            <a:avLst/>
          </a:prstGeom>
          <a:noFill/>
        </p:spPr>
        <p:txBody>
          <a:bodyPr wrap="square" rtlCol="0">
            <a:spAutoFit/>
          </a:bodyPr>
          <a:lstStyle/>
          <a:p>
            <a:pPr algn="ctr"/>
            <a:r>
              <a:rPr lang="en-US" sz="2000" dirty="0">
                <a:solidFill>
                  <a:schemeClr val="bg1"/>
                </a:solidFill>
                <a:latin typeface="Century Gothic" panose="020B0502020202020204" pitchFamily="34" charset="0"/>
              </a:rPr>
              <a:t>Test Example</a:t>
            </a:r>
          </a:p>
        </p:txBody>
      </p:sp>
      <p:sp>
        <p:nvSpPr>
          <p:cNvPr id="10" name="TextBox 9">
            <a:extLst>
              <a:ext uri="{FF2B5EF4-FFF2-40B4-BE49-F238E27FC236}">
                <a16:creationId xmlns:a16="http://schemas.microsoft.com/office/drawing/2014/main" id="{32AA5F5E-F24D-BCAC-D1A5-861ED32D65B8}"/>
              </a:ext>
            </a:extLst>
          </p:cNvPr>
          <p:cNvSpPr txBox="1"/>
          <p:nvPr/>
        </p:nvSpPr>
        <p:spPr>
          <a:xfrm>
            <a:off x="8076850" y="1915806"/>
            <a:ext cx="1481496" cy="400110"/>
          </a:xfrm>
          <a:prstGeom prst="rect">
            <a:avLst/>
          </a:prstGeom>
          <a:noFill/>
        </p:spPr>
        <p:txBody>
          <a:bodyPr wrap="none" rtlCol="0">
            <a:spAutoFit/>
          </a:bodyPr>
          <a:lstStyle/>
          <a:p>
            <a:r>
              <a:rPr lang="en-US" sz="2000" dirty="0">
                <a:solidFill>
                  <a:schemeClr val="bg1"/>
                </a:solidFill>
                <a:latin typeface="Century Gothic" panose="020B0502020202020204" pitchFamily="34" charset="0"/>
              </a:rPr>
              <a:t>Test Result</a:t>
            </a:r>
          </a:p>
        </p:txBody>
      </p:sp>
    </p:spTree>
    <p:extLst>
      <p:ext uri="{BB962C8B-B14F-4D97-AF65-F5344CB8AC3E}">
        <p14:creationId xmlns:p14="http://schemas.microsoft.com/office/powerpoint/2010/main" val="1180615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563DC-4C74-11E8-B0F5-C8C9B514DF5E}"/>
              </a:ext>
            </a:extLst>
          </p:cNvPr>
          <p:cNvSpPr>
            <a:spLocks noGrp="1"/>
          </p:cNvSpPr>
          <p:nvPr>
            <p:ph type="title"/>
          </p:nvPr>
        </p:nvSpPr>
        <p:spPr/>
        <p:txBody>
          <a:bodyPr/>
          <a:lstStyle/>
          <a:p>
            <a:r>
              <a:rPr lang="en-US" dirty="0" err="1"/>
              <a:t>ClearErasesTheCollection</a:t>
            </a:r>
            <a:endParaRPr lang="en-US" dirty="0"/>
          </a:p>
        </p:txBody>
      </p:sp>
      <p:pic>
        <p:nvPicPr>
          <p:cNvPr id="4" name="Google Shape;197;g9504e29505_0_0" descr="Green Pace logo">
            <a:extLst>
              <a:ext uri="{FF2B5EF4-FFF2-40B4-BE49-F238E27FC236}">
                <a16:creationId xmlns:a16="http://schemas.microsoft.com/office/drawing/2014/main" id="{66BA0813-B014-B6E7-0578-C2302426B139}"/>
              </a:ext>
            </a:extLst>
          </p:cNvPr>
          <p:cNvPicPr preferRelativeResize="0"/>
          <p:nvPr/>
        </p:nvPicPr>
        <p:blipFill>
          <a:blip r:embed="rId2">
            <a:alphaModFix/>
          </a:blip>
          <a:stretch>
            <a:fillRect/>
          </a:stretch>
        </p:blipFill>
        <p:spPr>
          <a:xfrm>
            <a:off x="11084074" y="5440526"/>
            <a:ext cx="886601" cy="1149225"/>
          </a:xfrm>
          <a:prstGeom prst="rect">
            <a:avLst/>
          </a:prstGeom>
          <a:noFill/>
          <a:ln>
            <a:noFill/>
          </a:ln>
        </p:spPr>
      </p:pic>
      <p:pic>
        <p:nvPicPr>
          <p:cNvPr id="7" name="Picture 6" descr="A screen shot of a computer program&#10;&#10;Description automatically generated">
            <a:extLst>
              <a:ext uri="{FF2B5EF4-FFF2-40B4-BE49-F238E27FC236}">
                <a16:creationId xmlns:a16="http://schemas.microsoft.com/office/drawing/2014/main" id="{A7FDAFBA-3893-9973-8625-CA4893DC9FA5}"/>
              </a:ext>
            </a:extLst>
          </p:cNvPr>
          <p:cNvPicPr>
            <a:picLocks noChangeAspect="1"/>
          </p:cNvPicPr>
          <p:nvPr/>
        </p:nvPicPr>
        <p:blipFill>
          <a:blip r:embed="rId3"/>
          <a:stretch>
            <a:fillRect/>
          </a:stretch>
        </p:blipFill>
        <p:spPr>
          <a:xfrm>
            <a:off x="946404" y="2399465"/>
            <a:ext cx="3898392" cy="4066426"/>
          </a:xfrm>
          <a:prstGeom prst="rect">
            <a:avLst/>
          </a:prstGeom>
        </p:spPr>
      </p:pic>
      <p:pic>
        <p:nvPicPr>
          <p:cNvPr id="9" name="Picture 8" descr="A screenshot of a computer program&#10;&#10;Description automatically generated">
            <a:extLst>
              <a:ext uri="{FF2B5EF4-FFF2-40B4-BE49-F238E27FC236}">
                <a16:creationId xmlns:a16="http://schemas.microsoft.com/office/drawing/2014/main" id="{67A1FD14-DE50-6E16-7BE5-5B70F1B07067}"/>
              </a:ext>
            </a:extLst>
          </p:cNvPr>
          <p:cNvPicPr>
            <a:picLocks noChangeAspect="1"/>
          </p:cNvPicPr>
          <p:nvPr/>
        </p:nvPicPr>
        <p:blipFill rotWithShape="1">
          <a:blip r:embed="rId4"/>
          <a:srcRect t="65466" r="30097" b="29067"/>
          <a:stretch/>
        </p:blipFill>
        <p:spPr>
          <a:xfrm>
            <a:off x="5718581" y="2399465"/>
            <a:ext cx="5117060" cy="374904"/>
          </a:xfrm>
          <a:prstGeom prst="rect">
            <a:avLst/>
          </a:prstGeom>
        </p:spPr>
      </p:pic>
      <p:sp>
        <p:nvSpPr>
          <p:cNvPr id="10" name="TextBox 9">
            <a:extLst>
              <a:ext uri="{FF2B5EF4-FFF2-40B4-BE49-F238E27FC236}">
                <a16:creationId xmlns:a16="http://schemas.microsoft.com/office/drawing/2014/main" id="{7D9F37A6-6438-CD9D-3430-F76B08D6CB6C}"/>
              </a:ext>
            </a:extLst>
          </p:cNvPr>
          <p:cNvSpPr txBox="1"/>
          <p:nvPr/>
        </p:nvSpPr>
        <p:spPr>
          <a:xfrm>
            <a:off x="1941988" y="2003092"/>
            <a:ext cx="1907224" cy="400110"/>
          </a:xfrm>
          <a:prstGeom prst="rect">
            <a:avLst/>
          </a:prstGeom>
          <a:noFill/>
        </p:spPr>
        <p:txBody>
          <a:bodyPr wrap="square" rtlCol="0">
            <a:spAutoFit/>
          </a:bodyPr>
          <a:lstStyle/>
          <a:p>
            <a:pPr algn="ctr"/>
            <a:r>
              <a:rPr lang="en-US" sz="2000" dirty="0">
                <a:solidFill>
                  <a:schemeClr val="bg1"/>
                </a:solidFill>
                <a:latin typeface="Century Gothic" panose="020B0502020202020204" pitchFamily="34" charset="0"/>
              </a:rPr>
              <a:t>Test Example</a:t>
            </a:r>
          </a:p>
        </p:txBody>
      </p:sp>
      <p:sp>
        <p:nvSpPr>
          <p:cNvPr id="11" name="TextBox 10">
            <a:extLst>
              <a:ext uri="{FF2B5EF4-FFF2-40B4-BE49-F238E27FC236}">
                <a16:creationId xmlns:a16="http://schemas.microsoft.com/office/drawing/2014/main" id="{AABFBA9B-22CF-9A70-F13E-C4A03A4754D6}"/>
              </a:ext>
            </a:extLst>
          </p:cNvPr>
          <p:cNvSpPr txBox="1"/>
          <p:nvPr/>
        </p:nvSpPr>
        <p:spPr>
          <a:xfrm>
            <a:off x="7536363" y="1999355"/>
            <a:ext cx="1481496" cy="400110"/>
          </a:xfrm>
          <a:prstGeom prst="rect">
            <a:avLst/>
          </a:prstGeom>
          <a:noFill/>
        </p:spPr>
        <p:txBody>
          <a:bodyPr wrap="none" rtlCol="0">
            <a:spAutoFit/>
          </a:bodyPr>
          <a:lstStyle/>
          <a:p>
            <a:r>
              <a:rPr lang="en-US" sz="2000" dirty="0">
                <a:solidFill>
                  <a:schemeClr val="bg1"/>
                </a:solidFill>
                <a:latin typeface="Century Gothic" panose="020B0502020202020204" pitchFamily="34" charset="0"/>
              </a:rPr>
              <a:t>Test Result</a:t>
            </a:r>
          </a:p>
        </p:txBody>
      </p:sp>
    </p:spTree>
    <p:extLst>
      <p:ext uri="{BB962C8B-B14F-4D97-AF65-F5344CB8AC3E}">
        <p14:creationId xmlns:p14="http://schemas.microsoft.com/office/powerpoint/2010/main" val="317451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9905E-C2B2-DF47-8126-770D4658FBD3}"/>
              </a:ext>
            </a:extLst>
          </p:cNvPr>
          <p:cNvSpPr>
            <a:spLocks noGrp="1"/>
          </p:cNvSpPr>
          <p:nvPr>
            <p:ph type="title"/>
          </p:nvPr>
        </p:nvSpPr>
        <p:spPr/>
        <p:txBody>
          <a:bodyPr/>
          <a:lstStyle/>
          <a:p>
            <a:r>
              <a:rPr lang="en-US" dirty="0" err="1"/>
              <a:t>ThrowOutOfRangeException</a:t>
            </a:r>
            <a:endParaRPr lang="en-US" dirty="0"/>
          </a:p>
        </p:txBody>
      </p:sp>
      <p:pic>
        <p:nvPicPr>
          <p:cNvPr id="4" name="Google Shape;197;g9504e29505_0_0" descr="Green Pace logo">
            <a:extLst>
              <a:ext uri="{FF2B5EF4-FFF2-40B4-BE49-F238E27FC236}">
                <a16:creationId xmlns:a16="http://schemas.microsoft.com/office/drawing/2014/main" id="{F8CC2E94-6B81-0675-F5D2-6190488ACC99}"/>
              </a:ext>
            </a:extLst>
          </p:cNvPr>
          <p:cNvPicPr preferRelativeResize="0"/>
          <p:nvPr/>
        </p:nvPicPr>
        <p:blipFill>
          <a:blip r:embed="rId2">
            <a:alphaModFix/>
          </a:blip>
          <a:stretch>
            <a:fillRect/>
          </a:stretch>
        </p:blipFill>
        <p:spPr>
          <a:xfrm>
            <a:off x="11084074" y="5440526"/>
            <a:ext cx="886601" cy="1149225"/>
          </a:xfrm>
          <a:prstGeom prst="rect">
            <a:avLst/>
          </a:prstGeom>
          <a:noFill/>
          <a:ln>
            <a:noFill/>
          </a:ln>
        </p:spPr>
      </p:pic>
      <p:pic>
        <p:nvPicPr>
          <p:cNvPr id="6" name="Picture 5" descr="A screen shot of a computer code&#10;&#10;Description automatically generated">
            <a:extLst>
              <a:ext uri="{FF2B5EF4-FFF2-40B4-BE49-F238E27FC236}">
                <a16:creationId xmlns:a16="http://schemas.microsoft.com/office/drawing/2014/main" id="{CD8EB433-F813-EDBA-56B3-26A5EB61EA00}"/>
              </a:ext>
            </a:extLst>
          </p:cNvPr>
          <p:cNvPicPr>
            <a:picLocks noChangeAspect="1"/>
          </p:cNvPicPr>
          <p:nvPr/>
        </p:nvPicPr>
        <p:blipFill>
          <a:blip r:embed="rId3"/>
          <a:stretch>
            <a:fillRect/>
          </a:stretch>
        </p:blipFill>
        <p:spPr>
          <a:xfrm>
            <a:off x="1578128" y="2552113"/>
            <a:ext cx="9035743" cy="1753773"/>
          </a:xfrm>
          <a:prstGeom prst="rect">
            <a:avLst/>
          </a:prstGeom>
        </p:spPr>
      </p:pic>
      <p:pic>
        <p:nvPicPr>
          <p:cNvPr id="8" name="Picture 7" descr="A screenshot of a computer program&#10;&#10;Description automatically generated">
            <a:extLst>
              <a:ext uri="{FF2B5EF4-FFF2-40B4-BE49-F238E27FC236}">
                <a16:creationId xmlns:a16="http://schemas.microsoft.com/office/drawing/2014/main" id="{F19DABBB-895A-1DDC-74B2-8A176A3FCF51}"/>
              </a:ext>
            </a:extLst>
          </p:cNvPr>
          <p:cNvPicPr>
            <a:picLocks noChangeAspect="1"/>
          </p:cNvPicPr>
          <p:nvPr/>
        </p:nvPicPr>
        <p:blipFill rotWithShape="1">
          <a:blip r:embed="rId4"/>
          <a:srcRect t="81467" r="30313" b="13333"/>
          <a:stretch/>
        </p:blipFill>
        <p:spPr>
          <a:xfrm>
            <a:off x="3545355" y="5262218"/>
            <a:ext cx="5101287" cy="356616"/>
          </a:xfrm>
          <a:prstGeom prst="rect">
            <a:avLst/>
          </a:prstGeom>
        </p:spPr>
      </p:pic>
      <p:sp>
        <p:nvSpPr>
          <p:cNvPr id="9" name="TextBox 8">
            <a:extLst>
              <a:ext uri="{FF2B5EF4-FFF2-40B4-BE49-F238E27FC236}">
                <a16:creationId xmlns:a16="http://schemas.microsoft.com/office/drawing/2014/main" id="{47C698D5-2B49-1B97-DEC7-D1A6E675466D}"/>
              </a:ext>
            </a:extLst>
          </p:cNvPr>
          <p:cNvSpPr txBox="1"/>
          <p:nvPr/>
        </p:nvSpPr>
        <p:spPr>
          <a:xfrm>
            <a:off x="5142386" y="2152003"/>
            <a:ext cx="1907224" cy="400110"/>
          </a:xfrm>
          <a:prstGeom prst="rect">
            <a:avLst/>
          </a:prstGeom>
          <a:noFill/>
        </p:spPr>
        <p:txBody>
          <a:bodyPr wrap="square" rtlCol="0">
            <a:spAutoFit/>
          </a:bodyPr>
          <a:lstStyle/>
          <a:p>
            <a:pPr algn="ctr"/>
            <a:r>
              <a:rPr lang="en-US" sz="2000" dirty="0">
                <a:solidFill>
                  <a:schemeClr val="bg1"/>
                </a:solidFill>
                <a:latin typeface="Century Gothic" panose="020B0502020202020204" pitchFamily="34" charset="0"/>
              </a:rPr>
              <a:t>Test Example</a:t>
            </a:r>
          </a:p>
        </p:txBody>
      </p:sp>
      <p:sp>
        <p:nvSpPr>
          <p:cNvPr id="10" name="TextBox 9">
            <a:extLst>
              <a:ext uri="{FF2B5EF4-FFF2-40B4-BE49-F238E27FC236}">
                <a16:creationId xmlns:a16="http://schemas.microsoft.com/office/drawing/2014/main" id="{0DF61515-6A7B-AEE3-C0F0-74B72A9EA6A7}"/>
              </a:ext>
            </a:extLst>
          </p:cNvPr>
          <p:cNvSpPr txBox="1"/>
          <p:nvPr/>
        </p:nvSpPr>
        <p:spPr>
          <a:xfrm>
            <a:off x="5355250" y="4862108"/>
            <a:ext cx="1481496" cy="400110"/>
          </a:xfrm>
          <a:prstGeom prst="rect">
            <a:avLst/>
          </a:prstGeom>
          <a:noFill/>
        </p:spPr>
        <p:txBody>
          <a:bodyPr wrap="none" rtlCol="0">
            <a:spAutoFit/>
          </a:bodyPr>
          <a:lstStyle/>
          <a:p>
            <a:r>
              <a:rPr lang="en-US" sz="2000" dirty="0">
                <a:solidFill>
                  <a:schemeClr val="bg1"/>
                </a:solidFill>
                <a:latin typeface="Century Gothic" panose="020B0502020202020204" pitchFamily="34" charset="0"/>
              </a:rPr>
              <a:t>Test Result</a:t>
            </a:r>
          </a:p>
        </p:txBody>
      </p:sp>
    </p:spTree>
    <p:extLst>
      <p:ext uri="{BB962C8B-B14F-4D97-AF65-F5344CB8AC3E}">
        <p14:creationId xmlns:p14="http://schemas.microsoft.com/office/powerpoint/2010/main" val="2475617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F8C71-8C59-9F6E-7F8D-3E336F80F26C}"/>
              </a:ext>
            </a:extLst>
          </p:cNvPr>
          <p:cNvSpPr>
            <a:spLocks noGrp="1"/>
          </p:cNvSpPr>
          <p:nvPr>
            <p:ph type="title"/>
          </p:nvPr>
        </p:nvSpPr>
        <p:spPr/>
        <p:txBody>
          <a:bodyPr/>
          <a:lstStyle/>
          <a:p>
            <a:r>
              <a:rPr lang="en-US" dirty="0" err="1"/>
              <a:t>CannotResizeToNegativeValue</a:t>
            </a:r>
            <a:endParaRPr lang="en-US" dirty="0"/>
          </a:p>
        </p:txBody>
      </p:sp>
      <p:pic>
        <p:nvPicPr>
          <p:cNvPr id="4" name="Google Shape;197;g9504e29505_0_0" descr="Green Pace logo">
            <a:extLst>
              <a:ext uri="{FF2B5EF4-FFF2-40B4-BE49-F238E27FC236}">
                <a16:creationId xmlns:a16="http://schemas.microsoft.com/office/drawing/2014/main" id="{2B914631-744A-89AF-68D8-4389C2C45272}"/>
              </a:ext>
            </a:extLst>
          </p:cNvPr>
          <p:cNvPicPr preferRelativeResize="0"/>
          <p:nvPr/>
        </p:nvPicPr>
        <p:blipFill>
          <a:blip r:embed="rId2">
            <a:alphaModFix/>
          </a:blip>
          <a:stretch>
            <a:fillRect/>
          </a:stretch>
        </p:blipFill>
        <p:spPr>
          <a:xfrm>
            <a:off x="11084074" y="5440526"/>
            <a:ext cx="886601" cy="1149225"/>
          </a:xfrm>
          <a:prstGeom prst="rect">
            <a:avLst/>
          </a:prstGeom>
          <a:noFill/>
          <a:ln>
            <a:noFill/>
          </a:ln>
        </p:spPr>
      </p:pic>
      <p:pic>
        <p:nvPicPr>
          <p:cNvPr id="6" name="Picture 5" descr="A screen shot of a computer code&#10;&#10;Description automatically generated">
            <a:extLst>
              <a:ext uri="{FF2B5EF4-FFF2-40B4-BE49-F238E27FC236}">
                <a16:creationId xmlns:a16="http://schemas.microsoft.com/office/drawing/2014/main" id="{F918F8BD-E967-D2BB-A9DF-92104B04EBCB}"/>
              </a:ext>
            </a:extLst>
          </p:cNvPr>
          <p:cNvPicPr>
            <a:picLocks noChangeAspect="1"/>
          </p:cNvPicPr>
          <p:nvPr/>
        </p:nvPicPr>
        <p:blipFill>
          <a:blip r:embed="rId3"/>
          <a:stretch>
            <a:fillRect/>
          </a:stretch>
        </p:blipFill>
        <p:spPr>
          <a:xfrm>
            <a:off x="1405698" y="2782486"/>
            <a:ext cx="9380604" cy="1293028"/>
          </a:xfrm>
          <a:prstGeom prst="rect">
            <a:avLst/>
          </a:prstGeom>
        </p:spPr>
      </p:pic>
      <p:pic>
        <p:nvPicPr>
          <p:cNvPr id="8" name="Picture 7" descr="A screenshot of a computer program&#10;&#10;Description automatically generated">
            <a:extLst>
              <a:ext uri="{FF2B5EF4-FFF2-40B4-BE49-F238E27FC236}">
                <a16:creationId xmlns:a16="http://schemas.microsoft.com/office/drawing/2014/main" id="{B3B36356-6D0D-A4E2-E005-B7C8F517905A}"/>
              </a:ext>
            </a:extLst>
          </p:cNvPr>
          <p:cNvPicPr>
            <a:picLocks noChangeAspect="1"/>
          </p:cNvPicPr>
          <p:nvPr/>
        </p:nvPicPr>
        <p:blipFill rotWithShape="1">
          <a:blip r:embed="rId4"/>
          <a:srcRect t="91867" r="26724" b="2933"/>
          <a:stretch/>
        </p:blipFill>
        <p:spPr>
          <a:xfrm>
            <a:off x="3414026" y="5262218"/>
            <a:ext cx="5363948" cy="356616"/>
          </a:xfrm>
          <a:prstGeom prst="rect">
            <a:avLst/>
          </a:prstGeom>
        </p:spPr>
      </p:pic>
      <p:sp>
        <p:nvSpPr>
          <p:cNvPr id="9" name="TextBox 8">
            <a:extLst>
              <a:ext uri="{FF2B5EF4-FFF2-40B4-BE49-F238E27FC236}">
                <a16:creationId xmlns:a16="http://schemas.microsoft.com/office/drawing/2014/main" id="{7474D7F1-EAFF-C40D-3E9D-F4A16EA09587}"/>
              </a:ext>
            </a:extLst>
          </p:cNvPr>
          <p:cNvSpPr txBox="1"/>
          <p:nvPr/>
        </p:nvSpPr>
        <p:spPr>
          <a:xfrm>
            <a:off x="5142388" y="2382376"/>
            <a:ext cx="1907224" cy="400110"/>
          </a:xfrm>
          <a:prstGeom prst="rect">
            <a:avLst/>
          </a:prstGeom>
          <a:noFill/>
        </p:spPr>
        <p:txBody>
          <a:bodyPr wrap="square" rtlCol="0">
            <a:spAutoFit/>
          </a:bodyPr>
          <a:lstStyle/>
          <a:p>
            <a:pPr algn="ctr"/>
            <a:r>
              <a:rPr lang="en-US" sz="2000" dirty="0">
                <a:solidFill>
                  <a:schemeClr val="bg1"/>
                </a:solidFill>
                <a:latin typeface="Century Gothic" panose="020B0502020202020204" pitchFamily="34" charset="0"/>
              </a:rPr>
              <a:t>Test Example</a:t>
            </a:r>
          </a:p>
        </p:txBody>
      </p:sp>
      <p:sp>
        <p:nvSpPr>
          <p:cNvPr id="10" name="TextBox 9">
            <a:extLst>
              <a:ext uri="{FF2B5EF4-FFF2-40B4-BE49-F238E27FC236}">
                <a16:creationId xmlns:a16="http://schemas.microsoft.com/office/drawing/2014/main" id="{6A5C1CAC-7352-9BAA-8C4E-E7783EBA4E67}"/>
              </a:ext>
            </a:extLst>
          </p:cNvPr>
          <p:cNvSpPr txBox="1"/>
          <p:nvPr/>
        </p:nvSpPr>
        <p:spPr>
          <a:xfrm>
            <a:off x="5355252" y="4862108"/>
            <a:ext cx="1481496" cy="400110"/>
          </a:xfrm>
          <a:prstGeom prst="rect">
            <a:avLst/>
          </a:prstGeom>
          <a:noFill/>
        </p:spPr>
        <p:txBody>
          <a:bodyPr wrap="none" rtlCol="0">
            <a:spAutoFit/>
          </a:bodyPr>
          <a:lstStyle/>
          <a:p>
            <a:r>
              <a:rPr lang="en-US" sz="2000" dirty="0">
                <a:solidFill>
                  <a:schemeClr val="bg1"/>
                </a:solidFill>
                <a:latin typeface="Century Gothic" panose="020B0502020202020204" pitchFamily="34" charset="0"/>
              </a:rPr>
              <a:t>Test Result</a:t>
            </a:r>
          </a:p>
        </p:txBody>
      </p:sp>
    </p:spTree>
    <p:extLst>
      <p:ext uri="{BB962C8B-B14F-4D97-AF65-F5344CB8AC3E}">
        <p14:creationId xmlns:p14="http://schemas.microsoft.com/office/powerpoint/2010/main" val="21420103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AUTOMATION SUMMARY</a:t>
            </a:r>
            <a:endParaRPr dirty="0"/>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3146574" y="2080427"/>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
        <p:nvSpPr>
          <p:cNvPr id="2" name="TextBox 1">
            <a:extLst>
              <a:ext uri="{FF2B5EF4-FFF2-40B4-BE49-F238E27FC236}">
                <a16:creationId xmlns:a16="http://schemas.microsoft.com/office/drawing/2014/main" id="{8BC3BB0F-9963-2D64-BD6B-9C24DFB8774B}"/>
              </a:ext>
            </a:extLst>
          </p:cNvPr>
          <p:cNvSpPr txBox="1"/>
          <p:nvPr/>
        </p:nvSpPr>
        <p:spPr>
          <a:xfrm>
            <a:off x="221325" y="2057401"/>
            <a:ext cx="2925249" cy="4478149"/>
          </a:xfrm>
          <a:prstGeom prst="rect">
            <a:avLst/>
          </a:prstGeom>
          <a:noFill/>
        </p:spPr>
        <p:txBody>
          <a:bodyPr wrap="square" rtlCol="0">
            <a:spAutoFit/>
          </a:bodyPr>
          <a:lstStyle/>
          <a:p>
            <a:r>
              <a:rPr lang="en-US" sz="1500" dirty="0">
                <a:solidFill>
                  <a:schemeClr val="bg1"/>
                </a:solidFill>
                <a:latin typeface="Century Gothic" panose="020B0502020202020204" pitchFamily="34" charset="0"/>
              </a:rPr>
              <a:t>Automation will be implemented in numerous areas of development to assist in the reinforcement of the secure coding standards. These methods of automation will enhance existing DevOps procedures to assist in the transition to a more secure standard.</a:t>
            </a:r>
          </a:p>
          <a:p>
            <a:endParaRPr lang="en-US" sz="1500" dirty="0">
              <a:solidFill>
                <a:schemeClr val="bg1"/>
              </a:solidFill>
              <a:latin typeface="Century Gothic" panose="020B0502020202020204" pitchFamily="34" charset="0"/>
            </a:endParaRPr>
          </a:p>
          <a:p>
            <a:r>
              <a:rPr lang="en-US" sz="1500" dirty="0">
                <a:solidFill>
                  <a:schemeClr val="bg1"/>
                </a:solidFill>
                <a:latin typeface="Century Gothic" panose="020B0502020202020204" pitchFamily="34" charset="0"/>
              </a:rPr>
              <a:t>Automation examples include developing countermeasures to predicted attack methods, automated unit and integration testing, as well as penetration testing towards the Production phase.</a:t>
            </a: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1682496"/>
            <a:ext cx="10820400" cy="4654296"/>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lt1"/>
              </a:buClr>
              <a:buSzPts val="2000"/>
              <a:buChar char="•"/>
            </a:pPr>
            <a:r>
              <a:rPr lang="en-US" dirty="0"/>
              <a:t>The </a:t>
            </a:r>
            <a:r>
              <a:rPr lang="en-US" dirty="0" err="1"/>
              <a:t>DevSecOps</a:t>
            </a:r>
            <a:r>
              <a:rPr lang="en-US" dirty="0"/>
              <a:t> Pipelines refers to the addition of security methods to an already existing software development lifecycle (SDLC). Such methods can include “scanning, threat intelligence, policy enforcement, static analysis, and compliance validation” </a:t>
            </a:r>
            <a:r>
              <a:rPr lang="en-US" baseline="30000" dirty="0"/>
              <a:t>[</a:t>
            </a:r>
            <a:r>
              <a:rPr lang="en-US" baseline="30000" dirty="0">
                <a:hlinkClick r:id="rId4"/>
              </a:rPr>
              <a:t>1</a:t>
            </a:r>
            <a:r>
              <a:rPr lang="en-US" baseline="30000" dirty="0"/>
              <a:t>]</a:t>
            </a:r>
            <a:r>
              <a:rPr lang="en-US" dirty="0"/>
              <a:t>.</a:t>
            </a:r>
          </a:p>
          <a:p>
            <a:pPr marL="457200" lvl="1" indent="0" algn="l" rtl="0">
              <a:lnSpc>
                <a:spcPct val="90000"/>
              </a:lnSpc>
              <a:spcBef>
                <a:spcPts val="0"/>
              </a:spcBef>
              <a:spcAft>
                <a:spcPts val="0"/>
              </a:spcAft>
              <a:buClr>
                <a:schemeClr val="lt1"/>
              </a:buClr>
              <a:buSzPts val="2000"/>
              <a:buNone/>
            </a:pPr>
            <a:endParaRPr dirty="0"/>
          </a:p>
          <a:p>
            <a:pPr marL="685800" lvl="1" indent="-228600" algn="l" rtl="0">
              <a:lnSpc>
                <a:spcPct val="90000"/>
              </a:lnSpc>
              <a:spcBef>
                <a:spcPts val="500"/>
              </a:spcBef>
              <a:spcAft>
                <a:spcPts val="0"/>
              </a:spcAft>
              <a:buClr>
                <a:schemeClr val="lt1"/>
              </a:buClr>
              <a:buSzPts val="2000"/>
              <a:buChar char="•"/>
            </a:pPr>
            <a:r>
              <a:rPr lang="en-US" dirty="0"/>
              <a:t>OWASP Threat Dragon </a:t>
            </a:r>
            <a:r>
              <a:rPr lang="en-US" baseline="30000" dirty="0"/>
              <a:t>[</a:t>
            </a:r>
            <a:r>
              <a:rPr lang="en-US" baseline="30000" dirty="0">
                <a:hlinkClick r:id="rId5"/>
              </a:rPr>
              <a:t>2</a:t>
            </a:r>
            <a:r>
              <a:rPr lang="en-US" baseline="30000" dirty="0"/>
              <a:t>]</a:t>
            </a:r>
            <a:r>
              <a:rPr lang="en-US" dirty="0"/>
              <a:t> – In the Assess and Plan phase, threat modeling tools such as OWASP Threat Dragon can be used to create threat model diagrams.</a:t>
            </a:r>
          </a:p>
          <a:p>
            <a:pPr marL="685800" lvl="1" indent="-228600" algn="l" rtl="0">
              <a:lnSpc>
                <a:spcPct val="90000"/>
              </a:lnSpc>
              <a:spcBef>
                <a:spcPts val="500"/>
              </a:spcBef>
              <a:spcAft>
                <a:spcPts val="0"/>
              </a:spcAft>
              <a:buClr>
                <a:schemeClr val="lt1"/>
              </a:buClr>
              <a:buSzPts val="2000"/>
              <a:buChar char="•"/>
            </a:pPr>
            <a:r>
              <a:rPr lang="en-US" dirty="0"/>
              <a:t>GitLab SAST &amp; DAST </a:t>
            </a:r>
            <a:r>
              <a:rPr lang="en-US" baseline="30000" dirty="0"/>
              <a:t>[</a:t>
            </a:r>
            <a:r>
              <a:rPr lang="en-US" baseline="30000" dirty="0">
                <a:hlinkClick r:id="rId6"/>
              </a:rPr>
              <a:t>3</a:t>
            </a:r>
            <a:r>
              <a:rPr lang="en-US" baseline="30000" dirty="0"/>
              <a:t>]</a:t>
            </a:r>
            <a:r>
              <a:rPr lang="en-US" dirty="0"/>
              <a:t> – In the Design and Build phases, static application security testing (SAST) and dynamic application security testing (DAST) tools can be utilized to build an application with test-driven design.</a:t>
            </a:r>
          </a:p>
          <a:p>
            <a:pPr marL="685800" lvl="1" indent="-228600" algn="l" rtl="0">
              <a:lnSpc>
                <a:spcPct val="90000"/>
              </a:lnSpc>
              <a:spcBef>
                <a:spcPts val="500"/>
              </a:spcBef>
              <a:spcAft>
                <a:spcPts val="0"/>
              </a:spcAft>
              <a:buClr>
                <a:schemeClr val="lt1"/>
              </a:buClr>
              <a:buSzPts val="2000"/>
              <a:buChar char="•"/>
            </a:pPr>
            <a:r>
              <a:rPr lang="en-US" dirty="0" err="1"/>
              <a:t>Parasoft</a:t>
            </a:r>
            <a:r>
              <a:rPr lang="en-US" dirty="0"/>
              <a:t> C/C++test </a:t>
            </a:r>
            <a:r>
              <a:rPr lang="en-US" baseline="30000" dirty="0"/>
              <a:t>[</a:t>
            </a:r>
            <a:r>
              <a:rPr lang="en-US" baseline="30000" dirty="0">
                <a:hlinkClick r:id="rId7"/>
              </a:rPr>
              <a:t>4</a:t>
            </a:r>
            <a:r>
              <a:rPr lang="en-US" baseline="30000" dirty="0"/>
              <a:t>]</a:t>
            </a:r>
            <a:r>
              <a:rPr lang="en-US" dirty="0"/>
              <a:t> – In the Verify and Test phase, tools like </a:t>
            </a:r>
            <a:r>
              <a:rPr lang="en-US" dirty="0" err="1"/>
              <a:t>Parasoft</a:t>
            </a:r>
            <a:r>
              <a:rPr lang="en-US" dirty="0"/>
              <a:t> C/C++test can assist in unit and integration testing.</a:t>
            </a:r>
          </a:p>
          <a:p>
            <a:pPr marL="685800" lvl="1" indent="-228600" algn="l" rtl="0">
              <a:lnSpc>
                <a:spcPct val="90000"/>
              </a:lnSpc>
              <a:spcBef>
                <a:spcPts val="500"/>
              </a:spcBef>
              <a:spcAft>
                <a:spcPts val="0"/>
              </a:spcAft>
              <a:buClr>
                <a:schemeClr val="lt1"/>
              </a:buClr>
              <a:buSzPts val="2000"/>
              <a:buChar char="•"/>
            </a:pPr>
            <a:r>
              <a:rPr lang="en-US" dirty="0"/>
              <a:t>Qualys Continuous Monitoring </a:t>
            </a:r>
            <a:r>
              <a:rPr lang="en-US" baseline="30000" dirty="0"/>
              <a:t>[</a:t>
            </a:r>
            <a:r>
              <a:rPr lang="en-US" baseline="30000" dirty="0">
                <a:hlinkClick r:id="rId8"/>
              </a:rPr>
              <a:t>5</a:t>
            </a:r>
            <a:r>
              <a:rPr lang="en-US" baseline="30000" dirty="0"/>
              <a:t>]</a:t>
            </a:r>
            <a:r>
              <a:rPr lang="en-US" dirty="0"/>
              <a:t> – In production and post-production, a continuous security monitoring (CSM) tool such as Qualys can monitor network traffic as well as alert of new vulnerabilities as they arise.</a:t>
            </a:r>
          </a:p>
        </p:txBody>
      </p:sp>
      <p:pic>
        <p:nvPicPr>
          <p:cNvPr id="211" name="Google Shape;211;p10" descr="Green Pace logo"/>
          <p:cNvPicPr preferRelativeResize="0"/>
          <p:nvPr/>
        </p:nvPicPr>
        <p:blipFill>
          <a:blip r:embed="rId9">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4" name="TextBox 3">
            <a:extLst>
              <a:ext uri="{FF2B5EF4-FFF2-40B4-BE49-F238E27FC236}">
                <a16:creationId xmlns:a16="http://schemas.microsoft.com/office/drawing/2014/main" id="{A30316C6-68C7-CBDD-FC64-A5DA8DE869FD}"/>
              </a:ext>
            </a:extLst>
          </p:cNvPr>
          <p:cNvSpPr txBox="1"/>
          <p:nvPr/>
        </p:nvSpPr>
        <p:spPr>
          <a:xfrm>
            <a:off x="685800" y="2057401"/>
            <a:ext cx="4416552" cy="3908762"/>
          </a:xfrm>
          <a:prstGeom prst="rect">
            <a:avLst/>
          </a:prstGeom>
          <a:noFill/>
        </p:spPr>
        <p:txBody>
          <a:bodyPr wrap="square" rtlCol="0">
            <a:spAutoFit/>
          </a:bodyPr>
          <a:lstStyle/>
          <a:p>
            <a:pPr algn="ctr"/>
            <a:r>
              <a:rPr lang="en-US" sz="2400" u="sng" dirty="0">
                <a:solidFill>
                  <a:schemeClr val="bg1"/>
                </a:solidFill>
                <a:latin typeface="Century Gothic" panose="020B0502020202020204" pitchFamily="34" charset="0"/>
              </a:rPr>
              <a:t>Benefits</a:t>
            </a:r>
          </a:p>
          <a:p>
            <a:pPr algn="ctr"/>
            <a:endParaRPr lang="en-US" sz="2400" dirty="0">
              <a:solidFill>
                <a:schemeClr val="bg1"/>
              </a:solidFill>
              <a:latin typeface="Century Gothic" panose="020B0502020202020204" pitchFamily="34" charset="0"/>
            </a:endParaRPr>
          </a:p>
          <a:p>
            <a:pPr marL="342900" indent="-342900">
              <a:buClr>
                <a:schemeClr val="bg1"/>
              </a:buClr>
              <a:buFont typeface="Arial" panose="020B0604020202020204" pitchFamily="34" charset="0"/>
              <a:buChar char="•"/>
            </a:pPr>
            <a:r>
              <a:rPr lang="en-US" sz="2000" dirty="0">
                <a:solidFill>
                  <a:schemeClr val="bg1"/>
                </a:solidFill>
                <a:latin typeface="Century Gothic" panose="020B0502020202020204" pitchFamily="34" charset="0"/>
              </a:rPr>
              <a:t>Preventative</a:t>
            </a:r>
          </a:p>
          <a:p>
            <a:pPr marL="342900" indent="-342900">
              <a:buClr>
                <a:schemeClr val="bg1"/>
              </a:buClr>
              <a:buFont typeface="Arial" panose="020B0604020202020204" pitchFamily="34" charset="0"/>
              <a:buChar char="•"/>
            </a:pPr>
            <a:r>
              <a:rPr lang="en-US" sz="2000" dirty="0">
                <a:solidFill>
                  <a:schemeClr val="bg1"/>
                </a:solidFill>
                <a:latin typeface="Century Gothic" panose="020B0502020202020204" pitchFamily="34" charset="0"/>
              </a:rPr>
              <a:t>Increased security leads to less vulnerabilities and a smoother workflow over time</a:t>
            </a:r>
          </a:p>
          <a:p>
            <a:pPr marL="342900" indent="-342900">
              <a:buClr>
                <a:schemeClr val="bg1"/>
              </a:buClr>
              <a:buFont typeface="Arial" panose="020B0604020202020204" pitchFamily="34" charset="0"/>
              <a:buChar char="•"/>
            </a:pPr>
            <a:r>
              <a:rPr lang="en-US" sz="2000" dirty="0">
                <a:solidFill>
                  <a:schemeClr val="bg1"/>
                </a:solidFill>
                <a:latin typeface="Century Gothic" panose="020B0502020202020204" pitchFamily="34" charset="0"/>
              </a:rPr>
              <a:t>Security is integrated to all phases of production, making it easier to identify where vulnerabilities occur</a:t>
            </a:r>
          </a:p>
          <a:p>
            <a:pPr marL="342900" indent="-342900">
              <a:buClr>
                <a:schemeClr val="bg1"/>
              </a:buClr>
              <a:buFont typeface="Arial" panose="020B0604020202020204" pitchFamily="34" charset="0"/>
              <a:buChar char="•"/>
            </a:pPr>
            <a:r>
              <a:rPr lang="en-US" sz="2000" dirty="0">
                <a:solidFill>
                  <a:schemeClr val="bg1"/>
                </a:solidFill>
                <a:latin typeface="Century Gothic" panose="020B0502020202020204" pitchFamily="34" charset="0"/>
              </a:rPr>
              <a:t>Increased defense against attackers and malicious parties</a:t>
            </a:r>
          </a:p>
        </p:txBody>
      </p:sp>
      <p:sp>
        <p:nvSpPr>
          <p:cNvPr id="5" name="TextBox 4">
            <a:extLst>
              <a:ext uri="{FF2B5EF4-FFF2-40B4-BE49-F238E27FC236}">
                <a16:creationId xmlns:a16="http://schemas.microsoft.com/office/drawing/2014/main" id="{7B92645E-F2E9-5650-D3AB-135915E6E843}"/>
              </a:ext>
            </a:extLst>
          </p:cNvPr>
          <p:cNvSpPr txBox="1"/>
          <p:nvPr/>
        </p:nvSpPr>
        <p:spPr>
          <a:xfrm>
            <a:off x="6507480" y="2057400"/>
            <a:ext cx="4416552" cy="4216539"/>
          </a:xfrm>
          <a:prstGeom prst="rect">
            <a:avLst/>
          </a:prstGeom>
          <a:noFill/>
        </p:spPr>
        <p:txBody>
          <a:bodyPr wrap="square" rtlCol="0">
            <a:spAutoFit/>
          </a:bodyPr>
          <a:lstStyle/>
          <a:p>
            <a:pPr algn="ctr"/>
            <a:r>
              <a:rPr lang="en-US" sz="2400" u="sng" dirty="0">
                <a:solidFill>
                  <a:schemeClr val="bg1"/>
                </a:solidFill>
                <a:latin typeface="Century Gothic" panose="020B0502020202020204" pitchFamily="34" charset="0"/>
              </a:rPr>
              <a:t>Risks</a:t>
            </a:r>
          </a:p>
          <a:p>
            <a:pPr algn="ctr"/>
            <a:endParaRPr lang="en-US" sz="2400" dirty="0">
              <a:solidFill>
                <a:schemeClr val="bg1"/>
              </a:solidFill>
              <a:latin typeface="Century Gothic" panose="020B0502020202020204" pitchFamily="34" charset="0"/>
            </a:endParaRPr>
          </a:p>
          <a:p>
            <a:pPr marL="342900" indent="-342900">
              <a:buClr>
                <a:schemeClr val="bg1"/>
              </a:buClr>
              <a:buFont typeface="Arial" panose="020B0604020202020204" pitchFamily="34" charset="0"/>
              <a:buChar char="•"/>
            </a:pPr>
            <a:r>
              <a:rPr lang="en-US" sz="2000" dirty="0">
                <a:solidFill>
                  <a:schemeClr val="bg1"/>
                </a:solidFill>
                <a:latin typeface="Century Gothic" panose="020B0502020202020204" pitchFamily="34" charset="0"/>
              </a:rPr>
              <a:t>Upfront costs</a:t>
            </a:r>
          </a:p>
          <a:p>
            <a:pPr marL="342900" indent="-342900">
              <a:buClr>
                <a:schemeClr val="bg1"/>
              </a:buClr>
              <a:buFont typeface="Arial" panose="020B0604020202020204" pitchFamily="34" charset="0"/>
              <a:buChar char="•"/>
            </a:pPr>
            <a:r>
              <a:rPr lang="en-US" sz="2000" dirty="0">
                <a:solidFill>
                  <a:schemeClr val="bg1"/>
                </a:solidFill>
                <a:latin typeface="Century Gothic" panose="020B0502020202020204" pitchFamily="34" charset="0"/>
              </a:rPr>
              <a:t>Time needed to integrate new standards</a:t>
            </a:r>
          </a:p>
          <a:p>
            <a:pPr marL="342900" indent="-342900">
              <a:buClr>
                <a:schemeClr val="bg1"/>
              </a:buClr>
              <a:buFont typeface="Arial" panose="020B0604020202020204" pitchFamily="34" charset="0"/>
              <a:buChar char="•"/>
            </a:pPr>
            <a:r>
              <a:rPr lang="en-US" sz="2000" dirty="0">
                <a:solidFill>
                  <a:schemeClr val="bg1"/>
                </a:solidFill>
                <a:latin typeface="Century Gothic" panose="020B0502020202020204" pitchFamily="34" charset="0"/>
              </a:rPr>
              <a:t>Additional training to adhere to new standards</a:t>
            </a:r>
          </a:p>
          <a:p>
            <a:pPr marL="342900" indent="-342900">
              <a:buClr>
                <a:schemeClr val="bg1"/>
              </a:buClr>
              <a:buFont typeface="Arial" panose="020B0604020202020204" pitchFamily="34" charset="0"/>
              <a:buChar char="•"/>
            </a:pPr>
            <a:r>
              <a:rPr lang="en-US" sz="2000" dirty="0">
                <a:solidFill>
                  <a:schemeClr val="bg1"/>
                </a:solidFill>
                <a:latin typeface="Century Gothic" panose="020B0502020202020204" pitchFamily="34" charset="0"/>
              </a:rPr>
              <a:t>Changes or addition to management may be needed to enforce standards</a:t>
            </a:r>
          </a:p>
          <a:p>
            <a:pPr marL="342900" indent="-342900">
              <a:buClr>
                <a:schemeClr val="bg1"/>
              </a:buClr>
              <a:buFont typeface="Arial" panose="020B0604020202020204" pitchFamily="34" charset="0"/>
              <a:buChar char="•"/>
            </a:pPr>
            <a:r>
              <a:rPr lang="en-US" sz="2000" dirty="0">
                <a:solidFill>
                  <a:schemeClr val="bg1"/>
                </a:solidFill>
                <a:latin typeface="Century Gothic" panose="020B0502020202020204" pitchFamily="34" charset="0"/>
              </a:rPr>
              <a:t>Addition of new protocols can make workflow more complex to start</a:t>
            </a: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RECOMMENDATIONS</a:t>
            </a:r>
            <a:endParaRPr dirty="0"/>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92500" lnSpcReduction="10000"/>
          </a:bodyPr>
          <a:lstStyle/>
          <a:p>
            <a:pPr marL="685800" lvl="1" indent="-228600">
              <a:spcBef>
                <a:spcPts val="0"/>
              </a:spcBef>
            </a:pPr>
            <a:r>
              <a:rPr lang="en-US" dirty="0"/>
              <a:t>The suggested tools in the </a:t>
            </a:r>
            <a:r>
              <a:rPr lang="en-US" b="1" dirty="0"/>
              <a:t>Tools</a:t>
            </a:r>
            <a:r>
              <a:rPr lang="en-US" dirty="0"/>
              <a:t> module are merely examples; time for discussion will be needed to determine which tools will be implemented for their given functions. This may vary based on the cost of the tools and the scope of a given project.</a:t>
            </a:r>
          </a:p>
          <a:p>
            <a:pPr marL="685800" lvl="1" indent="-228600">
              <a:spcBef>
                <a:spcPts val="0"/>
              </a:spcBef>
            </a:pPr>
            <a:endParaRPr lang="en-US" dirty="0"/>
          </a:p>
          <a:p>
            <a:pPr marL="685800" lvl="1" indent="-228600">
              <a:spcBef>
                <a:spcPts val="0"/>
              </a:spcBef>
            </a:pPr>
            <a:r>
              <a:rPr lang="en-US" dirty="0"/>
              <a:t>While the proposition of some sort of continuous security monitoring (CSM) can serve as a baseline for the Monitor and Detect phase of production, more consideration will need to be given to what occurs during the Respond phase. While vulnerabilities can be detected and identified, a course of action should be planned for when this occurs.</a:t>
            </a:r>
          </a:p>
          <a:p>
            <a:pPr marL="685800" lvl="1" indent="-228600">
              <a:spcBef>
                <a:spcPts val="0"/>
              </a:spcBef>
            </a:pPr>
            <a:endParaRPr lang="en-US" dirty="0"/>
          </a:p>
          <a:p>
            <a:pPr marL="685800" lvl="1" indent="-228600">
              <a:spcBef>
                <a:spcPts val="0"/>
              </a:spcBef>
            </a:pPr>
            <a:r>
              <a:rPr lang="en-US" dirty="0"/>
              <a:t>The adjustment to a new system can be taxing to developers already established within the former DevOps model. Extra time is likely required to help developers become accustomed with new protocols. Temporary weekly workshops or some other educational setting could be implemented to assist developers in getting acquainted with the addition of security and automation within the </a:t>
            </a:r>
            <a:r>
              <a:rPr lang="en-US" dirty="0" err="1"/>
              <a:t>DevSecOps</a:t>
            </a:r>
            <a:r>
              <a:rPr lang="en-US" dirty="0"/>
              <a:t> system.</a:t>
            </a:r>
          </a:p>
          <a:p>
            <a:pPr marL="1143000" lvl="2" indent="-228600" algn="l" rtl="0">
              <a:lnSpc>
                <a:spcPct val="90000"/>
              </a:lnSpc>
              <a:spcBef>
                <a:spcPts val="0"/>
              </a:spcBef>
              <a:spcAft>
                <a:spcPts val="0"/>
              </a:spcAft>
              <a:buClr>
                <a:schemeClr val="lt1"/>
              </a:buClr>
              <a:buSzPts val="1800"/>
              <a:buChar char="•"/>
            </a:pPr>
            <a:endParaRPr sz="1600"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743200"/>
            <a:ext cx="10820400" cy="347548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sz="2400" dirty="0"/>
              <a:t>Be aware of common threats and their priority levels based on the Coding Standards.</a:t>
            </a:r>
          </a:p>
          <a:p>
            <a:pPr marL="228600" lvl="0" indent="-228600" algn="l" rtl="0">
              <a:lnSpc>
                <a:spcPct val="90000"/>
              </a:lnSpc>
              <a:spcBef>
                <a:spcPts val="0"/>
              </a:spcBef>
              <a:spcAft>
                <a:spcPts val="0"/>
              </a:spcAft>
              <a:buClr>
                <a:schemeClr val="lt1"/>
              </a:buClr>
              <a:buSzPts val="2200"/>
              <a:buChar char="•"/>
            </a:pPr>
            <a:r>
              <a:rPr lang="en-US" sz="2400" dirty="0"/>
              <a:t>Adhere to the 10 Core Security Principles.</a:t>
            </a:r>
          </a:p>
          <a:p>
            <a:pPr marL="228600" lvl="0" indent="-228600" algn="l" rtl="0">
              <a:lnSpc>
                <a:spcPct val="90000"/>
              </a:lnSpc>
              <a:spcBef>
                <a:spcPts val="0"/>
              </a:spcBef>
              <a:spcAft>
                <a:spcPts val="0"/>
              </a:spcAft>
              <a:buClr>
                <a:schemeClr val="lt1"/>
              </a:buClr>
              <a:buSzPts val="2200"/>
              <a:buChar char="•"/>
            </a:pPr>
            <a:r>
              <a:rPr lang="en-US" sz="2400" dirty="0"/>
              <a:t>Familiarize yourself with Encryption and Triple-A policies.</a:t>
            </a:r>
          </a:p>
          <a:p>
            <a:pPr marL="228600" lvl="0" indent="-228600" algn="l" rtl="0">
              <a:lnSpc>
                <a:spcPct val="90000"/>
              </a:lnSpc>
              <a:spcBef>
                <a:spcPts val="0"/>
              </a:spcBef>
              <a:spcAft>
                <a:spcPts val="0"/>
              </a:spcAft>
              <a:buClr>
                <a:schemeClr val="lt1"/>
              </a:buClr>
              <a:buSzPts val="2200"/>
              <a:buChar char="•"/>
            </a:pPr>
            <a:r>
              <a:rPr lang="en-US" sz="2400" dirty="0"/>
              <a:t>Practice Defense In Depth.</a:t>
            </a:r>
          </a:p>
          <a:p>
            <a:pPr marL="228600" lvl="0" indent="-228600" algn="l" rtl="0">
              <a:lnSpc>
                <a:spcPct val="90000"/>
              </a:lnSpc>
              <a:spcBef>
                <a:spcPts val="0"/>
              </a:spcBef>
              <a:spcAft>
                <a:spcPts val="0"/>
              </a:spcAft>
              <a:buClr>
                <a:schemeClr val="lt1"/>
              </a:buClr>
              <a:buSzPts val="2200"/>
              <a:buChar char="•"/>
            </a:pPr>
            <a:r>
              <a:rPr lang="en-US" sz="2400" dirty="0"/>
              <a:t>Explore different tools to automate different phases of the development lifecycle.</a:t>
            </a:r>
          </a:p>
          <a:p>
            <a:pPr marL="228600" lvl="0" indent="-228600" algn="l" rtl="0">
              <a:lnSpc>
                <a:spcPct val="90000"/>
              </a:lnSpc>
              <a:spcBef>
                <a:spcPts val="0"/>
              </a:spcBef>
              <a:spcAft>
                <a:spcPts val="0"/>
              </a:spcAft>
              <a:buClr>
                <a:schemeClr val="lt1"/>
              </a:buClr>
              <a:buSzPts val="2200"/>
              <a:buChar char="•"/>
            </a:pP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395191"/>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100000"/>
              </a:lnSpc>
              <a:spcBef>
                <a:spcPts val="0"/>
              </a:spcBef>
              <a:spcAft>
                <a:spcPts val="0"/>
              </a:spcAft>
              <a:buClr>
                <a:schemeClr val="lt1"/>
              </a:buClr>
              <a:buSzPts val="2200"/>
              <a:buChar char="•"/>
            </a:pPr>
            <a:r>
              <a:rPr lang="en-US" sz="1800" dirty="0" err="1"/>
              <a:t>Seacord</a:t>
            </a:r>
            <a:r>
              <a:rPr lang="en-US" sz="1800" dirty="0"/>
              <a:t>, R. C. (2013). Secure Coding in C and C++ (2nd ed.). Pearson Technology Group. </a:t>
            </a:r>
            <a:r>
              <a:rPr lang="en-US" sz="1800" dirty="0">
                <a:hlinkClick r:id="rId4"/>
              </a:rPr>
              <a:t>https://mbsdirect.vitalsource.com/books/9780132981972</a:t>
            </a:r>
            <a:endParaRPr lang="en-US" sz="1800" dirty="0"/>
          </a:p>
          <a:p>
            <a:pPr marL="0" lvl="0" indent="0" algn="l" rtl="0">
              <a:lnSpc>
                <a:spcPct val="70000"/>
              </a:lnSpc>
              <a:spcBef>
                <a:spcPts val="1200"/>
              </a:spcBef>
              <a:spcAft>
                <a:spcPts val="0"/>
              </a:spcAft>
              <a:buClr>
                <a:schemeClr val="lt1"/>
              </a:buClr>
              <a:buSzPts val="2200"/>
              <a:buNone/>
            </a:pPr>
            <a:endParaRPr lang="en-US" sz="1800" dirty="0"/>
          </a:p>
          <a:p>
            <a:pPr indent="-457200">
              <a:lnSpc>
                <a:spcPct val="100000"/>
              </a:lnSpc>
              <a:spcBef>
                <a:spcPts val="1200"/>
              </a:spcBef>
              <a:buSzPts val="2200"/>
              <a:buFont typeface="+mj-lt"/>
              <a:buAutoNum type="arabicPeriod"/>
            </a:pPr>
            <a:r>
              <a:rPr lang="en-US" sz="1800" dirty="0">
                <a:effectLst/>
              </a:rPr>
              <a:t>Check Point Software. (2022, September 15). </a:t>
            </a:r>
            <a:r>
              <a:rPr lang="en-US" sz="1800" i="1" dirty="0">
                <a:effectLst/>
              </a:rPr>
              <a:t>What is a </a:t>
            </a:r>
            <a:r>
              <a:rPr lang="en-US" sz="1800" i="1" dirty="0" err="1">
                <a:effectLst/>
              </a:rPr>
              <a:t>DevSecOps</a:t>
            </a:r>
            <a:r>
              <a:rPr lang="en-US" sz="1800" i="1" dirty="0">
                <a:effectLst/>
              </a:rPr>
              <a:t> pipeline?</a:t>
            </a:r>
            <a:r>
              <a:rPr lang="en-US" sz="1800" dirty="0">
                <a:effectLst/>
              </a:rPr>
              <a:t>. Check Point Software.</a:t>
            </a:r>
          </a:p>
          <a:p>
            <a:pPr marL="457200" lvl="1" indent="0">
              <a:lnSpc>
                <a:spcPct val="100000"/>
              </a:lnSpc>
              <a:spcBef>
                <a:spcPts val="0"/>
              </a:spcBef>
              <a:buSzPts val="2200"/>
              <a:buNone/>
            </a:pPr>
            <a:r>
              <a:rPr lang="en-US" sz="1800" dirty="0">
                <a:effectLst/>
                <a:hlinkClick r:id="rId5"/>
              </a:rPr>
              <a:t>https://www.checkpoint.com/cyber-hub/cloud-security/devsecops/what-is-a-devsecops-pipeline/</a:t>
            </a:r>
            <a:r>
              <a:rPr lang="en-US" sz="1800" dirty="0">
                <a:effectLst/>
              </a:rPr>
              <a:t>  </a:t>
            </a:r>
          </a:p>
          <a:p>
            <a:pPr indent="-457200">
              <a:lnSpc>
                <a:spcPct val="100000"/>
              </a:lnSpc>
              <a:spcBef>
                <a:spcPts val="1200"/>
              </a:spcBef>
              <a:buSzPts val="2200"/>
              <a:buFont typeface="+mj-lt"/>
              <a:buAutoNum type="arabicPeriod"/>
            </a:pPr>
            <a:r>
              <a:rPr lang="en-US" sz="1800" dirty="0">
                <a:effectLst/>
              </a:rPr>
              <a:t>OWASP </a:t>
            </a:r>
            <a:r>
              <a:rPr lang="en-US" sz="1800" dirty="0" err="1">
                <a:effectLst/>
              </a:rPr>
              <a:t>Foundaction</a:t>
            </a:r>
            <a:r>
              <a:rPr lang="en-US" sz="1800" dirty="0">
                <a:effectLst/>
              </a:rPr>
              <a:t>, Inc. (n.d.). </a:t>
            </a:r>
            <a:r>
              <a:rPr lang="en-US" sz="1800" i="1" dirty="0">
                <a:effectLst/>
              </a:rPr>
              <a:t>OWASP Threat </a:t>
            </a:r>
            <a:r>
              <a:rPr lang="en-US" sz="1800" i="1" dirty="0"/>
              <a:t>D</a:t>
            </a:r>
            <a:r>
              <a:rPr lang="en-US" sz="1800" i="1" dirty="0">
                <a:effectLst/>
              </a:rPr>
              <a:t>ragon</a:t>
            </a:r>
            <a:r>
              <a:rPr lang="en-US" sz="1800" dirty="0">
                <a:effectLst/>
              </a:rPr>
              <a:t>. OWASP. </a:t>
            </a:r>
          </a:p>
          <a:p>
            <a:pPr marL="457200" lvl="1" indent="0">
              <a:lnSpc>
                <a:spcPct val="100000"/>
              </a:lnSpc>
              <a:spcBef>
                <a:spcPts val="0"/>
              </a:spcBef>
              <a:buSzPts val="2200"/>
              <a:buNone/>
            </a:pPr>
            <a:r>
              <a:rPr lang="en-US" sz="1800" dirty="0">
                <a:effectLst/>
                <a:hlinkClick r:id="rId6"/>
              </a:rPr>
              <a:t>https://owasp.org/www-project-threat-dragon/</a:t>
            </a:r>
            <a:r>
              <a:rPr lang="en-US" sz="1800" dirty="0">
                <a:effectLst/>
              </a:rPr>
              <a:t> </a:t>
            </a:r>
          </a:p>
          <a:p>
            <a:pPr indent="-457200">
              <a:lnSpc>
                <a:spcPct val="100000"/>
              </a:lnSpc>
              <a:spcBef>
                <a:spcPts val="1200"/>
              </a:spcBef>
              <a:buSzPts val="2200"/>
              <a:buFont typeface="+mj-lt"/>
              <a:buAutoNum type="arabicPeriod"/>
            </a:pPr>
            <a:r>
              <a:rPr lang="en-US" sz="100" dirty="0"/>
              <a:t> </a:t>
            </a:r>
            <a:r>
              <a:rPr lang="en-US" sz="1800" i="1" dirty="0"/>
              <a:t>Secure your application</a:t>
            </a:r>
            <a:r>
              <a:rPr lang="en-US" sz="1800" dirty="0"/>
              <a:t>. GitLab. (n.d.). </a:t>
            </a:r>
            <a:r>
              <a:rPr lang="en-US" sz="1800" dirty="0">
                <a:hlinkClick r:id="rId7"/>
              </a:rPr>
              <a:t>https://docs.gitlab.com/ee/user/application_security/secure_your_application.html</a:t>
            </a:r>
            <a:r>
              <a:rPr lang="en-US" sz="1800" dirty="0"/>
              <a:t> </a:t>
            </a:r>
          </a:p>
          <a:p>
            <a:pPr indent="-457200">
              <a:lnSpc>
                <a:spcPct val="100000"/>
              </a:lnSpc>
              <a:spcBef>
                <a:spcPts val="1200"/>
              </a:spcBef>
              <a:buSzPts val="2200"/>
              <a:buFont typeface="+mj-lt"/>
              <a:buAutoNum type="arabicPeriod"/>
            </a:pPr>
            <a:r>
              <a:rPr lang="en-US" sz="100" dirty="0">
                <a:effectLst/>
              </a:rPr>
              <a:t> </a:t>
            </a:r>
            <a:r>
              <a:rPr lang="en-US" sz="1800" i="1" dirty="0">
                <a:effectLst/>
              </a:rPr>
              <a:t>Comprehensive Test Automation Solutions for C/C++ Software Development</a:t>
            </a:r>
            <a:r>
              <a:rPr lang="en-US" sz="1800" dirty="0">
                <a:effectLst/>
              </a:rPr>
              <a:t>. </a:t>
            </a:r>
            <a:r>
              <a:rPr lang="en-US" sz="1800" dirty="0" err="1">
                <a:effectLst/>
              </a:rPr>
              <a:t>Parasoft</a:t>
            </a:r>
            <a:r>
              <a:rPr lang="en-US" sz="1800" dirty="0">
                <a:effectLst/>
              </a:rPr>
              <a:t>. (n.d.). </a:t>
            </a:r>
            <a:r>
              <a:rPr lang="en-US" sz="1800" dirty="0">
                <a:effectLst/>
                <a:hlinkClick r:id="rId8"/>
              </a:rPr>
              <a:t>https://www.parasoft.com/products/parasoft-c-ctest/#c-test-capabilities</a:t>
            </a:r>
            <a:r>
              <a:rPr lang="en-US" sz="1800" dirty="0">
                <a:effectLst/>
              </a:rPr>
              <a:t> </a:t>
            </a:r>
          </a:p>
          <a:p>
            <a:pPr indent="-457200">
              <a:lnSpc>
                <a:spcPct val="100000"/>
              </a:lnSpc>
              <a:spcBef>
                <a:spcPts val="1200"/>
              </a:spcBef>
              <a:buSzPts val="2200"/>
              <a:buFont typeface="+mj-lt"/>
              <a:buAutoNum type="arabicPeriod"/>
            </a:pPr>
            <a:r>
              <a:rPr lang="fr-FR" sz="1800" dirty="0">
                <a:effectLst/>
              </a:rPr>
              <a:t>Qualys, Inc. (</a:t>
            </a:r>
            <a:r>
              <a:rPr lang="fr-FR" sz="1800" dirty="0" err="1">
                <a:effectLst/>
              </a:rPr>
              <a:t>n.d</a:t>
            </a:r>
            <a:r>
              <a:rPr lang="fr-FR" sz="1800" dirty="0">
                <a:effectLst/>
              </a:rPr>
              <a:t>.). </a:t>
            </a:r>
            <a:r>
              <a:rPr lang="fr-FR" sz="1800" i="1" dirty="0">
                <a:effectLst/>
              </a:rPr>
              <a:t>Qualys </a:t>
            </a:r>
            <a:r>
              <a:rPr lang="fr-FR" sz="1800" i="1" dirty="0" err="1">
                <a:effectLst/>
              </a:rPr>
              <a:t>Continuous</a:t>
            </a:r>
            <a:r>
              <a:rPr lang="fr-FR" sz="1800" i="1" dirty="0">
                <a:effectLst/>
              </a:rPr>
              <a:t> Monitoring</a:t>
            </a:r>
            <a:r>
              <a:rPr lang="fr-FR" sz="1800" dirty="0">
                <a:effectLst/>
              </a:rPr>
              <a:t>. Qualys. </a:t>
            </a:r>
            <a:r>
              <a:rPr lang="fr-FR" sz="1800" dirty="0">
                <a:effectLst/>
                <a:hlinkClick r:id="rId9"/>
              </a:rPr>
              <a:t>https://www.qualys.com/apps/continuous-monitoring/</a:t>
            </a:r>
            <a:r>
              <a:rPr lang="fr-FR" sz="1800" dirty="0">
                <a:effectLst/>
              </a:rPr>
              <a:t> </a:t>
            </a:r>
          </a:p>
          <a:p>
            <a:pPr indent="-457200">
              <a:spcBef>
                <a:spcPts val="0"/>
              </a:spcBef>
              <a:buSzPts val="2200"/>
              <a:buFont typeface="+mj-lt"/>
              <a:buAutoNum type="arabicPeriod"/>
            </a:pPr>
            <a:endParaRPr lang="en-US" sz="1800" dirty="0">
              <a:effectLst/>
            </a:endParaRPr>
          </a:p>
          <a:p>
            <a:pPr indent="-457200">
              <a:spcBef>
                <a:spcPts val="0"/>
              </a:spcBef>
              <a:buSzPts val="2200"/>
              <a:buFont typeface="+mj-lt"/>
              <a:buAutoNum type="arabicPeriod"/>
            </a:pPr>
            <a:endParaRPr lang="en-US" dirty="0"/>
          </a:p>
          <a:p>
            <a:pPr indent="-457200">
              <a:spcBef>
                <a:spcPts val="0"/>
              </a:spcBef>
              <a:buSzPts val="2200"/>
              <a:buFont typeface="+mj-lt"/>
              <a:buAutoNum type="arabicPeriod"/>
            </a:pPr>
            <a:endParaRPr lang="en-US" dirty="0"/>
          </a:p>
          <a:p>
            <a:pPr indent="-457200">
              <a:spcBef>
                <a:spcPts val="0"/>
              </a:spcBef>
              <a:buSzPts val="2200"/>
              <a:buFont typeface="+mj-lt"/>
              <a:buAutoNum type="arabicPeriod"/>
            </a:pPr>
            <a:endParaRPr lang="en-US" sz="2000" dirty="0">
              <a:effectLst/>
            </a:endParaRPr>
          </a:p>
          <a:p>
            <a:pPr indent="-457200">
              <a:spcBef>
                <a:spcPts val="0"/>
              </a:spcBef>
              <a:buSzPts val="2200"/>
              <a:buFont typeface="+mj-lt"/>
              <a:buAutoNum type="arabicPeriod"/>
            </a:pPr>
            <a:endParaRPr lang="en-US" sz="2000" dirty="0">
              <a:effectLst/>
            </a:endParaRPr>
          </a:p>
          <a:p>
            <a:pPr lvl="0" indent="-457200" algn="l" rtl="0">
              <a:lnSpc>
                <a:spcPct val="90000"/>
              </a:lnSpc>
              <a:spcBef>
                <a:spcPts val="0"/>
              </a:spcBef>
              <a:spcAft>
                <a:spcPts val="0"/>
              </a:spcAft>
              <a:buClr>
                <a:schemeClr val="lt1"/>
              </a:buClr>
              <a:buSzPts val="2200"/>
              <a:buFont typeface="+mj-lt"/>
              <a:buAutoNum type="arabicPeriod"/>
            </a:pPr>
            <a:endParaRPr sz="2000" dirty="0"/>
          </a:p>
        </p:txBody>
      </p:sp>
      <p:pic>
        <p:nvPicPr>
          <p:cNvPr id="239" name="Google Shape;239;p14" descr="Green Pace logo"/>
          <p:cNvPicPr preferRelativeResize="0"/>
          <p:nvPr/>
        </p:nvPicPr>
        <p:blipFill>
          <a:blip r:embed="rId10">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475488" y="1865376"/>
            <a:ext cx="11030712" cy="4353309"/>
          </a:xfrm>
          <a:prstGeom prst="rect">
            <a:avLst/>
          </a:prstGeom>
          <a:noFill/>
          <a:ln>
            <a:noFill/>
          </a:ln>
        </p:spPr>
        <p:txBody>
          <a:bodyPr spcFirstLastPara="1" wrap="square" lIns="91425" tIns="45700" rIns="91425" bIns="45700" anchor="t" anchorCtr="0">
            <a:normAutofit/>
          </a:bodyPr>
          <a:lstStyle/>
          <a:p>
            <a:pPr marL="685800" lvl="0" indent="0" algn="l" rtl="0">
              <a:lnSpc>
                <a:spcPct val="90000"/>
              </a:lnSpc>
              <a:spcBef>
                <a:spcPts val="0"/>
              </a:spcBef>
              <a:spcAft>
                <a:spcPts val="0"/>
              </a:spcAft>
              <a:buSzPts val="1800"/>
              <a:buNone/>
            </a:pPr>
            <a:r>
              <a:rPr lang="en-US" sz="2000" dirty="0"/>
              <a:t>This policy defines core security principles and a secure coding standard for Green Pace. The goal of this policy is to ensure that security measures are implemented at every stage of development to adhere to Defense-In-Depth principles.</a:t>
            </a:r>
            <a:endParaRPr sz="2000" dirty="0"/>
          </a:p>
          <a:p>
            <a:pPr marL="0" lvl="0" indent="0" algn="l" rtl="0">
              <a:lnSpc>
                <a:spcPct val="90000"/>
              </a:lnSpc>
              <a:spcBef>
                <a:spcPts val="1000"/>
              </a:spcBef>
              <a:spcAft>
                <a:spcPts val="0"/>
              </a:spcAft>
              <a:buClr>
                <a:schemeClr val="lt1"/>
              </a:buClr>
              <a:buSzPts val="2200"/>
              <a:buNone/>
            </a:pP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2895600" y="2792555"/>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sp>
        <p:nvSpPr>
          <p:cNvPr id="160" name="Google Shape;160;p4"/>
          <p:cNvSpPr txBox="1">
            <a:spLocks noGrp="1"/>
          </p:cNvSpPr>
          <p:nvPr>
            <p:ph type="body" idx="1"/>
          </p:nvPr>
        </p:nvSpPr>
        <p:spPr>
          <a:xfrm>
            <a:off x="221325" y="1682495"/>
            <a:ext cx="2950575" cy="4907255"/>
          </a:xfrm>
          <a:prstGeom prst="rect">
            <a:avLst/>
          </a:prstGeom>
          <a:noFill/>
          <a:ln>
            <a:noFill/>
          </a:ln>
        </p:spPr>
        <p:txBody>
          <a:bodyPr spcFirstLastPara="1" wrap="square" lIns="91425" tIns="45700" rIns="91425" bIns="45700" anchor="t" anchorCtr="0">
            <a:normAutofit fontScale="92500" lnSpcReduction="20000"/>
          </a:bodyPr>
          <a:lstStyle/>
          <a:p>
            <a:pPr marL="228600" lvl="0" indent="0" algn="l" rtl="0">
              <a:lnSpc>
                <a:spcPct val="107916"/>
              </a:lnSpc>
              <a:spcBef>
                <a:spcPts val="0"/>
              </a:spcBef>
              <a:spcAft>
                <a:spcPts val="0"/>
              </a:spcAft>
              <a:buSzPts val="1800"/>
              <a:buNone/>
            </a:pPr>
            <a:r>
              <a:rPr lang="en-US" sz="1900" dirty="0">
                <a:solidFill>
                  <a:srgbClr val="FFFFFF"/>
                </a:solidFill>
              </a:rPr>
              <a:t>High priority threats signify a greater need of addressing, as these threats should be tackled from highest to least priority. A threat that is both likely </a:t>
            </a:r>
            <a:r>
              <a:rPr lang="en-US" sz="1900" i="1" dirty="0">
                <a:solidFill>
                  <a:srgbClr val="FFFFFF"/>
                </a:solidFill>
              </a:rPr>
              <a:t>and</a:t>
            </a:r>
            <a:r>
              <a:rPr lang="en-US" sz="1900" dirty="0">
                <a:solidFill>
                  <a:srgbClr val="FFFFFF"/>
                </a:solidFill>
              </a:rPr>
              <a:t> high priority will likely have the most effect on a product’s cost and time to produce.</a:t>
            </a:r>
          </a:p>
          <a:p>
            <a:pPr marL="228600" lvl="0" indent="0" algn="l" rtl="0">
              <a:lnSpc>
                <a:spcPct val="107916"/>
              </a:lnSpc>
              <a:spcBef>
                <a:spcPts val="0"/>
              </a:spcBef>
              <a:spcAft>
                <a:spcPts val="0"/>
              </a:spcAft>
              <a:buSzPts val="1800"/>
              <a:buNone/>
            </a:pPr>
            <a:endParaRPr lang="en-US" sz="1900" dirty="0">
              <a:solidFill>
                <a:srgbClr val="FFFFFF"/>
              </a:solidFill>
            </a:endParaRPr>
          </a:p>
          <a:p>
            <a:pPr marL="228600" lvl="0" indent="0" algn="l" rtl="0">
              <a:lnSpc>
                <a:spcPct val="107916"/>
              </a:lnSpc>
              <a:spcBef>
                <a:spcPts val="0"/>
              </a:spcBef>
              <a:spcAft>
                <a:spcPts val="0"/>
              </a:spcAft>
              <a:buSzPts val="1800"/>
              <a:buNone/>
            </a:pPr>
            <a:r>
              <a:rPr lang="en-US" sz="1900" dirty="0"/>
              <a:t>Low priority threats should not be ignored but should take less precedence over high priority threats.</a:t>
            </a:r>
          </a:p>
          <a:p>
            <a:pPr marL="228600" lvl="0" indent="-88900" algn="l" rtl="0">
              <a:lnSpc>
                <a:spcPct val="90000"/>
              </a:lnSpc>
              <a:spcBef>
                <a:spcPts val="1000"/>
              </a:spcBef>
              <a:spcAft>
                <a:spcPts val="0"/>
              </a:spcAft>
              <a:buClr>
                <a:schemeClr val="lt1"/>
              </a:buClr>
              <a:buSzPts val="2200"/>
              <a:buNone/>
            </a:pPr>
            <a:endParaRPr dirty="0"/>
          </a:p>
        </p:txBody>
      </p:sp>
      <p:graphicFrame>
        <p:nvGraphicFramePr>
          <p:cNvPr id="161" name="Google Shape;161;p4" descr="Alt text required"/>
          <p:cNvGraphicFramePr/>
          <p:nvPr>
            <p:extLst>
              <p:ext uri="{D42A27DB-BD31-4B8C-83A1-F6EECF244321}">
                <p14:modId xmlns:p14="http://schemas.microsoft.com/office/powerpoint/2010/main" val="3198535977"/>
              </p:ext>
            </p:extLst>
          </p:nvPr>
        </p:nvGraphicFramePr>
        <p:xfrm>
          <a:off x="3171900" y="2561050"/>
          <a:ext cx="7835225" cy="3780975"/>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Likely</a:t>
                      </a:r>
                    </a:p>
                    <a:p>
                      <a:pPr marL="0" marR="0" lvl="0" indent="0" algn="ctr" rtl="0">
                        <a:lnSpc>
                          <a:spcPct val="100000"/>
                        </a:lnSpc>
                        <a:spcBef>
                          <a:spcPts val="0"/>
                        </a:spcBef>
                        <a:spcAft>
                          <a:spcPts val="0"/>
                        </a:spcAft>
                        <a:buClr>
                          <a:srgbClr val="000000"/>
                        </a:buClr>
                        <a:buSzPts val="3600"/>
                        <a:buFont typeface="Arial"/>
                        <a:buNone/>
                      </a:pPr>
                      <a:r>
                        <a:rPr lang="en-US" sz="1200" u="none" strike="noStrike" cap="none" dirty="0">
                          <a:solidFill>
                            <a:schemeClr val="tx1"/>
                          </a:solidFill>
                        </a:rPr>
                        <a:t>STD-002-CPP</a:t>
                      </a:r>
                    </a:p>
                    <a:p>
                      <a:pPr marL="0" marR="0" lvl="0" indent="0" algn="ctr" rtl="0">
                        <a:lnSpc>
                          <a:spcPct val="100000"/>
                        </a:lnSpc>
                        <a:spcBef>
                          <a:spcPts val="0"/>
                        </a:spcBef>
                        <a:spcAft>
                          <a:spcPts val="0"/>
                        </a:spcAft>
                        <a:buClr>
                          <a:srgbClr val="000000"/>
                        </a:buClr>
                        <a:buSzPts val="3600"/>
                        <a:buFont typeface="Arial"/>
                        <a:buNone/>
                      </a:pPr>
                      <a:r>
                        <a:rPr lang="en-US" sz="1200" u="none" strike="noStrike" cap="none" dirty="0">
                          <a:solidFill>
                            <a:schemeClr val="tx1"/>
                          </a:solidFill>
                        </a:rPr>
                        <a:t>STD-003-CPP</a:t>
                      </a:r>
                    </a:p>
                    <a:p>
                      <a:pPr marL="0" marR="0" lvl="0" indent="0" algn="ctr" rtl="0">
                        <a:lnSpc>
                          <a:spcPct val="100000"/>
                        </a:lnSpc>
                        <a:spcBef>
                          <a:spcPts val="0"/>
                        </a:spcBef>
                        <a:spcAft>
                          <a:spcPts val="0"/>
                        </a:spcAft>
                        <a:buClr>
                          <a:srgbClr val="000000"/>
                        </a:buClr>
                        <a:buSzPts val="3600"/>
                        <a:buFont typeface="Arial"/>
                        <a:buNone/>
                      </a:pPr>
                      <a:r>
                        <a:rPr lang="en-US" sz="1200" u="none" strike="noStrike" cap="none" dirty="0">
                          <a:solidFill>
                            <a:schemeClr val="tx1"/>
                          </a:solidFill>
                        </a:rPr>
                        <a:t>STD-004-CPP</a:t>
                      </a:r>
                    </a:p>
                    <a:p>
                      <a:pPr marL="0" marR="0" lvl="0" indent="0" algn="ctr" rtl="0">
                        <a:lnSpc>
                          <a:spcPct val="100000"/>
                        </a:lnSpc>
                        <a:spcBef>
                          <a:spcPts val="0"/>
                        </a:spcBef>
                        <a:spcAft>
                          <a:spcPts val="0"/>
                        </a:spcAft>
                        <a:buClr>
                          <a:srgbClr val="000000"/>
                        </a:buClr>
                        <a:buSzPts val="3600"/>
                        <a:buFont typeface="Arial"/>
                        <a:buNone/>
                      </a:pPr>
                      <a:r>
                        <a:rPr lang="en-US" sz="1200" u="none" strike="noStrike" cap="none" dirty="0">
                          <a:solidFill>
                            <a:schemeClr val="tx1"/>
                          </a:solidFill>
                        </a:rPr>
                        <a:t>STD-005-CPP</a:t>
                      </a:r>
                    </a:p>
                    <a:p>
                      <a:pPr marL="0" marR="0" lvl="0" indent="0" algn="ctr" rtl="0">
                        <a:lnSpc>
                          <a:spcPct val="100000"/>
                        </a:lnSpc>
                        <a:spcBef>
                          <a:spcPts val="0"/>
                        </a:spcBef>
                        <a:spcAft>
                          <a:spcPts val="0"/>
                        </a:spcAft>
                        <a:buClr>
                          <a:srgbClr val="000000"/>
                        </a:buClr>
                        <a:buSzPts val="3600"/>
                        <a:buFont typeface="Arial"/>
                        <a:buNone/>
                      </a:pPr>
                      <a:r>
                        <a:rPr lang="en-US" sz="1200" u="none" strike="noStrike" cap="none" dirty="0">
                          <a:solidFill>
                            <a:schemeClr val="tx1"/>
                          </a:solidFill>
                        </a:rPr>
                        <a:t>STD-007-CPP</a:t>
                      </a:r>
                    </a:p>
                    <a:p>
                      <a:pPr marL="0" marR="0" lvl="0" indent="0" algn="ctr" rtl="0">
                        <a:lnSpc>
                          <a:spcPct val="100000"/>
                        </a:lnSpc>
                        <a:spcBef>
                          <a:spcPts val="0"/>
                        </a:spcBef>
                        <a:spcAft>
                          <a:spcPts val="0"/>
                        </a:spcAft>
                        <a:buClr>
                          <a:srgbClr val="000000"/>
                        </a:buClr>
                        <a:buSzPts val="3600"/>
                        <a:buFont typeface="Arial"/>
                        <a:buNone/>
                      </a:pPr>
                      <a:r>
                        <a:rPr lang="en-US" sz="1200" u="none" strike="noStrike" cap="none" dirty="0">
                          <a:solidFill>
                            <a:schemeClr val="tx1"/>
                          </a:solidFill>
                        </a:rPr>
                        <a:t>STD-008-CPP</a:t>
                      </a:r>
                    </a:p>
                    <a:p>
                      <a:pPr marL="0" marR="0" lvl="0" indent="0" algn="ctr" rtl="0">
                        <a:lnSpc>
                          <a:spcPct val="100000"/>
                        </a:lnSpc>
                        <a:spcBef>
                          <a:spcPts val="0"/>
                        </a:spcBef>
                        <a:spcAft>
                          <a:spcPts val="0"/>
                        </a:spcAft>
                        <a:buClr>
                          <a:srgbClr val="000000"/>
                        </a:buClr>
                        <a:buSzPts val="3600"/>
                        <a:buFont typeface="Arial"/>
                        <a:buNone/>
                      </a:pPr>
                      <a:r>
                        <a:rPr lang="en-US" sz="1200" u="none" strike="noStrike" cap="none" dirty="0">
                          <a:solidFill>
                            <a:schemeClr val="tx1"/>
                          </a:solidFill>
                        </a:rPr>
                        <a:t>STD-010-CPP</a:t>
                      </a:r>
                      <a:endParaRPr sz="1200" u="none" strike="noStrike" cap="none" dirty="0">
                        <a:solidFill>
                          <a:schemeClr val="tx1"/>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1200" u="none" strike="noStrike" cap="none" dirty="0">
                          <a:solidFill>
                            <a:schemeClr val="tx1"/>
                          </a:solidFill>
                        </a:rPr>
                        <a:t>STD-003-CPP (18)</a:t>
                      </a:r>
                    </a:p>
                    <a:p>
                      <a:pPr marL="0" marR="0" lvl="0" indent="0" algn="ctr" rtl="0">
                        <a:lnSpc>
                          <a:spcPct val="100000"/>
                        </a:lnSpc>
                        <a:spcBef>
                          <a:spcPts val="0"/>
                        </a:spcBef>
                        <a:spcAft>
                          <a:spcPts val="0"/>
                        </a:spcAft>
                        <a:buClr>
                          <a:srgbClr val="000000"/>
                        </a:buClr>
                        <a:buSzPts val="3600"/>
                        <a:buFont typeface="Arial"/>
                        <a:buNone/>
                      </a:pPr>
                      <a:r>
                        <a:rPr lang="en-US" sz="1200" u="none" strike="noStrike" cap="none" dirty="0">
                          <a:solidFill>
                            <a:schemeClr val="tx1"/>
                          </a:solidFill>
                        </a:rPr>
                        <a:t>STD-004-CPP (18)</a:t>
                      </a:r>
                    </a:p>
                    <a:p>
                      <a:pPr marL="0" marR="0" lvl="0" indent="0" algn="ctr" rtl="0">
                        <a:lnSpc>
                          <a:spcPct val="100000"/>
                        </a:lnSpc>
                        <a:spcBef>
                          <a:spcPts val="0"/>
                        </a:spcBef>
                        <a:spcAft>
                          <a:spcPts val="0"/>
                        </a:spcAft>
                        <a:buClr>
                          <a:srgbClr val="000000"/>
                        </a:buClr>
                        <a:buSzPts val="3600"/>
                        <a:buFont typeface="Arial"/>
                        <a:buNone/>
                      </a:pPr>
                      <a:r>
                        <a:rPr lang="en-US" sz="1200" u="none" strike="noStrike" cap="none" dirty="0">
                          <a:solidFill>
                            <a:schemeClr val="tx1"/>
                          </a:solidFill>
                        </a:rPr>
                        <a:t>STD-005-CPP (18)</a:t>
                      </a:r>
                    </a:p>
                    <a:p>
                      <a:pPr marL="0" marR="0" lvl="0" indent="0" algn="ctr" rtl="0">
                        <a:lnSpc>
                          <a:spcPct val="100000"/>
                        </a:lnSpc>
                        <a:spcBef>
                          <a:spcPts val="0"/>
                        </a:spcBef>
                        <a:spcAft>
                          <a:spcPts val="0"/>
                        </a:spcAft>
                        <a:buClr>
                          <a:srgbClr val="000000"/>
                        </a:buClr>
                        <a:buSzPts val="3600"/>
                        <a:buFont typeface="Arial"/>
                        <a:buNone/>
                      </a:pPr>
                      <a:r>
                        <a:rPr lang="en-US" sz="1200" u="none" strike="noStrike" cap="none" dirty="0">
                          <a:solidFill>
                            <a:schemeClr val="tx1"/>
                          </a:solidFill>
                        </a:rPr>
                        <a:t>STD-002-CPP (12)</a:t>
                      </a:r>
                    </a:p>
                    <a:p>
                      <a:pPr marL="0" marR="0" lvl="0" indent="0" algn="ctr" rtl="0">
                        <a:lnSpc>
                          <a:spcPct val="100000"/>
                        </a:lnSpc>
                        <a:spcBef>
                          <a:spcPts val="0"/>
                        </a:spcBef>
                        <a:spcAft>
                          <a:spcPts val="0"/>
                        </a:spcAft>
                        <a:buClr>
                          <a:srgbClr val="000000"/>
                        </a:buClr>
                        <a:buSzPts val="3600"/>
                        <a:buFont typeface="Arial"/>
                        <a:buNone/>
                      </a:pPr>
                      <a:r>
                        <a:rPr lang="en-US" sz="1200" u="none" strike="noStrike" cap="none" dirty="0">
                          <a:solidFill>
                            <a:schemeClr val="tx1"/>
                          </a:solidFill>
                        </a:rPr>
                        <a:t>STD-008-CPP (9)</a:t>
                      </a:r>
                    </a:p>
                    <a:p>
                      <a:pPr marL="0" marR="0" lvl="0" indent="0" algn="ctr" rtl="0">
                        <a:lnSpc>
                          <a:spcPct val="100000"/>
                        </a:lnSpc>
                        <a:spcBef>
                          <a:spcPts val="0"/>
                        </a:spcBef>
                        <a:spcAft>
                          <a:spcPts val="0"/>
                        </a:spcAft>
                        <a:buClr>
                          <a:srgbClr val="000000"/>
                        </a:buClr>
                        <a:buSzPts val="3600"/>
                        <a:buFont typeface="Arial"/>
                        <a:buNone/>
                      </a:pPr>
                      <a:r>
                        <a:rPr lang="en-US" sz="1200" u="none" strike="noStrike" cap="none" dirty="0">
                          <a:solidFill>
                            <a:schemeClr val="tx1"/>
                          </a:solidFill>
                        </a:rPr>
                        <a:t>STD-010-CPP (9)</a:t>
                      </a:r>
                      <a:endParaRPr sz="1200" u="none" strike="noStrike" cap="none" dirty="0">
                        <a:solidFill>
                          <a:schemeClr val="tx1"/>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Low 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1200" u="none" strike="noStrike" cap="none" dirty="0">
                          <a:solidFill>
                            <a:schemeClr val="tx1"/>
                          </a:solidFill>
                        </a:rPr>
                        <a:t>STD-006-CPP (4)</a:t>
                      </a:r>
                    </a:p>
                    <a:p>
                      <a:pPr marL="0" marR="0" lvl="0" indent="0" algn="ctr" rtl="0">
                        <a:lnSpc>
                          <a:spcPct val="100000"/>
                        </a:lnSpc>
                        <a:spcBef>
                          <a:spcPts val="0"/>
                        </a:spcBef>
                        <a:spcAft>
                          <a:spcPts val="0"/>
                        </a:spcAft>
                        <a:buClr>
                          <a:srgbClr val="000000"/>
                        </a:buClr>
                        <a:buSzPts val="3600"/>
                        <a:buFont typeface="Arial"/>
                        <a:buNone/>
                      </a:pPr>
                      <a:r>
                        <a:rPr lang="en-US" sz="1200" u="none" strike="noStrike" cap="none" dirty="0">
                          <a:solidFill>
                            <a:schemeClr val="tx1"/>
                          </a:solidFill>
                        </a:rPr>
                        <a:t>STD-007-CPP (4)</a:t>
                      </a:r>
                    </a:p>
                    <a:p>
                      <a:pPr marL="0" marR="0" lvl="0" indent="0" algn="ctr" rtl="0">
                        <a:lnSpc>
                          <a:spcPct val="100000"/>
                        </a:lnSpc>
                        <a:spcBef>
                          <a:spcPts val="0"/>
                        </a:spcBef>
                        <a:spcAft>
                          <a:spcPts val="0"/>
                        </a:spcAft>
                        <a:buClr>
                          <a:srgbClr val="000000"/>
                        </a:buClr>
                        <a:buSzPts val="3600"/>
                        <a:buFont typeface="Arial"/>
                        <a:buNone/>
                      </a:pPr>
                      <a:r>
                        <a:rPr lang="en-US" sz="1200" u="none" strike="noStrike" cap="none" dirty="0">
                          <a:solidFill>
                            <a:schemeClr val="tx1"/>
                          </a:solidFill>
                        </a:rPr>
                        <a:t>STD-009-CPP (4)</a:t>
                      </a:r>
                    </a:p>
                    <a:p>
                      <a:pPr marL="0" marR="0" lvl="0" indent="0" algn="ctr" rtl="0">
                        <a:lnSpc>
                          <a:spcPct val="100000"/>
                        </a:lnSpc>
                        <a:spcBef>
                          <a:spcPts val="0"/>
                        </a:spcBef>
                        <a:spcAft>
                          <a:spcPts val="0"/>
                        </a:spcAft>
                        <a:buClr>
                          <a:srgbClr val="000000"/>
                        </a:buClr>
                        <a:buSzPts val="3600"/>
                        <a:buFont typeface="Arial"/>
                        <a:buNone/>
                      </a:pPr>
                      <a:r>
                        <a:rPr lang="en-US" sz="1200" u="none" strike="noStrike" cap="none" dirty="0">
                          <a:solidFill>
                            <a:schemeClr val="tx1"/>
                          </a:solidFill>
                        </a:rPr>
                        <a:t>STD-001-CPP (3)</a:t>
                      </a:r>
                      <a:endParaRPr sz="1200" u="none" strike="noStrike" cap="none" dirty="0">
                        <a:solidFill>
                          <a:schemeClr val="tx1"/>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Unlikely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1200" u="none" strike="noStrike" cap="none" dirty="0">
                          <a:solidFill>
                            <a:schemeClr val="tx1"/>
                          </a:solidFill>
                        </a:rPr>
                        <a:t>STD-001-CPP</a:t>
                      </a:r>
                    </a:p>
                    <a:p>
                      <a:pPr marL="0" marR="0" lvl="0" indent="0" algn="ctr" rtl="0">
                        <a:lnSpc>
                          <a:spcPct val="100000"/>
                        </a:lnSpc>
                        <a:spcBef>
                          <a:spcPts val="0"/>
                        </a:spcBef>
                        <a:spcAft>
                          <a:spcPts val="0"/>
                        </a:spcAft>
                        <a:buClr>
                          <a:srgbClr val="000000"/>
                        </a:buClr>
                        <a:buSzPts val="3600"/>
                        <a:buFont typeface="Arial"/>
                        <a:buNone/>
                      </a:pPr>
                      <a:r>
                        <a:rPr lang="en-US" sz="1200" u="none" strike="noStrike" cap="none" dirty="0">
                          <a:solidFill>
                            <a:schemeClr val="tx1"/>
                          </a:solidFill>
                        </a:rPr>
                        <a:t>STD-006-CPP</a:t>
                      </a:r>
                    </a:p>
                    <a:p>
                      <a:pPr marL="0" marR="0" lvl="0" indent="0" algn="ctr" rtl="0">
                        <a:lnSpc>
                          <a:spcPct val="100000"/>
                        </a:lnSpc>
                        <a:spcBef>
                          <a:spcPts val="0"/>
                        </a:spcBef>
                        <a:spcAft>
                          <a:spcPts val="0"/>
                        </a:spcAft>
                        <a:buClr>
                          <a:srgbClr val="000000"/>
                        </a:buClr>
                        <a:buSzPts val="3600"/>
                        <a:buFont typeface="Arial"/>
                        <a:buNone/>
                      </a:pPr>
                      <a:r>
                        <a:rPr lang="en-US" sz="1200" u="none" strike="noStrike" cap="none" dirty="0">
                          <a:solidFill>
                            <a:schemeClr val="tx1"/>
                          </a:solidFill>
                        </a:rPr>
                        <a:t>STD-009-CPP</a:t>
                      </a:r>
                      <a:endParaRPr sz="1200" u="none" strike="noStrike" cap="none" dirty="0">
                        <a:solidFill>
                          <a:schemeClr val="tx1"/>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t>Validate Input Data (STD-003-CPP, STD-004-CPP)</a:t>
            </a:r>
          </a:p>
          <a:p>
            <a:pPr marL="228600" lvl="0" indent="-228600" algn="l" rtl="0">
              <a:lnSpc>
                <a:spcPct val="90000"/>
              </a:lnSpc>
              <a:spcBef>
                <a:spcPts val="0"/>
              </a:spcBef>
              <a:spcAft>
                <a:spcPts val="0"/>
              </a:spcAft>
              <a:buClr>
                <a:schemeClr val="lt1"/>
              </a:buClr>
              <a:buSzPts val="2200"/>
              <a:buChar char="•"/>
            </a:pPr>
            <a:r>
              <a:rPr lang="en-US" dirty="0"/>
              <a:t>Heed Compiler Warnings (STD-002-CPP, STD-005-CPP, STD-007-CPP)</a:t>
            </a:r>
          </a:p>
          <a:p>
            <a:pPr marL="228600" lvl="0" indent="-228600" algn="l" rtl="0">
              <a:lnSpc>
                <a:spcPct val="90000"/>
              </a:lnSpc>
              <a:spcBef>
                <a:spcPts val="0"/>
              </a:spcBef>
              <a:spcAft>
                <a:spcPts val="0"/>
              </a:spcAft>
              <a:buClr>
                <a:schemeClr val="lt1"/>
              </a:buClr>
              <a:buSzPts val="2200"/>
              <a:buChar char="•"/>
            </a:pPr>
            <a:r>
              <a:rPr lang="en-US" dirty="0"/>
              <a:t>Architect and Design for Security Policies</a:t>
            </a:r>
          </a:p>
          <a:p>
            <a:pPr marL="228600" lvl="0" indent="-228600" algn="l" rtl="0">
              <a:lnSpc>
                <a:spcPct val="90000"/>
              </a:lnSpc>
              <a:spcBef>
                <a:spcPts val="0"/>
              </a:spcBef>
              <a:spcAft>
                <a:spcPts val="0"/>
              </a:spcAft>
              <a:buClr>
                <a:schemeClr val="lt1"/>
              </a:buClr>
              <a:buSzPts val="2200"/>
              <a:buChar char="•"/>
            </a:pPr>
            <a:r>
              <a:rPr lang="en-US" dirty="0"/>
              <a:t>Keep It Simple (STD-001-CPP, STD-003-CPP)</a:t>
            </a:r>
          </a:p>
          <a:p>
            <a:pPr marL="228600" lvl="0" indent="-228600" algn="l" rtl="0">
              <a:lnSpc>
                <a:spcPct val="90000"/>
              </a:lnSpc>
              <a:spcBef>
                <a:spcPts val="0"/>
              </a:spcBef>
              <a:spcAft>
                <a:spcPts val="0"/>
              </a:spcAft>
              <a:buClr>
                <a:schemeClr val="lt1"/>
              </a:buClr>
              <a:buSzPts val="2200"/>
              <a:buChar char="•"/>
            </a:pPr>
            <a:r>
              <a:rPr lang="en-US" dirty="0"/>
              <a:t>Default Deny (STD-004-CPP)</a:t>
            </a:r>
          </a:p>
          <a:p>
            <a:pPr marL="228600" lvl="0" indent="-228600" algn="l" rtl="0">
              <a:lnSpc>
                <a:spcPct val="90000"/>
              </a:lnSpc>
              <a:spcBef>
                <a:spcPts val="0"/>
              </a:spcBef>
              <a:spcAft>
                <a:spcPts val="0"/>
              </a:spcAft>
              <a:buClr>
                <a:schemeClr val="lt1"/>
              </a:buClr>
              <a:buSzPts val="2200"/>
              <a:buChar char="•"/>
            </a:pPr>
            <a:r>
              <a:rPr lang="en-US" dirty="0"/>
              <a:t>Adhere to the Principle of Least Privilege</a:t>
            </a:r>
          </a:p>
          <a:p>
            <a:pPr marL="228600" lvl="0" indent="-228600" algn="l" rtl="0">
              <a:lnSpc>
                <a:spcPct val="90000"/>
              </a:lnSpc>
              <a:spcBef>
                <a:spcPts val="0"/>
              </a:spcBef>
              <a:spcAft>
                <a:spcPts val="0"/>
              </a:spcAft>
              <a:buClr>
                <a:schemeClr val="lt1"/>
              </a:buClr>
              <a:buSzPts val="2200"/>
              <a:buChar char="•"/>
            </a:pPr>
            <a:r>
              <a:rPr lang="en-US" dirty="0"/>
              <a:t>Sanitize Data Sent to Other Systems (STD-004-CPP)</a:t>
            </a:r>
          </a:p>
          <a:p>
            <a:pPr marL="228600" lvl="0" indent="-228600" algn="l" rtl="0">
              <a:lnSpc>
                <a:spcPct val="90000"/>
              </a:lnSpc>
              <a:spcBef>
                <a:spcPts val="0"/>
              </a:spcBef>
              <a:spcAft>
                <a:spcPts val="0"/>
              </a:spcAft>
              <a:buClr>
                <a:schemeClr val="lt1"/>
              </a:buClr>
              <a:buSzPts val="2200"/>
              <a:buChar char="•"/>
            </a:pPr>
            <a:r>
              <a:rPr lang="en-US" dirty="0"/>
              <a:t>Practice Defense in Depth</a:t>
            </a:r>
          </a:p>
          <a:p>
            <a:pPr marL="228600" lvl="0" indent="-228600" algn="l" rtl="0">
              <a:lnSpc>
                <a:spcPct val="90000"/>
              </a:lnSpc>
              <a:spcBef>
                <a:spcPts val="0"/>
              </a:spcBef>
              <a:spcAft>
                <a:spcPts val="0"/>
              </a:spcAft>
              <a:buClr>
                <a:schemeClr val="lt1"/>
              </a:buClr>
              <a:buSzPts val="2200"/>
              <a:buChar char="•"/>
            </a:pPr>
            <a:r>
              <a:rPr lang="en-US" dirty="0"/>
              <a:t>Use Effective Quality Assurance Techniques (STD-006-CPP)</a:t>
            </a:r>
          </a:p>
          <a:p>
            <a:pPr marL="228600" lvl="0" indent="-228600" algn="l" rtl="0">
              <a:lnSpc>
                <a:spcPct val="90000"/>
              </a:lnSpc>
              <a:spcBef>
                <a:spcPts val="0"/>
              </a:spcBef>
              <a:spcAft>
                <a:spcPts val="0"/>
              </a:spcAft>
              <a:buClr>
                <a:schemeClr val="lt1"/>
              </a:buClr>
              <a:buSzPts val="2200"/>
              <a:buChar char="•"/>
            </a:pPr>
            <a:r>
              <a:rPr lang="en-US" dirty="0"/>
              <a:t>Adopt a Secure Coding Standard (STD-008-CPP, STD-009-CPP, STD-010-CPP)</a:t>
            </a:r>
            <a:endParaRPr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799" y="2194560"/>
            <a:ext cx="11284876"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buClr>
                <a:schemeClr val="lt1"/>
              </a:buClr>
              <a:buSzPts val="2000"/>
              <a:buChar char="•"/>
            </a:pPr>
            <a:r>
              <a:rPr lang="en-US" sz="2000" dirty="0"/>
              <a:t>STD-003-CPP: Guarantee that Storage for Strings has Sufficient Space for Character Data</a:t>
            </a:r>
          </a:p>
          <a:p>
            <a:pPr marL="228600" lvl="0" indent="-228600" algn="l" rtl="0">
              <a:lnSpc>
                <a:spcPct val="120000"/>
              </a:lnSpc>
              <a:spcBef>
                <a:spcPts val="0"/>
              </a:spcBef>
              <a:buClr>
                <a:schemeClr val="lt1"/>
              </a:buClr>
              <a:buSzPts val="2000"/>
              <a:buChar char="•"/>
            </a:pPr>
            <a:r>
              <a:rPr lang="en-US" sz="2000" dirty="0"/>
              <a:t>STD-004-CPP: Prevent SQL Injection</a:t>
            </a:r>
          </a:p>
          <a:p>
            <a:pPr marL="228600" lvl="0" indent="-228600" algn="l" rtl="0">
              <a:lnSpc>
                <a:spcPct val="120000"/>
              </a:lnSpc>
              <a:spcBef>
                <a:spcPts val="0"/>
              </a:spcBef>
              <a:buClr>
                <a:schemeClr val="lt1"/>
              </a:buClr>
              <a:buSzPts val="2000"/>
              <a:buChar char="•"/>
            </a:pPr>
            <a:r>
              <a:rPr lang="en-US" sz="2000" dirty="0"/>
              <a:t>STD-005-CPP: Do Not Access Freed Memory</a:t>
            </a:r>
          </a:p>
          <a:p>
            <a:pPr marL="228600" lvl="0" indent="-228600" algn="l" rtl="0">
              <a:lnSpc>
                <a:spcPct val="120000"/>
              </a:lnSpc>
              <a:spcBef>
                <a:spcPts val="0"/>
              </a:spcBef>
              <a:buClr>
                <a:schemeClr val="lt1"/>
              </a:buClr>
              <a:buSzPts val="2000"/>
              <a:buChar char="•"/>
            </a:pPr>
            <a:r>
              <a:rPr lang="en-US" sz="2000" dirty="0"/>
              <a:t>STD-002-CPP: Do Not Read Uninitialized Memory</a:t>
            </a:r>
          </a:p>
          <a:p>
            <a:pPr marL="228600" lvl="0" indent="-228600" algn="l" rtl="0">
              <a:lnSpc>
                <a:spcPct val="120000"/>
              </a:lnSpc>
              <a:spcBef>
                <a:spcPts val="0"/>
              </a:spcBef>
              <a:buClr>
                <a:schemeClr val="lt1"/>
              </a:buClr>
              <a:buSzPts val="2000"/>
              <a:buChar char="•"/>
            </a:pPr>
            <a:r>
              <a:rPr lang="en-US" sz="2000" dirty="0"/>
              <a:t>STD-008-CPP: Do Not Delete a Polymorphic Object Without a Virtual Destructor</a:t>
            </a:r>
          </a:p>
          <a:p>
            <a:pPr marL="228600" lvl="0" indent="-228600" algn="l" rtl="0">
              <a:lnSpc>
                <a:spcPct val="120000"/>
              </a:lnSpc>
              <a:spcBef>
                <a:spcPts val="0"/>
              </a:spcBef>
              <a:buClr>
                <a:schemeClr val="lt1"/>
              </a:buClr>
              <a:buSzPts val="2000"/>
              <a:buChar char="•"/>
            </a:pPr>
            <a:r>
              <a:rPr lang="en-US" sz="2000" dirty="0"/>
              <a:t>STD-010-CPP: Guarantee that Container Indices and Iterators are Within the Valid Range</a:t>
            </a:r>
          </a:p>
          <a:p>
            <a:pPr marL="228600" lvl="0" indent="-228600" algn="l" rtl="0">
              <a:lnSpc>
                <a:spcPct val="120000"/>
              </a:lnSpc>
              <a:spcBef>
                <a:spcPts val="0"/>
              </a:spcBef>
              <a:buClr>
                <a:schemeClr val="lt1"/>
              </a:buClr>
              <a:buSzPts val="2000"/>
              <a:buChar char="•"/>
            </a:pPr>
            <a:r>
              <a:rPr lang="en-US" sz="2000" dirty="0"/>
              <a:t>STD-006-CPP: Understand the Termination Behavior of assert()</a:t>
            </a:r>
          </a:p>
          <a:p>
            <a:pPr marL="228600" lvl="0" indent="-228600" algn="l" rtl="0">
              <a:lnSpc>
                <a:spcPct val="120000"/>
              </a:lnSpc>
              <a:spcBef>
                <a:spcPts val="0"/>
              </a:spcBef>
              <a:buClr>
                <a:schemeClr val="lt1"/>
              </a:buClr>
              <a:buSzPts val="2000"/>
              <a:buChar char="•"/>
            </a:pPr>
            <a:r>
              <a:rPr lang="en-US" sz="2000" dirty="0"/>
              <a:t>STD-007-CPP: Handle All Exceptions</a:t>
            </a:r>
          </a:p>
          <a:p>
            <a:pPr marL="228600" lvl="0" indent="-228600" algn="l" rtl="0">
              <a:lnSpc>
                <a:spcPct val="120000"/>
              </a:lnSpc>
              <a:spcBef>
                <a:spcPts val="0"/>
              </a:spcBef>
              <a:buClr>
                <a:schemeClr val="lt1"/>
              </a:buClr>
              <a:buSzPts val="2000"/>
              <a:buChar char="•"/>
            </a:pPr>
            <a:r>
              <a:rPr lang="en-US" sz="2000" dirty="0"/>
              <a:t>STD-009-CPP: Close Files When They Are No Longer Needed</a:t>
            </a:r>
          </a:p>
          <a:p>
            <a:pPr marL="228600" lvl="0" indent="-228600" algn="l" rtl="0">
              <a:lnSpc>
                <a:spcPct val="120000"/>
              </a:lnSpc>
              <a:spcBef>
                <a:spcPts val="0"/>
              </a:spcBef>
              <a:buClr>
                <a:schemeClr val="lt1"/>
              </a:buClr>
              <a:buSzPts val="2000"/>
              <a:buChar char="•"/>
            </a:pPr>
            <a:r>
              <a:rPr lang="en-US" sz="2000" dirty="0"/>
              <a:t>STD-001-CPP: The One-Definition Rule (ODR)</a:t>
            </a:r>
            <a:endParaRPr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150000"/>
              </a:lnSpc>
              <a:spcBef>
                <a:spcPts val="0"/>
              </a:spcBef>
              <a:spcAft>
                <a:spcPts val="0"/>
              </a:spcAft>
              <a:buClr>
                <a:schemeClr val="lt1"/>
              </a:buClr>
              <a:buSzPts val="2000"/>
              <a:buChar char="•"/>
            </a:pPr>
            <a:r>
              <a:rPr lang="en-US" sz="2000" dirty="0"/>
              <a:t>Encryption at rest – Data must be encrypted when it is stored in a solid state such as a HDD, SSD, disk, USB drive, or other storage device.</a:t>
            </a:r>
          </a:p>
          <a:p>
            <a:pPr marL="228600" lvl="0" indent="-228600" algn="l" rtl="0">
              <a:lnSpc>
                <a:spcPct val="150000"/>
              </a:lnSpc>
              <a:spcBef>
                <a:spcPts val="0"/>
              </a:spcBef>
              <a:spcAft>
                <a:spcPts val="0"/>
              </a:spcAft>
              <a:buClr>
                <a:schemeClr val="lt1"/>
              </a:buClr>
              <a:buSzPts val="2000"/>
              <a:buChar char="•"/>
            </a:pPr>
            <a:endParaRPr lang="en-US" sz="2000" dirty="0"/>
          </a:p>
          <a:p>
            <a:pPr marL="228600" lvl="0" indent="-228600" algn="l" rtl="0">
              <a:lnSpc>
                <a:spcPct val="150000"/>
              </a:lnSpc>
              <a:spcBef>
                <a:spcPts val="0"/>
              </a:spcBef>
              <a:spcAft>
                <a:spcPts val="0"/>
              </a:spcAft>
              <a:buClr>
                <a:schemeClr val="lt1"/>
              </a:buClr>
              <a:buSzPts val="2000"/>
              <a:buChar char="•"/>
            </a:pPr>
            <a:r>
              <a:rPr lang="en-US" sz="2000" dirty="0"/>
              <a:t>Encryption in flight – Data must be encrypted when it is being transported from one device to another.</a:t>
            </a:r>
          </a:p>
          <a:p>
            <a:pPr marL="228600" lvl="0" indent="-228600" algn="l" rtl="0">
              <a:lnSpc>
                <a:spcPct val="150000"/>
              </a:lnSpc>
              <a:spcBef>
                <a:spcPts val="0"/>
              </a:spcBef>
              <a:spcAft>
                <a:spcPts val="0"/>
              </a:spcAft>
              <a:buClr>
                <a:schemeClr val="lt1"/>
              </a:buClr>
              <a:buSzPts val="2000"/>
              <a:buChar char="•"/>
            </a:pPr>
            <a:endParaRPr lang="en-US" sz="2000" dirty="0"/>
          </a:p>
          <a:p>
            <a:pPr marL="228600" lvl="0" indent="-228600" algn="l" rtl="0">
              <a:lnSpc>
                <a:spcPct val="150000"/>
              </a:lnSpc>
              <a:spcBef>
                <a:spcPts val="0"/>
              </a:spcBef>
              <a:spcAft>
                <a:spcPts val="0"/>
              </a:spcAft>
              <a:buClr>
                <a:schemeClr val="lt1"/>
              </a:buClr>
              <a:buSzPts val="2000"/>
              <a:buChar char="•"/>
            </a:pPr>
            <a:r>
              <a:rPr lang="en-US" sz="2000" dirty="0"/>
              <a:t>Encryption in use – Data must be encrypted while it is in use to support that sensitive information is encrypted at all stages.</a:t>
            </a:r>
            <a:endParaRPr sz="1600" dirty="0"/>
          </a:p>
          <a:p>
            <a:pPr marL="0" lvl="0" indent="0" algn="l" rtl="0">
              <a:lnSpc>
                <a:spcPct val="90000"/>
              </a:lnSpc>
              <a:spcBef>
                <a:spcPts val="1000"/>
              </a:spcBef>
              <a:spcAft>
                <a:spcPts val="0"/>
              </a:spcAft>
              <a:buClr>
                <a:schemeClr val="lt1"/>
              </a:buClr>
              <a:buSzPts val="1600"/>
              <a:buNone/>
            </a:pPr>
            <a:endParaRPr sz="1600" dirty="0"/>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140000"/>
              </a:lnSpc>
              <a:spcBef>
                <a:spcPts val="0"/>
              </a:spcBef>
              <a:spcAft>
                <a:spcPts val="0"/>
              </a:spcAft>
              <a:buClr>
                <a:schemeClr val="lt1"/>
              </a:buClr>
              <a:buSzPts val="2400"/>
              <a:buChar char="•"/>
            </a:pPr>
            <a:r>
              <a:rPr lang="en-US" sz="2400" dirty="0"/>
              <a:t>Authentication – Verify that the person accessing an account is who they say they are, typically through a username and password pairing.</a:t>
            </a:r>
          </a:p>
          <a:p>
            <a:pPr marL="228600" lvl="0" indent="-228600" algn="l" rtl="0">
              <a:lnSpc>
                <a:spcPct val="140000"/>
              </a:lnSpc>
              <a:spcBef>
                <a:spcPts val="0"/>
              </a:spcBef>
              <a:spcAft>
                <a:spcPts val="0"/>
              </a:spcAft>
              <a:buClr>
                <a:schemeClr val="lt1"/>
              </a:buClr>
              <a:buSzPts val="2400"/>
              <a:buChar char="•"/>
            </a:pPr>
            <a:endParaRPr lang="en-US" sz="2400" dirty="0"/>
          </a:p>
          <a:p>
            <a:pPr marL="228600" lvl="0" indent="-228600" algn="l" rtl="0">
              <a:lnSpc>
                <a:spcPct val="140000"/>
              </a:lnSpc>
              <a:spcBef>
                <a:spcPts val="0"/>
              </a:spcBef>
              <a:spcAft>
                <a:spcPts val="0"/>
              </a:spcAft>
              <a:buClr>
                <a:schemeClr val="lt1"/>
              </a:buClr>
              <a:buSzPts val="2400"/>
              <a:buChar char="•"/>
            </a:pPr>
            <a:r>
              <a:rPr lang="en-US" sz="2400" dirty="0"/>
              <a:t>Authorization – Ensure that the authenticated user has access only to actions that comply with the account’s determined privilege level.</a:t>
            </a:r>
          </a:p>
          <a:p>
            <a:pPr marL="228600" lvl="0" indent="-228600" algn="l" rtl="0">
              <a:lnSpc>
                <a:spcPct val="140000"/>
              </a:lnSpc>
              <a:spcBef>
                <a:spcPts val="0"/>
              </a:spcBef>
              <a:spcAft>
                <a:spcPts val="0"/>
              </a:spcAft>
              <a:buClr>
                <a:schemeClr val="lt1"/>
              </a:buClr>
              <a:buSzPts val="2400"/>
              <a:buChar char="•"/>
            </a:pPr>
            <a:endParaRPr lang="en-US" sz="2400" dirty="0"/>
          </a:p>
          <a:p>
            <a:pPr marL="228600" lvl="0" indent="-228600" algn="l" rtl="0">
              <a:lnSpc>
                <a:spcPct val="140000"/>
              </a:lnSpc>
              <a:spcBef>
                <a:spcPts val="0"/>
              </a:spcBef>
              <a:spcAft>
                <a:spcPts val="0"/>
              </a:spcAft>
              <a:buClr>
                <a:schemeClr val="lt1"/>
              </a:buClr>
              <a:buSzPts val="2400"/>
              <a:buChar char="•"/>
            </a:pPr>
            <a:r>
              <a:rPr lang="en-US" sz="2400" dirty="0"/>
              <a:t>Accounting – Monitor and record user activities, creating and keeping activity logs to always ensure the platform’s security.</a:t>
            </a:r>
            <a:endParaRPr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317338"/>
            <a:ext cx="8610600" cy="643803"/>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u="sng" dirty="0"/>
              <a:t>Unit Testing</a:t>
            </a:r>
            <a:endParaRPr u="sng"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2" name="Google Shape;195;g9504e29505_0_0">
            <a:extLst>
              <a:ext uri="{FF2B5EF4-FFF2-40B4-BE49-F238E27FC236}">
                <a16:creationId xmlns:a16="http://schemas.microsoft.com/office/drawing/2014/main" id="{15F9355D-8AA1-67F7-F6D6-30E209E36B0A}"/>
              </a:ext>
            </a:extLst>
          </p:cNvPr>
          <p:cNvSpPr txBox="1">
            <a:spLocks/>
          </p:cNvSpPr>
          <p:nvPr/>
        </p:nvSpPr>
        <p:spPr>
          <a:xfrm>
            <a:off x="2895600" y="961141"/>
            <a:ext cx="8610600" cy="643803"/>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lt1"/>
              </a:buClr>
              <a:buSzPts val="18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dirty="0" err="1"/>
              <a:t>IsEmptyOnCreate</a:t>
            </a:r>
            <a:endParaRPr lang="en-US" dirty="0"/>
          </a:p>
        </p:txBody>
      </p:sp>
      <p:pic>
        <p:nvPicPr>
          <p:cNvPr id="4" name="Picture 3" descr="A screen shot of a computer code&#10;&#10;Description automatically generated">
            <a:extLst>
              <a:ext uri="{FF2B5EF4-FFF2-40B4-BE49-F238E27FC236}">
                <a16:creationId xmlns:a16="http://schemas.microsoft.com/office/drawing/2014/main" id="{01A24208-AC4C-63D2-80C8-BB104849E0F7}"/>
              </a:ext>
            </a:extLst>
          </p:cNvPr>
          <p:cNvPicPr>
            <a:picLocks noChangeAspect="1"/>
          </p:cNvPicPr>
          <p:nvPr/>
        </p:nvPicPr>
        <p:blipFill>
          <a:blip r:embed="rId5"/>
          <a:stretch>
            <a:fillRect/>
          </a:stretch>
        </p:blipFill>
        <p:spPr>
          <a:xfrm>
            <a:off x="904957" y="3296903"/>
            <a:ext cx="5191043" cy="2143623"/>
          </a:xfrm>
          <a:prstGeom prst="rect">
            <a:avLst/>
          </a:prstGeom>
        </p:spPr>
      </p:pic>
      <p:pic>
        <p:nvPicPr>
          <p:cNvPr id="8" name="Picture 7" descr="A screenshot of a computer program&#10;&#10;Description automatically generated">
            <a:extLst>
              <a:ext uri="{FF2B5EF4-FFF2-40B4-BE49-F238E27FC236}">
                <a16:creationId xmlns:a16="http://schemas.microsoft.com/office/drawing/2014/main" id="{256578F1-92CB-720B-C513-588D58228294}"/>
              </a:ext>
            </a:extLst>
          </p:cNvPr>
          <p:cNvPicPr>
            <a:picLocks noChangeAspect="1"/>
          </p:cNvPicPr>
          <p:nvPr/>
        </p:nvPicPr>
        <p:blipFill rotWithShape="1">
          <a:blip r:embed="rId6"/>
          <a:srcRect t="15734" r="41089" b="78933"/>
          <a:stretch/>
        </p:blipFill>
        <p:spPr>
          <a:xfrm>
            <a:off x="6269168" y="3296903"/>
            <a:ext cx="4826464" cy="409362"/>
          </a:xfrm>
          <a:prstGeom prst="rect">
            <a:avLst/>
          </a:prstGeom>
        </p:spPr>
      </p:pic>
      <p:sp>
        <p:nvSpPr>
          <p:cNvPr id="9" name="TextBox 8">
            <a:extLst>
              <a:ext uri="{FF2B5EF4-FFF2-40B4-BE49-F238E27FC236}">
                <a16:creationId xmlns:a16="http://schemas.microsoft.com/office/drawing/2014/main" id="{64298AA5-778B-794D-5463-510AAC2FDFC0}"/>
              </a:ext>
            </a:extLst>
          </p:cNvPr>
          <p:cNvSpPr txBox="1"/>
          <p:nvPr/>
        </p:nvSpPr>
        <p:spPr>
          <a:xfrm>
            <a:off x="2546866" y="2819525"/>
            <a:ext cx="1907224" cy="400110"/>
          </a:xfrm>
          <a:prstGeom prst="rect">
            <a:avLst/>
          </a:prstGeom>
          <a:noFill/>
        </p:spPr>
        <p:txBody>
          <a:bodyPr wrap="square" rtlCol="0">
            <a:spAutoFit/>
          </a:bodyPr>
          <a:lstStyle/>
          <a:p>
            <a:pPr algn="ctr"/>
            <a:r>
              <a:rPr lang="en-US" sz="2000" dirty="0">
                <a:solidFill>
                  <a:schemeClr val="bg1"/>
                </a:solidFill>
                <a:latin typeface="Century Gothic" panose="020B0502020202020204" pitchFamily="34" charset="0"/>
              </a:rPr>
              <a:t>Test Example</a:t>
            </a:r>
          </a:p>
        </p:txBody>
      </p:sp>
      <p:sp>
        <p:nvSpPr>
          <p:cNvPr id="10" name="TextBox 9">
            <a:extLst>
              <a:ext uri="{FF2B5EF4-FFF2-40B4-BE49-F238E27FC236}">
                <a16:creationId xmlns:a16="http://schemas.microsoft.com/office/drawing/2014/main" id="{B17D620C-BF25-5F26-53C5-0F9CA0EBAA3B}"/>
              </a:ext>
            </a:extLst>
          </p:cNvPr>
          <p:cNvSpPr txBox="1"/>
          <p:nvPr/>
        </p:nvSpPr>
        <p:spPr>
          <a:xfrm>
            <a:off x="7930094" y="2819525"/>
            <a:ext cx="1481496" cy="400110"/>
          </a:xfrm>
          <a:prstGeom prst="rect">
            <a:avLst/>
          </a:prstGeom>
          <a:noFill/>
        </p:spPr>
        <p:txBody>
          <a:bodyPr wrap="none" rtlCol="0">
            <a:spAutoFit/>
          </a:bodyPr>
          <a:lstStyle/>
          <a:p>
            <a:r>
              <a:rPr lang="en-US" sz="2000" dirty="0">
                <a:solidFill>
                  <a:schemeClr val="bg1"/>
                </a:solidFill>
                <a:latin typeface="Century Gothic" panose="020B0502020202020204" pitchFamily="34" charset="0"/>
              </a:rPr>
              <a:t>Test Result</a:t>
            </a: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1ECEC-4989-1D44-90BE-6D1522DC7338}"/>
              </a:ext>
            </a:extLst>
          </p:cNvPr>
          <p:cNvSpPr>
            <a:spLocks noGrp="1"/>
          </p:cNvSpPr>
          <p:nvPr>
            <p:ph type="title"/>
          </p:nvPr>
        </p:nvSpPr>
        <p:spPr/>
        <p:txBody>
          <a:bodyPr/>
          <a:lstStyle/>
          <a:p>
            <a:r>
              <a:rPr lang="en-US" dirty="0" err="1"/>
              <a:t>CanAddMultipleValuesToVector</a:t>
            </a:r>
            <a:endParaRPr lang="en-US" dirty="0"/>
          </a:p>
        </p:txBody>
      </p:sp>
      <p:pic>
        <p:nvPicPr>
          <p:cNvPr id="4" name="Google Shape;197;g9504e29505_0_0" descr="Green Pace logo">
            <a:extLst>
              <a:ext uri="{FF2B5EF4-FFF2-40B4-BE49-F238E27FC236}">
                <a16:creationId xmlns:a16="http://schemas.microsoft.com/office/drawing/2014/main" id="{55BBBE2A-25D8-792A-4E35-2FDEBFB6B49E}"/>
              </a:ext>
            </a:extLst>
          </p:cNvPr>
          <p:cNvPicPr preferRelativeResize="0"/>
          <p:nvPr/>
        </p:nvPicPr>
        <p:blipFill>
          <a:blip r:embed="rId2">
            <a:alphaModFix/>
          </a:blip>
          <a:stretch>
            <a:fillRect/>
          </a:stretch>
        </p:blipFill>
        <p:spPr>
          <a:xfrm>
            <a:off x="11084074" y="5440526"/>
            <a:ext cx="886601" cy="1149225"/>
          </a:xfrm>
          <a:prstGeom prst="rect">
            <a:avLst/>
          </a:prstGeom>
          <a:noFill/>
          <a:ln>
            <a:noFill/>
          </a:ln>
        </p:spPr>
      </p:pic>
      <p:pic>
        <p:nvPicPr>
          <p:cNvPr id="6" name="Picture 5" descr="A computer screen shot of code&#10;&#10;Description automatically generated">
            <a:extLst>
              <a:ext uri="{FF2B5EF4-FFF2-40B4-BE49-F238E27FC236}">
                <a16:creationId xmlns:a16="http://schemas.microsoft.com/office/drawing/2014/main" id="{4C9DC5AC-97CA-7E0B-30A9-1E31DE3F3C1D}"/>
              </a:ext>
            </a:extLst>
          </p:cNvPr>
          <p:cNvPicPr>
            <a:picLocks noChangeAspect="1"/>
          </p:cNvPicPr>
          <p:nvPr/>
        </p:nvPicPr>
        <p:blipFill>
          <a:blip r:embed="rId3"/>
          <a:stretch>
            <a:fillRect/>
          </a:stretch>
        </p:blipFill>
        <p:spPr>
          <a:xfrm>
            <a:off x="602224" y="2790787"/>
            <a:ext cx="5021336" cy="3116692"/>
          </a:xfrm>
          <a:prstGeom prst="rect">
            <a:avLst/>
          </a:prstGeom>
        </p:spPr>
      </p:pic>
      <p:pic>
        <p:nvPicPr>
          <p:cNvPr id="8" name="Picture 7" descr="A screenshot of a computer program&#10;&#10;Description automatically generated">
            <a:extLst>
              <a:ext uri="{FF2B5EF4-FFF2-40B4-BE49-F238E27FC236}">
                <a16:creationId xmlns:a16="http://schemas.microsoft.com/office/drawing/2014/main" id="{A6B0FAC3-DE55-BC4A-5DD8-E52BEB56C564}"/>
              </a:ext>
            </a:extLst>
          </p:cNvPr>
          <p:cNvPicPr>
            <a:picLocks noChangeAspect="1"/>
          </p:cNvPicPr>
          <p:nvPr/>
        </p:nvPicPr>
        <p:blipFill rotWithShape="1">
          <a:blip r:embed="rId4"/>
          <a:srcRect t="34316" r="25850" b="60483"/>
          <a:stretch/>
        </p:blipFill>
        <p:spPr>
          <a:xfrm>
            <a:off x="5819165" y="2790787"/>
            <a:ext cx="5427956" cy="356616"/>
          </a:xfrm>
          <a:prstGeom prst="rect">
            <a:avLst/>
          </a:prstGeom>
        </p:spPr>
      </p:pic>
      <p:sp>
        <p:nvSpPr>
          <p:cNvPr id="9" name="TextBox 8">
            <a:extLst>
              <a:ext uri="{FF2B5EF4-FFF2-40B4-BE49-F238E27FC236}">
                <a16:creationId xmlns:a16="http://schemas.microsoft.com/office/drawing/2014/main" id="{0D80004D-3690-55A7-F153-B83DF9F36F6E}"/>
              </a:ext>
            </a:extLst>
          </p:cNvPr>
          <p:cNvSpPr txBox="1"/>
          <p:nvPr/>
        </p:nvSpPr>
        <p:spPr>
          <a:xfrm>
            <a:off x="2159280" y="2390677"/>
            <a:ext cx="1907224" cy="400110"/>
          </a:xfrm>
          <a:prstGeom prst="rect">
            <a:avLst/>
          </a:prstGeom>
          <a:noFill/>
        </p:spPr>
        <p:txBody>
          <a:bodyPr wrap="square" rtlCol="0">
            <a:spAutoFit/>
          </a:bodyPr>
          <a:lstStyle/>
          <a:p>
            <a:pPr algn="ctr"/>
            <a:r>
              <a:rPr lang="en-US" sz="2000" dirty="0">
                <a:solidFill>
                  <a:schemeClr val="bg1"/>
                </a:solidFill>
                <a:latin typeface="Century Gothic" panose="020B0502020202020204" pitchFamily="34" charset="0"/>
              </a:rPr>
              <a:t>Test Example</a:t>
            </a:r>
          </a:p>
        </p:txBody>
      </p:sp>
      <p:sp>
        <p:nvSpPr>
          <p:cNvPr id="10" name="TextBox 9">
            <a:extLst>
              <a:ext uri="{FF2B5EF4-FFF2-40B4-BE49-F238E27FC236}">
                <a16:creationId xmlns:a16="http://schemas.microsoft.com/office/drawing/2014/main" id="{F55112CC-0A4B-37AC-5A6B-CADB2E5BA783}"/>
              </a:ext>
            </a:extLst>
          </p:cNvPr>
          <p:cNvSpPr txBox="1"/>
          <p:nvPr/>
        </p:nvSpPr>
        <p:spPr>
          <a:xfrm>
            <a:off x="7792395" y="2390677"/>
            <a:ext cx="1481496" cy="400110"/>
          </a:xfrm>
          <a:prstGeom prst="rect">
            <a:avLst/>
          </a:prstGeom>
          <a:noFill/>
        </p:spPr>
        <p:txBody>
          <a:bodyPr wrap="none" rtlCol="0">
            <a:spAutoFit/>
          </a:bodyPr>
          <a:lstStyle/>
          <a:p>
            <a:r>
              <a:rPr lang="en-US" sz="2000" dirty="0">
                <a:solidFill>
                  <a:schemeClr val="bg1"/>
                </a:solidFill>
                <a:latin typeface="Century Gothic" panose="020B0502020202020204" pitchFamily="34" charset="0"/>
              </a:rPr>
              <a:t>Test Result</a:t>
            </a:r>
          </a:p>
        </p:txBody>
      </p:sp>
    </p:spTree>
    <p:extLst>
      <p:ext uri="{BB962C8B-B14F-4D97-AF65-F5344CB8AC3E}">
        <p14:creationId xmlns:p14="http://schemas.microsoft.com/office/powerpoint/2010/main" val="168432083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3.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397</TotalTime>
  <Words>1267</Words>
  <Application>Microsoft Office PowerPoint</Application>
  <PresentationFormat>Widescreen</PresentationFormat>
  <Paragraphs>137</Paragraphs>
  <Slides>19</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Century Gothic</vt:lpstr>
      <vt:lpstr>Arial</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CanAddMultipleValuesToVector</vt:lpstr>
      <vt:lpstr>ResizeCanDecreaseCollectionToZero</vt:lpstr>
      <vt:lpstr>ClearErasesTheCollection</vt:lpstr>
      <vt:lpstr>ThrowOutOfRangeException</vt:lpstr>
      <vt:lpstr>CannotResizeToNegativeValue</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Duteau, Michael</cp:lastModifiedBy>
  <cp:revision>17</cp:revision>
  <dcterms:created xsi:type="dcterms:W3CDTF">2020-08-19T17:59:24Z</dcterms:created>
  <dcterms:modified xsi:type="dcterms:W3CDTF">2024-04-20T02:13:13Z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