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4" r:id="rId6"/>
    <p:sldId id="300" r:id="rId7"/>
    <p:sldId id="310" r:id="rId8"/>
    <p:sldId id="308" r:id="rId9"/>
    <p:sldId id="309" r:id="rId10"/>
    <p:sldId id="267" r:id="rId11"/>
    <p:sldId id="260" r:id="rId12"/>
    <p:sldId id="328" r:id="rId13"/>
    <p:sldId id="275" r:id="rId14"/>
    <p:sldId id="312" r:id="rId15"/>
    <p:sldId id="329" r:id="rId16"/>
    <p:sldId id="330" r:id="rId17"/>
    <p:sldId id="301" r:id="rId18"/>
    <p:sldId id="315" r:id="rId19"/>
    <p:sldId id="316" r:id="rId20"/>
    <p:sldId id="317" r:id="rId21"/>
    <p:sldId id="334" r:id="rId22"/>
    <p:sldId id="319" r:id="rId23"/>
    <p:sldId id="318" r:id="rId24"/>
    <p:sldId id="320" r:id="rId25"/>
    <p:sldId id="302" r:id="rId26"/>
    <p:sldId id="303" r:id="rId27"/>
    <p:sldId id="331" r:id="rId28"/>
    <p:sldId id="332" r:id="rId29"/>
    <p:sldId id="333" r:id="rId30"/>
    <p:sldId id="307" r:id="rId31"/>
    <p:sldId id="321" r:id="rId32"/>
    <p:sldId id="322" r:id="rId33"/>
    <p:sldId id="323" r:id="rId34"/>
    <p:sldId id="324" r:id="rId35"/>
    <p:sldId id="327" r:id="rId36"/>
    <p:sldId id="325" r:id="rId37"/>
    <p:sldId id="286" r:id="rId38"/>
    <p:sldId id="287" r:id="rId39"/>
    <p:sldId id="299" r:id="rId40"/>
    <p:sldId id="288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5050"/>
    <a:srgbClr val="C4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291" autoAdjust="0"/>
  </p:normalViewPr>
  <p:slideViewPr>
    <p:cSldViewPr>
      <p:cViewPr varScale="1">
        <p:scale>
          <a:sx n="69" d="100"/>
          <a:sy n="69" d="100"/>
        </p:scale>
        <p:origin x="8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418C8-166A-4A1F-8C13-374563AE47A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A801-B78B-4E6F-B8D7-967385264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6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4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83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9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0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3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0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21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95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4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53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28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32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4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0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3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47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7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2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8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9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8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A801-B78B-4E6F-B8D7-9673852646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539855" cy="6858000"/>
          </a:xfrm>
          <a:custGeom>
            <a:avLst/>
            <a:gdLst/>
            <a:ahLst/>
            <a:cxnLst/>
            <a:rect l="l" t="t" r="r" b="b"/>
            <a:pathLst>
              <a:path w="11539855" h="6858000">
                <a:moveTo>
                  <a:pt x="11539715" y="0"/>
                </a:moveTo>
                <a:lnTo>
                  <a:pt x="4700016" y="0"/>
                </a:lnTo>
                <a:lnTo>
                  <a:pt x="4690872" y="0"/>
                </a:lnTo>
                <a:lnTo>
                  <a:pt x="0" y="0"/>
                </a:lnTo>
                <a:lnTo>
                  <a:pt x="0" y="6858000"/>
                </a:lnTo>
                <a:lnTo>
                  <a:pt x="4700016" y="6858000"/>
                </a:lnTo>
                <a:lnTo>
                  <a:pt x="4700016" y="6839712"/>
                </a:lnTo>
                <a:lnTo>
                  <a:pt x="1153971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899915"/>
            <a:ext cx="8785860" cy="2703830"/>
          </a:xfrm>
          <a:custGeom>
            <a:avLst/>
            <a:gdLst/>
            <a:ahLst/>
            <a:cxnLst/>
            <a:rect l="l" t="t" r="r" b="b"/>
            <a:pathLst>
              <a:path w="8785860" h="2703829">
                <a:moveTo>
                  <a:pt x="8785860" y="0"/>
                </a:moveTo>
                <a:lnTo>
                  <a:pt x="6085332" y="0"/>
                </a:lnTo>
                <a:lnTo>
                  <a:pt x="6082284" y="0"/>
                </a:lnTo>
                <a:lnTo>
                  <a:pt x="0" y="0"/>
                </a:lnTo>
                <a:lnTo>
                  <a:pt x="0" y="2703576"/>
                </a:lnTo>
                <a:lnTo>
                  <a:pt x="6082284" y="2703576"/>
                </a:lnTo>
                <a:lnTo>
                  <a:pt x="6085332" y="2703576"/>
                </a:lnTo>
                <a:lnTo>
                  <a:pt x="6085332" y="2700528"/>
                </a:lnTo>
                <a:lnTo>
                  <a:pt x="8785860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474708" y="5963411"/>
            <a:ext cx="2717800" cy="894715"/>
          </a:xfrm>
          <a:custGeom>
            <a:avLst/>
            <a:gdLst/>
            <a:ahLst/>
            <a:cxnLst/>
            <a:rect l="l" t="t" r="r" b="b"/>
            <a:pathLst>
              <a:path w="2717800" h="894715">
                <a:moveTo>
                  <a:pt x="2717279" y="0"/>
                </a:moveTo>
                <a:lnTo>
                  <a:pt x="894588" y="0"/>
                </a:lnTo>
                <a:lnTo>
                  <a:pt x="891540" y="0"/>
                </a:lnTo>
                <a:lnTo>
                  <a:pt x="891540" y="3048"/>
                </a:lnTo>
                <a:lnTo>
                  <a:pt x="0" y="894588"/>
                </a:lnTo>
                <a:lnTo>
                  <a:pt x="891540" y="894588"/>
                </a:lnTo>
                <a:lnTo>
                  <a:pt x="894588" y="894588"/>
                </a:lnTo>
                <a:lnTo>
                  <a:pt x="2717279" y="894588"/>
                </a:lnTo>
                <a:lnTo>
                  <a:pt x="2717279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265920" y="6195059"/>
            <a:ext cx="2926080" cy="407034"/>
          </a:xfrm>
          <a:custGeom>
            <a:avLst/>
            <a:gdLst/>
            <a:ahLst/>
            <a:cxnLst/>
            <a:rect l="l" t="t" r="r" b="b"/>
            <a:pathLst>
              <a:path w="2926079" h="407034">
                <a:moveTo>
                  <a:pt x="2926080" y="0"/>
                </a:moveTo>
                <a:lnTo>
                  <a:pt x="406908" y="0"/>
                </a:lnTo>
                <a:lnTo>
                  <a:pt x="397764" y="0"/>
                </a:lnTo>
                <a:lnTo>
                  <a:pt x="397764" y="9144"/>
                </a:lnTo>
                <a:lnTo>
                  <a:pt x="0" y="406908"/>
                </a:lnTo>
                <a:lnTo>
                  <a:pt x="397764" y="406908"/>
                </a:lnTo>
                <a:lnTo>
                  <a:pt x="406908" y="406908"/>
                </a:lnTo>
                <a:lnTo>
                  <a:pt x="2926080" y="406908"/>
                </a:lnTo>
                <a:lnTo>
                  <a:pt x="292608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0"/>
            <a:ext cx="4700270" cy="390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74708" y="5963411"/>
            <a:ext cx="2717800" cy="894715"/>
          </a:xfrm>
          <a:custGeom>
            <a:avLst/>
            <a:gdLst/>
            <a:ahLst/>
            <a:cxnLst/>
            <a:rect l="l" t="t" r="r" b="b"/>
            <a:pathLst>
              <a:path w="2717800" h="894715">
                <a:moveTo>
                  <a:pt x="2717279" y="0"/>
                </a:moveTo>
                <a:lnTo>
                  <a:pt x="894588" y="0"/>
                </a:lnTo>
                <a:lnTo>
                  <a:pt x="891540" y="0"/>
                </a:lnTo>
                <a:lnTo>
                  <a:pt x="891540" y="3048"/>
                </a:lnTo>
                <a:lnTo>
                  <a:pt x="0" y="894588"/>
                </a:lnTo>
                <a:lnTo>
                  <a:pt x="891540" y="894588"/>
                </a:lnTo>
                <a:lnTo>
                  <a:pt x="894588" y="894588"/>
                </a:lnTo>
                <a:lnTo>
                  <a:pt x="2717279" y="894588"/>
                </a:lnTo>
                <a:lnTo>
                  <a:pt x="2717279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65920" y="6195059"/>
            <a:ext cx="2926080" cy="407034"/>
          </a:xfrm>
          <a:custGeom>
            <a:avLst/>
            <a:gdLst/>
            <a:ahLst/>
            <a:cxnLst/>
            <a:rect l="l" t="t" r="r" b="b"/>
            <a:pathLst>
              <a:path w="2926079" h="407034">
                <a:moveTo>
                  <a:pt x="2926080" y="0"/>
                </a:moveTo>
                <a:lnTo>
                  <a:pt x="406908" y="0"/>
                </a:lnTo>
                <a:lnTo>
                  <a:pt x="397764" y="0"/>
                </a:lnTo>
                <a:lnTo>
                  <a:pt x="397764" y="9144"/>
                </a:lnTo>
                <a:lnTo>
                  <a:pt x="0" y="406908"/>
                </a:lnTo>
                <a:lnTo>
                  <a:pt x="397764" y="406908"/>
                </a:lnTo>
                <a:lnTo>
                  <a:pt x="406908" y="406908"/>
                </a:lnTo>
                <a:lnTo>
                  <a:pt x="2926080" y="406908"/>
                </a:lnTo>
                <a:lnTo>
                  <a:pt x="292608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10967" y="85343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80" h="175260">
                <a:moveTo>
                  <a:pt x="170433" y="0"/>
                </a:moveTo>
                <a:lnTo>
                  <a:pt x="0" y="175259"/>
                </a:lnTo>
                <a:lnTo>
                  <a:pt x="525780" y="175259"/>
                </a:lnTo>
                <a:lnTo>
                  <a:pt x="170433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048" y="0"/>
            <a:ext cx="2722245" cy="894715"/>
          </a:xfrm>
          <a:custGeom>
            <a:avLst/>
            <a:gdLst/>
            <a:ahLst/>
            <a:cxnLst/>
            <a:rect l="l" t="t" r="r" b="b"/>
            <a:pathLst>
              <a:path w="2722245" h="894715">
                <a:moveTo>
                  <a:pt x="2721864" y="0"/>
                </a:moveTo>
                <a:lnTo>
                  <a:pt x="1830324" y="0"/>
                </a:lnTo>
                <a:lnTo>
                  <a:pt x="1827276" y="0"/>
                </a:lnTo>
                <a:lnTo>
                  <a:pt x="0" y="0"/>
                </a:lnTo>
                <a:lnTo>
                  <a:pt x="0" y="894588"/>
                </a:lnTo>
                <a:lnTo>
                  <a:pt x="1827276" y="894588"/>
                </a:lnTo>
                <a:lnTo>
                  <a:pt x="1830324" y="894588"/>
                </a:lnTo>
                <a:lnTo>
                  <a:pt x="1830324" y="891540"/>
                </a:lnTo>
                <a:lnTo>
                  <a:pt x="2721864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56031"/>
            <a:ext cx="2933700" cy="407034"/>
          </a:xfrm>
          <a:custGeom>
            <a:avLst/>
            <a:gdLst/>
            <a:ahLst/>
            <a:cxnLst/>
            <a:rect l="l" t="t" r="r" b="b"/>
            <a:pathLst>
              <a:path w="2933700" h="407034">
                <a:moveTo>
                  <a:pt x="2933700" y="0"/>
                </a:moveTo>
                <a:lnTo>
                  <a:pt x="2535936" y="0"/>
                </a:lnTo>
                <a:lnTo>
                  <a:pt x="2526792" y="0"/>
                </a:lnTo>
                <a:lnTo>
                  <a:pt x="0" y="0"/>
                </a:lnTo>
                <a:lnTo>
                  <a:pt x="0" y="406908"/>
                </a:lnTo>
                <a:lnTo>
                  <a:pt x="2526792" y="406908"/>
                </a:lnTo>
                <a:lnTo>
                  <a:pt x="2535936" y="406908"/>
                </a:lnTo>
                <a:lnTo>
                  <a:pt x="2535936" y="397764"/>
                </a:lnTo>
                <a:lnTo>
                  <a:pt x="2933700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1121" y="315849"/>
            <a:ext cx="542975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9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707" y="2518155"/>
            <a:ext cx="4879975" cy="367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12069" y="6259488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527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powerbi.microsoft.com/" TargetMode="External"/><Relationship Id="rId3" Type="http://schemas.openxmlformats.org/officeDocument/2006/relationships/image" Target="../media/image41.png"/><Relationship Id="rId7" Type="http://schemas.openxmlformats.org/officeDocument/2006/relationships/hyperlink" Target="https://www.ionos.fr/digitalguide/hebergement/aspects-techniques/oracle-databas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asyteam.fr/les-differentes-editions-de-sgbdr-oracle/" TargetMode="External"/><Relationship Id="rId11" Type="http://schemas.openxmlformats.org/officeDocument/2006/relationships/hyperlink" Target="https://biworks.fr/les-quatre-fonctions-du-processus-decisionnel-en-bi/" TargetMode="External"/><Relationship Id="rId5" Type="http://schemas.openxmlformats.org/officeDocument/2006/relationships/hyperlink" Target="https://www.editions-eni.fr/open/mediabook.aspx?idR=150fd1f6e2b095aa3924b66fdb420bd7" TargetMode="External"/><Relationship Id="rId10" Type="http://schemas.openxmlformats.org/officeDocument/2006/relationships/hyperlink" Target="https://www.decivision.com/expertise/microsoft-power-bi" TargetMode="External"/><Relationship Id="rId4" Type="http://schemas.openxmlformats.org/officeDocument/2006/relationships/hyperlink" Target="https://www.oracle.com/technetwork/middleware/bi-foundation/index-084205.html" TargetMode="External"/><Relationship Id="rId9" Type="http://schemas.openxmlformats.org/officeDocument/2006/relationships/hyperlink" Target="http://www.tablea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1852355" y="1595611"/>
            <a:ext cx="828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MINI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b="1" dirty="0">
                <a:solidFill>
                  <a:srgbClr val="0070C0"/>
                </a:solidFill>
              </a:rPr>
              <a:t>Projet</a:t>
            </a:r>
            <a:endParaRPr lang="fr-FR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21" name="Organigramme : Alternative 20"/>
          <p:cNvSpPr/>
          <p:nvPr/>
        </p:nvSpPr>
        <p:spPr>
          <a:xfrm>
            <a:off x="2933700" y="2061608"/>
            <a:ext cx="6324600" cy="1131090"/>
          </a:xfrm>
          <a:prstGeom prst="flowChartAlternateProcess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Ventes de produits en ligne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2600" b="1" dirty="0">
                <a:latin typeface="Times New Roman" panose="02020603050405020304" pitchFamily="18" charset="0"/>
              </a:rPr>
              <a:t>d’un</a:t>
            </a:r>
            <a:r>
              <a:rPr lang="fr-FR" sz="2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2600" b="1" dirty="0">
                <a:latin typeface="Times New Roman" panose="02020603050405020304" pitchFamily="18" charset="0"/>
                <a:ea typeface="Calibri" panose="020F0502020204030204" pitchFamily="34" charset="0"/>
              </a:rPr>
              <a:t>Superstore </a:t>
            </a:r>
            <a:r>
              <a:rPr lang="fr-FR" sz="2600" b="1" dirty="0">
                <a:latin typeface="Times New Roman" panose="02020603050405020304" pitchFamily="18" charset="0"/>
              </a:rPr>
              <a:t>Giant </a:t>
            </a:r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23779"/>
              </p:ext>
            </p:extLst>
          </p:nvPr>
        </p:nvGraphicFramePr>
        <p:xfrm>
          <a:off x="2920528" y="5181600"/>
          <a:ext cx="6324600" cy="1036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1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</a:rPr>
                        <a:t>Réalisé</a:t>
                      </a:r>
                      <a:r>
                        <a:rPr lang="en-US" sz="1600" dirty="0">
                          <a:effectLst/>
                        </a:rPr>
                        <a:t> par </a:t>
                      </a:r>
                      <a:r>
                        <a:rPr lang="fr-FR" sz="1600" dirty="0">
                          <a:effectLst/>
                        </a:rPr>
                        <a:t>: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/>
                        <a:ea typeface="Times New Roman"/>
                        <a:cs typeface="Consola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</a:rPr>
                        <a:t>Encadré</a:t>
                      </a:r>
                      <a:r>
                        <a:rPr lang="en-US" sz="1600" dirty="0">
                          <a:effectLst/>
                        </a:rPr>
                        <a:t> par </a:t>
                      </a:r>
                      <a:r>
                        <a:rPr lang="fr-FR" sz="1600" dirty="0">
                          <a:effectLst/>
                        </a:rPr>
                        <a:t>: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/>
                        <a:ea typeface="Times New Roman"/>
                        <a:cs typeface="Consola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endParaRPr lang="fr-FR" sz="1600" b="1" dirty="0">
                        <a:effectLst/>
                      </a:endParaRP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MOUHCIN EL YOUBI</a:t>
                      </a: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AMINE EL HADDIOUI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endParaRPr lang="fr-FR" sz="1600" b="1" dirty="0">
                        <a:effectLst/>
                      </a:endParaRPr>
                    </a:p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  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Pr. Said TKATEK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onsolas"/>
                        <a:ea typeface="Times New Roman"/>
                        <a:cs typeface="Consola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465556" y="6191065"/>
            <a:ext cx="3225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Année</a:t>
            </a:r>
            <a:r>
              <a:rPr lang="en-US" b="1" dirty="0"/>
              <a:t> </a:t>
            </a:r>
            <a:r>
              <a:rPr lang="fr-FR" b="1" dirty="0"/>
              <a:t>universitaire</a:t>
            </a:r>
            <a:r>
              <a:rPr lang="en-US" b="1" dirty="0"/>
              <a:t> : 2022-2023</a:t>
            </a:r>
            <a:endParaRPr lang="en-US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1409700" y="1447800"/>
            <a:ext cx="937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307879" y="6230979"/>
            <a:ext cx="9372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Giant Food to introduce new shelf labels that identify minority-owned  business products - Washington Business Journal">
            <a:extLst>
              <a:ext uri="{FF2B5EF4-FFF2-40B4-BE49-F238E27FC236}">
                <a16:creationId xmlns:a16="http://schemas.microsoft.com/office/drawing/2014/main" id="{44064820-E743-43B6-8A7C-765257D0C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54" y="3287975"/>
            <a:ext cx="38290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1">
            <a:extLst>
              <a:ext uri="{FF2B5EF4-FFF2-40B4-BE49-F238E27FC236}">
                <a16:creationId xmlns:a16="http://schemas.microsoft.com/office/drawing/2014/main" id="{8BB29AE6-0455-4B13-8DDC-2F6D963C5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6504"/>
            <a:ext cx="4953001" cy="1425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6B9A6-9086-46E0-B547-A65EC55FD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" y="0"/>
            <a:ext cx="4701209" cy="139112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5429757" cy="49244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Solutions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58A32-54BA-4D9D-B91C-BF051D7C5B25}"/>
              </a:ext>
            </a:extLst>
          </p:cNvPr>
          <p:cNvSpPr txBox="1"/>
          <p:nvPr/>
        </p:nvSpPr>
        <p:spPr>
          <a:xfrm>
            <a:off x="304800" y="1905000"/>
            <a:ext cx="11734800" cy="420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pouvons créer un modèle de régression pour prévoir les ventes et les bénéfices.</a:t>
            </a: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utiliser la Business Intelligence (BI) pour analyser des données et de présentation d'informations  pour aider  l'entreprise à prendre des décisions business éclairées.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doit être utilisé car il permet de visualiser chaque élément dans son ensemble pour prendre une décision plus éclairée.</a:t>
            </a:r>
          </a:p>
          <a:p>
            <a:pPr>
              <a:lnSpc>
                <a:spcPct val="150000"/>
              </a:lnSpc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/>
              <a:t>SSAS également utilis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dirty="0"/>
              <a:t> pour l’analyse multidimensionnelle à travers le traitement et le stockage des données dans les cubes.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62871" y="6597395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59">
                  <a:moveTo>
                    <a:pt x="525779" y="0"/>
                  </a:moveTo>
                  <a:lnTo>
                    <a:pt x="0" y="0"/>
                  </a:lnTo>
                  <a:lnTo>
                    <a:pt x="355346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4191000"/>
            <a:ext cx="6400800" cy="736739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fr-FR" sz="4000" b="1" spc="-5" dirty="0">
                <a:solidFill>
                  <a:schemeClr val="bg1"/>
                </a:solidFill>
                <a:latin typeface="Arial"/>
                <a:cs typeface="Arial"/>
              </a:rPr>
              <a:t>Etude technique</a:t>
            </a:r>
            <a:endParaRPr lang="fr-FR" sz="4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41464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lang="fr-FR" sz="16000" spc="-5" dirty="0">
                <a:solidFill>
                  <a:srgbClr val="3E5278"/>
                </a:solidFill>
              </a:rPr>
              <a:t>3</a:t>
            </a:r>
            <a:endParaRPr sz="16000" dirty="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59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3" name="object 10"/>
          <p:cNvSpPr txBox="1">
            <a:spLocks noGrp="1"/>
          </p:cNvSpPr>
          <p:nvPr>
            <p:ph type="title"/>
          </p:nvPr>
        </p:nvSpPr>
        <p:spPr>
          <a:xfrm>
            <a:off x="895004" y="817949"/>
            <a:ext cx="578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800" b="0" spc="-5" dirty="0">
                <a:solidFill>
                  <a:srgbClr val="FFFFFF"/>
                </a:solidFill>
              </a:rPr>
              <a:t>        </a:t>
            </a:r>
            <a:endParaRPr sz="2800" b="0" dirty="0"/>
          </a:p>
        </p:txBody>
      </p:sp>
      <p:sp>
        <p:nvSpPr>
          <p:cNvPr id="61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821A6C0C-16C6-40AF-BDBD-E4484B56ED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" r="41764"/>
          <a:stretch/>
        </p:blipFill>
        <p:spPr>
          <a:xfrm>
            <a:off x="184588" y="685800"/>
            <a:ext cx="729812" cy="721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EF26860-B7F0-4C93-AD6F-08E2B9F1D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3902"/>
            <a:ext cx="1828118" cy="1023746"/>
          </a:xfrm>
          <a:prstGeom prst="rect">
            <a:avLst/>
          </a:prstGeom>
        </p:spPr>
      </p:pic>
      <p:pic>
        <p:nvPicPr>
          <p:cNvPr id="17" name="Picture 43" descr="Télécharger Database .NET 33.8.8089">
            <a:extLst>
              <a:ext uri="{FF2B5EF4-FFF2-40B4-BE49-F238E27FC236}">
                <a16:creationId xmlns:a16="http://schemas.microsoft.com/office/drawing/2014/main" id="{D12106BC-936E-434E-BB8D-1EA69CD34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1" y="1983902"/>
            <a:ext cx="1024965" cy="10237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EF3A9-1891-4148-9B41-C26EDEE5C5B8}"/>
              </a:ext>
            </a:extLst>
          </p:cNvPr>
          <p:cNvSpPr txBox="1"/>
          <p:nvPr/>
        </p:nvSpPr>
        <p:spPr>
          <a:xfrm>
            <a:off x="1219200" y="685800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5" dirty="0">
                <a:solidFill>
                  <a:schemeClr val="bg1"/>
                </a:solidFill>
                <a:latin typeface="Arial"/>
                <a:cs typeface="Arial"/>
              </a:rPr>
              <a:t>Les</a:t>
            </a:r>
            <a:r>
              <a:rPr lang="en-US" dirty="0"/>
              <a:t> </a:t>
            </a:r>
            <a:r>
              <a:rPr lang="fr-FR" sz="4000" b="1" spc="-5" dirty="0">
                <a:solidFill>
                  <a:schemeClr val="bg1"/>
                </a:solidFill>
                <a:latin typeface="Arial"/>
                <a:cs typeface="Arial"/>
              </a:rPr>
              <a:t>outils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7465E1-75FB-6C65-9375-20AC3E055D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7" y="5368792"/>
            <a:ext cx="1238126" cy="938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9BC6C5-F676-3373-47A4-0D5EA4118A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6" t="-9283" r="22523" b="9283"/>
          <a:stretch/>
        </p:blipFill>
        <p:spPr>
          <a:xfrm>
            <a:off x="38417" y="3435681"/>
            <a:ext cx="1751966" cy="1262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94DF4-51E7-7258-58DC-78A8E2D9BC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763" y="4297930"/>
            <a:ext cx="1716591" cy="106840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67DEDA-BE4D-38D3-E809-09BBFE71A87D}"/>
              </a:ext>
            </a:extLst>
          </p:cNvPr>
          <p:cNvSpPr txBox="1"/>
          <p:nvPr/>
        </p:nvSpPr>
        <p:spPr>
          <a:xfrm>
            <a:off x="1790383" y="2133600"/>
            <a:ext cx="377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SGBDR utilise pour stocker les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une base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81DBA0-A75C-E953-9A33-9BB2313D8705}"/>
              </a:ext>
            </a:extLst>
          </p:cNvPr>
          <p:cNvSpPr txBox="1"/>
          <p:nvPr/>
        </p:nvSpPr>
        <p:spPr>
          <a:xfrm>
            <a:off x="1790383" y="3707203"/>
            <a:ext cx="4077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b="1" dirty="0">
                <a:solidFill>
                  <a:schemeClr val="accent6">
                    <a:lumMod val="75000"/>
                  </a:schemeClr>
                </a:solidFill>
              </a:rPr>
              <a:t>SQL SM </a:t>
            </a:r>
            <a:r>
              <a:rPr lang="fr-FR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 un outil qui fournit </a:t>
            </a:r>
            <a:r>
              <a:rPr lang="fr-FR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 interface graphique</a:t>
            </a:r>
            <a:r>
              <a:rPr lang="fr-FR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pour travailler avec les serveurs de base de données SQL Server.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0EABA0-CFAE-D419-6430-75F823F2800A}"/>
              </a:ext>
            </a:extLst>
          </p:cNvPr>
          <p:cNvSpPr txBox="1"/>
          <p:nvPr/>
        </p:nvSpPr>
        <p:spPr>
          <a:xfrm>
            <a:off x="1981200" y="552586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SGBD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développé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Microsoft.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D7DF24-E13E-3E83-4937-93EFD9DA7B8F}"/>
              </a:ext>
            </a:extLst>
          </p:cNvPr>
          <p:cNvSpPr txBox="1"/>
          <p:nvPr/>
        </p:nvSpPr>
        <p:spPr>
          <a:xfrm>
            <a:off x="8153400" y="1939241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outil de BI qui permer de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visualisations de donn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es,</a:t>
            </a:r>
            <a:r>
              <a:rPr lang="fr-F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rapports et tableaux de bord.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CB0DC2-F134-85EA-1634-9BA26461B03D}"/>
              </a:ext>
            </a:extLst>
          </p:cNvPr>
          <p:cNvSpPr txBox="1"/>
          <p:nvPr/>
        </p:nvSpPr>
        <p:spPr>
          <a:xfrm>
            <a:off x="8153400" y="44958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ZA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logiciel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permet de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programmes visuels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attire d’exemple le cube olap.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5616" y="3514344"/>
            <a:ext cx="1186180" cy="394970"/>
          </a:xfrm>
          <a:custGeom>
            <a:avLst/>
            <a:gdLst/>
            <a:ahLst/>
            <a:cxnLst/>
            <a:rect l="l" t="t" r="r" b="b"/>
            <a:pathLst>
              <a:path w="1186179" h="394970">
                <a:moveTo>
                  <a:pt x="384428" y="0"/>
                </a:moveTo>
                <a:lnTo>
                  <a:pt x="0" y="394715"/>
                </a:lnTo>
                <a:lnTo>
                  <a:pt x="1185672" y="394715"/>
                </a:lnTo>
                <a:lnTo>
                  <a:pt x="384428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39855" cy="6858000"/>
            </a:xfrm>
            <a:custGeom>
              <a:avLst/>
              <a:gdLst/>
              <a:ahLst/>
              <a:cxnLst/>
              <a:rect l="l" t="t" r="r" b="b"/>
              <a:pathLst>
                <a:path w="11539855" h="6858000">
                  <a:moveTo>
                    <a:pt x="11539715" y="0"/>
                  </a:moveTo>
                  <a:lnTo>
                    <a:pt x="4700016" y="0"/>
                  </a:lnTo>
                  <a:lnTo>
                    <a:pt x="4690872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700016" y="6858000"/>
                  </a:lnTo>
                  <a:lnTo>
                    <a:pt x="4700016" y="6839712"/>
                  </a:lnTo>
                  <a:lnTo>
                    <a:pt x="1153971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99915"/>
              <a:ext cx="8785860" cy="2703830"/>
            </a:xfrm>
            <a:custGeom>
              <a:avLst/>
              <a:gdLst/>
              <a:ahLst/>
              <a:cxnLst/>
              <a:rect l="l" t="t" r="r" b="b"/>
              <a:pathLst>
                <a:path w="8785860" h="2703829">
                  <a:moveTo>
                    <a:pt x="8785860" y="0"/>
                  </a:moveTo>
                  <a:lnTo>
                    <a:pt x="6085332" y="0"/>
                  </a:lnTo>
                  <a:lnTo>
                    <a:pt x="6082284" y="0"/>
                  </a:lnTo>
                  <a:lnTo>
                    <a:pt x="0" y="0"/>
                  </a:lnTo>
                  <a:lnTo>
                    <a:pt x="0" y="2703576"/>
                  </a:lnTo>
                  <a:lnTo>
                    <a:pt x="6082284" y="2703576"/>
                  </a:lnTo>
                  <a:lnTo>
                    <a:pt x="6085332" y="2703576"/>
                  </a:lnTo>
                  <a:lnTo>
                    <a:pt x="6085332" y="2700528"/>
                  </a:lnTo>
                  <a:lnTo>
                    <a:pt x="878586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62871" y="6597395"/>
              <a:ext cx="525780" cy="175260"/>
            </a:xfrm>
            <a:custGeom>
              <a:avLst/>
              <a:gdLst/>
              <a:ahLst/>
              <a:cxnLst/>
              <a:rect l="l" t="t" r="r" b="b"/>
              <a:pathLst>
                <a:path w="525779" h="175259">
                  <a:moveTo>
                    <a:pt x="525779" y="0"/>
                  </a:moveTo>
                  <a:lnTo>
                    <a:pt x="0" y="0"/>
                  </a:lnTo>
                  <a:lnTo>
                    <a:pt x="355346" y="175259"/>
                  </a:lnTo>
                  <a:lnTo>
                    <a:pt x="525779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0" y="3899915"/>
            <a:ext cx="4725670" cy="1384353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6985" rIns="0" bIns="0" rtlCol="0">
            <a:spAutoFit/>
          </a:bodyPr>
          <a:lstStyle/>
          <a:p>
            <a:pPr marR="12065">
              <a:lnSpc>
                <a:spcPct val="100000"/>
              </a:lnSpc>
              <a:spcBef>
                <a:spcPts val="55"/>
              </a:spcBef>
            </a:pPr>
            <a:endParaRPr sz="4950" dirty="0">
              <a:latin typeface="Times New Roman"/>
              <a:cs typeface="Times New Roman"/>
            </a:endParaRPr>
          </a:p>
          <a:p>
            <a:pPr marL="739775" marR="12065">
              <a:lnSpc>
                <a:spcPct val="100000"/>
              </a:lnSpc>
            </a:pPr>
            <a:r>
              <a:rPr lang="fr-FR" sz="4000" b="1" spc="-5" dirty="0">
                <a:solidFill>
                  <a:srgbClr val="FFFFFF"/>
                </a:solidFill>
                <a:latin typeface="Arial"/>
                <a:cs typeface="Arial"/>
              </a:rPr>
              <a:t>Implémentation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spc="-5" dirty="0">
                <a:solidFill>
                  <a:srgbClr val="3E5278"/>
                </a:solidFill>
              </a:rPr>
              <a:t>5</a:t>
            </a:r>
            <a:endParaRPr sz="16000"/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945454" cy="615553"/>
          </a:xfrm>
        </p:spPr>
        <p:txBody>
          <a:bodyPr/>
          <a:lstStyle/>
          <a:p>
            <a:r>
              <a:rPr lang="fr-FR" sz="4000" kern="1200" spc="-5" dirty="0">
                <a:solidFill>
                  <a:srgbClr val="FFFFFF"/>
                </a:solidFill>
                <a:ea typeface="+mn-ea"/>
              </a:rPr>
              <a:t>Comprendre la Dataset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4B27F4E-7424-2065-2A70-99C38FEC39CF}"/>
              </a:ext>
            </a:extLst>
          </p:cNvPr>
          <p:cNvGrpSpPr/>
          <p:nvPr/>
        </p:nvGrpSpPr>
        <p:grpSpPr>
          <a:xfrm>
            <a:off x="250352" y="2142780"/>
            <a:ext cx="2514601" cy="4398012"/>
            <a:chOff x="97776" y="1489122"/>
            <a:chExt cx="2514601" cy="4398012"/>
          </a:xfrm>
        </p:grpSpPr>
        <p:sp>
          <p:nvSpPr>
            <p:cNvPr id="11" name="Ellipse 5">
              <a:extLst>
                <a:ext uri="{FF2B5EF4-FFF2-40B4-BE49-F238E27FC236}">
                  <a16:creationId xmlns:a16="http://schemas.microsoft.com/office/drawing/2014/main" id="{A281C8EA-0350-C244-946C-F4FB110D0A3C}"/>
                </a:ext>
              </a:extLst>
            </p:cNvPr>
            <p:cNvSpPr/>
            <p:nvPr/>
          </p:nvSpPr>
          <p:spPr>
            <a:xfrm>
              <a:off x="97776" y="1489122"/>
              <a:ext cx="2514601" cy="100965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Ordres</a:t>
              </a:r>
              <a:endParaRPr lang="fr-FR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2" name="ZoneTexte 13">
              <a:extLst>
                <a:ext uri="{FF2B5EF4-FFF2-40B4-BE49-F238E27FC236}">
                  <a16:creationId xmlns:a16="http://schemas.microsoft.com/office/drawing/2014/main" id="{C05838C2-FFD1-7A36-5309-1B93728F343F}"/>
                </a:ext>
              </a:extLst>
            </p:cNvPr>
            <p:cNvSpPr txBox="1"/>
            <p:nvPr/>
          </p:nvSpPr>
          <p:spPr>
            <a:xfrm>
              <a:off x="609601" y="3301811"/>
              <a:ext cx="1976985" cy="258532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Row ID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Order ID 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Order Date 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Ship Date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Ship Mode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Sales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Discount </a:t>
              </a:r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Quantity 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Profit </a:t>
              </a:r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3" name="Connecteur droit avec flèche 15">
              <a:extLst>
                <a:ext uri="{FF2B5EF4-FFF2-40B4-BE49-F238E27FC236}">
                  <a16:creationId xmlns:a16="http://schemas.microsoft.com/office/drawing/2014/main" id="{FBCAE82D-500D-C5DF-3431-169E1BB19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1" y="2362200"/>
              <a:ext cx="11185" cy="35249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921245-119C-9A5C-DC33-E2FD16B2B26C}"/>
              </a:ext>
            </a:extLst>
          </p:cNvPr>
          <p:cNvGrpSpPr/>
          <p:nvPr/>
        </p:nvGrpSpPr>
        <p:grpSpPr>
          <a:xfrm>
            <a:off x="3031740" y="2510036"/>
            <a:ext cx="2993902" cy="3499581"/>
            <a:chOff x="2859644" y="502083"/>
            <a:chExt cx="2993902" cy="3499581"/>
          </a:xfrm>
        </p:grpSpPr>
        <p:sp>
          <p:nvSpPr>
            <p:cNvPr id="16" name="Ellipse 9">
              <a:extLst>
                <a:ext uri="{FF2B5EF4-FFF2-40B4-BE49-F238E27FC236}">
                  <a16:creationId xmlns:a16="http://schemas.microsoft.com/office/drawing/2014/main" id="{915694AB-66E7-F295-F285-D80C7709A228}"/>
                </a:ext>
              </a:extLst>
            </p:cNvPr>
            <p:cNvSpPr/>
            <p:nvPr/>
          </p:nvSpPr>
          <p:spPr>
            <a:xfrm>
              <a:off x="2859644" y="2992014"/>
              <a:ext cx="2514601" cy="100965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fr-FR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atin typeface="Times New Roman" panose="02020603050405020304" pitchFamily="18" charset="0"/>
                  <a:ea typeface="Calibri" panose="020F0502020204030204" pitchFamily="34" charset="0"/>
                </a:rPr>
                <a:t>Customers</a:t>
              </a:r>
              <a:r>
                <a:rPr lang="fr-FR" sz="1800" b="1" dirty="0">
                  <a:ln/>
                  <a:solidFill>
                    <a:schemeClr val="accent4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endParaRPr lang="fr-FR" b="1" dirty="0">
                <a:ln/>
                <a:solidFill>
                  <a:schemeClr val="accent4"/>
                </a:solidFill>
              </a:endParaRPr>
            </a:p>
          </p:txBody>
        </p:sp>
        <p:cxnSp>
          <p:nvCxnSpPr>
            <p:cNvPr id="17" name="Connecteur droit avec flèche 17">
              <a:extLst>
                <a:ext uri="{FF2B5EF4-FFF2-40B4-BE49-F238E27FC236}">
                  <a16:creationId xmlns:a16="http://schemas.microsoft.com/office/drawing/2014/main" id="{7F469D50-977D-788E-119C-AD0958F1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2594" y="542975"/>
              <a:ext cx="0" cy="249781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ZoneTexte 36">
              <a:extLst>
                <a:ext uri="{FF2B5EF4-FFF2-40B4-BE49-F238E27FC236}">
                  <a16:creationId xmlns:a16="http://schemas.microsoft.com/office/drawing/2014/main" id="{9E70AA35-A608-580A-CC18-8A546C31CEFA}"/>
                </a:ext>
              </a:extLst>
            </p:cNvPr>
            <p:cNvSpPr txBox="1"/>
            <p:nvPr/>
          </p:nvSpPr>
          <p:spPr>
            <a:xfrm>
              <a:off x="3472594" y="502083"/>
              <a:ext cx="2380952" cy="20313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Customer ID 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Customer Name </a:t>
              </a:r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Segment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Country </a:t>
              </a:r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City </a:t>
              </a:r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 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Postal Code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7A764-984A-4D52-F933-4F1AFF407699}"/>
              </a:ext>
            </a:extLst>
          </p:cNvPr>
          <p:cNvGrpSpPr/>
          <p:nvPr/>
        </p:nvGrpSpPr>
        <p:grpSpPr>
          <a:xfrm>
            <a:off x="6593095" y="2819400"/>
            <a:ext cx="2514601" cy="2924551"/>
            <a:chOff x="5467053" y="3765154"/>
            <a:chExt cx="2514601" cy="2924551"/>
          </a:xfrm>
        </p:grpSpPr>
        <p:sp>
          <p:nvSpPr>
            <p:cNvPr id="20" name="Ellipse 12">
              <a:extLst>
                <a:ext uri="{FF2B5EF4-FFF2-40B4-BE49-F238E27FC236}">
                  <a16:creationId xmlns:a16="http://schemas.microsoft.com/office/drawing/2014/main" id="{680E7409-8702-0000-07F9-6616D451AE2F}"/>
                </a:ext>
              </a:extLst>
            </p:cNvPr>
            <p:cNvSpPr/>
            <p:nvPr/>
          </p:nvSpPr>
          <p:spPr>
            <a:xfrm>
              <a:off x="5467053" y="3765154"/>
              <a:ext cx="2514601" cy="100965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latin typeface="Times New Roman" panose="02020603050405020304" pitchFamily="18" charset="0"/>
                  <a:ea typeface="Calibri" panose="020F0502020204030204" pitchFamily="34" charset="0"/>
                </a:rPr>
                <a:t>Products</a:t>
              </a:r>
              <a:endParaRPr lang="fr-FR" sz="2400" dirty="0"/>
            </a:p>
          </p:txBody>
        </p:sp>
        <p:cxnSp>
          <p:nvCxnSpPr>
            <p:cNvPr id="21" name="Connecteur droit avec flèche 19">
              <a:extLst>
                <a:ext uri="{FF2B5EF4-FFF2-40B4-BE49-F238E27FC236}">
                  <a16:creationId xmlns:a16="http://schemas.microsoft.com/office/drawing/2014/main" id="{D5EBADE4-573C-EC7C-DD34-EA86A4348FC3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5835308" y="4626944"/>
              <a:ext cx="0" cy="206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ZoneTexte 35">
              <a:extLst>
                <a:ext uri="{FF2B5EF4-FFF2-40B4-BE49-F238E27FC236}">
                  <a16:creationId xmlns:a16="http://schemas.microsoft.com/office/drawing/2014/main" id="{634A13E5-1189-4132-C34F-97562B60195E}"/>
                </a:ext>
              </a:extLst>
            </p:cNvPr>
            <p:cNvSpPr txBox="1"/>
            <p:nvPr/>
          </p:nvSpPr>
          <p:spPr>
            <a:xfrm>
              <a:off x="5857763" y="5181600"/>
              <a:ext cx="1976984" cy="150810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285750" indent="-285750" algn="just">
                <a:spcAft>
                  <a:spcPts val="800"/>
                </a:spcAft>
                <a:buFont typeface="Courier New" panose="02070309020205020404" pitchFamily="49" charset="0"/>
                <a:buChar char="o"/>
              </a:pPr>
              <a:r>
                <a:rPr lang="fr-FR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Product ID  </a:t>
              </a:r>
            </a:p>
            <a:p>
              <a:pPr marL="285750" indent="-285750" algn="just">
                <a:spcAft>
                  <a:spcPts val="800"/>
                </a:spcAft>
                <a:buFont typeface="Courier New" panose="02070309020205020404" pitchFamily="49" charset="0"/>
                <a:buChar char="o"/>
              </a:pPr>
              <a:r>
                <a:rPr lang="fr-FR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Product Name </a:t>
              </a:r>
            </a:p>
            <a:p>
              <a:pPr marL="285750" indent="-285750" algn="just">
                <a:spcAft>
                  <a:spcPts val="800"/>
                </a:spcAft>
                <a:buFont typeface="Courier New" panose="02070309020205020404" pitchFamily="49" charset="0"/>
                <a:buChar char="o"/>
              </a:pPr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Category </a:t>
              </a:r>
              <a:endParaRPr lang="fr-F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Sub-Category </a:t>
              </a:r>
              <a:endPara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C1539D-03C6-1E0D-2EA5-0B0337D1BFF8}"/>
              </a:ext>
            </a:extLst>
          </p:cNvPr>
          <p:cNvGrpSpPr/>
          <p:nvPr/>
        </p:nvGrpSpPr>
        <p:grpSpPr>
          <a:xfrm>
            <a:off x="9427047" y="2142780"/>
            <a:ext cx="2514601" cy="2528169"/>
            <a:chOff x="9604271" y="854692"/>
            <a:chExt cx="2514601" cy="2528169"/>
          </a:xfrm>
        </p:grpSpPr>
        <p:sp>
          <p:nvSpPr>
            <p:cNvPr id="24" name="Ellipse 11">
              <a:extLst>
                <a:ext uri="{FF2B5EF4-FFF2-40B4-BE49-F238E27FC236}">
                  <a16:creationId xmlns:a16="http://schemas.microsoft.com/office/drawing/2014/main" id="{1E28FE94-927D-916B-9D36-6B984ABC111A}"/>
                </a:ext>
              </a:extLst>
            </p:cNvPr>
            <p:cNvSpPr/>
            <p:nvPr/>
          </p:nvSpPr>
          <p:spPr>
            <a:xfrm>
              <a:off x="9604271" y="2373211"/>
              <a:ext cx="2514601" cy="10096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fr-FR" b="1" dirty="0">
                  <a:ln/>
                  <a:solidFill>
                    <a:schemeClr val="accent4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E</a:t>
              </a:r>
              <a:r>
                <a:rPr lang="fr-FR" sz="1800" b="1" dirty="0">
                  <a:ln/>
                  <a:solidFill>
                    <a:schemeClr val="accent4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mployees</a:t>
              </a:r>
              <a:endParaRPr lang="fr-FR" b="1" dirty="0">
                <a:ln/>
                <a:solidFill>
                  <a:schemeClr val="accent4"/>
                </a:solidFill>
              </a:endParaRPr>
            </a:p>
          </p:txBody>
        </p:sp>
        <p:cxnSp>
          <p:nvCxnSpPr>
            <p:cNvPr id="25" name="Connecteur droit avec flèche 18">
              <a:extLst>
                <a:ext uri="{FF2B5EF4-FFF2-40B4-BE49-F238E27FC236}">
                  <a16:creationId xmlns:a16="http://schemas.microsoft.com/office/drawing/2014/main" id="{0D3C38F6-CBFC-06B6-40CF-16DA84A28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4317" y="854692"/>
              <a:ext cx="0" cy="158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ZoneTexte 34">
              <a:extLst>
                <a:ext uri="{FF2B5EF4-FFF2-40B4-BE49-F238E27FC236}">
                  <a16:creationId xmlns:a16="http://schemas.microsoft.com/office/drawing/2014/main" id="{C3409B4B-7BD4-5D99-E7C3-3AD8A722815C}"/>
                </a:ext>
              </a:extLst>
            </p:cNvPr>
            <p:cNvSpPr txBox="1"/>
            <p:nvPr/>
          </p:nvSpPr>
          <p:spPr>
            <a:xfrm>
              <a:off x="10184315" y="854692"/>
              <a:ext cx="1828799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b="1" dirty="0">
                  <a:ln/>
                  <a:solidFill>
                    <a:schemeClr val="accent4"/>
                  </a:solidFill>
                </a:rPr>
                <a:t>Region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fr-FR" b="1" dirty="0">
                  <a:ln/>
                  <a:solidFill>
                    <a:schemeClr val="accent4"/>
                  </a:solidFill>
                </a:rPr>
                <a:t>Person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7309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7865745" cy="615553"/>
          </a:xfrm>
        </p:spPr>
        <p:txBody>
          <a:bodyPr/>
          <a:lstStyle/>
          <a:p>
            <a:r>
              <a:rPr lang="fr-FR" sz="4000" kern="1200" spc="-5" dirty="0">
                <a:solidFill>
                  <a:srgbClr val="FFFFFF"/>
                </a:solidFill>
                <a:ea typeface="+mn-ea"/>
              </a:rPr>
              <a:t>Les étapes de l’implémentation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8D09F2E-2EAE-7AB3-6ABE-A2741B304925}"/>
              </a:ext>
            </a:extLst>
          </p:cNvPr>
          <p:cNvGrpSpPr/>
          <p:nvPr/>
        </p:nvGrpSpPr>
        <p:grpSpPr>
          <a:xfrm>
            <a:off x="228600" y="2094317"/>
            <a:ext cx="11734800" cy="3433767"/>
            <a:chOff x="1524000" y="2144676"/>
            <a:chExt cx="8555775" cy="42906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2525C6-193B-5CFB-8DFA-36AC6905515D}"/>
                </a:ext>
              </a:extLst>
            </p:cNvPr>
            <p:cNvGrpSpPr/>
            <p:nvPr/>
          </p:nvGrpSpPr>
          <p:grpSpPr>
            <a:xfrm>
              <a:off x="5143743" y="5367551"/>
              <a:ext cx="1430121" cy="837680"/>
              <a:chOff x="5159696" y="5035103"/>
              <a:chExt cx="1430121" cy="837680"/>
            </a:xfrm>
            <a:solidFill>
              <a:srgbClr val="FEA200"/>
            </a:solidFill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DB0FDDD-5728-1826-1E2F-F2F5130E247D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ight Triangle 111">
                <a:extLst>
                  <a:ext uri="{FF2B5EF4-FFF2-40B4-BE49-F238E27FC236}">
                    <a16:creationId xmlns:a16="http://schemas.microsoft.com/office/drawing/2014/main" id="{B7CA7083-CC52-4563-86D7-2B4A7B4FD699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ight Triangle 112">
                <a:extLst>
                  <a:ext uri="{FF2B5EF4-FFF2-40B4-BE49-F238E27FC236}">
                    <a16:creationId xmlns:a16="http://schemas.microsoft.com/office/drawing/2014/main" id="{1EF9630F-A3C6-0B16-1600-7B243599548A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>
                <a:extLst>
                  <a:ext uri="{FF2B5EF4-FFF2-40B4-BE49-F238E27FC236}">
                    <a16:creationId xmlns:a16="http://schemas.microsoft.com/office/drawing/2014/main" id="{5BD77D12-9063-ED8C-46BF-A12CB5CD7E69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ight Triangle 114">
                <a:extLst>
                  <a:ext uri="{FF2B5EF4-FFF2-40B4-BE49-F238E27FC236}">
                    <a16:creationId xmlns:a16="http://schemas.microsoft.com/office/drawing/2014/main" id="{55DE9405-8C1C-F55A-0EF6-37C3964E6642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ight Triangle 115">
                <a:extLst>
                  <a:ext uri="{FF2B5EF4-FFF2-40B4-BE49-F238E27FC236}">
                    <a16:creationId xmlns:a16="http://schemas.microsoft.com/office/drawing/2014/main" id="{DD2F85A3-02EB-2FE1-6BBE-273678A8629B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A8C423-9FD1-3A01-B95D-2861BC223912}"/>
                </a:ext>
              </a:extLst>
            </p:cNvPr>
            <p:cNvGrpSpPr/>
            <p:nvPr/>
          </p:nvGrpSpPr>
          <p:grpSpPr>
            <a:xfrm rot="4310456">
              <a:off x="5208558" y="4149581"/>
              <a:ext cx="1430121" cy="837680"/>
              <a:chOff x="5159696" y="5035103"/>
              <a:chExt cx="1430121" cy="837680"/>
            </a:xfrm>
            <a:solidFill>
              <a:srgbClr val="008CF8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C76B8E8-36F2-FAD6-0048-EBF33E5629D7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ight Triangle 105">
                <a:extLst>
                  <a:ext uri="{FF2B5EF4-FFF2-40B4-BE49-F238E27FC236}">
                    <a16:creationId xmlns:a16="http://schemas.microsoft.com/office/drawing/2014/main" id="{60EA6D2E-1E65-0C71-A2A2-DD661FCEF398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ight Triangle 106">
                <a:extLst>
                  <a:ext uri="{FF2B5EF4-FFF2-40B4-BE49-F238E27FC236}">
                    <a16:creationId xmlns:a16="http://schemas.microsoft.com/office/drawing/2014/main" id="{10378358-B7B9-2F29-3634-4BC45D32ACBB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Triangle 107">
                <a:extLst>
                  <a:ext uri="{FF2B5EF4-FFF2-40B4-BE49-F238E27FC236}">
                    <a16:creationId xmlns:a16="http://schemas.microsoft.com/office/drawing/2014/main" id="{66A03398-2EA9-4E3E-C443-C4B939353803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ight Triangle 108">
                <a:extLst>
                  <a:ext uri="{FF2B5EF4-FFF2-40B4-BE49-F238E27FC236}">
                    <a16:creationId xmlns:a16="http://schemas.microsoft.com/office/drawing/2014/main" id="{3C449649-E0AE-06C7-D683-FA1EBC761DFD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Triangle 109">
                <a:extLst>
                  <a:ext uri="{FF2B5EF4-FFF2-40B4-BE49-F238E27FC236}">
                    <a16:creationId xmlns:a16="http://schemas.microsoft.com/office/drawing/2014/main" id="{93723C3D-0B6D-5E5B-F65B-C7B17B2A1A6B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3F270-66EF-2A08-65DB-57415B801C8A}"/>
                </a:ext>
              </a:extLst>
            </p:cNvPr>
            <p:cNvGrpSpPr/>
            <p:nvPr/>
          </p:nvGrpSpPr>
          <p:grpSpPr>
            <a:xfrm rot="218524">
              <a:off x="5213890" y="2963484"/>
              <a:ext cx="1430121" cy="837680"/>
              <a:chOff x="5159696" y="5035103"/>
              <a:chExt cx="1430121" cy="837680"/>
            </a:xfrm>
            <a:solidFill>
              <a:srgbClr val="FE23AB"/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1DE2A7A-F298-E40F-577B-BE8DE3F0E0F3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ight Triangle 99">
                <a:extLst>
                  <a:ext uri="{FF2B5EF4-FFF2-40B4-BE49-F238E27FC236}">
                    <a16:creationId xmlns:a16="http://schemas.microsoft.com/office/drawing/2014/main" id="{2AF82773-FA10-8F06-2649-2DEBEB18729F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ight Triangle 100">
                <a:extLst>
                  <a:ext uri="{FF2B5EF4-FFF2-40B4-BE49-F238E27FC236}">
                    <a16:creationId xmlns:a16="http://schemas.microsoft.com/office/drawing/2014/main" id="{E723B9AE-9DDB-72BD-616F-F49E24DB71DB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ight Triangle 101">
                <a:extLst>
                  <a:ext uri="{FF2B5EF4-FFF2-40B4-BE49-F238E27FC236}">
                    <a16:creationId xmlns:a16="http://schemas.microsoft.com/office/drawing/2014/main" id="{C34E4E79-D08D-B2AF-A839-9335163D6680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ight Triangle 102">
                <a:extLst>
                  <a:ext uri="{FF2B5EF4-FFF2-40B4-BE49-F238E27FC236}">
                    <a16:creationId xmlns:a16="http://schemas.microsoft.com/office/drawing/2014/main" id="{ED6A28E9-A5B4-DE21-E961-9215D7F7BB94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Triangle 103">
                <a:extLst>
                  <a:ext uri="{FF2B5EF4-FFF2-40B4-BE49-F238E27FC236}">
                    <a16:creationId xmlns:a16="http://schemas.microsoft.com/office/drawing/2014/main" id="{5672C96E-6C50-D259-377D-D511A1ECE04B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ight Triangle 97">
              <a:extLst>
                <a:ext uri="{FF2B5EF4-FFF2-40B4-BE49-F238E27FC236}">
                  <a16:creationId xmlns:a16="http://schemas.microsoft.com/office/drawing/2014/main" id="{8235C31C-5518-79B7-C8CB-F6ED5208D614}"/>
                </a:ext>
              </a:extLst>
            </p:cNvPr>
            <p:cNvSpPr/>
            <p:nvPr/>
          </p:nvSpPr>
          <p:spPr>
            <a:xfrm rot="10045111">
              <a:off x="6255674" y="2510541"/>
              <a:ext cx="194582" cy="214245"/>
            </a:xfrm>
            <a:prstGeom prst="rtTriangle">
              <a:avLst/>
            </a:prstGeom>
            <a:solidFill>
              <a:srgbClr val="00C8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A9F612-7760-534A-E766-E2C8518FB396}"/>
                </a:ext>
              </a:extLst>
            </p:cNvPr>
            <p:cNvGrpSpPr/>
            <p:nvPr/>
          </p:nvGrpSpPr>
          <p:grpSpPr>
            <a:xfrm>
              <a:off x="1524000" y="5045961"/>
              <a:ext cx="3847232" cy="1389339"/>
              <a:chOff x="1524000" y="5045961"/>
              <a:chExt cx="3847232" cy="1389339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AFC11D3-7F5A-0799-1A82-AA509F81BEE3}"/>
                  </a:ext>
                </a:extLst>
              </p:cNvPr>
              <p:cNvSpPr/>
              <p:nvPr/>
            </p:nvSpPr>
            <p:spPr>
              <a:xfrm rot="429712">
                <a:off x="1639303" y="5045961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6E72756-FA90-B93B-E390-6BCB2AA710A7}"/>
                  </a:ext>
                </a:extLst>
              </p:cNvPr>
              <p:cNvSpPr/>
              <p:nvPr/>
            </p:nvSpPr>
            <p:spPr>
              <a:xfrm>
                <a:off x="1524000" y="5178420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93A8CCB4-F25D-5B49-1C05-1945F4D5AB28}"/>
                  </a:ext>
                </a:extLst>
              </p:cNvPr>
              <p:cNvSpPr/>
              <p:nvPr/>
            </p:nvSpPr>
            <p:spPr>
              <a:xfrm>
                <a:off x="4114351" y="5178420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C2507DAF-C1FF-C668-3465-E89CE2FC94A6}"/>
                  </a:ext>
                </a:extLst>
              </p:cNvPr>
              <p:cNvSpPr/>
              <p:nvPr/>
            </p:nvSpPr>
            <p:spPr>
              <a:xfrm>
                <a:off x="4275376" y="5339445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2CD754D-E2A9-8EFB-6536-F46B0C6FF4B7}"/>
                  </a:ext>
                </a:extLst>
              </p:cNvPr>
              <p:cNvSpPr txBox="1"/>
              <p:nvPr/>
            </p:nvSpPr>
            <p:spPr>
              <a:xfrm>
                <a:off x="4285118" y="5400129"/>
                <a:ext cx="915346" cy="38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E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tape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15C88C4-3038-9BDF-898F-3126A5CFCCD2}"/>
                  </a:ext>
                </a:extLst>
              </p:cNvPr>
              <p:cNvSpPr txBox="1"/>
              <p:nvPr/>
            </p:nvSpPr>
            <p:spPr>
              <a:xfrm>
                <a:off x="4336391" y="5627944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FF9900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5DB5E-3A5A-5C0F-5CFF-DAFB0F4D3DCF}"/>
                  </a:ext>
                </a:extLst>
              </p:cNvPr>
              <p:cNvSpPr txBox="1"/>
              <p:nvPr/>
            </p:nvSpPr>
            <p:spPr>
              <a:xfrm>
                <a:off x="1753838" y="5531153"/>
                <a:ext cx="1756228" cy="46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FF9900"/>
                    </a:solidFill>
                    <a:latin typeface="Century Gothic" panose="020B0502020202020204" pitchFamily="34" charset="0"/>
                  </a:rPr>
                  <a:t>C</a:t>
                </a:r>
                <a:r>
                  <a:rPr lang="en-US" b="1" dirty="0">
                    <a:solidFill>
                      <a:srgbClr val="FF9900"/>
                    </a:solidFill>
                    <a:latin typeface="Century Gothic" panose="020B0502020202020204" pitchFamily="34" charset="0"/>
                  </a:rPr>
                  <a:t>onnect Database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2BB1472-2749-D553-E762-F55F343A8911}"/>
                </a:ext>
              </a:extLst>
            </p:cNvPr>
            <p:cNvGrpSpPr/>
            <p:nvPr/>
          </p:nvGrpSpPr>
          <p:grpSpPr>
            <a:xfrm>
              <a:off x="6232543" y="2144676"/>
              <a:ext cx="3847232" cy="1430411"/>
              <a:chOff x="6232543" y="2144676"/>
              <a:chExt cx="3847232" cy="143041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9D2AEBE-61E2-3F9A-C3E3-1FBAD59798E1}"/>
                  </a:ext>
                </a:extLst>
              </p:cNvPr>
              <p:cNvSpPr/>
              <p:nvPr/>
            </p:nvSpPr>
            <p:spPr>
              <a:xfrm rot="21164160">
                <a:off x="6823073" y="2144676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812859B-449C-ED26-F58D-A9D0B9F9FE74}"/>
                  </a:ext>
                </a:extLst>
              </p:cNvPr>
              <p:cNvSpPr/>
              <p:nvPr/>
            </p:nvSpPr>
            <p:spPr>
              <a:xfrm>
                <a:off x="6232543" y="2318207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B27DF84-9383-FC2A-503E-BEBF87EA2BAF}"/>
                  </a:ext>
                </a:extLst>
              </p:cNvPr>
              <p:cNvSpPr/>
              <p:nvPr/>
            </p:nvSpPr>
            <p:spPr>
              <a:xfrm>
                <a:off x="6268379" y="2318207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6666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F943FBA-969E-B343-A801-C464CCD34861}"/>
                  </a:ext>
                </a:extLst>
              </p:cNvPr>
              <p:cNvSpPr/>
              <p:nvPr/>
            </p:nvSpPr>
            <p:spPr>
              <a:xfrm>
                <a:off x="6429404" y="2479232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686A9B-9AA7-8299-CC74-AA0083168652}"/>
                  </a:ext>
                </a:extLst>
              </p:cNvPr>
              <p:cNvSpPr txBox="1"/>
              <p:nvPr/>
            </p:nvSpPr>
            <p:spPr>
              <a:xfrm>
                <a:off x="6439146" y="2539916"/>
                <a:ext cx="915346" cy="38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Etape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389A39-CC1E-A94C-5921-0D5294684B78}"/>
                  </a:ext>
                </a:extLst>
              </p:cNvPr>
              <p:cNvSpPr txBox="1"/>
              <p:nvPr/>
            </p:nvSpPr>
            <p:spPr>
              <a:xfrm>
                <a:off x="6490419" y="2767731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006666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177455-3251-3D03-F137-1E4A4949B3DA}"/>
                  </a:ext>
                </a:extLst>
              </p:cNvPr>
              <p:cNvSpPr txBox="1"/>
              <p:nvPr/>
            </p:nvSpPr>
            <p:spPr>
              <a:xfrm>
                <a:off x="7683602" y="2732205"/>
                <a:ext cx="2191197" cy="46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006666"/>
                    </a:solidFill>
                    <a:latin typeface="Century Gothic" panose="020B0502020202020204" pitchFamily="34" charset="0"/>
                  </a:rPr>
                  <a:t>Importation des données</a:t>
                </a:r>
                <a:endParaRPr lang="en-US" b="1" dirty="0">
                  <a:solidFill>
                    <a:srgbClr val="006666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8BB029-1CB4-2967-3585-C4A267B4BE31}"/>
                </a:ext>
              </a:extLst>
            </p:cNvPr>
            <p:cNvGrpSpPr/>
            <p:nvPr/>
          </p:nvGrpSpPr>
          <p:grpSpPr>
            <a:xfrm>
              <a:off x="1546456" y="3121698"/>
              <a:ext cx="3847232" cy="1407856"/>
              <a:chOff x="1546456" y="3121698"/>
              <a:chExt cx="3847232" cy="140785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D6111B-B5DB-C59F-E7B8-C0A87A5824B1}"/>
                  </a:ext>
                </a:extLst>
              </p:cNvPr>
              <p:cNvSpPr/>
              <p:nvPr/>
            </p:nvSpPr>
            <p:spPr>
              <a:xfrm rot="429712">
                <a:off x="1639303" y="3121698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3E692B8F-8549-C166-FD47-1009E63966FF}"/>
                  </a:ext>
                </a:extLst>
              </p:cNvPr>
              <p:cNvSpPr/>
              <p:nvPr/>
            </p:nvSpPr>
            <p:spPr>
              <a:xfrm>
                <a:off x="1546456" y="3272673"/>
                <a:ext cx="3847232" cy="125688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F9BA00-F7A2-3D0C-340B-A0B67D6B5E7D}"/>
                  </a:ext>
                </a:extLst>
              </p:cNvPr>
              <p:cNvSpPr/>
              <p:nvPr/>
            </p:nvSpPr>
            <p:spPr>
              <a:xfrm>
                <a:off x="4136807" y="3272674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33CC"/>
                  </a:gs>
                  <a:gs pos="100000">
                    <a:srgbClr val="FF0066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D9DBE66-3EAE-1996-8B28-6EA81F9BD5A2}"/>
                  </a:ext>
                </a:extLst>
              </p:cNvPr>
              <p:cNvSpPr/>
              <p:nvPr/>
            </p:nvSpPr>
            <p:spPr>
              <a:xfrm>
                <a:off x="4297832" y="3433699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605B69-B9D8-94AC-82C3-B87C736B66FB}"/>
                  </a:ext>
                </a:extLst>
              </p:cNvPr>
              <p:cNvSpPr txBox="1"/>
              <p:nvPr/>
            </p:nvSpPr>
            <p:spPr>
              <a:xfrm>
                <a:off x="4307574" y="3494383"/>
                <a:ext cx="915346" cy="38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Etape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ECBD39-03E4-48AD-5992-93FAED5ABC56}"/>
                  </a:ext>
                </a:extLst>
              </p:cNvPr>
              <p:cNvSpPr txBox="1"/>
              <p:nvPr/>
            </p:nvSpPr>
            <p:spPr>
              <a:xfrm>
                <a:off x="4358847" y="3722198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FF2AB9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138DFD-F8AF-E65E-6206-DAD03E51F342}"/>
                  </a:ext>
                </a:extLst>
              </p:cNvPr>
              <p:cNvSpPr txBox="1"/>
              <p:nvPr/>
            </p:nvSpPr>
            <p:spPr>
              <a:xfrm>
                <a:off x="1568912" y="3722199"/>
                <a:ext cx="2168070" cy="31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5E8214-D3C9-DFAF-D74B-9E0DB045988C}"/>
                  </a:ext>
                </a:extLst>
              </p:cNvPr>
              <p:cNvSpPr txBox="1"/>
              <p:nvPr/>
            </p:nvSpPr>
            <p:spPr>
              <a:xfrm>
                <a:off x="1815247" y="3606470"/>
                <a:ext cx="1756228" cy="46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2AB9"/>
                    </a:solidFill>
                    <a:latin typeface="Century Gothic" panose="020B0502020202020204" pitchFamily="34" charset="0"/>
                  </a:rPr>
                  <a:t>Create Tables 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E0A75-42D3-4B99-D383-1C68A7C4C82F}"/>
                </a:ext>
              </a:extLst>
            </p:cNvPr>
            <p:cNvGrpSpPr/>
            <p:nvPr/>
          </p:nvGrpSpPr>
          <p:grpSpPr>
            <a:xfrm>
              <a:off x="6196707" y="4196425"/>
              <a:ext cx="3847232" cy="1471897"/>
              <a:chOff x="6196707" y="4196425"/>
              <a:chExt cx="3847232" cy="147189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6B54B75-CD52-4D1E-77E7-494B5543A0F2}"/>
                  </a:ext>
                </a:extLst>
              </p:cNvPr>
              <p:cNvSpPr/>
              <p:nvPr/>
            </p:nvSpPr>
            <p:spPr>
              <a:xfrm rot="21164160">
                <a:off x="6798549" y="4196425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7F8BB2B-5C2D-5B92-49CC-1D3D03536000}"/>
                  </a:ext>
                </a:extLst>
              </p:cNvPr>
              <p:cNvSpPr/>
              <p:nvPr/>
            </p:nvSpPr>
            <p:spPr>
              <a:xfrm>
                <a:off x="6196707" y="4411442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2D5A12A-6077-522F-2019-7C158F250E9F}"/>
                  </a:ext>
                </a:extLst>
              </p:cNvPr>
              <p:cNvSpPr/>
              <p:nvPr/>
            </p:nvSpPr>
            <p:spPr>
              <a:xfrm>
                <a:off x="6232543" y="4411442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99FF"/>
                  </a:gs>
                  <a:gs pos="100000">
                    <a:srgbClr val="0033C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A658574-4E7F-5BCE-FB7D-3BB5CBF68D22}"/>
                  </a:ext>
                </a:extLst>
              </p:cNvPr>
              <p:cNvSpPr/>
              <p:nvPr/>
            </p:nvSpPr>
            <p:spPr>
              <a:xfrm>
                <a:off x="6393568" y="4572467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107C3B-1733-0021-7BE4-0F1D4D68A3E8}"/>
                  </a:ext>
                </a:extLst>
              </p:cNvPr>
              <p:cNvSpPr txBox="1"/>
              <p:nvPr/>
            </p:nvSpPr>
            <p:spPr>
              <a:xfrm>
                <a:off x="6403310" y="4633151"/>
                <a:ext cx="915346" cy="38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E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tape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FE80D9-AF13-86D7-813C-AC6FD453A907}"/>
                  </a:ext>
                </a:extLst>
              </p:cNvPr>
              <p:cNvSpPr txBox="1"/>
              <p:nvPr/>
            </p:nvSpPr>
            <p:spPr>
              <a:xfrm>
                <a:off x="6454583" y="4860966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0033CC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007AB8-2149-C1B5-9BD8-1F40BBC122EA}"/>
                  </a:ext>
                </a:extLst>
              </p:cNvPr>
              <p:cNvSpPr txBox="1"/>
              <p:nvPr/>
            </p:nvSpPr>
            <p:spPr>
              <a:xfrm>
                <a:off x="7859447" y="4913822"/>
                <a:ext cx="1756228" cy="46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0033CC"/>
                    </a:solidFill>
                    <a:latin typeface="Century Gothic" panose="020B0502020202020204" pitchFamily="34" charset="0"/>
                  </a:rPr>
                  <a:t>Create Database</a:t>
                </a:r>
                <a:endParaRPr lang="en-US" b="1" dirty="0">
                  <a:solidFill>
                    <a:srgbClr val="0033CC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968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7865745" cy="615553"/>
          </a:xfrm>
        </p:spPr>
        <p:txBody>
          <a:bodyPr/>
          <a:lstStyle/>
          <a:p>
            <a:r>
              <a:rPr lang="fr-FR" sz="4000" kern="1200" spc="-5" dirty="0">
                <a:solidFill>
                  <a:srgbClr val="FFFFFF"/>
                </a:solidFill>
                <a:ea typeface="+mn-ea"/>
              </a:rPr>
              <a:t>étapes pour créer un rapport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A88E39E8-55B4-7EA2-51FD-2417E2B0ADDC}"/>
              </a:ext>
            </a:extLst>
          </p:cNvPr>
          <p:cNvGrpSpPr/>
          <p:nvPr/>
        </p:nvGrpSpPr>
        <p:grpSpPr>
          <a:xfrm>
            <a:off x="473188" y="1538095"/>
            <a:ext cx="9629026" cy="5215709"/>
            <a:chOff x="1524000" y="107308"/>
            <a:chExt cx="8594883" cy="632799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1701EF7-D486-0DAE-B474-EF644D30934E}"/>
                </a:ext>
              </a:extLst>
            </p:cNvPr>
            <p:cNvGrpSpPr/>
            <p:nvPr/>
          </p:nvGrpSpPr>
          <p:grpSpPr>
            <a:xfrm>
              <a:off x="5143743" y="5367551"/>
              <a:ext cx="1430121" cy="837680"/>
              <a:chOff x="5159696" y="5035103"/>
              <a:chExt cx="1430121" cy="837680"/>
            </a:xfrm>
            <a:solidFill>
              <a:srgbClr val="FEA200"/>
            </a:solidFill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AFA037-A28C-AB44-C1EA-18542B9876AE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ight Triangle 182">
                <a:extLst>
                  <a:ext uri="{FF2B5EF4-FFF2-40B4-BE49-F238E27FC236}">
                    <a16:creationId xmlns:a16="http://schemas.microsoft.com/office/drawing/2014/main" id="{4DF8A6A2-66F2-97EE-EC06-1EDEE531D7C3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ight Triangle 183">
                <a:extLst>
                  <a:ext uri="{FF2B5EF4-FFF2-40B4-BE49-F238E27FC236}">
                    <a16:creationId xmlns:a16="http://schemas.microsoft.com/office/drawing/2014/main" id="{CAB69896-D2FD-46B3-25E5-052CFAFAE816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ight Triangle 184">
                <a:extLst>
                  <a:ext uri="{FF2B5EF4-FFF2-40B4-BE49-F238E27FC236}">
                    <a16:creationId xmlns:a16="http://schemas.microsoft.com/office/drawing/2014/main" id="{E885C1C8-28D1-84D2-85F3-E863553D89E4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ight Triangle 185">
                <a:extLst>
                  <a:ext uri="{FF2B5EF4-FFF2-40B4-BE49-F238E27FC236}">
                    <a16:creationId xmlns:a16="http://schemas.microsoft.com/office/drawing/2014/main" id="{BB890D23-F6B6-3496-D06B-45AC80316E92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ight Triangle 186">
                <a:extLst>
                  <a:ext uri="{FF2B5EF4-FFF2-40B4-BE49-F238E27FC236}">
                    <a16:creationId xmlns:a16="http://schemas.microsoft.com/office/drawing/2014/main" id="{E95101EC-CA42-C454-E83D-CFB42401D23A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E22884-94E0-9EEB-B1BA-BB39EF710189}"/>
                </a:ext>
              </a:extLst>
            </p:cNvPr>
            <p:cNvGrpSpPr/>
            <p:nvPr/>
          </p:nvGrpSpPr>
          <p:grpSpPr>
            <a:xfrm rot="4310456">
              <a:off x="5208558" y="4149581"/>
              <a:ext cx="1430121" cy="837680"/>
              <a:chOff x="5159696" y="5035103"/>
              <a:chExt cx="1430121" cy="837680"/>
            </a:xfrm>
            <a:solidFill>
              <a:srgbClr val="008CF8"/>
            </a:solidFill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D802F63-DA73-E8EE-531B-EAD081562A77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ight Triangle 176">
                <a:extLst>
                  <a:ext uri="{FF2B5EF4-FFF2-40B4-BE49-F238E27FC236}">
                    <a16:creationId xmlns:a16="http://schemas.microsoft.com/office/drawing/2014/main" id="{D711CD6B-C4F7-D4BE-9059-10A75DBEC482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ight Triangle 177">
                <a:extLst>
                  <a:ext uri="{FF2B5EF4-FFF2-40B4-BE49-F238E27FC236}">
                    <a16:creationId xmlns:a16="http://schemas.microsoft.com/office/drawing/2014/main" id="{CC29FD51-DBC4-4651-6826-7CD8E690A597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ight Triangle 178">
                <a:extLst>
                  <a:ext uri="{FF2B5EF4-FFF2-40B4-BE49-F238E27FC236}">
                    <a16:creationId xmlns:a16="http://schemas.microsoft.com/office/drawing/2014/main" id="{1704EB0A-E677-12F2-2515-671DFE0672A7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ight Triangle 179">
                <a:extLst>
                  <a:ext uri="{FF2B5EF4-FFF2-40B4-BE49-F238E27FC236}">
                    <a16:creationId xmlns:a16="http://schemas.microsoft.com/office/drawing/2014/main" id="{AB88B5E0-9F3A-7278-0568-0F8DB17484FE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ight Triangle 180">
                <a:extLst>
                  <a:ext uri="{FF2B5EF4-FFF2-40B4-BE49-F238E27FC236}">
                    <a16:creationId xmlns:a16="http://schemas.microsoft.com/office/drawing/2014/main" id="{9ACA8236-9E71-9CDC-836A-5427402559AB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1A9B2AD-1372-477C-054E-08E1F984F83F}"/>
                </a:ext>
              </a:extLst>
            </p:cNvPr>
            <p:cNvGrpSpPr/>
            <p:nvPr/>
          </p:nvGrpSpPr>
          <p:grpSpPr>
            <a:xfrm rot="218524">
              <a:off x="5213890" y="2963484"/>
              <a:ext cx="1430121" cy="837680"/>
              <a:chOff x="5159696" y="5035103"/>
              <a:chExt cx="1430121" cy="837680"/>
            </a:xfrm>
            <a:solidFill>
              <a:srgbClr val="FE23AB"/>
            </a:solidFill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A4B283E-572F-1061-B0E0-03BD20895E56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ight Triangle 170">
                <a:extLst>
                  <a:ext uri="{FF2B5EF4-FFF2-40B4-BE49-F238E27FC236}">
                    <a16:creationId xmlns:a16="http://schemas.microsoft.com/office/drawing/2014/main" id="{DDC00600-1337-03AE-FFAA-2C584842EB34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ight Triangle 171">
                <a:extLst>
                  <a:ext uri="{FF2B5EF4-FFF2-40B4-BE49-F238E27FC236}">
                    <a16:creationId xmlns:a16="http://schemas.microsoft.com/office/drawing/2014/main" id="{C27759D2-C7BD-25F6-A7CC-B1259318F2F6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ight Triangle 172">
                <a:extLst>
                  <a:ext uri="{FF2B5EF4-FFF2-40B4-BE49-F238E27FC236}">
                    <a16:creationId xmlns:a16="http://schemas.microsoft.com/office/drawing/2014/main" id="{F144FEEA-6533-ADC3-3A4F-41E55BD0ABF0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ight Triangle 173">
                <a:extLst>
                  <a:ext uri="{FF2B5EF4-FFF2-40B4-BE49-F238E27FC236}">
                    <a16:creationId xmlns:a16="http://schemas.microsoft.com/office/drawing/2014/main" id="{661D67A2-A46F-005A-DBA7-04424F184D60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ight Triangle 174">
                <a:extLst>
                  <a:ext uri="{FF2B5EF4-FFF2-40B4-BE49-F238E27FC236}">
                    <a16:creationId xmlns:a16="http://schemas.microsoft.com/office/drawing/2014/main" id="{4A65ABBD-DCED-D99F-F847-9656966BA73C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25BC6FA-436D-762A-8EF6-B5DD591B79FE}"/>
                </a:ext>
              </a:extLst>
            </p:cNvPr>
            <p:cNvGrpSpPr/>
            <p:nvPr/>
          </p:nvGrpSpPr>
          <p:grpSpPr>
            <a:xfrm rot="4310456">
              <a:off x="5228373" y="1957266"/>
              <a:ext cx="1430121" cy="837680"/>
              <a:chOff x="5159696" y="5035103"/>
              <a:chExt cx="1430121" cy="837680"/>
            </a:xfrm>
            <a:solidFill>
              <a:srgbClr val="00C897"/>
            </a:solidFill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D8602A7-838C-E5A9-88AD-C6B7DF678CD8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ight Triangle 164">
                <a:extLst>
                  <a:ext uri="{FF2B5EF4-FFF2-40B4-BE49-F238E27FC236}">
                    <a16:creationId xmlns:a16="http://schemas.microsoft.com/office/drawing/2014/main" id="{7D46CEC1-CBB1-BA1E-3D1F-9A215A9D3C8C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ight Triangle 165">
                <a:extLst>
                  <a:ext uri="{FF2B5EF4-FFF2-40B4-BE49-F238E27FC236}">
                    <a16:creationId xmlns:a16="http://schemas.microsoft.com/office/drawing/2014/main" id="{25FC0AD4-DF75-F51C-0379-D9367E556F95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ight Triangle 166">
                <a:extLst>
                  <a:ext uri="{FF2B5EF4-FFF2-40B4-BE49-F238E27FC236}">
                    <a16:creationId xmlns:a16="http://schemas.microsoft.com/office/drawing/2014/main" id="{8B76024C-FD99-7F5A-EB08-849E66E8FAAA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ight Triangle 167">
                <a:extLst>
                  <a:ext uri="{FF2B5EF4-FFF2-40B4-BE49-F238E27FC236}">
                    <a16:creationId xmlns:a16="http://schemas.microsoft.com/office/drawing/2014/main" id="{66FDE8C6-DE58-7868-249E-AA6F98F66E2D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ight Triangle 168">
                <a:extLst>
                  <a:ext uri="{FF2B5EF4-FFF2-40B4-BE49-F238E27FC236}">
                    <a16:creationId xmlns:a16="http://schemas.microsoft.com/office/drawing/2014/main" id="{4F5E3517-BC2C-83BC-BA35-679FE9D7D487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7EC8494-360C-0491-C059-76157CE5E7F6}"/>
                </a:ext>
              </a:extLst>
            </p:cNvPr>
            <p:cNvGrpSpPr/>
            <p:nvPr/>
          </p:nvGrpSpPr>
          <p:grpSpPr>
            <a:xfrm rot="218524">
              <a:off x="5205059" y="782696"/>
              <a:ext cx="1430121" cy="837680"/>
              <a:chOff x="5159696" y="5035103"/>
              <a:chExt cx="1430121" cy="837680"/>
            </a:xfrm>
            <a:solidFill>
              <a:srgbClr val="9EE227"/>
            </a:solidFill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D0B09FB-0495-5AF2-48F4-3DC9AB1A25E8}"/>
                  </a:ext>
                </a:extLst>
              </p:cNvPr>
              <p:cNvSpPr/>
              <p:nvPr/>
            </p:nvSpPr>
            <p:spPr>
              <a:xfrm rot="19413298">
                <a:off x="5159696" y="5411456"/>
                <a:ext cx="1430121" cy="176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ight Triangle 158">
                <a:extLst>
                  <a:ext uri="{FF2B5EF4-FFF2-40B4-BE49-F238E27FC236}">
                    <a16:creationId xmlns:a16="http://schemas.microsoft.com/office/drawing/2014/main" id="{EA75EC1C-0684-18C9-E624-9A8B313A4B07}"/>
                  </a:ext>
                </a:extLst>
              </p:cNvPr>
              <p:cNvSpPr/>
              <p:nvPr/>
            </p:nvSpPr>
            <p:spPr>
              <a:xfrm rot="5734655">
                <a:off x="5948280" y="5169198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ight Triangle 159">
                <a:extLst>
                  <a:ext uri="{FF2B5EF4-FFF2-40B4-BE49-F238E27FC236}">
                    <a16:creationId xmlns:a16="http://schemas.microsoft.com/office/drawing/2014/main" id="{1512C09A-813E-9FC3-80F4-F500EA808F44}"/>
                  </a:ext>
                </a:extLst>
              </p:cNvPr>
              <p:cNvSpPr/>
              <p:nvPr/>
            </p:nvSpPr>
            <p:spPr>
              <a:xfrm rot="5734655">
                <a:off x="5731541" y="5325774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ight Triangle 160">
                <a:extLst>
                  <a:ext uri="{FF2B5EF4-FFF2-40B4-BE49-F238E27FC236}">
                    <a16:creationId xmlns:a16="http://schemas.microsoft.com/office/drawing/2014/main" id="{A4C11C09-098A-9DF1-50BF-54B71D48AC4E}"/>
                  </a:ext>
                </a:extLst>
              </p:cNvPr>
              <p:cNvSpPr/>
              <p:nvPr/>
            </p:nvSpPr>
            <p:spPr>
              <a:xfrm rot="5734655">
                <a:off x="5505750" y="5497072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ight Triangle 161">
                <a:extLst>
                  <a:ext uri="{FF2B5EF4-FFF2-40B4-BE49-F238E27FC236}">
                    <a16:creationId xmlns:a16="http://schemas.microsoft.com/office/drawing/2014/main" id="{9EC5C831-E320-D849-CB89-CC65054131D2}"/>
                  </a:ext>
                </a:extLst>
              </p:cNvPr>
              <p:cNvSpPr/>
              <p:nvPr/>
            </p:nvSpPr>
            <p:spPr>
              <a:xfrm rot="5734655">
                <a:off x="5279959" y="5668369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ight Triangle 162">
                <a:extLst>
                  <a:ext uri="{FF2B5EF4-FFF2-40B4-BE49-F238E27FC236}">
                    <a16:creationId xmlns:a16="http://schemas.microsoft.com/office/drawing/2014/main" id="{A154CDFE-0805-5618-3274-E87EFFD55B08}"/>
                  </a:ext>
                </a:extLst>
              </p:cNvPr>
              <p:cNvSpPr/>
              <p:nvPr/>
            </p:nvSpPr>
            <p:spPr>
              <a:xfrm rot="5734655">
                <a:off x="6153998" y="5025271"/>
                <a:ext cx="194582" cy="214245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93C2A2A-22CA-E4F7-A69F-5EB9CDA35526}"/>
                </a:ext>
              </a:extLst>
            </p:cNvPr>
            <p:cNvGrpSpPr/>
            <p:nvPr/>
          </p:nvGrpSpPr>
          <p:grpSpPr>
            <a:xfrm>
              <a:off x="1524000" y="5045961"/>
              <a:ext cx="3847232" cy="1389339"/>
              <a:chOff x="1524000" y="5045961"/>
              <a:chExt cx="3847232" cy="138933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A78946E-4C96-6D5A-B9E7-0AA565F342A6}"/>
                  </a:ext>
                </a:extLst>
              </p:cNvPr>
              <p:cNvSpPr/>
              <p:nvPr/>
            </p:nvSpPr>
            <p:spPr>
              <a:xfrm rot="429712">
                <a:off x="1639303" y="5045961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2A5BE81F-3376-89FA-E912-5485F35E5B3A}"/>
                  </a:ext>
                </a:extLst>
              </p:cNvPr>
              <p:cNvSpPr/>
              <p:nvPr/>
            </p:nvSpPr>
            <p:spPr>
              <a:xfrm>
                <a:off x="1524000" y="5178420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9F78D0CD-9CC7-3F15-5285-A4527EF17FC5}"/>
                  </a:ext>
                </a:extLst>
              </p:cNvPr>
              <p:cNvSpPr/>
              <p:nvPr/>
            </p:nvSpPr>
            <p:spPr>
              <a:xfrm>
                <a:off x="4114351" y="5178420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679E2037-378E-3088-650D-8FF0D0DE8B26}"/>
                  </a:ext>
                </a:extLst>
              </p:cNvPr>
              <p:cNvSpPr/>
              <p:nvPr/>
            </p:nvSpPr>
            <p:spPr>
              <a:xfrm>
                <a:off x="4275376" y="5339445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6AA5898-7EE3-ECC3-30CA-05EA4776BE5F}"/>
                  </a:ext>
                </a:extLst>
              </p:cNvPr>
              <p:cNvSpPr txBox="1"/>
              <p:nvPr/>
            </p:nvSpPr>
            <p:spPr>
              <a:xfrm>
                <a:off x="4285118" y="5400129"/>
                <a:ext cx="915346" cy="37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E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tape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7A3A79E-F133-929D-23BA-3ED834589175}"/>
                  </a:ext>
                </a:extLst>
              </p:cNvPr>
              <p:cNvSpPr txBox="1"/>
              <p:nvPr/>
            </p:nvSpPr>
            <p:spPr>
              <a:xfrm>
                <a:off x="4336391" y="5627944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FF9900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3848239-6A3C-7BD5-2177-D33B156682E3}"/>
                  </a:ext>
                </a:extLst>
              </p:cNvPr>
              <p:cNvSpPr txBox="1"/>
              <p:nvPr/>
            </p:nvSpPr>
            <p:spPr>
              <a:xfrm>
                <a:off x="1752377" y="5339445"/>
                <a:ext cx="1756228" cy="1008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9900"/>
                    </a:solidFill>
                    <a:latin typeface="Century Gothic" panose="020B0502020202020204" pitchFamily="34" charset="0"/>
                  </a:rPr>
                  <a:t>Connect power bi avec SQL Server</a:t>
                </a:r>
              </a:p>
              <a:p>
                <a:pPr algn="ctr"/>
                <a:endParaRPr lang="en-US" sz="1600" b="1" dirty="0">
                  <a:solidFill>
                    <a:srgbClr val="FF990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2539480-A4B5-0B5D-3E2E-6C6EC6D67367}"/>
                </a:ext>
              </a:extLst>
            </p:cNvPr>
            <p:cNvGrpSpPr/>
            <p:nvPr/>
          </p:nvGrpSpPr>
          <p:grpSpPr>
            <a:xfrm>
              <a:off x="6206691" y="107308"/>
              <a:ext cx="3847232" cy="1374544"/>
              <a:chOff x="6206691" y="107308"/>
              <a:chExt cx="3847232" cy="137454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3C5BB0D-CB39-DA0D-EFB4-996DBF9B04C8}"/>
                  </a:ext>
                </a:extLst>
              </p:cNvPr>
              <p:cNvSpPr/>
              <p:nvPr/>
            </p:nvSpPr>
            <p:spPr>
              <a:xfrm rot="21164160">
                <a:off x="6836015" y="107308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563EE527-1CA8-7CD8-1606-F702AB34B7FC}"/>
                  </a:ext>
                </a:extLst>
              </p:cNvPr>
              <p:cNvSpPr/>
              <p:nvPr/>
            </p:nvSpPr>
            <p:spPr>
              <a:xfrm>
                <a:off x="6206691" y="224972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082D08EA-3221-CAF6-947D-9886AA022737}"/>
                  </a:ext>
                </a:extLst>
              </p:cNvPr>
              <p:cNvSpPr/>
              <p:nvPr/>
            </p:nvSpPr>
            <p:spPr>
              <a:xfrm>
                <a:off x="6242527" y="224972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5050"/>
                  </a:gs>
                  <a:gs pos="100000">
                    <a:srgbClr val="CC000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3DCD485-87C4-DE0E-6FBE-F34F990260D9}"/>
                  </a:ext>
                </a:extLst>
              </p:cNvPr>
              <p:cNvSpPr/>
              <p:nvPr/>
            </p:nvSpPr>
            <p:spPr>
              <a:xfrm>
                <a:off x="6403552" y="385997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32DB3E3-FEDF-3F56-FC6A-89924BB5B6B3}"/>
                  </a:ext>
                </a:extLst>
              </p:cNvPr>
              <p:cNvSpPr txBox="1"/>
              <p:nvPr/>
            </p:nvSpPr>
            <p:spPr>
              <a:xfrm>
                <a:off x="6413294" y="446681"/>
                <a:ext cx="915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STEP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909E554-F8B9-3E22-B081-474DBA358904}"/>
                  </a:ext>
                </a:extLst>
              </p:cNvPr>
              <p:cNvSpPr txBox="1"/>
              <p:nvPr/>
            </p:nvSpPr>
            <p:spPr>
              <a:xfrm>
                <a:off x="6464567" y="674496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FF5050"/>
                    </a:solidFill>
                    <a:latin typeface="Century Gothic" panose="020B0502020202020204" pitchFamily="34" charset="0"/>
                  </a:rPr>
                  <a:t>06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8F65B26-B05D-18B4-CD46-232D099BB4BC}"/>
                  </a:ext>
                </a:extLst>
              </p:cNvPr>
              <p:cNvSpPr txBox="1"/>
              <p:nvPr/>
            </p:nvSpPr>
            <p:spPr>
              <a:xfrm>
                <a:off x="7898551" y="661068"/>
                <a:ext cx="1756228" cy="44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FF5050"/>
                    </a:solidFill>
                    <a:latin typeface="Century Gothic" panose="020B0502020202020204" pitchFamily="34" charset="0"/>
                  </a:rPr>
                  <a:t>Cree un rapport</a:t>
                </a:r>
                <a:endParaRPr lang="en-US" b="1" dirty="0">
                  <a:solidFill>
                    <a:srgbClr val="FF505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C073606-7B14-D7C5-A71C-64D1F023D16D}"/>
                </a:ext>
              </a:extLst>
            </p:cNvPr>
            <p:cNvGrpSpPr/>
            <p:nvPr/>
          </p:nvGrpSpPr>
          <p:grpSpPr>
            <a:xfrm>
              <a:off x="1546456" y="1228086"/>
              <a:ext cx="3847232" cy="1395722"/>
              <a:chOff x="1546456" y="1228086"/>
              <a:chExt cx="3847232" cy="139572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2EF9C9E-CA79-E406-6A4C-C6A6FFA5BC38}"/>
                  </a:ext>
                </a:extLst>
              </p:cNvPr>
              <p:cNvSpPr/>
              <p:nvPr/>
            </p:nvSpPr>
            <p:spPr>
              <a:xfrm rot="429712">
                <a:off x="1639303" y="1228086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6289F2A7-6628-0D8E-24C7-AF2942547E62}"/>
                  </a:ext>
                </a:extLst>
              </p:cNvPr>
              <p:cNvSpPr/>
              <p:nvPr/>
            </p:nvSpPr>
            <p:spPr>
              <a:xfrm>
                <a:off x="1546456" y="1366928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D41E1BD1-B72A-778F-6D41-CB1741D0FD42}"/>
                  </a:ext>
                </a:extLst>
              </p:cNvPr>
              <p:cNvSpPr/>
              <p:nvPr/>
            </p:nvSpPr>
            <p:spPr>
              <a:xfrm>
                <a:off x="4136807" y="1366928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CCFF33"/>
                  </a:gs>
                  <a:gs pos="100000">
                    <a:srgbClr val="008000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E9E59BBA-D066-4717-F99F-7BA4A6BA83C8}"/>
                  </a:ext>
                </a:extLst>
              </p:cNvPr>
              <p:cNvSpPr/>
              <p:nvPr/>
            </p:nvSpPr>
            <p:spPr>
              <a:xfrm>
                <a:off x="4297832" y="1527953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62630DE-5D31-097E-0D2D-7F148A1696D0}"/>
                  </a:ext>
                </a:extLst>
              </p:cNvPr>
              <p:cNvSpPr txBox="1"/>
              <p:nvPr/>
            </p:nvSpPr>
            <p:spPr>
              <a:xfrm>
                <a:off x="4307574" y="1588637"/>
                <a:ext cx="915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STEP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E2CF00F-7E72-7580-90EA-2870BA5EB0AB}"/>
                  </a:ext>
                </a:extLst>
              </p:cNvPr>
              <p:cNvSpPr txBox="1"/>
              <p:nvPr/>
            </p:nvSpPr>
            <p:spPr>
              <a:xfrm>
                <a:off x="4358847" y="1816452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008000"/>
                    </a:solidFill>
                    <a:latin typeface="Century Gothic" panose="020B0502020202020204" pitchFamily="34" charset="0"/>
                  </a:rPr>
                  <a:t>05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4C193B2-0DEC-67E2-F862-0BA7B0E23EA9}"/>
                  </a:ext>
                </a:extLst>
              </p:cNvPr>
              <p:cNvSpPr txBox="1"/>
              <p:nvPr/>
            </p:nvSpPr>
            <p:spPr>
              <a:xfrm>
                <a:off x="1898744" y="1778565"/>
                <a:ext cx="1756228" cy="784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>
                    <a:solidFill>
                      <a:srgbClr val="008000"/>
                    </a:solidFill>
                    <a:latin typeface="Century Gothic" panose="020B0502020202020204" pitchFamily="34" charset="0"/>
                  </a:rPr>
                  <a:t>Visualisation </a:t>
                </a:r>
              </a:p>
              <a:p>
                <a:pPr algn="ctr"/>
                <a:endParaRPr lang="en-US" b="1" dirty="0">
                  <a:solidFill>
                    <a:srgbClr val="008000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0F59975-4B8F-65DD-070D-035F0D4CBE66}"/>
                </a:ext>
              </a:extLst>
            </p:cNvPr>
            <p:cNvGrpSpPr/>
            <p:nvPr/>
          </p:nvGrpSpPr>
          <p:grpSpPr>
            <a:xfrm>
              <a:off x="6232543" y="2144676"/>
              <a:ext cx="3847232" cy="1430411"/>
              <a:chOff x="6232543" y="2144676"/>
              <a:chExt cx="3847232" cy="143041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67117BE-F222-CA42-59C8-B67F005B822D}"/>
                  </a:ext>
                </a:extLst>
              </p:cNvPr>
              <p:cNvSpPr/>
              <p:nvPr/>
            </p:nvSpPr>
            <p:spPr>
              <a:xfrm rot="21164160">
                <a:off x="6823073" y="2144676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3341A56B-CBAD-80ED-08E0-3E16F124514E}"/>
                  </a:ext>
                </a:extLst>
              </p:cNvPr>
              <p:cNvSpPr/>
              <p:nvPr/>
            </p:nvSpPr>
            <p:spPr>
              <a:xfrm>
                <a:off x="6232543" y="2318207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E0A6FB59-FD0C-FA4C-F061-5195611CEEAA}"/>
                  </a:ext>
                </a:extLst>
              </p:cNvPr>
              <p:cNvSpPr/>
              <p:nvPr/>
            </p:nvSpPr>
            <p:spPr>
              <a:xfrm>
                <a:off x="6268379" y="2318207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6666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4FF9A8D1-7128-DB7E-6B1F-6B56C4CB52D6}"/>
                  </a:ext>
                </a:extLst>
              </p:cNvPr>
              <p:cNvSpPr/>
              <p:nvPr/>
            </p:nvSpPr>
            <p:spPr>
              <a:xfrm>
                <a:off x="6429404" y="2479232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CA1A1C4-6273-A48F-411E-8C19806B2595}"/>
                  </a:ext>
                </a:extLst>
              </p:cNvPr>
              <p:cNvSpPr txBox="1"/>
              <p:nvPr/>
            </p:nvSpPr>
            <p:spPr>
              <a:xfrm>
                <a:off x="6439146" y="2539916"/>
                <a:ext cx="915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STEP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F30C967-696F-C0ED-AF7C-FD716433EC8B}"/>
                  </a:ext>
                </a:extLst>
              </p:cNvPr>
              <p:cNvSpPr txBox="1"/>
              <p:nvPr/>
            </p:nvSpPr>
            <p:spPr>
              <a:xfrm>
                <a:off x="6490419" y="2767731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006666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8FA7D60-5A6F-E8A0-B764-D718E711B810}"/>
                  </a:ext>
                </a:extLst>
              </p:cNvPr>
              <p:cNvSpPr txBox="1"/>
              <p:nvPr/>
            </p:nvSpPr>
            <p:spPr>
              <a:xfrm>
                <a:off x="7970692" y="2731029"/>
                <a:ext cx="1756228" cy="784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6666"/>
                    </a:solidFill>
                    <a:latin typeface="Century Gothic" panose="020B0502020202020204" pitchFamily="34" charset="0"/>
                  </a:rPr>
                  <a:t>Cree le </a:t>
                </a:r>
                <a:r>
                  <a:rPr lang="fr-FR" b="1" dirty="0">
                    <a:solidFill>
                      <a:srgbClr val="006666"/>
                    </a:solidFill>
                    <a:latin typeface="Century Gothic" panose="020B0502020202020204" pitchFamily="34" charset="0"/>
                  </a:rPr>
                  <a:t>modèle</a:t>
                </a:r>
              </a:p>
              <a:p>
                <a:pPr algn="ctr"/>
                <a:endParaRPr lang="en-US" b="1" dirty="0">
                  <a:solidFill>
                    <a:srgbClr val="006666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670214-22FD-92CD-ECBA-4DE945D1A3CD}"/>
                </a:ext>
              </a:extLst>
            </p:cNvPr>
            <p:cNvGrpSpPr/>
            <p:nvPr/>
          </p:nvGrpSpPr>
          <p:grpSpPr>
            <a:xfrm>
              <a:off x="1546456" y="3121698"/>
              <a:ext cx="3847232" cy="1432237"/>
              <a:chOff x="1546456" y="3121698"/>
              <a:chExt cx="3847232" cy="143223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5DA5E0F-7A60-9BFA-32DF-9B8B5A167126}"/>
                  </a:ext>
                </a:extLst>
              </p:cNvPr>
              <p:cNvSpPr/>
              <p:nvPr/>
            </p:nvSpPr>
            <p:spPr>
              <a:xfrm rot="429712">
                <a:off x="1639303" y="3121698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A16BE45C-1936-E2BE-9FDE-73FDF11B7084}"/>
                  </a:ext>
                </a:extLst>
              </p:cNvPr>
              <p:cNvSpPr/>
              <p:nvPr/>
            </p:nvSpPr>
            <p:spPr>
              <a:xfrm>
                <a:off x="1546456" y="3272674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DB723223-1491-EE48-7201-737B1129A580}"/>
                  </a:ext>
                </a:extLst>
              </p:cNvPr>
              <p:cNvSpPr/>
              <p:nvPr/>
            </p:nvSpPr>
            <p:spPr>
              <a:xfrm>
                <a:off x="4136807" y="3272674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33CC"/>
                  </a:gs>
                  <a:gs pos="100000">
                    <a:srgbClr val="FF0066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E698863-1D5B-A951-422E-788698B59A6B}"/>
                  </a:ext>
                </a:extLst>
              </p:cNvPr>
              <p:cNvSpPr/>
              <p:nvPr/>
            </p:nvSpPr>
            <p:spPr>
              <a:xfrm>
                <a:off x="4297832" y="3433699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693931E-78A8-2B73-53BA-185FC6EA2AAB}"/>
                  </a:ext>
                </a:extLst>
              </p:cNvPr>
              <p:cNvSpPr txBox="1"/>
              <p:nvPr/>
            </p:nvSpPr>
            <p:spPr>
              <a:xfrm>
                <a:off x="4307574" y="3494383"/>
                <a:ext cx="915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STEP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9004F92-9B37-176A-4AA8-F330F176C64E}"/>
                  </a:ext>
                </a:extLst>
              </p:cNvPr>
              <p:cNvSpPr txBox="1"/>
              <p:nvPr/>
            </p:nvSpPr>
            <p:spPr>
              <a:xfrm>
                <a:off x="4358847" y="3722198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FF2AB9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549BF4-F95F-A23D-4C84-B2FC45493A90}"/>
                  </a:ext>
                </a:extLst>
              </p:cNvPr>
              <p:cNvSpPr txBox="1"/>
              <p:nvPr/>
            </p:nvSpPr>
            <p:spPr>
              <a:xfrm>
                <a:off x="1774833" y="3433699"/>
                <a:ext cx="1756228" cy="1120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2AB9"/>
                    </a:solidFill>
                    <a:latin typeface="Century Gothic" panose="020B0502020202020204" pitchFamily="34" charset="0"/>
                  </a:rPr>
                  <a:t>Nettoyage des données </a:t>
                </a:r>
              </a:p>
              <a:p>
                <a:pPr algn="ctr"/>
                <a:endParaRPr lang="en-US" b="1" dirty="0">
                  <a:solidFill>
                    <a:srgbClr val="FF2AB9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400813-AFDE-3C60-6A66-E43924428C86}"/>
                </a:ext>
              </a:extLst>
            </p:cNvPr>
            <p:cNvGrpSpPr/>
            <p:nvPr/>
          </p:nvGrpSpPr>
          <p:grpSpPr>
            <a:xfrm>
              <a:off x="6196707" y="4196425"/>
              <a:ext cx="3922176" cy="1471897"/>
              <a:chOff x="6196707" y="4196425"/>
              <a:chExt cx="3922176" cy="147189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C971ACE-5D65-AFFC-7DFA-22ED7E16CEA6}"/>
                  </a:ext>
                </a:extLst>
              </p:cNvPr>
              <p:cNvSpPr/>
              <p:nvPr/>
            </p:nvSpPr>
            <p:spPr>
              <a:xfrm rot="21164160">
                <a:off x="6798549" y="4196425"/>
                <a:ext cx="3077766" cy="730714"/>
              </a:xfrm>
              <a:prstGeom prst="rect">
                <a:avLst/>
              </a:prstGeom>
              <a:solidFill>
                <a:schemeClr val="tx1">
                  <a:alpha val="31000"/>
                </a:schemeClr>
              </a:solidFill>
              <a:ln>
                <a:noFill/>
              </a:ln>
              <a:effectLst>
                <a:softEdge rad="139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31FA6BEC-C2BC-53E1-F9A1-CB2DFE1CCD9D}"/>
                  </a:ext>
                </a:extLst>
              </p:cNvPr>
              <p:cNvSpPr/>
              <p:nvPr/>
            </p:nvSpPr>
            <p:spPr>
              <a:xfrm>
                <a:off x="6196707" y="4411442"/>
                <a:ext cx="3847232" cy="12568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808B69DE-ADD2-230F-80EB-4A836F64F0DC}"/>
                  </a:ext>
                </a:extLst>
              </p:cNvPr>
              <p:cNvSpPr/>
              <p:nvPr/>
            </p:nvSpPr>
            <p:spPr>
              <a:xfrm>
                <a:off x="6232543" y="4411442"/>
                <a:ext cx="1256880" cy="1256880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99FF"/>
                  </a:gs>
                  <a:gs pos="100000">
                    <a:srgbClr val="0033CC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4BC9A15-65A0-205C-8492-A2377C7070ED}"/>
                  </a:ext>
                </a:extLst>
              </p:cNvPr>
              <p:cNvSpPr/>
              <p:nvPr/>
            </p:nvSpPr>
            <p:spPr>
              <a:xfrm>
                <a:off x="6393568" y="4572467"/>
                <a:ext cx="934830" cy="9348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AFAA64-0E44-8407-3FD7-971140161360}"/>
                  </a:ext>
                </a:extLst>
              </p:cNvPr>
              <p:cNvSpPr txBox="1"/>
              <p:nvPr/>
            </p:nvSpPr>
            <p:spPr>
              <a:xfrm>
                <a:off x="6403310" y="4633151"/>
                <a:ext cx="915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STEP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F9367BB-388B-CBF7-CE95-B0F7AE82D28B}"/>
                  </a:ext>
                </a:extLst>
              </p:cNvPr>
              <p:cNvSpPr txBox="1"/>
              <p:nvPr/>
            </p:nvSpPr>
            <p:spPr>
              <a:xfrm>
                <a:off x="6454583" y="4860966"/>
                <a:ext cx="81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0033CC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ACC2EE-DC35-F4FF-36A4-9B3EDBD7E59F}"/>
                  </a:ext>
                </a:extLst>
              </p:cNvPr>
              <p:cNvSpPr txBox="1"/>
              <p:nvPr/>
            </p:nvSpPr>
            <p:spPr>
              <a:xfrm>
                <a:off x="7589713" y="4674117"/>
                <a:ext cx="2529170" cy="784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33CC"/>
                    </a:solidFill>
                    <a:latin typeface="Century Gothic" panose="020B0502020202020204" pitchFamily="34" charset="0"/>
                  </a:rPr>
                  <a:t>Importation des </a:t>
                </a:r>
                <a:r>
                  <a:rPr lang="fr-FR" b="1" noProof="1">
                    <a:solidFill>
                      <a:srgbClr val="0033CC"/>
                    </a:solidFill>
                    <a:latin typeface="Century Gothic" panose="020B0502020202020204" pitchFamily="34" charset="0"/>
                  </a:rPr>
                  <a:t>données</a:t>
                </a:r>
                <a:endParaRPr lang="en-US" b="1" dirty="0">
                  <a:solidFill>
                    <a:srgbClr val="0033CC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008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8170546" cy="553998"/>
          </a:xfrm>
        </p:spPr>
        <p:txBody>
          <a:bodyPr/>
          <a:lstStyle/>
          <a:p>
            <a:r>
              <a:rPr lang="fr-FR" sz="3600" kern="1200" spc="-5" dirty="0">
                <a:solidFill>
                  <a:srgbClr val="FFFFFF"/>
                </a:solidFill>
                <a:ea typeface="+mn-ea"/>
              </a:rPr>
              <a:t>Connecté à la Database SQL Server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890264-A1FF-0A6D-2736-68A448B65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780296"/>
            <a:ext cx="10896600" cy="41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6173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8170546" cy="553998"/>
          </a:xfrm>
        </p:spPr>
        <p:txBody>
          <a:bodyPr/>
          <a:lstStyle/>
          <a:p>
            <a:r>
              <a:rPr lang="fr-FR" sz="3600" kern="1200" spc="-5" dirty="0">
                <a:solidFill>
                  <a:srgbClr val="FFFFFF"/>
                </a:solidFill>
                <a:ea typeface="+mn-ea"/>
              </a:rPr>
              <a:t>Create Database SQL Server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13B41-D513-D46E-922D-A59A9D0BD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74333"/>
            <a:ext cx="10972800" cy="3669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2CB0C-B095-0EF9-664F-6BBAF4733A7A}"/>
              </a:ext>
            </a:extLst>
          </p:cNvPr>
          <p:cNvSpPr txBox="1"/>
          <p:nvPr/>
        </p:nvSpPr>
        <p:spPr>
          <a:xfrm>
            <a:off x="723899" y="1905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CREATE DATABASE </a:t>
            </a:r>
            <a:r>
              <a:rPr lang="en-US" dirty="0"/>
              <a:t>Sales;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358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8170546" cy="553998"/>
          </a:xfrm>
        </p:spPr>
        <p:txBody>
          <a:bodyPr/>
          <a:lstStyle/>
          <a:p>
            <a:r>
              <a:rPr lang="fr-FR" sz="3600" kern="1200" spc="-5" dirty="0">
                <a:solidFill>
                  <a:srgbClr val="FFFFFF"/>
                </a:solidFill>
                <a:ea typeface="+mn-ea"/>
              </a:rPr>
              <a:t>Create Tables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95F88F-5092-2D6F-9E55-2A484E4F8081}"/>
              </a:ext>
            </a:extLst>
          </p:cNvPr>
          <p:cNvSpPr txBox="1"/>
          <p:nvPr/>
        </p:nvSpPr>
        <p:spPr>
          <a:xfrm>
            <a:off x="152400" y="1796539"/>
            <a:ext cx="3657600" cy="420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Cree la table orders: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Orders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Order_ID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Order_Date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Ship_Date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Ship_Mode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Customer_ID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Product_ID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Sales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Quantity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Discount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Profit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Orders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C5F8E-B0F6-7D31-30E1-5815927F27A2}"/>
              </a:ext>
            </a:extLst>
          </p:cNvPr>
          <p:cNvSpPr txBox="1"/>
          <p:nvPr/>
        </p:nvSpPr>
        <p:spPr>
          <a:xfrm>
            <a:off x="3810000" y="1856211"/>
            <a:ext cx="4343402" cy="3906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Cree la table Customers: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Customer_Name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Segment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Country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states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Postal_Code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Region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0DE37-54AB-F6DD-B8E6-D202504AD3FE}"/>
              </a:ext>
            </a:extLst>
          </p:cNvPr>
          <p:cNvSpPr txBox="1"/>
          <p:nvPr/>
        </p:nvSpPr>
        <p:spPr>
          <a:xfrm>
            <a:off x="8136837" y="1538095"/>
            <a:ext cx="3886198" cy="244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Cree la table Products:</a:t>
            </a:r>
            <a:endParaRPr lang="en-US" sz="18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Products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Product_ID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Category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Sub_Category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Product_Name </a:t>
            </a:r>
            <a:r>
              <a:rPr lang="fr-F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fr-F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fr-F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fr-F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DDF74-5D5C-8FD4-C82B-127923E908D2}"/>
              </a:ext>
            </a:extLst>
          </p:cNvPr>
          <p:cNvSpPr txBox="1"/>
          <p:nvPr/>
        </p:nvSpPr>
        <p:spPr>
          <a:xfrm>
            <a:off x="8153402" y="4014662"/>
            <a:ext cx="3886198" cy="155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Cree la table People: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People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Region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547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5535" y="161416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726935" cy="1769745"/>
            <a:chOff x="0" y="0"/>
            <a:chExt cx="9431020" cy="176974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8" name="object 8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64437" y="799337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Plan</a:t>
            </a:r>
            <a:endParaRPr sz="2800" dirty="0"/>
          </a:p>
        </p:txBody>
      </p:sp>
      <p:sp>
        <p:nvSpPr>
          <p:cNvPr id="12" name="object 12"/>
          <p:cNvSpPr/>
          <p:nvPr/>
        </p:nvSpPr>
        <p:spPr>
          <a:xfrm>
            <a:off x="1043939" y="3060191"/>
            <a:ext cx="10034270" cy="0"/>
          </a:xfrm>
          <a:custGeom>
            <a:avLst/>
            <a:gdLst/>
            <a:ahLst/>
            <a:cxnLst/>
            <a:rect l="l" t="t" r="r" b="b"/>
            <a:pathLst>
              <a:path w="10034270">
                <a:moveTo>
                  <a:pt x="0" y="0"/>
                </a:moveTo>
                <a:lnTo>
                  <a:pt x="10034016" y="0"/>
                </a:lnTo>
              </a:path>
            </a:pathLst>
          </a:custGeom>
          <a:ln w="762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2288" y="2908152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4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9533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49067" y="297609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547" y="4304954"/>
            <a:ext cx="1205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rod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cti</a:t>
            </a:r>
            <a:r>
              <a:rPr sz="1600" b="1" spc="-15" dirty="0">
                <a:solidFill>
                  <a:srgbClr val="953334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953334"/>
                </a:solidFill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2262" y="3012370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29418" y="2872739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10455402" y="2935351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46488" y="4362450"/>
            <a:ext cx="152349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600" b="1" spc="-5" dirty="0">
                <a:solidFill>
                  <a:srgbClr val="3981B9"/>
                </a:solidFill>
                <a:latin typeface="Arial"/>
                <a:cs typeface="Arial"/>
              </a:rPr>
              <a:t>Co</a:t>
            </a:r>
            <a:r>
              <a:rPr lang="fr-FR" sz="1600" b="1" spc="-15" dirty="0">
                <a:solidFill>
                  <a:srgbClr val="3981B9"/>
                </a:solidFill>
                <a:latin typeface="Arial"/>
                <a:cs typeface="Arial"/>
              </a:rPr>
              <a:t>n</a:t>
            </a:r>
            <a:r>
              <a:rPr lang="fr-FR" sz="1600" b="1" spc="-5" dirty="0">
                <a:solidFill>
                  <a:srgbClr val="3981B9"/>
                </a:solidFill>
                <a:latin typeface="Arial"/>
                <a:cs typeface="Arial"/>
              </a:rPr>
              <a:t>clusion</a:t>
            </a:r>
            <a:endParaRPr lang="fr-FR" sz="16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50057" y="3542772"/>
            <a:ext cx="539749" cy="541274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2316364" y="4464162"/>
            <a:ext cx="133243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fr-FR" sz="1600" b="1" spc="-5" dirty="0">
                <a:solidFill>
                  <a:srgbClr val="8A81D2"/>
                </a:solidFill>
                <a:latin typeface="Arial"/>
                <a:cs typeface="Arial"/>
              </a:rPr>
              <a:t>Généralité et définition</a:t>
            </a:r>
            <a:endParaRPr lang="fr-FR"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00964" y="2889580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187451" y="0"/>
                </a:moveTo>
                <a:lnTo>
                  <a:pt x="137627" y="6697"/>
                </a:lnTo>
                <a:lnTo>
                  <a:pt x="92851" y="25597"/>
                </a:lnTo>
                <a:lnTo>
                  <a:pt x="54911" y="54911"/>
                </a:lnTo>
                <a:lnTo>
                  <a:pt x="25597" y="92851"/>
                </a:lnTo>
                <a:lnTo>
                  <a:pt x="6697" y="137627"/>
                </a:lnTo>
                <a:lnTo>
                  <a:pt x="0" y="187451"/>
                </a:lnTo>
                <a:lnTo>
                  <a:pt x="6697" y="237276"/>
                </a:lnTo>
                <a:lnTo>
                  <a:pt x="25597" y="282052"/>
                </a:lnTo>
                <a:lnTo>
                  <a:pt x="54911" y="319992"/>
                </a:lnTo>
                <a:lnTo>
                  <a:pt x="92851" y="349306"/>
                </a:lnTo>
                <a:lnTo>
                  <a:pt x="137627" y="368206"/>
                </a:lnTo>
                <a:lnTo>
                  <a:pt x="187451" y="374904"/>
                </a:lnTo>
                <a:lnTo>
                  <a:pt x="237276" y="368206"/>
                </a:lnTo>
                <a:lnTo>
                  <a:pt x="282052" y="349306"/>
                </a:lnTo>
                <a:lnTo>
                  <a:pt x="319992" y="319992"/>
                </a:lnTo>
                <a:lnTo>
                  <a:pt x="349306" y="282052"/>
                </a:lnTo>
                <a:lnTo>
                  <a:pt x="368206" y="237276"/>
                </a:lnTo>
                <a:lnTo>
                  <a:pt x="374903" y="187451"/>
                </a:lnTo>
                <a:lnTo>
                  <a:pt x="368206" y="137627"/>
                </a:lnTo>
                <a:lnTo>
                  <a:pt x="349306" y="92851"/>
                </a:lnTo>
                <a:lnTo>
                  <a:pt x="319992" y="54911"/>
                </a:lnTo>
                <a:lnTo>
                  <a:pt x="282052" y="25597"/>
                </a:lnTo>
                <a:lnTo>
                  <a:pt x="237276" y="6697"/>
                </a:lnTo>
                <a:lnTo>
                  <a:pt x="187451" y="0"/>
                </a:lnTo>
                <a:close/>
              </a:path>
            </a:pathLst>
          </a:custGeom>
          <a:solidFill>
            <a:srgbClr val="8A8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20036" y="2952192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08561" y="3510352"/>
            <a:ext cx="439420" cy="533400"/>
            <a:chOff x="3307079" y="3508247"/>
            <a:chExt cx="439420" cy="533400"/>
          </a:xfrm>
        </p:grpSpPr>
        <p:sp>
          <p:nvSpPr>
            <p:cNvPr id="33" name="object 33"/>
            <p:cNvSpPr/>
            <p:nvPr/>
          </p:nvSpPr>
          <p:spPr>
            <a:xfrm>
              <a:off x="3313175" y="3514343"/>
              <a:ext cx="426720" cy="521334"/>
            </a:xfrm>
            <a:custGeom>
              <a:avLst/>
              <a:gdLst/>
              <a:ahLst/>
              <a:cxnLst/>
              <a:rect l="l" t="t" r="r" b="b"/>
              <a:pathLst>
                <a:path w="426720" h="521335">
                  <a:moveTo>
                    <a:pt x="405384" y="492505"/>
                  </a:moveTo>
                  <a:lnTo>
                    <a:pt x="404749" y="496950"/>
                  </a:lnTo>
                  <a:lnTo>
                    <a:pt x="403478" y="501395"/>
                  </a:lnTo>
                  <a:lnTo>
                    <a:pt x="381126" y="521207"/>
                  </a:lnTo>
                  <a:lnTo>
                    <a:pt x="26797" y="521207"/>
                  </a:lnTo>
                  <a:lnTo>
                    <a:pt x="0" y="492505"/>
                  </a:lnTo>
                  <a:lnTo>
                    <a:pt x="0" y="48894"/>
                  </a:lnTo>
                  <a:lnTo>
                    <a:pt x="21716" y="26542"/>
                  </a:lnTo>
                  <a:lnTo>
                    <a:pt x="25526" y="25907"/>
                  </a:lnTo>
                </a:path>
                <a:path w="426720" h="521335">
                  <a:moveTo>
                    <a:pt x="426720" y="88010"/>
                  </a:moveTo>
                  <a:lnTo>
                    <a:pt x="426720" y="464184"/>
                  </a:lnTo>
                  <a:lnTo>
                    <a:pt x="426085" y="467994"/>
                  </a:lnTo>
                  <a:lnTo>
                    <a:pt x="424814" y="471931"/>
                  </a:lnTo>
                  <a:lnTo>
                    <a:pt x="406400" y="484631"/>
                  </a:lnTo>
                  <a:lnTo>
                    <a:pt x="52450" y="484631"/>
                  </a:lnTo>
                  <a:lnTo>
                    <a:pt x="32003" y="464184"/>
                  </a:lnTo>
                  <a:lnTo>
                    <a:pt x="32003" y="20446"/>
                  </a:lnTo>
                  <a:lnTo>
                    <a:pt x="48513" y="0"/>
                  </a:lnTo>
                  <a:lnTo>
                    <a:pt x="52450" y="0"/>
                  </a:lnTo>
                  <a:lnTo>
                    <a:pt x="338836" y="0"/>
                  </a:lnTo>
                </a:path>
                <a:path w="426720" h="521335">
                  <a:moveTo>
                    <a:pt x="237744" y="342899"/>
                  </a:moveTo>
                  <a:lnTo>
                    <a:pt x="97536" y="342899"/>
                  </a:lnTo>
                </a:path>
                <a:path w="426720" h="521335">
                  <a:moveTo>
                    <a:pt x="365760" y="284987"/>
                  </a:moveTo>
                  <a:lnTo>
                    <a:pt x="97536" y="284987"/>
                  </a:lnTo>
                </a:path>
                <a:path w="426720" h="521335">
                  <a:moveTo>
                    <a:pt x="365760" y="227075"/>
                  </a:moveTo>
                  <a:lnTo>
                    <a:pt x="97536" y="227075"/>
                  </a:lnTo>
                </a:path>
                <a:path w="426720" h="521335">
                  <a:moveTo>
                    <a:pt x="365760" y="169163"/>
                  </a:moveTo>
                  <a:lnTo>
                    <a:pt x="97536" y="169163"/>
                  </a:lnTo>
                </a:path>
              </a:pathLst>
            </a:custGeom>
            <a:ln w="12192">
              <a:solidFill>
                <a:srgbClr val="5257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646931" y="3508247"/>
              <a:ext cx="99060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96386" y="4342678"/>
            <a:ext cx="16009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600" b="1" spc="-10" dirty="0">
                <a:solidFill>
                  <a:srgbClr val="D79F39"/>
                </a:solidFill>
                <a:latin typeface="Arial"/>
                <a:cs typeface="Arial"/>
              </a:rPr>
              <a:t>Réalisation</a:t>
            </a:r>
            <a:endParaRPr lang="fr-FR" sz="1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63002" y="293535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89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5" y="349306"/>
                </a:lnTo>
                <a:lnTo>
                  <a:pt x="137054" y="368206"/>
                </a:lnTo>
                <a:lnTo>
                  <a:pt x="186689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79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3" y="25597"/>
                </a:lnTo>
                <a:lnTo>
                  <a:pt x="236325" y="6697"/>
                </a:lnTo>
                <a:lnTo>
                  <a:pt x="186689" y="0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88986" y="299796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174026" y="3532759"/>
            <a:ext cx="760730" cy="568960"/>
            <a:chOff x="8243316" y="3470147"/>
            <a:chExt cx="760730" cy="568960"/>
          </a:xfrm>
        </p:grpSpPr>
        <p:sp>
          <p:nvSpPr>
            <p:cNvPr id="47" name="object 47"/>
            <p:cNvSpPr/>
            <p:nvPr/>
          </p:nvSpPr>
          <p:spPr>
            <a:xfrm>
              <a:off x="8249412" y="3476243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481584" y="208660"/>
                  </a:moveTo>
                  <a:lnTo>
                    <a:pt x="428752" y="203326"/>
                  </a:lnTo>
                  <a:lnTo>
                    <a:pt x="426085" y="192785"/>
                  </a:lnTo>
                  <a:lnTo>
                    <a:pt x="421767" y="182244"/>
                  </a:lnTo>
                  <a:lnTo>
                    <a:pt x="417322" y="171703"/>
                  </a:lnTo>
                  <a:lnTo>
                    <a:pt x="411988" y="162051"/>
                  </a:lnTo>
                  <a:lnTo>
                    <a:pt x="444627" y="120650"/>
                  </a:lnTo>
                  <a:lnTo>
                    <a:pt x="447167" y="117093"/>
                  </a:lnTo>
                  <a:lnTo>
                    <a:pt x="448945" y="112648"/>
                  </a:lnTo>
                  <a:lnTo>
                    <a:pt x="449834" y="108330"/>
                  </a:lnTo>
                  <a:lnTo>
                    <a:pt x="449834" y="102996"/>
                  </a:lnTo>
                  <a:lnTo>
                    <a:pt x="418211" y="61594"/>
                  </a:lnTo>
                  <a:lnTo>
                    <a:pt x="414655" y="58927"/>
                  </a:lnTo>
                  <a:lnTo>
                    <a:pt x="410210" y="56387"/>
                  </a:lnTo>
                  <a:lnTo>
                    <a:pt x="405892" y="54609"/>
                  </a:lnTo>
                  <a:lnTo>
                    <a:pt x="401447" y="54609"/>
                  </a:lnTo>
                  <a:lnTo>
                    <a:pt x="396113" y="54609"/>
                  </a:lnTo>
                  <a:lnTo>
                    <a:pt x="391795" y="55498"/>
                  </a:lnTo>
                  <a:lnTo>
                    <a:pt x="387350" y="57276"/>
                  </a:lnTo>
                  <a:lnTo>
                    <a:pt x="383794" y="59816"/>
                  </a:lnTo>
                  <a:lnTo>
                    <a:pt x="342519" y="92455"/>
                  </a:lnTo>
                  <a:lnTo>
                    <a:pt x="332740" y="87121"/>
                  </a:lnTo>
                  <a:lnTo>
                    <a:pt x="322199" y="82803"/>
                  </a:lnTo>
                  <a:lnTo>
                    <a:pt x="311658" y="78358"/>
                  </a:lnTo>
                  <a:lnTo>
                    <a:pt x="301117" y="74802"/>
                  </a:lnTo>
                  <a:lnTo>
                    <a:pt x="294894" y="22859"/>
                  </a:lnTo>
                  <a:lnTo>
                    <a:pt x="282575" y="4444"/>
                  </a:lnTo>
                  <a:lnTo>
                    <a:pt x="279019" y="1777"/>
                  </a:lnTo>
                  <a:lnTo>
                    <a:pt x="273812" y="888"/>
                  </a:lnTo>
                  <a:lnTo>
                    <a:pt x="269367" y="0"/>
                  </a:lnTo>
                  <a:lnTo>
                    <a:pt x="234188" y="0"/>
                  </a:lnTo>
                  <a:lnTo>
                    <a:pt x="229743" y="888"/>
                  </a:lnTo>
                  <a:lnTo>
                    <a:pt x="225425" y="1777"/>
                  </a:lnTo>
                  <a:lnTo>
                    <a:pt x="202438" y="74802"/>
                  </a:lnTo>
                  <a:lnTo>
                    <a:pt x="191897" y="78358"/>
                  </a:lnTo>
                  <a:lnTo>
                    <a:pt x="181356" y="82803"/>
                  </a:lnTo>
                  <a:lnTo>
                    <a:pt x="171704" y="87121"/>
                  </a:lnTo>
                  <a:lnTo>
                    <a:pt x="162052" y="92455"/>
                  </a:lnTo>
                  <a:lnTo>
                    <a:pt x="120650" y="59816"/>
                  </a:lnTo>
                  <a:lnTo>
                    <a:pt x="116205" y="57276"/>
                  </a:lnTo>
                  <a:lnTo>
                    <a:pt x="111887" y="55498"/>
                  </a:lnTo>
                  <a:lnTo>
                    <a:pt x="107442" y="54609"/>
                  </a:lnTo>
                  <a:lnTo>
                    <a:pt x="102997" y="54609"/>
                  </a:lnTo>
                  <a:lnTo>
                    <a:pt x="98552" y="54609"/>
                  </a:lnTo>
                  <a:lnTo>
                    <a:pt x="93345" y="56387"/>
                  </a:lnTo>
                  <a:lnTo>
                    <a:pt x="89789" y="58927"/>
                  </a:lnTo>
                  <a:lnTo>
                    <a:pt x="86233" y="61594"/>
                  </a:lnTo>
                  <a:lnTo>
                    <a:pt x="61595" y="86232"/>
                  </a:lnTo>
                  <a:lnTo>
                    <a:pt x="58166" y="89788"/>
                  </a:lnTo>
                  <a:lnTo>
                    <a:pt x="56388" y="94233"/>
                  </a:lnTo>
                  <a:lnTo>
                    <a:pt x="54610" y="98551"/>
                  </a:lnTo>
                  <a:lnTo>
                    <a:pt x="53721" y="102996"/>
                  </a:lnTo>
                  <a:lnTo>
                    <a:pt x="53721" y="108330"/>
                  </a:lnTo>
                  <a:lnTo>
                    <a:pt x="54610" y="112648"/>
                  </a:lnTo>
                  <a:lnTo>
                    <a:pt x="56388" y="117093"/>
                  </a:lnTo>
                  <a:lnTo>
                    <a:pt x="58928" y="120650"/>
                  </a:lnTo>
                  <a:lnTo>
                    <a:pt x="91567" y="162051"/>
                  </a:lnTo>
                  <a:lnTo>
                    <a:pt x="86233" y="171703"/>
                  </a:lnTo>
                  <a:lnTo>
                    <a:pt x="81915" y="182244"/>
                  </a:lnTo>
                  <a:lnTo>
                    <a:pt x="78359" y="192785"/>
                  </a:lnTo>
                  <a:lnTo>
                    <a:pt x="74803" y="203326"/>
                  </a:lnTo>
                  <a:lnTo>
                    <a:pt x="22860" y="208660"/>
                  </a:lnTo>
                  <a:lnTo>
                    <a:pt x="18542" y="210438"/>
                  </a:lnTo>
                  <a:lnTo>
                    <a:pt x="14097" y="212216"/>
                  </a:lnTo>
                  <a:lnTo>
                    <a:pt x="0" y="230631"/>
                  </a:lnTo>
                  <a:lnTo>
                    <a:pt x="0" y="235076"/>
                  </a:lnTo>
                  <a:lnTo>
                    <a:pt x="0" y="269366"/>
                  </a:lnTo>
                  <a:lnTo>
                    <a:pt x="0" y="274700"/>
                  </a:lnTo>
                  <a:lnTo>
                    <a:pt x="1778" y="279018"/>
                  </a:lnTo>
                  <a:lnTo>
                    <a:pt x="74803" y="302005"/>
                  </a:lnTo>
                  <a:lnTo>
                    <a:pt x="78359" y="312546"/>
                  </a:lnTo>
                  <a:lnTo>
                    <a:pt x="81915" y="322198"/>
                  </a:lnTo>
                  <a:lnTo>
                    <a:pt x="86233" y="332739"/>
                  </a:lnTo>
                  <a:lnTo>
                    <a:pt x="91567" y="342391"/>
                  </a:lnTo>
                  <a:lnTo>
                    <a:pt x="58928" y="383793"/>
                  </a:lnTo>
                  <a:lnTo>
                    <a:pt x="56388" y="388238"/>
                  </a:lnTo>
                  <a:lnTo>
                    <a:pt x="54610" y="392683"/>
                  </a:lnTo>
                  <a:lnTo>
                    <a:pt x="53721" y="397001"/>
                  </a:lnTo>
                  <a:lnTo>
                    <a:pt x="53721" y="401446"/>
                  </a:lnTo>
                  <a:lnTo>
                    <a:pt x="54610" y="405891"/>
                  </a:lnTo>
                  <a:lnTo>
                    <a:pt x="56388" y="410209"/>
                  </a:lnTo>
                  <a:lnTo>
                    <a:pt x="58166" y="414654"/>
                  </a:lnTo>
                  <a:lnTo>
                    <a:pt x="61595" y="418210"/>
                  </a:lnTo>
                  <a:lnTo>
                    <a:pt x="86233" y="442848"/>
                  </a:lnTo>
                  <a:lnTo>
                    <a:pt x="89789" y="446277"/>
                  </a:lnTo>
                  <a:lnTo>
                    <a:pt x="93345" y="448055"/>
                  </a:lnTo>
                  <a:lnTo>
                    <a:pt x="98552" y="449833"/>
                  </a:lnTo>
                  <a:lnTo>
                    <a:pt x="102997" y="450722"/>
                  </a:lnTo>
                  <a:lnTo>
                    <a:pt x="107442" y="450722"/>
                  </a:lnTo>
                  <a:lnTo>
                    <a:pt x="111887" y="448944"/>
                  </a:lnTo>
                  <a:lnTo>
                    <a:pt x="116205" y="447166"/>
                  </a:lnTo>
                  <a:lnTo>
                    <a:pt x="120650" y="445515"/>
                  </a:lnTo>
                  <a:lnTo>
                    <a:pt x="162052" y="412876"/>
                  </a:lnTo>
                  <a:lnTo>
                    <a:pt x="171704" y="417321"/>
                  </a:lnTo>
                  <a:lnTo>
                    <a:pt x="181356" y="422528"/>
                  </a:lnTo>
                  <a:lnTo>
                    <a:pt x="191897" y="426084"/>
                  </a:lnTo>
                  <a:lnTo>
                    <a:pt x="202438" y="429640"/>
                  </a:lnTo>
                  <a:lnTo>
                    <a:pt x="208661" y="481583"/>
                  </a:lnTo>
                  <a:lnTo>
                    <a:pt x="209550" y="485901"/>
                  </a:lnTo>
                  <a:lnTo>
                    <a:pt x="211328" y="490346"/>
                  </a:lnTo>
                  <a:lnTo>
                    <a:pt x="213995" y="494791"/>
                  </a:lnTo>
                  <a:lnTo>
                    <a:pt x="217424" y="498220"/>
                  </a:lnTo>
                  <a:lnTo>
                    <a:pt x="220980" y="500887"/>
                  </a:lnTo>
                  <a:lnTo>
                    <a:pt x="225425" y="502665"/>
                  </a:lnTo>
                  <a:lnTo>
                    <a:pt x="229743" y="504443"/>
                  </a:lnTo>
                  <a:lnTo>
                    <a:pt x="234188" y="504443"/>
                  </a:lnTo>
                  <a:lnTo>
                    <a:pt x="269367" y="504443"/>
                  </a:lnTo>
                  <a:lnTo>
                    <a:pt x="273812" y="504443"/>
                  </a:lnTo>
                  <a:lnTo>
                    <a:pt x="279019" y="502665"/>
                  </a:lnTo>
                  <a:lnTo>
                    <a:pt x="301117" y="429640"/>
                  </a:lnTo>
                  <a:lnTo>
                    <a:pt x="311658" y="426084"/>
                  </a:lnTo>
                  <a:lnTo>
                    <a:pt x="322199" y="422528"/>
                  </a:lnTo>
                  <a:lnTo>
                    <a:pt x="332740" y="417321"/>
                  </a:lnTo>
                  <a:lnTo>
                    <a:pt x="342519" y="412876"/>
                  </a:lnTo>
                  <a:lnTo>
                    <a:pt x="383794" y="445515"/>
                  </a:lnTo>
                  <a:lnTo>
                    <a:pt x="387350" y="447166"/>
                  </a:lnTo>
                  <a:lnTo>
                    <a:pt x="391795" y="448944"/>
                  </a:lnTo>
                  <a:lnTo>
                    <a:pt x="396113" y="450722"/>
                  </a:lnTo>
                  <a:lnTo>
                    <a:pt x="401447" y="450722"/>
                  </a:lnTo>
                  <a:lnTo>
                    <a:pt x="405892" y="449833"/>
                  </a:lnTo>
                  <a:lnTo>
                    <a:pt x="410210" y="448055"/>
                  </a:lnTo>
                  <a:lnTo>
                    <a:pt x="414655" y="446277"/>
                  </a:lnTo>
                  <a:lnTo>
                    <a:pt x="418211" y="442848"/>
                  </a:lnTo>
                  <a:lnTo>
                    <a:pt x="442849" y="418210"/>
                  </a:lnTo>
                  <a:lnTo>
                    <a:pt x="445516" y="414654"/>
                  </a:lnTo>
                  <a:lnTo>
                    <a:pt x="448056" y="410209"/>
                  </a:lnTo>
                  <a:lnTo>
                    <a:pt x="448945" y="405891"/>
                  </a:lnTo>
                  <a:lnTo>
                    <a:pt x="449834" y="401446"/>
                  </a:lnTo>
                  <a:lnTo>
                    <a:pt x="449834" y="397001"/>
                  </a:lnTo>
                  <a:lnTo>
                    <a:pt x="448945" y="392683"/>
                  </a:lnTo>
                  <a:lnTo>
                    <a:pt x="447167" y="388238"/>
                  </a:lnTo>
                  <a:lnTo>
                    <a:pt x="444627" y="383793"/>
                  </a:lnTo>
                  <a:lnTo>
                    <a:pt x="411988" y="342391"/>
                  </a:lnTo>
                  <a:lnTo>
                    <a:pt x="417322" y="332739"/>
                  </a:lnTo>
                  <a:lnTo>
                    <a:pt x="421767" y="322198"/>
                  </a:lnTo>
                  <a:lnTo>
                    <a:pt x="426085" y="312546"/>
                  </a:lnTo>
                  <a:lnTo>
                    <a:pt x="428752" y="302005"/>
                  </a:lnTo>
                  <a:lnTo>
                    <a:pt x="481584" y="295782"/>
                  </a:lnTo>
                  <a:lnTo>
                    <a:pt x="504444" y="269366"/>
                  </a:lnTo>
                  <a:lnTo>
                    <a:pt x="504444" y="235076"/>
                  </a:lnTo>
                  <a:lnTo>
                    <a:pt x="503555" y="230631"/>
                  </a:lnTo>
                  <a:lnTo>
                    <a:pt x="502666" y="225424"/>
                  </a:lnTo>
                  <a:lnTo>
                    <a:pt x="499999" y="221868"/>
                  </a:lnTo>
                  <a:lnTo>
                    <a:pt x="497332" y="217423"/>
                  </a:lnTo>
                  <a:lnTo>
                    <a:pt x="493903" y="214756"/>
                  </a:lnTo>
                  <a:lnTo>
                    <a:pt x="490347" y="212216"/>
                  </a:lnTo>
                  <a:lnTo>
                    <a:pt x="485902" y="210438"/>
                  </a:lnTo>
                  <a:lnTo>
                    <a:pt x="481584" y="208660"/>
                  </a:lnTo>
                  <a:close/>
                </a:path>
              </a:pathLst>
            </a:custGeom>
            <a:ln w="12192">
              <a:solidFill>
                <a:srgbClr val="5257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413242" y="3640073"/>
              <a:ext cx="175895" cy="1767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711184" y="3745991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261874" y="77342"/>
                  </a:moveTo>
                  <a:lnTo>
                    <a:pt x="221488" y="86105"/>
                  </a:lnTo>
                  <a:lnTo>
                    <a:pt x="217043" y="80009"/>
                  </a:lnTo>
                  <a:lnTo>
                    <a:pt x="211836" y="74675"/>
                  </a:lnTo>
                  <a:lnTo>
                    <a:pt x="225806" y="35178"/>
                  </a:lnTo>
                  <a:lnTo>
                    <a:pt x="226695" y="32511"/>
                  </a:lnTo>
                  <a:lnTo>
                    <a:pt x="226695" y="29971"/>
                  </a:lnTo>
                  <a:lnTo>
                    <a:pt x="225806" y="24637"/>
                  </a:lnTo>
                  <a:lnTo>
                    <a:pt x="222376" y="20192"/>
                  </a:lnTo>
                  <a:lnTo>
                    <a:pt x="220599" y="17652"/>
                  </a:lnTo>
                  <a:lnTo>
                    <a:pt x="218821" y="16763"/>
                  </a:lnTo>
                  <a:lnTo>
                    <a:pt x="200406" y="7111"/>
                  </a:lnTo>
                  <a:lnTo>
                    <a:pt x="197739" y="6222"/>
                  </a:lnTo>
                  <a:lnTo>
                    <a:pt x="195072" y="6222"/>
                  </a:lnTo>
                  <a:lnTo>
                    <a:pt x="189865" y="6222"/>
                  </a:lnTo>
                  <a:lnTo>
                    <a:pt x="184531" y="8762"/>
                  </a:lnTo>
                  <a:lnTo>
                    <a:pt x="182752" y="10540"/>
                  </a:lnTo>
                  <a:lnTo>
                    <a:pt x="181101" y="12318"/>
                  </a:lnTo>
                  <a:lnTo>
                    <a:pt x="158115" y="47497"/>
                  </a:lnTo>
                  <a:lnTo>
                    <a:pt x="150241" y="46608"/>
                  </a:lnTo>
                  <a:lnTo>
                    <a:pt x="143256" y="46608"/>
                  </a:lnTo>
                  <a:lnTo>
                    <a:pt x="125730" y="8762"/>
                  </a:lnTo>
                  <a:lnTo>
                    <a:pt x="123951" y="6222"/>
                  </a:lnTo>
                  <a:lnTo>
                    <a:pt x="122174" y="4444"/>
                  </a:lnTo>
                  <a:lnTo>
                    <a:pt x="117729" y="1777"/>
                  </a:lnTo>
                  <a:lnTo>
                    <a:pt x="112522" y="0"/>
                  </a:lnTo>
                  <a:lnTo>
                    <a:pt x="109855" y="0"/>
                  </a:lnTo>
                  <a:lnTo>
                    <a:pt x="107188" y="888"/>
                  </a:lnTo>
                  <a:lnTo>
                    <a:pt x="87884" y="7111"/>
                  </a:lnTo>
                  <a:lnTo>
                    <a:pt x="85217" y="7873"/>
                  </a:lnTo>
                  <a:lnTo>
                    <a:pt x="82676" y="9651"/>
                  </a:lnTo>
                  <a:lnTo>
                    <a:pt x="79121" y="14096"/>
                  </a:lnTo>
                  <a:lnTo>
                    <a:pt x="77343" y="19430"/>
                  </a:lnTo>
                  <a:lnTo>
                    <a:pt x="77343" y="21970"/>
                  </a:lnTo>
                  <a:lnTo>
                    <a:pt x="77343" y="24637"/>
                  </a:lnTo>
                  <a:lnTo>
                    <a:pt x="86106" y="65912"/>
                  </a:lnTo>
                  <a:lnTo>
                    <a:pt x="80010" y="70357"/>
                  </a:lnTo>
                  <a:lnTo>
                    <a:pt x="74675" y="75564"/>
                  </a:lnTo>
                  <a:lnTo>
                    <a:pt x="36068" y="60705"/>
                  </a:lnTo>
                  <a:lnTo>
                    <a:pt x="33400" y="60705"/>
                  </a:lnTo>
                  <a:lnTo>
                    <a:pt x="29972" y="59816"/>
                  </a:lnTo>
                  <a:lnTo>
                    <a:pt x="7874" y="86105"/>
                  </a:lnTo>
                  <a:lnTo>
                    <a:pt x="6985" y="88772"/>
                  </a:lnTo>
                  <a:lnTo>
                    <a:pt x="6223" y="91439"/>
                  </a:lnTo>
                  <a:lnTo>
                    <a:pt x="6985" y="97535"/>
                  </a:lnTo>
                  <a:lnTo>
                    <a:pt x="8763" y="101980"/>
                  </a:lnTo>
                  <a:lnTo>
                    <a:pt x="10541" y="104647"/>
                  </a:lnTo>
                  <a:lnTo>
                    <a:pt x="13208" y="106425"/>
                  </a:lnTo>
                  <a:lnTo>
                    <a:pt x="48387" y="129158"/>
                  </a:lnTo>
                  <a:lnTo>
                    <a:pt x="47498" y="136270"/>
                  </a:lnTo>
                  <a:lnTo>
                    <a:pt x="46609" y="144144"/>
                  </a:lnTo>
                  <a:lnTo>
                    <a:pt x="8763" y="161670"/>
                  </a:lnTo>
                  <a:lnTo>
                    <a:pt x="6985" y="162559"/>
                  </a:lnTo>
                  <a:lnTo>
                    <a:pt x="4445" y="164337"/>
                  </a:lnTo>
                  <a:lnTo>
                    <a:pt x="1777" y="169671"/>
                  </a:lnTo>
                  <a:lnTo>
                    <a:pt x="0" y="174878"/>
                  </a:lnTo>
                  <a:lnTo>
                    <a:pt x="889" y="177545"/>
                  </a:lnTo>
                  <a:lnTo>
                    <a:pt x="889" y="180212"/>
                  </a:lnTo>
                  <a:lnTo>
                    <a:pt x="7874" y="199516"/>
                  </a:lnTo>
                  <a:lnTo>
                    <a:pt x="8763" y="201294"/>
                  </a:lnTo>
                  <a:lnTo>
                    <a:pt x="10541" y="203834"/>
                  </a:lnTo>
                  <a:lnTo>
                    <a:pt x="14097" y="207390"/>
                  </a:lnTo>
                  <a:lnTo>
                    <a:pt x="19304" y="209168"/>
                  </a:lnTo>
                  <a:lnTo>
                    <a:pt x="21971" y="209168"/>
                  </a:lnTo>
                  <a:lnTo>
                    <a:pt x="24638" y="209168"/>
                  </a:lnTo>
                  <a:lnTo>
                    <a:pt x="65913" y="200405"/>
                  </a:lnTo>
                  <a:lnTo>
                    <a:pt x="70358" y="206501"/>
                  </a:lnTo>
                  <a:lnTo>
                    <a:pt x="75565" y="211835"/>
                  </a:lnTo>
                  <a:lnTo>
                    <a:pt x="61468" y="251332"/>
                  </a:lnTo>
                  <a:lnTo>
                    <a:pt x="60706" y="253999"/>
                  </a:lnTo>
                  <a:lnTo>
                    <a:pt x="60706" y="256666"/>
                  </a:lnTo>
                  <a:lnTo>
                    <a:pt x="61468" y="261873"/>
                  </a:lnTo>
                  <a:lnTo>
                    <a:pt x="64135" y="266318"/>
                  </a:lnTo>
                  <a:lnTo>
                    <a:pt x="66801" y="268096"/>
                  </a:lnTo>
                  <a:lnTo>
                    <a:pt x="68580" y="269747"/>
                  </a:lnTo>
                  <a:lnTo>
                    <a:pt x="86995" y="278510"/>
                  </a:lnTo>
                  <a:lnTo>
                    <a:pt x="89662" y="280288"/>
                  </a:lnTo>
                  <a:lnTo>
                    <a:pt x="92329" y="280288"/>
                  </a:lnTo>
                  <a:lnTo>
                    <a:pt x="97536" y="280288"/>
                  </a:lnTo>
                  <a:lnTo>
                    <a:pt x="102870" y="277748"/>
                  </a:lnTo>
                  <a:lnTo>
                    <a:pt x="104648" y="275970"/>
                  </a:lnTo>
                  <a:lnTo>
                    <a:pt x="106299" y="274192"/>
                  </a:lnTo>
                  <a:lnTo>
                    <a:pt x="129159" y="239013"/>
                  </a:lnTo>
                  <a:lnTo>
                    <a:pt x="137160" y="239902"/>
                  </a:lnTo>
                  <a:lnTo>
                    <a:pt x="144145" y="239902"/>
                  </a:lnTo>
                  <a:lnTo>
                    <a:pt x="161671" y="277748"/>
                  </a:lnTo>
                  <a:lnTo>
                    <a:pt x="163449" y="280288"/>
                  </a:lnTo>
                  <a:lnTo>
                    <a:pt x="165226" y="282066"/>
                  </a:lnTo>
                  <a:lnTo>
                    <a:pt x="169672" y="284733"/>
                  </a:lnTo>
                  <a:lnTo>
                    <a:pt x="174879" y="286511"/>
                  </a:lnTo>
                  <a:lnTo>
                    <a:pt x="177546" y="286511"/>
                  </a:lnTo>
                  <a:lnTo>
                    <a:pt x="180086" y="285622"/>
                  </a:lnTo>
                  <a:lnTo>
                    <a:pt x="199517" y="279526"/>
                  </a:lnTo>
                  <a:lnTo>
                    <a:pt x="202184" y="278510"/>
                  </a:lnTo>
                  <a:lnTo>
                    <a:pt x="203835" y="276859"/>
                  </a:lnTo>
                  <a:lnTo>
                    <a:pt x="207391" y="272414"/>
                  </a:lnTo>
                  <a:lnTo>
                    <a:pt x="210058" y="267207"/>
                  </a:lnTo>
                  <a:lnTo>
                    <a:pt x="210058" y="264540"/>
                  </a:lnTo>
                  <a:lnTo>
                    <a:pt x="210058" y="261873"/>
                  </a:lnTo>
                  <a:lnTo>
                    <a:pt x="201295" y="220598"/>
                  </a:lnTo>
                  <a:lnTo>
                    <a:pt x="206501" y="216153"/>
                  </a:lnTo>
                  <a:lnTo>
                    <a:pt x="212598" y="210946"/>
                  </a:lnTo>
                  <a:lnTo>
                    <a:pt x="251333" y="225805"/>
                  </a:lnTo>
                  <a:lnTo>
                    <a:pt x="254000" y="225805"/>
                  </a:lnTo>
                  <a:lnTo>
                    <a:pt x="256540" y="226821"/>
                  </a:lnTo>
                  <a:lnTo>
                    <a:pt x="279400" y="199516"/>
                  </a:lnTo>
                  <a:lnTo>
                    <a:pt x="280289" y="197738"/>
                  </a:lnTo>
                  <a:lnTo>
                    <a:pt x="281177" y="194182"/>
                  </a:lnTo>
                  <a:lnTo>
                    <a:pt x="280289" y="188975"/>
                  </a:lnTo>
                  <a:lnTo>
                    <a:pt x="277749" y="184530"/>
                  </a:lnTo>
                  <a:lnTo>
                    <a:pt x="275971" y="181863"/>
                  </a:lnTo>
                  <a:lnTo>
                    <a:pt x="274193" y="180212"/>
                  </a:lnTo>
                  <a:lnTo>
                    <a:pt x="239014" y="157352"/>
                  </a:lnTo>
                  <a:lnTo>
                    <a:pt x="239902" y="150367"/>
                  </a:lnTo>
                  <a:lnTo>
                    <a:pt x="239902" y="142366"/>
                  </a:lnTo>
                  <a:lnTo>
                    <a:pt x="277749" y="124840"/>
                  </a:lnTo>
                  <a:lnTo>
                    <a:pt x="280289" y="123951"/>
                  </a:lnTo>
                  <a:lnTo>
                    <a:pt x="282956" y="122173"/>
                  </a:lnTo>
                  <a:lnTo>
                    <a:pt x="285623" y="116839"/>
                  </a:lnTo>
                  <a:lnTo>
                    <a:pt x="286512" y="111632"/>
                  </a:lnTo>
                  <a:lnTo>
                    <a:pt x="286512" y="108965"/>
                  </a:lnTo>
                  <a:lnTo>
                    <a:pt x="286512" y="106425"/>
                  </a:lnTo>
                  <a:lnTo>
                    <a:pt x="279400" y="86994"/>
                  </a:lnTo>
                  <a:lnTo>
                    <a:pt x="278511" y="84327"/>
                  </a:lnTo>
                  <a:lnTo>
                    <a:pt x="276860" y="82676"/>
                  </a:lnTo>
                  <a:lnTo>
                    <a:pt x="272415" y="79120"/>
                  </a:lnTo>
                  <a:lnTo>
                    <a:pt x="268097" y="77342"/>
                  </a:lnTo>
                  <a:lnTo>
                    <a:pt x="265430" y="77342"/>
                  </a:lnTo>
                  <a:lnTo>
                    <a:pt x="261874" y="77342"/>
                  </a:lnTo>
                  <a:close/>
                </a:path>
              </a:pathLst>
            </a:custGeom>
            <a:ln w="12192">
              <a:solidFill>
                <a:srgbClr val="52575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788527" y="3822572"/>
              <a:ext cx="132588" cy="1333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1" name="object 51"/>
          <p:cNvSpPr/>
          <p:nvPr/>
        </p:nvSpPr>
        <p:spPr>
          <a:xfrm>
            <a:off x="10216642" y="3470147"/>
            <a:ext cx="551815" cy="502920"/>
          </a:xfrm>
          <a:custGeom>
            <a:avLst/>
            <a:gdLst/>
            <a:ahLst/>
            <a:cxnLst/>
            <a:rect l="l" t="t" r="r" b="b"/>
            <a:pathLst>
              <a:path w="551815" h="502920">
                <a:moveTo>
                  <a:pt x="275844" y="0"/>
                </a:moveTo>
                <a:lnTo>
                  <a:pt x="261747" y="0"/>
                </a:lnTo>
                <a:lnTo>
                  <a:pt x="247523" y="888"/>
                </a:lnTo>
                <a:lnTo>
                  <a:pt x="206882" y="6603"/>
                </a:lnTo>
                <a:lnTo>
                  <a:pt x="181101" y="14224"/>
                </a:lnTo>
                <a:lnTo>
                  <a:pt x="168655" y="18287"/>
                </a:lnTo>
                <a:lnTo>
                  <a:pt x="156209" y="22478"/>
                </a:lnTo>
                <a:lnTo>
                  <a:pt x="144525" y="28321"/>
                </a:lnTo>
                <a:lnTo>
                  <a:pt x="132969" y="33274"/>
                </a:lnTo>
                <a:lnTo>
                  <a:pt x="90550" y="60832"/>
                </a:lnTo>
                <a:lnTo>
                  <a:pt x="54863" y="94106"/>
                </a:lnTo>
                <a:lnTo>
                  <a:pt x="47371" y="103250"/>
                </a:lnTo>
                <a:lnTo>
                  <a:pt x="39877" y="112394"/>
                </a:lnTo>
                <a:lnTo>
                  <a:pt x="16636" y="154050"/>
                </a:lnTo>
                <a:lnTo>
                  <a:pt x="5842" y="187325"/>
                </a:lnTo>
                <a:lnTo>
                  <a:pt x="3301" y="199008"/>
                </a:lnTo>
                <a:lnTo>
                  <a:pt x="1650" y="210693"/>
                </a:lnTo>
                <a:lnTo>
                  <a:pt x="0" y="222376"/>
                </a:lnTo>
                <a:lnTo>
                  <a:pt x="0" y="234822"/>
                </a:lnTo>
                <a:lnTo>
                  <a:pt x="0" y="247269"/>
                </a:lnTo>
                <a:lnTo>
                  <a:pt x="1650" y="260603"/>
                </a:lnTo>
                <a:lnTo>
                  <a:pt x="3301" y="273176"/>
                </a:lnTo>
                <a:lnTo>
                  <a:pt x="6730" y="284733"/>
                </a:lnTo>
                <a:lnTo>
                  <a:pt x="10032" y="297306"/>
                </a:lnTo>
                <a:lnTo>
                  <a:pt x="30733" y="343026"/>
                </a:lnTo>
                <a:lnTo>
                  <a:pt x="45720" y="363854"/>
                </a:lnTo>
                <a:lnTo>
                  <a:pt x="53212" y="373888"/>
                </a:lnTo>
                <a:lnTo>
                  <a:pt x="62356" y="383031"/>
                </a:lnTo>
                <a:lnTo>
                  <a:pt x="71500" y="392175"/>
                </a:lnTo>
                <a:lnTo>
                  <a:pt x="81406" y="401319"/>
                </a:lnTo>
                <a:lnTo>
                  <a:pt x="91439" y="409701"/>
                </a:lnTo>
                <a:lnTo>
                  <a:pt x="84708" y="422147"/>
                </a:lnTo>
                <a:lnTo>
                  <a:pt x="77343" y="434594"/>
                </a:lnTo>
                <a:lnTo>
                  <a:pt x="46608" y="472947"/>
                </a:lnTo>
                <a:lnTo>
                  <a:pt x="32384" y="483743"/>
                </a:lnTo>
                <a:lnTo>
                  <a:pt x="24892" y="488822"/>
                </a:lnTo>
                <a:lnTo>
                  <a:pt x="17525" y="493775"/>
                </a:lnTo>
                <a:lnTo>
                  <a:pt x="9144" y="497077"/>
                </a:lnTo>
                <a:lnTo>
                  <a:pt x="0" y="501269"/>
                </a:lnTo>
                <a:lnTo>
                  <a:pt x="4191" y="501269"/>
                </a:lnTo>
                <a:lnTo>
                  <a:pt x="16636" y="502919"/>
                </a:lnTo>
                <a:lnTo>
                  <a:pt x="34925" y="502919"/>
                </a:lnTo>
                <a:lnTo>
                  <a:pt x="46608" y="502919"/>
                </a:lnTo>
                <a:lnTo>
                  <a:pt x="58166" y="502157"/>
                </a:lnTo>
                <a:lnTo>
                  <a:pt x="98932" y="492887"/>
                </a:lnTo>
                <a:lnTo>
                  <a:pt x="142112" y="472947"/>
                </a:lnTo>
                <a:lnTo>
                  <a:pt x="169545" y="451357"/>
                </a:lnTo>
                <a:lnTo>
                  <a:pt x="181991" y="455421"/>
                </a:lnTo>
                <a:lnTo>
                  <a:pt x="194436" y="459613"/>
                </a:lnTo>
                <a:lnTo>
                  <a:pt x="207645" y="462152"/>
                </a:lnTo>
                <a:lnTo>
                  <a:pt x="220979" y="464693"/>
                </a:lnTo>
                <a:lnTo>
                  <a:pt x="234314" y="467106"/>
                </a:lnTo>
                <a:lnTo>
                  <a:pt x="247523" y="468756"/>
                </a:lnTo>
                <a:lnTo>
                  <a:pt x="261747" y="469645"/>
                </a:lnTo>
                <a:lnTo>
                  <a:pt x="275844" y="469645"/>
                </a:lnTo>
                <a:lnTo>
                  <a:pt x="289941" y="469645"/>
                </a:lnTo>
                <a:lnTo>
                  <a:pt x="304164" y="468756"/>
                </a:lnTo>
                <a:lnTo>
                  <a:pt x="344804" y="462152"/>
                </a:lnTo>
                <a:lnTo>
                  <a:pt x="383031" y="451357"/>
                </a:lnTo>
                <a:lnTo>
                  <a:pt x="418719" y="435482"/>
                </a:lnTo>
                <a:lnTo>
                  <a:pt x="430402" y="429640"/>
                </a:lnTo>
                <a:lnTo>
                  <a:pt x="441198" y="423037"/>
                </a:lnTo>
                <a:lnTo>
                  <a:pt x="451103" y="416306"/>
                </a:lnTo>
                <a:lnTo>
                  <a:pt x="461136" y="408813"/>
                </a:lnTo>
                <a:lnTo>
                  <a:pt x="471043" y="400557"/>
                </a:lnTo>
                <a:lnTo>
                  <a:pt x="480186" y="393064"/>
                </a:lnTo>
                <a:lnTo>
                  <a:pt x="488569" y="383794"/>
                </a:lnTo>
                <a:lnTo>
                  <a:pt x="496824" y="375538"/>
                </a:lnTo>
                <a:lnTo>
                  <a:pt x="504317" y="366394"/>
                </a:lnTo>
                <a:lnTo>
                  <a:pt x="530098" y="326389"/>
                </a:lnTo>
                <a:lnTo>
                  <a:pt x="545846" y="282320"/>
                </a:lnTo>
                <a:lnTo>
                  <a:pt x="551687" y="246506"/>
                </a:lnTo>
                <a:lnTo>
                  <a:pt x="551687" y="234822"/>
                </a:lnTo>
                <a:lnTo>
                  <a:pt x="551687" y="222376"/>
                </a:lnTo>
                <a:lnTo>
                  <a:pt x="550036" y="210693"/>
                </a:lnTo>
                <a:lnTo>
                  <a:pt x="548385" y="199008"/>
                </a:lnTo>
                <a:lnTo>
                  <a:pt x="535051" y="154050"/>
                </a:lnTo>
                <a:lnTo>
                  <a:pt x="511809" y="112394"/>
                </a:lnTo>
                <a:lnTo>
                  <a:pt x="480186" y="76580"/>
                </a:lnTo>
                <a:lnTo>
                  <a:pt x="441198" y="46609"/>
                </a:lnTo>
                <a:lnTo>
                  <a:pt x="407161" y="28321"/>
                </a:lnTo>
                <a:lnTo>
                  <a:pt x="395477" y="22478"/>
                </a:lnTo>
                <a:lnTo>
                  <a:pt x="383031" y="18287"/>
                </a:lnTo>
                <a:lnTo>
                  <a:pt x="370585" y="14224"/>
                </a:lnTo>
                <a:lnTo>
                  <a:pt x="358139" y="10032"/>
                </a:lnTo>
                <a:lnTo>
                  <a:pt x="318261" y="2539"/>
                </a:lnTo>
                <a:lnTo>
                  <a:pt x="289941" y="0"/>
                </a:lnTo>
                <a:lnTo>
                  <a:pt x="275844" y="0"/>
                </a:lnTo>
                <a:close/>
              </a:path>
            </a:pathLst>
          </a:custGeom>
          <a:ln w="12192">
            <a:solidFill>
              <a:srgbClr val="52575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9" name="object 19"/>
          <p:cNvSpPr/>
          <p:nvPr/>
        </p:nvSpPr>
        <p:spPr>
          <a:xfrm>
            <a:off x="4597941" y="2935351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6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56A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23926" y="2997963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2234" y="4279412"/>
            <a:ext cx="141357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fr-FR" sz="1600" b="1" spc="-5" dirty="0">
                <a:solidFill>
                  <a:srgbClr val="56A7B5"/>
                </a:solidFill>
                <a:latin typeface="Arial"/>
                <a:cs typeface="Arial"/>
              </a:rPr>
              <a:t>problématique et solutions</a:t>
            </a:r>
            <a:endParaRPr lang="fr-FR" sz="1600" dirty="0">
              <a:latin typeface="Arial"/>
              <a:cs typeface="Arial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8864816-B819-47CF-AB55-F6BFDFD3EF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3395565"/>
            <a:ext cx="727074" cy="750847"/>
          </a:xfrm>
          <a:prstGeom prst="rect">
            <a:avLst/>
          </a:prstGeom>
        </p:spPr>
      </p:pic>
      <p:sp>
        <p:nvSpPr>
          <p:cNvPr id="40" name="object 22">
            <a:extLst>
              <a:ext uri="{FF2B5EF4-FFF2-40B4-BE49-F238E27FC236}">
                <a16:creationId xmlns:a16="http://schemas.microsoft.com/office/drawing/2014/main" id="{066F1AA3-AD67-71A9-9C2F-24200B112B7F}"/>
              </a:ext>
            </a:extLst>
          </p:cNvPr>
          <p:cNvSpPr/>
          <p:nvPr/>
        </p:nvSpPr>
        <p:spPr>
          <a:xfrm>
            <a:off x="6417069" y="2921978"/>
            <a:ext cx="373380" cy="375285"/>
          </a:xfrm>
          <a:custGeom>
            <a:avLst/>
            <a:gdLst/>
            <a:ahLst/>
            <a:cxnLst/>
            <a:rect l="l" t="t" r="r" b="b"/>
            <a:pathLst>
              <a:path w="373379" h="375285">
                <a:moveTo>
                  <a:pt x="186690" y="0"/>
                </a:moveTo>
                <a:lnTo>
                  <a:pt x="137054" y="6697"/>
                </a:lnTo>
                <a:lnTo>
                  <a:pt x="92455" y="25597"/>
                </a:lnTo>
                <a:lnTo>
                  <a:pt x="54673" y="54911"/>
                </a:lnTo>
                <a:lnTo>
                  <a:pt x="25484" y="92851"/>
                </a:lnTo>
                <a:lnTo>
                  <a:pt x="6667" y="137627"/>
                </a:lnTo>
                <a:lnTo>
                  <a:pt x="0" y="187451"/>
                </a:lnTo>
                <a:lnTo>
                  <a:pt x="6667" y="237276"/>
                </a:lnTo>
                <a:lnTo>
                  <a:pt x="25484" y="282052"/>
                </a:lnTo>
                <a:lnTo>
                  <a:pt x="54673" y="319992"/>
                </a:lnTo>
                <a:lnTo>
                  <a:pt x="92456" y="349306"/>
                </a:lnTo>
                <a:lnTo>
                  <a:pt x="137054" y="368206"/>
                </a:lnTo>
                <a:lnTo>
                  <a:pt x="186690" y="374904"/>
                </a:lnTo>
                <a:lnTo>
                  <a:pt x="236325" y="368206"/>
                </a:lnTo>
                <a:lnTo>
                  <a:pt x="280924" y="349306"/>
                </a:lnTo>
                <a:lnTo>
                  <a:pt x="318706" y="319992"/>
                </a:lnTo>
                <a:lnTo>
                  <a:pt x="347895" y="282052"/>
                </a:lnTo>
                <a:lnTo>
                  <a:pt x="366712" y="237276"/>
                </a:lnTo>
                <a:lnTo>
                  <a:pt x="373380" y="187451"/>
                </a:lnTo>
                <a:lnTo>
                  <a:pt x="366712" y="137627"/>
                </a:lnTo>
                <a:lnTo>
                  <a:pt x="347895" y="92851"/>
                </a:lnTo>
                <a:lnTo>
                  <a:pt x="318706" y="54911"/>
                </a:lnTo>
                <a:lnTo>
                  <a:pt x="280924" y="25597"/>
                </a:lnTo>
                <a:lnTo>
                  <a:pt x="236325" y="6697"/>
                </a:lnTo>
                <a:lnTo>
                  <a:pt x="186690" y="0"/>
                </a:lnTo>
                <a:close/>
              </a:path>
            </a:pathLst>
          </a:custGeom>
          <a:solidFill>
            <a:srgbClr val="8AAB42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1" name="object 23">
            <a:extLst>
              <a:ext uri="{FF2B5EF4-FFF2-40B4-BE49-F238E27FC236}">
                <a16:creationId xmlns:a16="http://schemas.microsoft.com/office/drawing/2014/main" id="{1CB776D7-3192-65EC-EE2C-8A269685DDA8}"/>
              </a:ext>
            </a:extLst>
          </p:cNvPr>
          <p:cNvSpPr txBox="1"/>
          <p:nvPr/>
        </p:nvSpPr>
        <p:spPr>
          <a:xfrm>
            <a:off x="6553066" y="2997747"/>
            <a:ext cx="1250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88B7A0ED-C8A8-B53F-ED1C-2F3F974E76C8}"/>
              </a:ext>
            </a:extLst>
          </p:cNvPr>
          <p:cNvSpPr txBox="1"/>
          <p:nvPr/>
        </p:nvSpPr>
        <p:spPr>
          <a:xfrm>
            <a:off x="5984105" y="4182310"/>
            <a:ext cx="12630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lang="fr-FR" sz="1600" b="1" spc="-15" dirty="0">
                <a:solidFill>
                  <a:srgbClr val="8AAB42"/>
                </a:solidFill>
                <a:latin typeface="Arial"/>
                <a:cs typeface="Arial"/>
              </a:rPr>
              <a:t>Etude technique</a:t>
            </a:r>
            <a:endParaRPr lang="fr-FR" sz="1600" dirty="0">
              <a:latin typeface="Arial"/>
              <a:cs typeface="Arial"/>
            </a:endParaRPr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DCAF90C6-B61F-AF5E-42B3-63036E35A684}"/>
              </a:ext>
            </a:extLst>
          </p:cNvPr>
          <p:cNvGrpSpPr/>
          <p:nvPr/>
        </p:nvGrpSpPr>
        <p:grpSpPr>
          <a:xfrm>
            <a:off x="6305677" y="3384877"/>
            <a:ext cx="601980" cy="538480"/>
            <a:chOff x="6630924" y="3476243"/>
            <a:chExt cx="601980" cy="538480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E6D3651A-6837-C120-BA9F-00D62664E278}"/>
                </a:ext>
              </a:extLst>
            </p:cNvPr>
            <p:cNvSpPr/>
            <p:nvPr/>
          </p:nvSpPr>
          <p:spPr>
            <a:xfrm>
              <a:off x="6630924" y="3476243"/>
              <a:ext cx="601980" cy="538480"/>
            </a:xfrm>
            <a:custGeom>
              <a:avLst/>
              <a:gdLst/>
              <a:ahLst/>
              <a:cxnLst/>
              <a:rect l="l" t="t" r="r" b="b"/>
              <a:pathLst>
                <a:path w="601979" h="538479">
                  <a:moveTo>
                    <a:pt x="400811" y="103250"/>
                  </a:moveTo>
                  <a:lnTo>
                    <a:pt x="199644" y="1523"/>
                  </a:lnTo>
                  <a:lnTo>
                    <a:pt x="199644" y="436244"/>
                  </a:lnTo>
                  <a:lnTo>
                    <a:pt x="400811" y="537971"/>
                  </a:lnTo>
                  <a:lnTo>
                    <a:pt x="400811" y="103250"/>
                  </a:lnTo>
                  <a:close/>
                </a:path>
                <a:path w="601979" h="538479">
                  <a:moveTo>
                    <a:pt x="199644" y="0"/>
                  </a:moveTo>
                  <a:lnTo>
                    <a:pt x="17399" y="93090"/>
                  </a:lnTo>
                  <a:lnTo>
                    <a:pt x="13461" y="94614"/>
                  </a:lnTo>
                  <a:lnTo>
                    <a:pt x="10286" y="97789"/>
                  </a:lnTo>
                  <a:lnTo>
                    <a:pt x="7111" y="100964"/>
                  </a:lnTo>
                  <a:lnTo>
                    <a:pt x="4699" y="105028"/>
                  </a:lnTo>
                  <a:lnTo>
                    <a:pt x="2412" y="108203"/>
                  </a:lnTo>
                  <a:lnTo>
                    <a:pt x="761" y="112140"/>
                  </a:lnTo>
                  <a:lnTo>
                    <a:pt x="0" y="116077"/>
                  </a:lnTo>
                  <a:lnTo>
                    <a:pt x="0" y="120141"/>
                  </a:lnTo>
                  <a:lnTo>
                    <a:pt x="0" y="518413"/>
                  </a:lnTo>
                  <a:lnTo>
                    <a:pt x="0" y="522350"/>
                  </a:lnTo>
                  <a:lnTo>
                    <a:pt x="1650" y="524763"/>
                  </a:lnTo>
                  <a:lnTo>
                    <a:pt x="3175" y="527176"/>
                  </a:lnTo>
                  <a:lnTo>
                    <a:pt x="5587" y="528700"/>
                  </a:lnTo>
                  <a:lnTo>
                    <a:pt x="7874" y="529589"/>
                  </a:lnTo>
                  <a:lnTo>
                    <a:pt x="11049" y="530351"/>
                  </a:lnTo>
                  <a:lnTo>
                    <a:pt x="15112" y="529589"/>
                  </a:lnTo>
                  <a:lnTo>
                    <a:pt x="18160" y="527938"/>
                  </a:lnTo>
                  <a:lnTo>
                    <a:pt x="199644" y="434974"/>
                  </a:lnTo>
                  <a:lnTo>
                    <a:pt x="199644" y="0"/>
                  </a:lnTo>
                  <a:close/>
                </a:path>
                <a:path w="601979" h="538479">
                  <a:moveTo>
                    <a:pt x="582929" y="9270"/>
                  </a:moveTo>
                  <a:lnTo>
                    <a:pt x="400811" y="102361"/>
                  </a:lnTo>
                  <a:lnTo>
                    <a:pt x="400811" y="537971"/>
                  </a:lnTo>
                  <a:lnTo>
                    <a:pt x="584453" y="444753"/>
                  </a:lnTo>
                  <a:lnTo>
                    <a:pt x="587628" y="443229"/>
                  </a:lnTo>
                  <a:lnTo>
                    <a:pt x="591566" y="440054"/>
                  </a:lnTo>
                  <a:lnTo>
                    <a:pt x="593978" y="436752"/>
                  </a:lnTo>
                  <a:lnTo>
                    <a:pt x="597153" y="433577"/>
                  </a:lnTo>
                  <a:lnTo>
                    <a:pt x="598804" y="429640"/>
                  </a:lnTo>
                  <a:lnTo>
                    <a:pt x="600328" y="425703"/>
                  </a:lnTo>
                  <a:lnTo>
                    <a:pt x="601218" y="421766"/>
                  </a:lnTo>
                  <a:lnTo>
                    <a:pt x="601979" y="417702"/>
                  </a:lnTo>
                  <a:lnTo>
                    <a:pt x="601979" y="18795"/>
                  </a:lnTo>
                  <a:lnTo>
                    <a:pt x="593217" y="7619"/>
                  </a:lnTo>
                  <a:lnTo>
                    <a:pt x="590042" y="7619"/>
                  </a:lnTo>
                  <a:lnTo>
                    <a:pt x="586867" y="7619"/>
                  </a:lnTo>
                  <a:lnTo>
                    <a:pt x="582929" y="9270"/>
                  </a:lnTo>
                  <a:close/>
                </a:path>
                <a:path w="601979" h="538479">
                  <a:moveTo>
                    <a:pt x="480059" y="184403"/>
                  </a:moveTo>
                  <a:lnTo>
                    <a:pt x="541020" y="217931"/>
                  </a:lnTo>
                </a:path>
                <a:path w="601979" h="538479">
                  <a:moveTo>
                    <a:pt x="539496" y="150875"/>
                  </a:moveTo>
                  <a:lnTo>
                    <a:pt x="481583" y="252983"/>
                  </a:lnTo>
                </a:path>
              </a:pathLst>
            </a:custGeom>
            <a:ln w="12192">
              <a:solidFill>
                <a:srgbClr val="52575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50B58463-F33C-A8DA-693A-5852AEF96F03}"/>
                </a:ext>
              </a:extLst>
            </p:cNvPr>
            <p:cNvSpPr/>
            <p:nvPr/>
          </p:nvSpPr>
          <p:spPr>
            <a:xfrm>
              <a:off x="6684264" y="385419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6096" y="3809"/>
                  </a:moveTo>
                  <a:lnTo>
                    <a:pt x="6096" y="3809"/>
                  </a:lnTo>
                </a:path>
              </a:pathLst>
            </a:custGeom>
            <a:ln w="7620">
              <a:solidFill>
                <a:srgbClr val="52575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53" name="object 43">
              <a:extLst>
                <a:ext uri="{FF2B5EF4-FFF2-40B4-BE49-F238E27FC236}">
                  <a16:creationId xmlns:a16="http://schemas.microsoft.com/office/drawing/2014/main" id="{4D4E5D13-7902-0C81-3DDB-FDB97754AC45}"/>
                </a:ext>
              </a:extLst>
            </p:cNvPr>
            <p:cNvSpPr/>
            <p:nvPr/>
          </p:nvSpPr>
          <p:spPr>
            <a:xfrm>
              <a:off x="6687312" y="3657599"/>
              <a:ext cx="466725" cy="238125"/>
            </a:xfrm>
            <a:custGeom>
              <a:avLst/>
              <a:gdLst/>
              <a:ahLst/>
              <a:cxnLst/>
              <a:rect l="l" t="t" r="r" b="b"/>
              <a:pathLst>
                <a:path w="466725" h="238125">
                  <a:moveTo>
                    <a:pt x="0" y="170687"/>
                  </a:moveTo>
                  <a:lnTo>
                    <a:pt x="1524" y="155448"/>
                  </a:lnTo>
                </a:path>
                <a:path w="466725" h="238125">
                  <a:moveTo>
                    <a:pt x="6096" y="129539"/>
                  </a:moveTo>
                  <a:lnTo>
                    <a:pt x="9144" y="118872"/>
                  </a:lnTo>
                  <a:lnTo>
                    <a:pt x="10668" y="114300"/>
                  </a:lnTo>
                </a:path>
                <a:path w="466725" h="238125">
                  <a:moveTo>
                    <a:pt x="19812" y="89916"/>
                  </a:moveTo>
                  <a:lnTo>
                    <a:pt x="25908" y="76962"/>
                  </a:lnTo>
                  <a:lnTo>
                    <a:pt x="25908" y="76200"/>
                  </a:lnTo>
                </a:path>
                <a:path w="466725" h="238125">
                  <a:moveTo>
                    <a:pt x="38100" y="53339"/>
                  </a:moveTo>
                  <a:lnTo>
                    <a:pt x="40386" y="49530"/>
                  </a:lnTo>
                  <a:lnTo>
                    <a:pt x="47244" y="41148"/>
                  </a:lnTo>
                </a:path>
                <a:path w="466725" h="238125">
                  <a:moveTo>
                    <a:pt x="65532" y="22860"/>
                  </a:moveTo>
                  <a:lnTo>
                    <a:pt x="66421" y="21970"/>
                  </a:lnTo>
                  <a:lnTo>
                    <a:pt x="72771" y="17906"/>
                  </a:lnTo>
                  <a:lnTo>
                    <a:pt x="79248" y="13716"/>
                  </a:lnTo>
                </a:path>
                <a:path w="466725" h="238125">
                  <a:moveTo>
                    <a:pt x="102108" y="4572"/>
                  </a:moveTo>
                  <a:lnTo>
                    <a:pt x="109347" y="2286"/>
                  </a:lnTo>
                  <a:lnTo>
                    <a:pt x="117348" y="0"/>
                  </a:lnTo>
                </a:path>
                <a:path w="466725" h="238125">
                  <a:moveTo>
                    <a:pt x="141732" y="0"/>
                  </a:moveTo>
                  <a:lnTo>
                    <a:pt x="146685" y="0"/>
                  </a:lnTo>
                  <a:lnTo>
                    <a:pt x="157607" y="1524"/>
                  </a:lnTo>
                  <a:lnTo>
                    <a:pt x="158496" y="1524"/>
                  </a:lnTo>
                </a:path>
                <a:path w="466725" h="238125">
                  <a:moveTo>
                    <a:pt x="181356" y="13716"/>
                  </a:moveTo>
                  <a:lnTo>
                    <a:pt x="184658" y="16256"/>
                  </a:lnTo>
                  <a:lnTo>
                    <a:pt x="191897" y="22732"/>
                  </a:lnTo>
                  <a:lnTo>
                    <a:pt x="193548" y="24383"/>
                  </a:lnTo>
                </a:path>
                <a:path w="466725" h="238125">
                  <a:moveTo>
                    <a:pt x="207264" y="44195"/>
                  </a:moveTo>
                  <a:lnTo>
                    <a:pt x="208026" y="46481"/>
                  </a:lnTo>
                  <a:lnTo>
                    <a:pt x="212598" y="55625"/>
                  </a:lnTo>
                  <a:lnTo>
                    <a:pt x="213360" y="57912"/>
                  </a:lnTo>
                </a:path>
                <a:path w="466725" h="238125">
                  <a:moveTo>
                    <a:pt x="222504" y="82295"/>
                  </a:moveTo>
                  <a:lnTo>
                    <a:pt x="227076" y="97536"/>
                  </a:lnTo>
                </a:path>
                <a:path w="466725" h="238125">
                  <a:moveTo>
                    <a:pt x="234696" y="121919"/>
                  </a:moveTo>
                  <a:lnTo>
                    <a:pt x="239268" y="137160"/>
                  </a:lnTo>
                </a:path>
                <a:path w="466725" h="238125">
                  <a:moveTo>
                    <a:pt x="246888" y="161544"/>
                  </a:moveTo>
                  <a:lnTo>
                    <a:pt x="248412" y="165862"/>
                  </a:lnTo>
                  <a:lnTo>
                    <a:pt x="252984" y="175894"/>
                  </a:lnTo>
                  <a:lnTo>
                    <a:pt x="252984" y="176783"/>
                  </a:lnTo>
                </a:path>
                <a:path w="466725" h="238125">
                  <a:moveTo>
                    <a:pt x="266700" y="198119"/>
                  </a:moveTo>
                  <a:lnTo>
                    <a:pt x="269748" y="202945"/>
                  </a:lnTo>
                  <a:lnTo>
                    <a:pt x="275844" y="210312"/>
                  </a:lnTo>
                </a:path>
                <a:path w="466725" h="238125">
                  <a:moveTo>
                    <a:pt x="297180" y="225551"/>
                  </a:moveTo>
                  <a:lnTo>
                    <a:pt x="302514" y="229362"/>
                  </a:lnTo>
                  <a:lnTo>
                    <a:pt x="310896" y="233172"/>
                  </a:lnTo>
                </a:path>
                <a:path w="466725" h="238125">
                  <a:moveTo>
                    <a:pt x="335280" y="236219"/>
                  </a:moveTo>
                  <a:lnTo>
                    <a:pt x="336931" y="237744"/>
                  </a:lnTo>
                  <a:lnTo>
                    <a:pt x="352044" y="236219"/>
                  </a:lnTo>
                </a:path>
                <a:path w="466725" h="238125">
                  <a:moveTo>
                    <a:pt x="376428" y="234695"/>
                  </a:moveTo>
                  <a:lnTo>
                    <a:pt x="382905" y="232791"/>
                  </a:lnTo>
                  <a:lnTo>
                    <a:pt x="391668" y="230124"/>
                  </a:lnTo>
                </a:path>
                <a:path w="466725" h="238125">
                  <a:moveTo>
                    <a:pt x="416052" y="220980"/>
                  </a:moveTo>
                  <a:lnTo>
                    <a:pt x="422529" y="216788"/>
                  </a:lnTo>
                  <a:lnTo>
                    <a:pt x="428879" y="211836"/>
                  </a:lnTo>
                  <a:lnTo>
                    <a:pt x="429768" y="211836"/>
                  </a:lnTo>
                </a:path>
                <a:path w="466725" h="238125">
                  <a:moveTo>
                    <a:pt x="446532" y="193548"/>
                  </a:moveTo>
                  <a:lnTo>
                    <a:pt x="447294" y="191897"/>
                  </a:lnTo>
                  <a:lnTo>
                    <a:pt x="451104" y="186308"/>
                  </a:lnTo>
                  <a:lnTo>
                    <a:pt x="454152" y="179831"/>
                  </a:lnTo>
                </a:path>
                <a:path w="466725" h="238125">
                  <a:moveTo>
                    <a:pt x="463296" y="156972"/>
                  </a:moveTo>
                  <a:lnTo>
                    <a:pt x="464820" y="150241"/>
                  </a:lnTo>
                  <a:lnTo>
                    <a:pt x="466344" y="140207"/>
                  </a:lnTo>
                </a:path>
              </a:pathLst>
            </a:custGeom>
            <a:ln w="12192">
              <a:solidFill>
                <a:srgbClr val="52575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55" name="object 44">
              <a:extLst>
                <a:ext uri="{FF2B5EF4-FFF2-40B4-BE49-F238E27FC236}">
                  <a16:creationId xmlns:a16="http://schemas.microsoft.com/office/drawing/2014/main" id="{8CB994E2-C6B0-496F-BC5F-E5B8D9324775}"/>
                </a:ext>
              </a:extLst>
            </p:cNvPr>
            <p:cNvSpPr/>
            <p:nvPr/>
          </p:nvSpPr>
          <p:spPr>
            <a:xfrm>
              <a:off x="7155180" y="3756659"/>
              <a:ext cx="0" cy="15240"/>
            </a:xfrm>
            <a:custGeom>
              <a:avLst/>
              <a:gdLst/>
              <a:ahLst/>
              <a:cxnLst/>
              <a:rect l="l" t="t" r="r" b="b"/>
              <a:pathLst>
                <a:path h="15239">
                  <a:moveTo>
                    <a:pt x="-6096" y="7619"/>
                  </a:moveTo>
                  <a:lnTo>
                    <a:pt x="6096" y="7619"/>
                  </a:lnTo>
                </a:path>
              </a:pathLst>
            </a:custGeom>
            <a:ln w="15239">
              <a:solidFill>
                <a:srgbClr val="52575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sp>
          <p:nvSpPr>
            <p:cNvPr id="56" name="object 45">
              <a:extLst>
                <a:ext uri="{FF2B5EF4-FFF2-40B4-BE49-F238E27FC236}">
                  <a16:creationId xmlns:a16="http://schemas.microsoft.com/office/drawing/2014/main" id="{576084B1-6B2D-DE45-BF18-C396D613C3CA}"/>
                </a:ext>
              </a:extLst>
            </p:cNvPr>
            <p:cNvSpPr/>
            <p:nvPr/>
          </p:nvSpPr>
          <p:spPr>
            <a:xfrm>
              <a:off x="7149084" y="3721607"/>
              <a:ext cx="1905" cy="7620"/>
            </a:xfrm>
            <a:custGeom>
              <a:avLst/>
              <a:gdLst/>
              <a:ahLst/>
              <a:cxnLst/>
              <a:rect l="l" t="t" r="r" b="b"/>
              <a:pathLst>
                <a:path w="1904" h="7620">
                  <a:moveTo>
                    <a:pt x="1524" y="7620"/>
                  </a:moveTo>
                  <a:lnTo>
                    <a:pt x="1524" y="762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52575F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28" grpId="0" animBg="1"/>
      <p:bldP spid="29" grpId="0"/>
      <p:bldP spid="30" grpId="0"/>
      <p:bldP spid="31" grpId="0" animBg="1"/>
      <p:bldP spid="18" grpId="0"/>
      <p:bldP spid="16" grpId="0" animBg="1"/>
      <p:bldP spid="17" grpId="0"/>
      <p:bldP spid="27" grpId="0"/>
      <p:bldP spid="25" grpId="0" animBg="1"/>
      <p:bldP spid="26" grpId="0"/>
      <p:bldP spid="51" grpId="0" animBg="1"/>
      <p:bldP spid="19" grpId="0" animBg="1"/>
      <p:bldP spid="20" grpId="0"/>
      <p:bldP spid="21" grpId="0"/>
      <p:bldP spid="40" grpId="0" animBg="1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8170546" cy="492443"/>
          </a:xfrm>
        </p:spPr>
        <p:txBody>
          <a:bodyPr/>
          <a:lstStyle/>
          <a:p>
            <a:r>
              <a:rPr lang="fr-FR" sz="3200" kern="1200" spc="-5" dirty="0">
                <a:solidFill>
                  <a:srgbClr val="FFFFFF"/>
                </a:solidFill>
                <a:ea typeface="+mn-ea"/>
              </a:rPr>
              <a:t>Create Tables</a:t>
            </a:r>
            <a:endParaRPr lang="fr-FR" kern="1200" spc="-5" dirty="0">
              <a:solidFill>
                <a:srgbClr val="FFFFFF"/>
              </a:solidFill>
              <a:ea typeface="+mn-ea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C52A0-B5B0-0693-D6BD-0CDED8754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8" y="1796539"/>
            <a:ext cx="11948381" cy="41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724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765935"/>
            <a:ext cx="9069071" cy="492443"/>
          </a:xfrm>
        </p:spPr>
        <p:txBody>
          <a:bodyPr/>
          <a:lstStyle/>
          <a:p>
            <a:r>
              <a:rPr lang="fr-FR" kern="1200" spc="-5" dirty="0">
                <a:solidFill>
                  <a:srgbClr val="FFFFFF"/>
                </a:solidFill>
              </a:rPr>
              <a:t>Importation des données vers Database </a:t>
            </a:r>
            <a:endParaRPr lang="fr-FR" kern="1200" spc="-5" dirty="0">
              <a:solidFill>
                <a:srgbClr val="FFFFFF"/>
              </a:solidFill>
              <a:ea typeface="+mn-ea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95F88F-5092-2D6F-9E55-2A484E4F8081}"/>
              </a:ext>
            </a:extLst>
          </p:cNvPr>
          <p:cNvSpPr txBox="1"/>
          <p:nvPr/>
        </p:nvSpPr>
        <p:spPr>
          <a:xfrm>
            <a:off x="152400" y="1796539"/>
            <a:ext cx="3657600" cy="2727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Importer  la table orders: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'C:\Users\Mouhcin\Desktop\Mini Project\project_BI\Session Files\Orders.csv'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'CSV'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C5F8E-B0F6-7D31-30E1-5815927F27A2}"/>
              </a:ext>
            </a:extLst>
          </p:cNvPr>
          <p:cNvSpPr txBox="1"/>
          <p:nvPr/>
        </p:nvSpPr>
        <p:spPr>
          <a:xfrm>
            <a:off x="3810000" y="1856211"/>
            <a:ext cx="4022035" cy="242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Importer la table Customers: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'C:\Users\Mouhcin\Desktop\Mini Project\project_BI\Session Files\Customers.csv'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'CSV'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0DE37-54AB-F6DD-B8E6-D202504AD3FE}"/>
              </a:ext>
            </a:extLst>
          </p:cNvPr>
          <p:cNvSpPr txBox="1"/>
          <p:nvPr/>
        </p:nvSpPr>
        <p:spPr>
          <a:xfrm>
            <a:off x="8001000" y="1538095"/>
            <a:ext cx="4022035" cy="244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Importer la table Products: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'C:\Users\Mouhcin\Desktop\Mini Project\project_BI\Session Files\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Products.csv'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'CSV'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DDF74-5D5C-8FD4-C82B-127923E908D2}"/>
              </a:ext>
            </a:extLst>
          </p:cNvPr>
          <p:cNvSpPr txBox="1"/>
          <p:nvPr/>
        </p:nvSpPr>
        <p:spPr>
          <a:xfrm>
            <a:off x="1866901" y="4550426"/>
            <a:ext cx="3886198" cy="215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Importer la table People: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bulk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People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'C:\Users\Mouhcin\Desktop\Mini Project\project_BI\Session Files\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People.csv'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'CSV’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1874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8170546" cy="492443"/>
          </a:xfrm>
        </p:spPr>
        <p:txBody>
          <a:bodyPr/>
          <a:lstStyle/>
          <a:p>
            <a:r>
              <a:rPr lang="fr-FR" kern="1200" spc="-5" dirty="0">
                <a:solidFill>
                  <a:srgbClr val="FFFFFF"/>
                </a:solidFill>
                <a:ea typeface="+mn-ea"/>
              </a:rPr>
              <a:t>Importation des données vers Database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30991-E3CA-8647-441E-E5E3366B1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96538"/>
            <a:ext cx="11241133" cy="41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0396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8170546" cy="492443"/>
          </a:xfrm>
        </p:spPr>
        <p:txBody>
          <a:bodyPr/>
          <a:lstStyle/>
          <a:p>
            <a:r>
              <a:rPr lang="fr-FR" kern="1200" spc="-5" dirty="0">
                <a:solidFill>
                  <a:srgbClr val="FFFFFF"/>
                </a:solidFill>
                <a:ea typeface="+mn-ea"/>
              </a:rPr>
              <a:t>Connect power bi avec SSAS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320E8-A3CD-F187-E26D-72F7A9EC1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2936"/>
            <a:ext cx="6781800" cy="48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829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65935"/>
            <a:ext cx="8170546" cy="492443"/>
          </a:xfrm>
        </p:spPr>
        <p:txBody>
          <a:bodyPr/>
          <a:lstStyle/>
          <a:p>
            <a:r>
              <a:rPr lang="fr-FR" kern="1200" spc="-5" dirty="0">
                <a:solidFill>
                  <a:srgbClr val="FFFFFF"/>
                </a:solidFill>
                <a:ea typeface="+mn-ea"/>
              </a:rPr>
              <a:t>Importation des données dans power bi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25F921-C956-C0B3-6FA4-B8D803446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756493"/>
            <a:ext cx="10134600" cy="42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5065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945454" cy="615553"/>
          </a:xfrm>
        </p:spPr>
        <p:txBody>
          <a:bodyPr/>
          <a:lstStyle/>
          <a:p>
            <a:r>
              <a:rPr lang="fr-FR" sz="4000" kern="1200" spc="-5" dirty="0">
                <a:solidFill>
                  <a:srgbClr val="FFFFFF"/>
                </a:solidFill>
                <a:ea typeface="+mn-ea"/>
              </a:rPr>
              <a:t>Nettoyage des données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29">
            <a:extLst>
              <a:ext uri="{FF2B5EF4-FFF2-40B4-BE49-F238E27FC236}">
                <a16:creationId xmlns:a16="http://schemas.microsoft.com/office/drawing/2014/main" id="{5D7F9715-2C31-4459-B1D9-8EC50DCC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766432"/>
            <a:ext cx="6248400" cy="50614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49008-3CC9-43C3-8F5F-B23A17FF5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66432"/>
            <a:ext cx="5867400" cy="41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23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945454" cy="615553"/>
          </a:xfrm>
        </p:spPr>
        <p:txBody>
          <a:bodyPr/>
          <a:lstStyle/>
          <a:p>
            <a:r>
              <a:rPr lang="fr-FR" sz="4000" kern="1200" spc="-5" dirty="0">
                <a:solidFill>
                  <a:srgbClr val="FFFFFF"/>
                </a:solidFill>
                <a:ea typeface="+mn-ea"/>
              </a:rPr>
              <a:t>Modèle </a:t>
            </a:r>
            <a:r>
              <a:rPr lang="fr-FR" sz="1800" dirty="0">
                <a:solidFill>
                  <a:srgbClr val="222222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</a:rPr>
              <a:t> </a:t>
            </a:r>
            <a:r>
              <a:rPr lang="fr-FR" sz="4000" kern="1200" spc="-5" dirty="0">
                <a:solidFill>
                  <a:srgbClr val="FFFFFF"/>
                </a:solidFill>
                <a:ea typeface="+mn-ea"/>
              </a:rPr>
              <a:t>des données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F8F5F2-6E80-4F79-A57F-0779C1FCF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" y="1769745"/>
            <a:ext cx="9797327" cy="41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8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Visualisation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00AE7-3A29-43EB-9ECA-72B2026FF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1"/>
            <a:ext cx="11506200" cy="3401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EE599-98DF-2820-1D6F-825D83DE8F48}"/>
              </a:ext>
            </a:extLst>
          </p:cNvPr>
          <p:cNvSpPr txBox="1"/>
          <p:nvPr/>
        </p:nvSpPr>
        <p:spPr>
          <a:xfrm>
            <a:off x="633843" y="1907904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les ventes et les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bénéfices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évoluent en fonction du temps </a:t>
            </a: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366CC2-86DD-122F-EA72-67D595661239}"/>
              </a:ext>
            </a:extLst>
          </p:cNvPr>
          <p:cNvSpPr txBox="1"/>
          <p:nvPr/>
        </p:nvSpPr>
        <p:spPr>
          <a:xfrm>
            <a:off x="2057400" y="5764140"/>
            <a:ext cx="642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 Totale des vente et des benefices en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temps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47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-5627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Visualisation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03F9F-B3CA-47D2-B722-C7CC2A67A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231613"/>
            <a:ext cx="11506200" cy="3491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855A50-7755-5736-5DBF-BF87BE6CCF93}"/>
              </a:ext>
            </a:extLst>
          </p:cNvPr>
          <p:cNvSpPr txBox="1"/>
          <p:nvPr/>
        </p:nvSpPr>
        <p:spPr>
          <a:xfrm>
            <a:off x="609600" y="1843523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ventes et les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bénéfices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proviennent de quelle région ?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5ED480-3744-5C8A-9EC8-48743E353863}"/>
              </a:ext>
            </a:extLst>
          </p:cNvPr>
          <p:cNvSpPr txBox="1"/>
          <p:nvPr/>
        </p:nvSpPr>
        <p:spPr>
          <a:xfrm>
            <a:off x="1752600" y="5722733"/>
            <a:ext cx="704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 Totale des vente et des benefices pour chaque region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25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Visualisation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4CCD2-3356-4730-8544-4D944D9CD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8" y="2514600"/>
            <a:ext cx="11163301" cy="335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E0AC5-3CE4-F101-4ACB-EC139481F64A}"/>
              </a:ext>
            </a:extLst>
          </p:cNvPr>
          <p:cNvSpPr txBox="1"/>
          <p:nvPr/>
        </p:nvSpPr>
        <p:spPr>
          <a:xfrm>
            <a:off x="723898" y="1833955"/>
            <a:ext cx="775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Quel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sont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 produits mauvais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rentable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 ces profits  ? 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CDA6BD-4E17-E2A2-5C6B-BBE332B3DF88}"/>
              </a:ext>
            </a:extLst>
          </p:cNvPr>
          <p:cNvSpPr txBox="1"/>
          <p:nvPr/>
        </p:nvSpPr>
        <p:spPr>
          <a:xfrm>
            <a:off x="2760436" y="5867400"/>
            <a:ext cx="619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 Totale des benefices pour chaque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catégorie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493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899915"/>
            <a:ext cx="4700270" cy="270383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smtClean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b="1" spc="-5" dirty="0">
                <a:solidFill>
                  <a:srgbClr val="3E5278"/>
                </a:solidFill>
                <a:latin typeface="Arial"/>
                <a:cs typeface="Arial"/>
              </a:rPr>
              <a:t>1</a:t>
            </a:r>
            <a:endParaRPr sz="16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Rapport Finale 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ABD64-EFD6-499D-953D-9B8910E36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745"/>
            <a:ext cx="12192000" cy="417385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931118-EC90-7AF8-E8D8-F35BF8B1D727}"/>
              </a:ext>
            </a:extLst>
          </p:cNvPr>
          <p:cNvSpPr txBox="1"/>
          <p:nvPr/>
        </p:nvSpPr>
        <p:spPr>
          <a:xfrm>
            <a:off x="1981200" y="6056896"/>
            <a:ext cx="67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: Rapport finale 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53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Création OLAP en SSAS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A1639F-CF93-56D4-0F4C-8038319FB70E}"/>
              </a:ext>
            </a:extLst>
          </p:cNvPr>
          <p:cNvSpPr txBox="1"/>
          <p:nvPr/>
        </p:nvSpPr>
        <p:spPr>
          <a:xfrm>
            <a:off x="723899" y="187564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de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6FD6FFC-0197-AD04-22F9-A2A22A914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205436"/>
            <a:ext cx="3361905" cy="37411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3D83336-3081-F9B5-9BE7-2E4D6ABC9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41073"/>
            <a:ext cx="3286584" cy="374119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9877A9-14E8-972E-465C-7E1A29766414}"/>
              </a:ext>
            </a:extLst>
          </p:cNvPr>
          <p:cNvSpPr txBox="1"/>
          <p:nvPr/>
        </p:nvSpPr>
        <p:spPr>
          <a:xfrm>
            <a:off x="385551" y="5978078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 creation de nouvelle source des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B1D66A-2776-601F-D9AE-D3A74BF341EF}"/>
              </a:ext>
            </a:extLst>
          </p:cNvPr>
          <p:cNvSpPr txBox="1"/>
          <p:nvPr/>
        </p:nvSpPr>
        <p:spPr>
          <a:xfrm>
            <a:off x="5638800" y="6052583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la source de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</a:t>
            </a:r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“Sales” a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stocker dans ssas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564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Création OLAP en SSAS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A1639F-CF93-56D4-0F4C-8038319FB70E}"/>
              </a:ext>
            </a:extLst>
          </p:cNvPr>
          <p:cNvSpPr txBox="1"/>
          <p:nvPr/>
        </p:nvSpPr>
        <p:spPr>
          <a:xfrm>
            <a:off x="609600" y="1769745"/>
            <a:ext cx="49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source de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A96CDB-82DF-A575-CEDC-01A4534FE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70" y="2045587"/>
            <a:ext cx="5268060" cy="37371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C2E35ED-2747-A6BD-A270-CCA2ECA08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1" y="2161411"/>
            <a:ext cx="4909259" cy="359899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040F993-C135-44C0-DBD4-8BD8DBC083FF}"/>
              </a:ext>
            </a:extLst>
          </p:cNvPr>
          <p:cNvSpPr txBox="1"/>
          <p:nvPr/>
        </p:nvSpPr>
        <p:spPr>
          <a:xfrm>
            <a:off x="284922" y="5842889"/>
            <a:ext cx="490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fr-FR" noProof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selectionne</a:t>
            </a:r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notre  source de </a:t>
            </a:r>
            <a:r>
              <a:rPr lang="ar-DZ" noProof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</a:t>
            </a:r>
            <a:r>
              <a:rPr lang="en-ZA" noProof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ar-DZ" noProof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ZA" noProof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(sales)</a:t>
            </a:r>
            <a:r>
              <a:rPr lang="en-ZA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C667F7-BB98-44D7-E0CC-D6F81CBFC893}"/>
              </a:ext>
            </a:extLst>
          </p:cNvPr>
          <p:cNvSpPr txBox="1"/>
          <p:nvPr/>
        </p:nvSpPr>
        <p:spPr>
          <a:xfrm>
            <a:off x="5439166" y="5842889"/>
            <a:ext cx="452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sélectionné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puis les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déplacés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 l’objets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inclue</a:t>
            </a:r>
          </a:p>
        </p:txBody>
      </p:sp>
    </p:spTree>
    <p:extLst>
      <p:ext uri="{BB962C8B-B14F-4D97-AF65-F5344CB8AC3E}">
        <p14:creationId xmlns:p14="http://schemas.microsoft.com/office/powerpoint/2010/main" val="1402887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Création OLAP en SSAS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A1639F-CF93-56D4-0F4C-8038319FB70E}"/>
              </a:ext>
            </a:extLst>
          </p:cNvPr>
          <p:cNvSpPr txBox="1"/>
          <p:nvPr/>
        </p:nvSpPr>
        <p:spPr>
          <a:xfrm>
            <a:off x="609600" y="1769745"/>
            <a:ext cx="49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source de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D66CE6-EEB3-DD50-624D-0B6B774C9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21" y="2139077"/>
            <a:ext cx="7582958" cy="37283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B8ECE8-8433-601A-31F4-5E21481716B1}"/>
              </a:ext>
            </a:extLst>
          </p:cNvPr>
          <p:cNvSpPr txBox="1"/>
          <p:nvPr/>
        </p:nvSpPr>
        <p:spPr>
          <a:xfrm>
            <a:off x="1332159" y="5907399"/>
            <a:ext cx="692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Figure : le schéma relationnel associé à la vue de source de données </a:t>
            </a:r>
          </a:p>
        </p:txBody>
      </p:sp>
    </p:spTree>
    <p:extLst>
      <p:ext uri="{BB962C8B-B14F-4D97-AF65-F5344CB8AC3E}">
        <p14:creationId xmlns:p14="http://schemas.microsoft.com/office/powerpoint/2010/main" val="17925806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Création OLAP en SSAS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A1639F-CF93-56D4-0F4C-8038319FB70E}"/>
              </a:ext>
            </a:extLst>
          </p:cNvPr>
          <p:cNvSpPr txBox="1"/>
          <p:nvPr/>
        </p:nvSpPr>
        <p:spPr>
          <a:xfrm>
            <a:off x="609600" y="1769745"/>
            <a:ext cx="49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de cube olap 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0020B4-42B4-39AA-4633-A58ABA183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1" y="2139077"/>
            <a:ext cx="3352800" cy="40262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3374AF-1FBE-D6B7-927A-076BD8BBA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09" y="2065772"/>
            <a:ext cx="3352800" cy="39981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CD3F282-E0B7-B107-F225-2D3666A16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83" y="2065772"/>
            <a:ext cx="2971801" cy="313518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F37546F-023C-BC11-3632-9F3489FE2809}"/>
              </a:ext>
            </a:extLst>
          </p:cNvPr>
          <p:cNvSpPr txBox="1"/>
          <p:nvPr/>
        </p:nvSpPr>
        <p:spPr>
          <a:xfrm>
            <a:off x="119081" y="6173059"/>
            <a:ext cx="376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Figure : Select measure group tables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 à partir de la vue de source de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DCA1B6-E510-AF26-1C89-E5452CAC686F}"/>
              </a:ext>
            </a:extLst>
          </p:cNvPr>
          <p:cNvSpPr txBox="1"/>
          <p:nvPr/>
        </p:nvSpPr>
        <p:spPr>
          <a:xfrm>
            <a:off x="4715510" y="6103892"/>
            <a:ext cx="343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Figure :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select 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measure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 que vous souhaitez inclure dans le cube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70F7BD-F768-3818-C26C-B470C54141D7}"/>
              </a:ext>
            </a:extLst>
          </p:cNvPr>
          <p:cNvSpPr txBox="1"/>
          <p:nvPr/>
        </p:nvSpPr>
        <p:spPr>
          <a:xfrm>
            <a:off x="9025842" y="5227457"/>
            <a:ext cx="29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Figure: Select new Dimension 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869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Création OLAP en SSAS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A1639F-CF93-56D4-0F4C-8038319FB70E}"/>
              </a:ext>
            </a:extLst>
          </p:cNvPr>
          <p:cNvSpPr txBox="1"/>
          <p:nvPr/>
        </p:nvSpPr>
        <p:spPr>
          <a:xfrm>
            <a:off x="609600" y="1769745"/>
            <a:ext cx="49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cube olap 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53EA22B-2E71-E4C3-05F1-334D68999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0" y="2139077"/>
            <a:ext cx="10747199" cy="37092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8AE6E2-174D-6E20-FA1E-0039C8A04BAD}"/>
              </a:ext>
            </a:extLst>
          </p:cNvPr>
          <p:cNvSpPr txBox="1"/>
          <p:nvPr/>
        </p:nvSpPr>
        <p:spPr>
          <a:xfrm>
            <a:off x="2209800" y="603080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Figure : Cube OLAP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après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 la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création</a:t>
            </a:r>
          </a:p>
        </p:txBody>
      </p:sp>
    </p:spTree>
    <p:extLst>
      <p:ext uri="{BB962C8B-B14F-4D97-AF65-F5344CB8AC3E}">
        <p14:creationId xmlns:p14="http://schemas.microsoft.com/office/powerpoint/2010/main" val="2910038946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grpSp>
        <p:nvGrpSpPr>
          <p:cNvPr id="7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8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/>
          <p:nvPr/>
        </p:nvSpPr>
        <p:spPr>
          <a:xfrm>
            <a:off x="8482149" y="183330"/>
            <a:ext cx="948871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A0721B-90B0-42B0-BA1D-00808755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46" y="765935"/>
            <a:ext cx="6716854" cy="507831"/>
          </a:xfrm>
        </p:spPr>
        <p:txBody>
          <a:bodyPr/>
          <a:lstStyle/>
          <a:p>
            <a:pPr algn="just" rtl="0"/>
            <a:r>
              <a:rPr lang="fr-FR" sz="3300" kern="1200" spc="-5" dirty="0">
                <a:solidFill>
                  <a:srgbClr val="FFFFFF"/>
                </a:solidFill>
                <a:ea typeface="+mn-ea"/>
              </a:rPr>
              <a:t>Création OLAP en SSAS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17899E6-623B-4D05-ABEA-2EE45CAACF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2" t="1" r="-1334" b="3544"/>
          <a:stretch/>
        </p:blipFill>
        <p:spPr>
          <a:xfrm>
            <a:off x="304800" y="647368"/>
            <a:ext cx="838199" cy="890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AA1639F-CF93-56D4-0F4C-8038319FB70E}"/>
              </a:ext>
            </a:extLst>
          </p:cNvPr>
          <p:cNvSpPr txBox="1"/>
          <p:nvPr/>
        </p:nvSpPr>
        <p:spPr>
          <a:xfrm>
            <a:off x="723899" y="1828240"/>
            <a:ext cx="49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lang="fr-FR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hiérarchie</a:t>
            </a:r>
            <a:endParaRPr lang="fr-FR" b="1" noProof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151872F-5B09-7577-0671-BC5007BB7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277236"/>
            <a:ext cx="9335803" cy="38777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F76476F-4B8A-ADC0-0F21-9E006971E585}"/>
              </a:ext>
            </a:extLst>
          </p:cNvPr>
          <p:cNvSpPr txBox="1"/>
          <p:nvPr/>
        </p:nvSpPr>
        <p:spPr>
          <a:xfrm>
            <a:off x="1615495" y="6286689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Figure: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Création d’une hiérarchie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 pour </a:t>
            </a:r>
            <a:r>
              <a:rPr lang="fr-FR" dirty="0">
                <a:solidFill>
                  <a:srgbClr val="CC00CC"/>
                </a:solidFill>
                <a:latin typeface="Times New Roman" panose="02020603050405020304" pitchFamily="18" charset="0"/>
              </a:rPr>
              <a:t>traiter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</a:rPr>
              <a:t> de cub </a:t>
            </a:r>
            <a:endParaRPr lang="fr-FR" dirty="0">
              <a:solidFill>
                <a:srgbClr val="CC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0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899915"/>
            <a:ext cx="4700270" cy="1384353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950" dirty="0">
              <a:latin typeface="Times New Roman"/>
              <a:cs typeface="Times New Roman"/>
            </a:endParaRPr>
          </a:p>
          <a:p>
            <a:pPr marR="451484" algn="ctr">
              <a:lnSpc>
                <a:spcPct val="100000"/>
              </a:lnSpc>
            </a:pPr>
            <a:r>
              <a:rPr lang="en-US" sz="4000" b="1" spc="-5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00170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sz="16000" b="1" spc="-5" dirty="0">
                <a:solidFill>
                  <a:srgbClr val="3E5278"/>
                </a:solidFill>
                <a:latin typeface="Arial"/>
                <a:cs typeface="Arial"/>
              </a:rPr>
              <a:t>6</a:t>
            </a:r>
            <a:endParaRPr sz="160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23" name="object 2"/>
          <p:cNvSpPr/>
          <p:nvPr/>
        </p:nvSpPr>
        <p:spPr>
          <a:xfrm>
            <a:off x="6807200" y="47245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3"/>
          <p:cNvGrpSpPr/>
          <p:nvPr/>
        </p:nvGrpSpPr>
        <p:grpSpPr>
          <a:xfrm>
            <a:off x="0" y="1"/>
            <a:ext cx="7848600" cy="1371600"/>
            <a:chOff x="0" y="0"/>
            <a:chExt cx="9431020" cy="1769745"/>
          </a:xfrm>
        </p:grpSpPr>
        <p:sp>
          <p:nvSpPr>
            <p:cNvPr id="25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0"/>
          <p:cNvSpPr txBox="1"/>
          <p:nvPr/>
        </p:nvSpPr>
        <p:spPr>
          <a:xfrm>
            <a:off x="71664" y="637843"/>
            <a:ext cx="7245350" cy="3097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176655">
              <a:lnSpc>
                <a:spcPct val="100000"/>
              </a:lnSpc>
              <a:spcBef>
                <a:spcPts val="5"/>
              </a:spcBef>
            </a:pPr>
            <a:r>
              <a:rPr lang="fr-FR" sz="2000" b="1" dirty="0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51"/>
          <p:cNvSpPr/>
          <p:nvPr/>
        </p:nvSpPr>
        <p:spPr>
          <a:xfrm>
            <a:off x="381000" y="541233"/>
            <a:ext cx="551815" cy="502920"/>
          </a:xfrm>
          <a:custGeom>
            <a:avLst/>
            <a:gdLst/>
            <a:ahLst/>
            <a:cxnLst/>
            <a:rect l="l" t="t" r="r" b="b"/>
            <a:pathLst>
              <a:path w="551815" h="502920">
                <a:moveTo>
                  <a:pt x="275844" y="0"/>
                </a:moveTo>
                <a:lnTo>
                  <a:pt x="261747" y="0"/>
                </a:lnTo>
                <a:lnTo>
                  <a:pt x="247523" y="888"/>
                </a:lnTo>
                <a:lnTo>
                  <a:pt x="206882" y="6603"/>
                </a:lnTo>
                <a:lnTo>
                  <a:pt x="181101" y="14224"/>
                </a:lnTo>
                <a:lnTo>
                  <a:pt x="168655" y="18287"/>
                </a:lnTo>
                <a:lnTo>
                  <a:pt x="156209" y="22478"/>
                </a:lnTo>
                <a:lnTo>
                  <a:pt x="144525" y="28321"/>
                </a:lnTo>
                <a:lnTo>
                  <a:pt x="132969" y="33274"/>
                </a:lnTo>
                <a:lnTo>
                  <a:pt x="90550" y="60832"/>
                </a:lnTo>
                <a:lnTo>
                  <a:pt x="54863" y="94106"/>
                </a:lnTo>
                <a:lnTo>
                  <a:pt x="47371" y="103250"/>
                </a:lnTo>
                <a:lnTo>
                  <a:pt x="39877" y="112394"/>
                </a:lnTo>
                <a:lnTo>
                  <a:pt x="16636" y="154050"/>
                </a:lnTo>
                <a:lnTo>
                  <a:pt x="5842" y="187325"/>
                </a:lnTo>
                <a:lnTo>
                  <a:pt x="3301" y="199008"/>
                </a:lnTo>
                <a:lnTo>
                  <a:pt x="1650" y="210693"/>
                </a:lnTo>
                <a:lnTo>
                  <a:pt x="0" y="222376"/>
                </a:lnTo>
                <a:lnTo>
                  <a:pt x="0" y="234822"/>
                </a:lnTo>
                <a:lnTo>
                  <a:pt x="0" y="247269"/>
                </a:lnTo>
                <a:lnTo>
                  <a:pt x="1650" y="260603"/>
                </a:lnTo>
                <a:lnTo>
                  <a:pt x="3301" y="273176"/>
                </a:lnTo>
                <a:lnTo>
                  <a:pt x="6730" y="284733"/>
                </a:lnTo>
                <a:lnTo>
                  <a:pt x="10032" y="297306"/>
                </a:lnTo>
                <a:lnTo>
                  <a:pt x="30733" y="343026"/>
                </a:lnTo>
                <a:lnTo>
                  <a:pt x="45720" y="363854"/>
                </a:lnTo>
                <a:lnTo>
                  <a:pt x="53212" y="373888"/>
                </a:lnTo>
                <a:lnTo>
                  <a:pt x="62356" y="383031"/>
                </a:lnTo>
                <a:lnTo>
                  <a:pt x="71500" y="392175"/>
                </a:lnTo>
                <a:lnTo>
                  <a:pt x="81406" y="401319"/>
                </a:lnTo>
                <a:lnTo>
                  <a:pt x="91439" y="409701"/>
                </a:lnTo>
                <a:lnTo>
                  <a:pt x="84708" y="422147"/>
                </a:lnTo>
                <a:lnTo>
                  <a:pt x="77343" y="434594"/>
                </a:lnTo>
                <a:lnTo>
                  <a:pt x="46608" y="472947"/>
                </a:lnTo>
                <a:lnTo>
                  <a:pt x="32384" y="483743"/>
                </a:lnTo>
                <a:lnTo>
                  <a:pt x="24892" y="488822"/>
                </a:lnTo>
                <a:lnTo>
                  <a:pt x="17525" y="493775"/>
                </a:lnTo>
                <a:lnTo>
                  <a:pt x="9144" y="497077"/>
                </a:lnTo>
                <a:lnTo>
                  <a:pt x="0" y="501269"/>
                </a:lnTo>
                <a:lnTo>
                  <a:pt x="4191" y="501269"/>
                </a:lnTo>
                <a:lnTo>
                  <a:pt x="16636" y="502919"/>
                </a:lnTo>
                <a:lnTo>
                  <a:pt x="34925" y="502919"/>
                </a:lnTo>
                <a:lnTo>
                  <a:pt x="46608" y="502919"/>
                </a:lnTo>
                <a:lnTo>
                  <a:pt x="58166" y="502157"/>
                </a:lnTo>
                <a:lnTo>
                  <a:pt x="98932" y="492887"/>
                </a:lnTo>
                <a:lnTo>
                  <a:pt x="142112" y="472947"/>
                </a:lnTo>
                <a:lnTo>
                  <a:pt x="169545" y="451357"/>
                </a:lnTo>
                <a:lnTo>
                  <a:pt x="181991" y="455421"/>
                </a:lnTo>
                <a:lnTo>
                  <a:pt x="194436" y="459613"/>
                </a:lnTo>
                <a:lnTo>
                  <a:pt x="207645" y="462152"/>
                </a:lnTo>
                <a:lnTo>
                  <a:pt x="220979" y="464693"/>
                </a:lnTo>
                <a:lnTo>
                  <a:pt x="234314" y="467106"/>
                </a:lnTo>
                <a:lnTo>
                  <a:pt x="247523" y="468756"/>
                </a:lnTo>
                <a:lnTo>
                  <a:pt x="261747" y="469645"/>
                </a:lnTo>
                <a:lnTo>
                  <a:pt x="275844" y="469645"/>
                </a:lnTo>
                <a:lnTo>
                  <a:pt x="289941" y="469645"/>
                </a:lnTo>
                <a:lnTo>
                  <a:pt x="304164" y="468756"/>
                </a:lnTo>
                <a:lnTo>
                  <a:pt x="344804" y="462152"/>
                </a:lnTo>
                <a:lnTo>
                  <a:pt x="383031" y="451357"/>
                </a:lnTo>
                <a:lnTo>
                  <a:pt x="418719" y="435482"/>
                </a:lnTo>
                <a:lnTo>
                  <a:pt x="430402" y="429640"/>
                </a:lnTo>
                <a:lnTo>
                  <a:pt x="441198" y="423037"/>
                </a:lnTo>
                <a:lnTo>
                  <a:pt x="451103" y="416306"/>
                </a:lnTo>
                <a:lnTo>
                  <a:pt x="461136" y="408813"/>
                </a:lnTo>
                <a:lnTo>
                  <a:pt x="471043" y="400557"/>
                </a:lnTo>
                <a:lnTo>
                  <a:pt x="480186" y="393064"/>
                </a:lnTo>
                <a:lnTo>
                  <a:pt x="488569" y="383794"/>
                </a:lnTo>
                <a:lnTo>
                  <a:pt x="496824" y="375538"/>
                </a:lnTo>
                <a:lnTo>
                  <a:pt x="504317" y="366394"/>
                </a:lnTo>
                <a:lnTo>
                  <a:pt x="530098" y="326389"/>
                </a:lnTo>
                <a:lnTo>
                  <a:pt x="545846" y="282320"/>
                </a:lnTo>
                <a:lnTo>
                  <a:pt x="551687" y="246506"/>
                </a:lnTo>
                <a:lnTo>
                  <a:pt x="551687" y="234822"/>
                </a:lnTo>
                <a:lnTo>
                  <a:pt x="551687" y="222376"/>
                </a:lnTo>
                <a:lnTo>
                  <a:pt x="550036" y="210693"/>
                </a:lnTo>
                <a:lnTo>
                  <a:pt x="548385" y="199008"/>
                </a:lnTo>
                <a:lnTo>
                  <a:pt x="535051" y="154050"/>
                </a:lnTo>
                <a:lnTo>
                  <a:pt x="511809" y="112394"/>
                </a:lnTo>
                <a:lnTo>
                  <a:pt x="480186" y="76580"/>
                </a:lnTo>
                <a:lnTo>
                  <a:pt x="441198" y="46609"/>
                </a:lnTo>
                <a:lnTo>
                  <a:pt x="407161" y="28321"/>
                </a:lnTo>
                <a:lnTo>
                  <a:pt x="395477" y="22478"/>
                </a:lnTo>
                <a:lnTo>
                  <a:pt x="383031" y="18287"/>
                </a:lnTo>
                <a:lnTo>
                  <a:pt x="370585" y="14224"/>
                </a:lnTo>
                <a:lnTo>
                  <a:pt x="358139" y="10032"/>
                </a:lnTo>
                <a:lnTo>
                  <a:pt x="318261" y="2539"/>
                </a:lnTo>
                <a:lnTo>
                  <a:pt x="289941" y="0"/>
                </a:lnTo>
                <a:lnTo>
                  <a:pt x="275844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FE0F6E-0E51-4399-91B9-E16C7D04D869}"/>
              </a:ext>
            </a:extLst>
          </p:cNvPr>
          <p:cNvSpPr txBox="1"/>
          <p:nvPr/>
        </p:nvSpPr>
        <p:spPr>
          <a:xfrm>
            <a:off x="71664" y="1875825"/>
            <a:ext cx="11277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>
                <a:latin typeface="Times New Roman" panose="02020603050405020304" pitchFamily="18" charset="0"/>
                <a:cs typeface="Arial" panose="020B0604020202020204" pitchFamily="34" charset="0"/>
              </a:rPr>
              <a:t>Le but final de la Data visualisation est de rendre intelligible les données afin de les transformer en outils décisionnels</a:t>
            </a:r>
          </a:p>
          <a:p>
            <a:endParaRPr lang="fr-F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Ce travaille 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nous a permet  de prendre des décisions futures à l’aide du logiciel Power BI.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2895600"/>
            <a:ext cx="678180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0" marR="5080" indent="-990600" algn="ctr">
              <a:lnSpc>
                <a:spcPct val="100000"/>
              </a:lnSpc>
              <a:spcBef>
                <a:spcPts val="105"/>
              </a:spcBef>
            </a:pPr>
            <a:r>
              <a:rPr lang="fr-FR" sz="6600" dirty="0"/>
              <a:t>Merci pour votre attention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318759" y="1280286"/>
            <a:ext cx="1617345" cy="1522730"/>
            <a:chOff x="5318759" y="1280286"/>
            <a:chExt cx="1617345" cy="1522730"/>
          </a:xfrm>
        </p:grpSpPr>
        <p:sp>
          <p:nvSpPr>
            <p:cNvPr id="4" name="object 4"/>
            <p:cNvSpPr/>
            <p:nvPr/>
          </p:nvSpPr>
          <p:spPr>
            <a:xfrm>
              <a:off x="5328665" y="1858517"/>
              <a:ext cx="381000" cy="853440"/>
            </a:xfrm>
            <a:custGeom>
              <a:avLst/>
              <a:gdLst/>
              <a:ahLst/>
              <a:cxnLst/>
              <a:rect l="l" t="t" r="r" b="b"/>
              <a:pathLst>
                <a:path w="381000" h="853439">
                  <a:moveTo>
                    <a:pt x="0" y="0"/>
                  </a:moveTo>
                  <a:lnTo>
                    <a:pt x="0" y="853313"/>
                  </a:lnTo>
                  <a:lnTo>
                    <a:pt x="380873" y="853313"/>
                  </a:lnTo>
                  <a:lnTo>
                    <a:pt x="380873" y="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3E52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4367" y="1945512"/>
              <a:ext cx="157098" cy="156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7224" y="1290192"/>
              <a:ext cx="1188720" cy="1502410"/>
            </a:xfrm>
            <a:custGeom>
              <a:avLst/>
              <a:gdLst/>
              <a:ahLst/>
              <a:cxnLst/>
              <a:rect l="l" t="t" r="r" b="b"/>
              <a:pathLst>
                <a:path w="1188720" h="1502410">
                  <a:moveTo>
                    <a:pt x="0" y="1299337"/>
                  </a:moveTo>
                  <a:lnTo>
                    <a:pt x="146430" y="1299337"/>
                  </a:lnTo>
                  <a:lnTo>
                    <a:pt x="193675" y="1322832"/>
                  </a:lnTo>
                  <a:lnTo>
                    <a:pt x="259841" y="1351280"/>
                  </a:lnTo>
                  <a:lnTo>
                    <a:pt x="344932" y="1384427"/>
                  </a:lnTo>
                  <a:lnTo>
                    <a:pt x="439420" y="1419733"/>
                  </a:lnTo>
                  <a:lnTo>
                    <a:pt x="541020" y="1450594"/>
                  </a:lnTo>
                  <a:lnTo>
                    <a:pt x="593089" y="1464691"/>
                  </a:lnTo>
                  <a:lnTo>
                    <a:pt x="645033" y="1476502"/>
                  </a:lnTo>
                  <a:lnTo>
                    <a:pt x="694689" y="1488313"/>
                  </a:lnTo>
                  <a:lnTo>
                    <a:pt x="744220" y="1495298"/>
                  </a:lnTo>
                  <a:lnTo>
                    <a:pt x="789177" y="1500124"/>
                  </a:lnTo>
                  <a:lnTo>
                    <a:pt x="834008" y="1502410"/>
                  </a:lnTo>
                  <a:lnTo>
                    <a:pt x="909701" y="1502410"/>
                  </a:lnTo>
                  <a:lnTo>
                    <a:pt x="949832" y="1500124"/>
                  </a:lnTo>
                  <a:lnTo>
                    <a:pt x="987678" y="1495298"/>
                  </a:lnTo>
                  <a:lnTo>
                    <a:pt x="1020699" y="1485900"/>
                  </a:lnTo>
                  <a:lnTo>
                    <a:pt x="1037208" y="1481201"/>
                  </a:lnTo>
                  <a:lnTo>
                    <a:pt x="1070355" y="1459992"/>
                  </a:lnTo>
                  <a:lnTo>
                    <a:pt x="1086866" y="1370076"/>
                  </a:lnTo>
                  <a:lnTo>
                    <a:pt x="1084579" y="1353693"/>
                  </a:lnTo>
                  <a:lnTo>
                    <a:pt x="1079880" y="1339469"/>
                  </a:lnTo>
                  <a:lnTo>
                    <a:pt x="1070355" y="1325372"/>
                  </a:lnTo>
                  <a:lnTo>
                    <a:pt x="1056131" y="1313434"/>
                  </a:lnTo>
                  <a:lnTo>
                    <a:pt x="1101090" y="1292225"/>
                  </a:lnTo>
                  <a:lnTo>
                    <a:pt x="1120013" y="1256792"/>
                  </a:lnTo>
                  <a:lnTo>
                    <a:pt x="1129410" y="1159891"/>
                  </a:lnTo>
                  <a:lnTo>
                    <a:pt x="1129410" y="1148080"/>
                  </a:lnTo>
                  <a:lnTo>
                    <a:pt x="1129410" y="1138682"/>
                  </a:lnTo>
                  <a:lnTo>
                    <a:pt x="1127125" y="1126871"/>
                  </a:lnTo>
                  <a:lnTo>
                    <a:pt x="1122299" y="1117473"/>
                  </a:lnTo>
                  <a:lnTo>
                    <a:pt x="1110488" y="1100836"/>
                  </a:lnTo>
                  <a:lnTo>
                    <a:pt x="1103376" y="1093724"/>
                  </a:lnTo>
                  <a:lnTo>
                    <a:pt x="1096264" y="1086739"/>
                  </a:lnTo>
                  <a:lnTo>
                    <a:pt x="1136523" y="1062990"/>
                  </a:lnTo>
                  <a:lnTo>
                    <a:pt x="1155446" y="1018159"/>
                  </a:lnTo>
                  <a:lnTo>
                    <a:pt x="1162430" y="935482"/>
                  </a:lnTo>
                  <a:lnTo>
                    <a:pt x="1162430" y="923671"/>
                  </a:lnTo>
                  <a:lnTo>
                    <a:pt x="1162430" y="911860"/>
                  </a:lnTo>
                  <a:lnTo>
                    <a:pt x="1160145" y="900049"/>
                  </a:lnTo>
                  <a:lnTo>
                    <a:pt x="1136523" y="867029"/>
                  </a:lnTo>
                  <a:lnTo>
                    <a:pt x="1127125" y="859917"/>
                  </a:lnTo>
                  <a:lnTo>
                    <a:pt x="1162430" y="836168"/>
                  </a:lnTo>
                  <a:lnTo>
                    <a:pt x="1176654" y="805561"/>
                  </a:lnTo>
                  <a:lnTo>
                    <a:pt x="1179068" y="793750"/>
                  </a:lnTo>
                  <a:lnTo>
                    <a:pt x="1188466" y="708660"/>
                  </a:lnTo>
                  <a:lnTo>
                    <a:pt x="1186179" y="696849"/>
                  </a:lnTo>
                  <a:lnTo>
                    <a:pt x="1183767" y="685038"/>
                  </a:lnTo>
                  <a:lnTo>
                    <a:pt x="1179068" y="675640"/>
                  </a:lnTo>
                  <a:lnTo>
                    <a:pt x="1174369" y="666242"/>
                  </a:lnTo>
                  <a:lnTo>
                    <a:pt x="1167256" y="656717"/>
                  </a:lnTo>
                  <a:lnTo>
                    <a:pt x="1112901" y="623570"/>
                  </a:lnTo>
                  <a:lnTo>
                    <a:pt x="1053846" y="607060"/>
                  </a:lnTo>
                  <a:lnTo>
                    <a:pt x="1023111" y="602361"/>
                  </a:lnTo>
                  <a:lnTo>
                    <a:pt x="956945" y="592963"/>
                  </a:lnTo>
                  <a:lnTo>
                    <a:pt x="855345" y="583438"/>
                  </a:lnTo>
                  <a:lnTo>
                    <a:pt x="734822" y="576326"/>
                  </a:lnTo>
                  <a:lnTo>
                    <a:pt x="612013" y="569214"/>
                  </a:lnTo>
                  <a:lnTo>
                    <a:pt x="642620" y="507873"/>
                  </a:lnTo>
                  <a:lnTo>
                    <a:pt x="656844" y="472440"/>
                  </a:lnTo>
                  <a:lnTo>
                    <a:pt x="666369" y="434594"/>
                  </a:lnTo>
                  <a:lnTo>
                    <a:pt x="675766" y="396748"/>
                  </a:lnTo>
                  <a:lnTo>
                    <a:pt x="685291" y="356616"/>
                  </a:lnTo>
                  <a:lnTo>
                    <a:pt x="694689" y="278765"/>
                  </a:lnTo>
                  <a:lnTo>
                    <a:pt x="701675" y="207899"/>
                  </a:lnTo>
                  <a:lnTo>
                    <a:pt x="706501" y="148717"/>
                  </a:lnTo>
                  <a:lnTo>
                    <a:pt x="706501" y="94487"/>
                  </a:lnTo>
                  <a:lnTo>
                    <a:pt x="706501" y="77851"/>
                  </a:lnTo>
                  <a:lnTo>
                    <a:pt x="699388" y="58928"/>
                  </a:lnTo>
                  <a:lnTo>
                    <a:pt x="666369" y="16510"/>
                  </a:lnTo>
                  <a:lnTo>
                    <a:pt x="630809" y="2286"/>
                  </a:lnTo>
                  <a:lnTo>
                    <a:pt x="612013" y="0"/>
                  </a:lnTo>
                  <a:lnTo>
                    <a:pt x="576452" y="2286"/>
                  </a:lnTo>
                  <a:lnTo>
                    <a:pt x="552958" y="7112"/>
                  </a:lnTo>
                  <a:lnTo>
                    <a:pt x="534035" y="14097"/>
                  </a:lnTo>
                  <a:lnTo>
                    <a:pt x="519811" y="21209"/>
                  </a:lnTo>
                  <a:lnTo>
                    <a:pt x="481964" y="141732"/>
                  </a:lnTo>
                  <a:lnTo>
                    <a:pt x="463041" y="195961"/>
                  </a:lnTo>
                  <a:lnTo>
                    <a:pt x="444119" y="245618"/>
                  </a:lnTo>
                  <a:lnTo>
                    <a:pt x="425323" y="290449"/>
                  </a:lnTo>
                  <a:lnTo>
                    <a:pt x="406400" y="328295"/>
                  </a:lnTo>
                  <a:lnTo>
                    <a:pt x="375665" y="380365"/>
                  </a:lnTo>
                  <a:lnTo>
                    <a:pt x="354329" y="401574"/>
                  </a:lnTo>
                  <a:lnTo>
                    <a:pt x="321310" y="434594"/>
                  </a:lnTo>
                  <a:lnTo>
                    <a:pt x="243332" y="507873"/>
                  </a:lnTo>
                  <a:lnTo>
                    <a:pt x="139446" y="602361"/>
                  </a:lnTo>
                  <a:lnTo>
                    <a:pt x="0" y="602361"/>
                  </a:lnTo>
                </a:path>
              </a:pathLst>
            </a:custGeom>
            <a:ln w="19812">
              <a:solidFill>
                <a:srgbClr val="3E52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85352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80072" y="1949014"/>
            <a:ext cx="10721328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L’analyse de données peut être très utile pour assister les entreprises dans leurs prises de décisions</a:t>
            </a:r>
            <a:r>
              <a:rPr lang="fr-FR" sz="2000" spc="-5" dirty="0">
                <a:solidFill>
                  <a:srgbClr val="2531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Wingdings" panose="05000000000000000000" pitchFamily="2" charset="2"/>
              <a:buChar char="v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collecter et analyser les données, il est nécessaire d’utiliser 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large variété d’outils et de technologies</a:t>
            </a:r>
            <a:r>
              <a:rPr lang="fr-FR" sz="2000" spc="-5" dirty="0">
                <a:solidFill>
                  <a:srgbClr val="2531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42900">
              <a:spcBef>
                <a:spcPts val="2405"/>
              </a:spcBef>
              <a:buFont typeface="Wingdings" panose="05000000000000000000" pitchFamily="2" charset="2"/>
              <a:buChar char="v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à tous les acteurs d’une entreprise d’avoir une vision globale sur leurs activités pour les aider dans leurs prises de décisions.</a:t>
            </a:r>
          </a:p>
          <a:p>
            <a:pPr marL="355600" indent="-342900">
              <a:spcBef>
                <a:spcPts val="2405"/>
              </a:spcBef>
              <a:buFont typeface="Wingdings" panose="05000000000000000000" pitchFamily="2" charset="2"/>
              <a:buChar char="v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améliore la prise de décision, en structurant les données vitales de l’entreprise</a:t>
            </a:r>
            <a:endParaRPr lang="fr-FR" sz="2000" spc="-5" dirty="0">
              <a:solidFill>
                <a:srgbClr val="2531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431020" cy="1769745"/>
            <a:chOff x="0" y="0"/>
            <a:chExt cx="9431020" cy="176974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8" name="object 8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507491"/>
            <a:ext cx="7245350" cy="737381"/>
          </a:xfrm>
          <a:prstGeom prst="rect">
            <a:avLst/>
          </a:prstGeom>
        </p:spPr>
        <p:txBody>
          <a:bodyPr vert="horz" wrap="square" lIns="0" tIns="303530" rIns="0" bIns="0" rtlCol="0">
            <a:spAutoFit/>
          </a:bodyPr>
          <a:lstStyle/>
          <a:p>
            <a:pPr marL="1176655">
              <a:lnSpc>
                <a:spcPct val="100000"/>
              </a:lnSpc>
              <a:spcBef>
                <a:spcPts val="2390"/>
              </a:spcBef>
            </a:pPr>
            <a:r>
              <a:rPr sz="2800" b="0" spc="-5" dirty="0">
                <a:solidFill>
                  <a:srgbClr val="FFFFFF"/>
                </a:solidFill>
              </a:rPr>
              <a:t>Introduction</a:t>
            </a:r>
            <a:endParaRPr sz="2800" b="0" dirty="0"/>
          </a:p>
        </p:txBody>
      </p:sp>
      <p:sp>
        <p:nvSpPr>
          <p:cNvPr id="12" name="object 12"/>
          <p:cNvSpPr/>
          <p:nvPr/>
        </p:nvSpPr>
        <p:spPr>
          <a:xfrm>
            <a:off x="480072" y="850391"/>
            <a:ext cx="365734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pSp>
        <p:nvGrpSpPr>
          <p:cNvPr id="9" name="object 3"/>
          <p:cNvGrpSpPr/>
          <p:nvPr/>
        </p:nvGrpSpPr>
        <p:grpSpPr>
          <a:xfrm>
            <a:off x="0" y="1"/>
            <a:ext cx="7848600" cy="1371600"/>
            <a:chOff x="0" y="0"/>
            <a:chExt cx="9431020" cy="1769745"/>
          </a:xfrm>
        </p:grpSpPr>
        <p:sp>
          <p:nvSpPr>
            <p:cNvPr id="10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/>
          <p:cNvSpPr txBox="1"/>
          <p:nvPr/>
        </p:nvSpPr>
        <p:spPr>
          <a:xfrm>
            <a:off x="71664" y="637843"/>
            <a:ext cx="7245350" cy="3097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176655">
              <a:lnSpc>
                <a:spcPct val="100000"/>
              </a:lnSpc>
              <a:spcBef>
                <a:spcPts val="5"/>
              </a:spcBef>
            </a:pPr>
            <a:r>
              <a:rPr lang="fr-FR" sz="2000" b="1" dirty="0">
                <a:solidFill>
                  <a:srgbClr val="FFFFFF"/>
                </a:solidFill>
                <a:latin typeface="Arial"/>
                <a:cs typeface="Arial"/>
              </a:rPr>
              <a:t>Webography: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051" name="Picture 3" descr="C:\Users\Mehdi\Downloads\kisspng-computer-icons-business-hyperlink-strength-5b14f8be3e6cc7.58959243152810105425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5993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20F06D-9536-48B4-9C00-F84525ED4D32}"/>
              </a:ext>
            </a:extLst>
          </p:cNvPr>
          <p:cNvSpPr txBox="1"/>
          <p:nvPr/>
        </p:nvSpPr>
        <p:spPr>
          <a:xfrm>
            <a:off x="533400" y="1524000"/>
            <a:ext cx="11506200" cy="396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www.oracle.com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https://www.editions-eni.fr/open/mediabook.aspx?idR=150fd1f6e2b095aa3924b66fdb420bd7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https://easyteam.fr/les-differentes-editions-de-sgbdr-oracle/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https://www.ionos.fr/digitalguide/hebergement/aspects-techniques/oracle-database/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u="sng" dirty="0">
                <a:solidFill>
                  <a:srgbClr val="0070C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https://web.maths.unsw.edu.au/~lafaye/CCM/oracle/oracintro.htm</a:t>
            </a:r>
            <a:endParaRPr lang="en-US" u="sng" dirty="0">
              <a:solidFill>
                <a:srgbClr val="0070C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www.powerbi.microsoft.com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www.tableau.com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https://www.decivision.com/expertise/microsoft-power-bi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https://biworks.fr/les-quatre-fonctions-du-processus-decisionnel-en-bi/</a:t>
            </a:r>
            <a:endParaRPr lang="fr-FR" sz="18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 advTm="2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91857"/>
            <a:ext cx="6324600" cy="1238159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6985" rIns="0" bIns="0" rtlCol="0">
            <a:spAutoFit/>
          </a:bodyPr>
          <a:lstStyle/>
          <a:p>
            <a:pPr marL="725805" algn="ctr"/>
            <a:endParaRPr lang="fr-FR" sz="40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25805" algn="ctr"/>
            <a:r>
              <a:rPr lang="fr-FR" sz="4000" b="1" spc="-10" dirty="0">
                <a:solidFill>
                  <a:srgbClr val="FFFFFF"/>
                </a:solidFill>
                <a:latin typeface="Arial"/>
                <a:cs typeface="Arial"/>
              </a:rPr>
              <a:t>Généralité et Définition</a:t>
            </a:r>
            <a:endParaRPr lang="fr-FR"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41464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lang="fr-FR" sz="16000" b="1" spc="-5" dirty="0">
                <a:solidFill>
                  <a:srgbClr val="3E5278"/>
                </a:solidFill>
                <a:latin typeface="Arial"/>
                <a:cs typeface="Arial"/>
              </a:rPr>
              <a:t>2</a:t>
            </a:r>
            <a:endParaRPr sz="16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5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"/>
          <p:cNvGrpSpPr/>
          <p:nvPr/>
        </p:nvGrpSpPr>
        <p:grpSpPr>
          <a:xfrm>
            <a:off x="-1" y="0"/>
            <a:ext cx="9431020" cy="1769745"/>
            <a:chOff x="0" y="0"/>
            <a:chExt cx="9431020" cy="1769745"/>
          </a:xfrm>
        </p:grpSpPr>
        <p:sp>
          <p:nvSpPr>
            <p:cNvPr id="37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0" name="object 11"/>
          <p:cNvGrpSpPr/>
          <p:nvPr/>
        </p:nvGrpSpPr>
        <p:grpSpPr>
          <a:xfrm>
            <a:off x="451104" y="839724"/>
            <a:ext cx="321945" cy="388620"/>
            <a:chOff x="451104" y="839724"/>
            <a:chExt cx="321945" cy="388620"/>
          </a:xfrm>
        </p:grpSpPr>
        <p:sp>
          <p:nvSpPr>
            <p:cNvPr id="41" name="object 12"/>
            <p:cNvSpPr/>
            <p:nvPr/>
          </p:nvSpPr>
          <p:spPr>
            <a:xfrm>
              <a:off x="457200" y="845820"/>
              <a:ext cx="309880" cy="376555"/>
            </a:xfrm>
            <a:custGeom>
              <a:avLst/>
              <a:gdLst/>
              <a:ahLst/>
              <a:cxnLst/>
              <a:rect l="l" t="t" r="r" b="b"/>
              <a:pathLst>
                <a:path w="309880" h="376555">
                  <a:moveTo>
                    <a:pt x="294131" y="355726"/>
                  </a:moveTo>
                  <a:lnTo>
                    <a:pt x="293674" y="358901"/>
                  </a:lnTo>
                  <a:lnTo>
                    <a:pt x="292747" y="362076"/>
                  </a:lnTo>
                  <a:lnTo>
                    <a:pt x="276542" y="376427"/>
                  </a:lnTo>
                  <a:lnTo>
                    <a:pt x="19431" y="376427"/>
                  </a:lnTo>
                  <a:lnTo>
                    <a:pt x="0" y="355726"/>
                  </a:lnTo>
                  <a:lnTo>
                    <a:pt x="0" y="34925"/>
                  </a:lnTo>
                  <a:lnTo>
                    <a:pt x="15722" y="18795"/>
                  </a:lnTo>
                  <a:lnTo>
                    <a:pt x="18491" y="18287"/>
                  </a:lnTo>
                </a:path>
                <a:path w="309880" h="376555">
                  <a:moveTo>
                    <a:pt x="309372" y="63626"/>
                  </a:moveTo>
                  <a:lnTo>
                    <a:pt x="309372" y="335788"/>
                  </a:lnTo>
                  <a:lnTo>
                    <a:pt x="308914" y="338454"/>
                  </a:lnTo>
                  <a:lnTo>
                    <a:pt x="307987" y="341249"/>
                  </a:lnTo>
                  <a:lnTo>
                    <a:pt x="294589" y="350519"/>
                  </a:lnTo>
                  <a:lnTo>
                    <a:pt x="37655" y="350519"/>
                  </a:lnTo>
                  <a:lnTo>
                    <a:pt x="22872" y="335788"/>
                  </a:lnTo>
                  <a:lnTo>
                    <a:pt x="22872" y="14731"/>
                  </a:lnTo>
                  <a:lnTo>
                    <a:pt x="34886" y="0"/>
                  </a:lnTo>
                  <a:lnTo>
                    <a:pt x="37655" y="0"/>
                  </a:lnTo>
                  <a:lnTo>
                    <a:pt x="245605" y="0"/>
                  </a:lnTo>
                </a:path>
                <a:path w="309880" h="376555">
                  <a:moveTo>
                    <a:pt x="172186" y="248412"/>
                  </a:moveTo>
                  <a:lnTo>
                    <a:pt x="70104" y="248412"/>
                  </a:lnTo>
                </a:path>
                <a:path w="309880" h="376555">
                  <a:moveTo>
                    <a:pt x="263639" y="205739"/>
                  </a:moveTo>
                  <a:lnTo>
                    <a:pt x="70104" y="205739"/>
                  </a:lnTo>
                </a:path>
                <a:path w="309880" h="376555">
                  <a:moveTo>
                    <a:pt x="263639" y="164591"/>
                  </a:moveTo>
                  <a:lnTo>
                    <a:pt x="70104" y="164591"/>
                  </a:lnTo>
                </a:path>
                <a:path w="309880" h="376555">
                  <a:moveTo>
                    <a:pt x="263639" y="121919"/>
                  </a:moveTo>
                  <a:lnTo>
                    <a:pt x="70104" y="121919"/>
                  </a:lnTo>
                </a:path>
              </a:pathLst>
            </a:custGeom>
            <a:ln w="12192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3"/>
            <p:cNvSpPr/>
            <p:nvPr/>
          </p:nvSpPr>
          <p:spPr>
            <a:xfrm>
              <a:off x="696480" y="839724"/>
              <a:ext cx="7618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A89672-15DF-4E82-9711-F3817D98AD04}"/>
              </a:ext>
            </a:extLst>
          </p:cNvPr>
          <p:cNvSpPr txBox="1"/>
          <p:nvPr/>
        </p:nvSpPr>
        <p:spPr>
          <a:xfrm>
            <a:off x="1006360" y="741709"/>
            <a:ext cx="470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5805"/>
            <a:r>
              <a:rPr lang="fr-FR" sz="3200" b="0" dirty="0">
                <a:solidFill>
                  <a:schemeClr val="bg1"/>
                </a:solidFill>
              </a:rPr>
              <a:t>Qu'est-ce que le </a:t>
            </a:r>
            <a:r>
              <a:rPr lang="fr-FR" sz="3200" b="1" dirty="0">
                <a:solidFill>
                  <a:schemeClr val="bg1"/>
                </a:solidFill>
              </a:rPr>
              <a:t>OLAP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2BEBA-FCAC-E3A8-93DA-40D5A40C0C0F}"/>
              </a:ext>
            </a:extLst>
          </p:cNvPr>
          <p:cNvSpPr txBox="1"/>
          <p:nvPr/>
        </p:nvSpPr>
        <p:spPr>
          <a:xfrm>
            <a:off x="304800" y="1905000"/>
            <a:ext cx="1188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OLAP (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Online Analytical Processing) 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 une technique informatique qui permet aux utilisateurs d'extraire et d'interroger des données afin de pouvoir les analyser sous différents angles.</a:t>
            </a:r>
          </a:p>
          <a:p>
            <a:endParaRPr lang="fr-F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Arial" panose="020B0604020202020204" pitchFamily="34" charset="0"/>
              </a:rPr>
              <a:t>Il peut être utilisé pour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l'extraction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Arial" panose="020B0604020202020204" pitchFamily="34" charset="0"/>
              </a:rPr>
              <a:t>ou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l'exploration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Arial" panose="020B0604020202020204" pitchFamily="34" charset="0"/>
              </a:rPr>
              <a:t>de données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l'analyse de données</a:t>
            </a:r>
            <a:r>
              <a:rPr lang="fr-FR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la création de rapports </a:t>
            </a:r>
            <a:r>
              <a:rPr lang="fr-FR" dirty="0">
                <a:latin typeface="Times New Roman" panose="02020603050405020304" pitchFamily="18" charset="0"/>
                <a:cs typeface="Arial" panose="020B0604020202020204" pitchFamily="34" charset="0"/>
              </a:rPr>
              <a:t>pour trouver les relations entre les éléments de données.</a:t>
            </a:r>
          </a:p>
          <a:p>
            <a:endParaRPr lang="fr-FR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FR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imes New Roman" panose="02020603050405020304" pitchFamily="18" charset="0"/>
                <a:cs typeface="Arial" panose="020B0604020202020204" pitchFamily="34" charset="0"/>
              </a:rPr>
              <a:t>Toutes les données transactionnelles ne sont pas nécessaires pour l'analyse des tendances, de sorte qu'une base de données </a:t>
            </a:r>
            <a:r>
              <a:rPr lang="fr-FR" b="1" dirty="0">
                <a:latin typeface="Times New Roman" panose="02020603050405020304" pitchFamily="18" charset="0"/>
                <a:cs typeface="Arial" panose="020B0604020202020204" pitchFamily="34" charset="0"/>
              </a:rPr>
              <a:t>OLAP</a:t>
            </a:r>
            <a:r>
              <a:rPr lang="fr-FR" dirty="0">
                <a:latin typeface="Times New Roman" panose="02020603050405020304" pitchFamily="18" charset="0"/>
                <a:cs typeface="Arial" panose="020B0604020202020204" pitchFamily="34" charset="0"/>
              </a:rPr>
              <a:t> n'a pas besoin d'être aussi volumineuse qu'un entrepôt de données.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009272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5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"/>
          <p:cNvGrpSpPr/>
          <p:nvPr/>
        </p:nvGrpSpPr>
        <p:grpSpPr>
          <a:xfrm>
            <a:off x="-1" y="0"/>
            <a:ext cx="9431020" cy="1769745"/>
            <a:chOff x="0" y="0"/>
            <a:chExt cx="9431020" cy="1769745"/>
          </a:xfrm>
        </p:grpSpPr>
        <p:sp>
          <p:nvSpPr>
            <p:cNvPr id="37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0" name="object 11"/>
          <p:cNvGrpSpPr/>
          <p:nvPr/>
        </p:nvGrpSpPr>
        <p:grpSpPr>
          <a:xfrm>
            <a:off x="451104" y="839724"/>
            <a:ext cx="321945" cy="388620"/>
            <a:chOff x="451104" y="839724"/>
            <a:chExt cx="321945" cy="388620"/>
          </a:xfrm>
        </p:grpSpPr>
        <p:sp>
          <p:nvSpPr>
            <p:cNvPr id="41" name="object 12"/>
            <p:cNvSpPr/>
            <p:nvPr/>
          </p:nvSpPr>
          <p:spPr>
            <a:xfrm>
              <a:off x="457200" y="845820"/>
              <a:ext cx="309880" cy="376555"/>
            </a:xfrm>
            <a:custGeom>
              <a:avLst/>
              <a:gdLst/>
              <a:ahLst/>
              <a:cxnLst/>
              <a:rect l="l" t="t" r="r" b="b"/>
              <a:pathLst>
                <a:path w="309880" h="376555">
                  <a:moveTo>
                    <a:pt x="294131" y="355726"/>
                  </a:moveTo>
                  <a:lnTo>
                    <a:pt x="293674" y="358901"/>
                  </a:lnTo>
                  <a:lnTo>
                    <a:pt x="292747" y="362076"/>
                  </a:lnTo>
                  <a:lnTo>
                    <a:pt x="276542" y="376427"/>
                  </a:lnTo>
                  <a:lnTo>
                    <a:pt x="19431" y="376427"/>
                  </a:lnTo>
                  <a:lnTo>
                    <a:pt x="0" y="355726"/>
                  </a:lnTo>
                  <a:lnTo>
                    <a:pt x="0" y="34925"/>
                  </a:lnTo>
                  <a:lnTo>
                    <a:pt x="15722" y="18795"/>
                  </a:lnTo>
                  <a:lnTo>
                    <a:pt x="18491" y="18287"/>
                  </a:lnTo>
                </a:path>
                <a:path w="309880" h="376555">
                  <a:moveTo>
                    <a:pt x="309372" y="63626"/>
                  </a:moveTo>
                  <a:lnTo>
                    <a:pt x="309372" y="335788"/>
                  </a:lnTo>
                  <a:lnTo>
                    <a:pt x="308914" y="338454"/>
                  </a:lnTo>
                  <a:lnTo>
                    <a:pt x="307987" y="341249"/>
                  </a:lnTo>
                  <a:lnTo>
                    <a:pt x="294589" y="350519"/>
                  </a:lnTo>
                  <a:lnTo>
                    <a:pt x="37655" y="350519"/>
                  </a:lnTo>
                  <a:lnTo>
                    <a:pt x="22872" y="335788"/>
                  </a:lnTo>
                  <a:lnTo>
                    <a:pt x="22872" y="14731"/>
                  </a:lnTo>
                  <a:lnTo>
                    <a:pt x="34886" y="0"/>
                  </a:lnTo>
                  <a:lnTo>
                    <a:pt x="37655" y="0"/>
                  </a:lnTo>
                  <a:lnTo>
                    <a:pt x="245605" y="0"/>
                  </a:lnTo>
                </a:path>
                <a:path w="309880" h="376555">
                  <a:moveTo>
                    <a:pt x="172186" y="248412"/>
                  </a:moveTo>
                  <a:lnTo>
                    <a:pt x="70104" y="248412"/>
                  </a:lnTo>
                </a:path>
                <a:path w="309880" h="376555">
                  <a:moveTo>
                    <a:pt x="263639" y="205739"/>
                  </a:moveTo>
                  <a:lnTo>
                    <a:pt x="70104" y="205739"/>
                  </a:lnTo>
                </a:path>
                <a:path w="309880" h="376555">
                  <a:moveTo>
                    <a:pt x="263639" y="164591"/>
                  </a:moveTo>
                  <a:lnTo>
                    <a:pt x="70104" y="164591"/>
                  </a:lnTo>
                </a:path>
                <a:path w="309880" h="376555">
                  <a:moveTo>
                    <a:pt x="263639" y="121919"/>
                  </a:moveTo>
                  <a:lnTo>
                    <a:pt x="70104" y="121919"/>
                  </a:lnTo>
                </a:path>
              </a:pathLst>
            </a:custGeom>
            <a:ln w="12192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3"/>
            <p:cNvSpPr/>
            <p:nvPr/>
          </p:nvSpPr>
          <p:spPr>
            <a:xfrm>
              <a:off x="696480" y="839724"/>
              <a:ext cx="7618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A89672-15DF-4E82-9711-F3817D98AD04}"/>
              </a:ext>
            </a:extLst>
          </p:cNvPr>
          <p:cNvSpPr txBox="1"/>
          <p:nvPr/>
        </p:nvSpPr>
        <p:spPr>
          <a:xfrm>
            <a:off x="1006360" y="741709"/>
            <a:ext cx="470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5805"/>
            <a:r>
              <a:rPr lang="fr-FR" sz="3200" b="0" dirty="0">
                <a:solidFill>
                  <a:schemeClr val="bg1"/>
                </a:solidFill>
              </a:rPr>
              <a:t>Qu'est-ce que le </a:t>
            </a:r>
            <a:r>
              <a:rPr lang="fr-FR" sz="3200" b="1" dirty="0">
                <a:solidFill>
                  <a:schemeClr val="bg1"/>
                </a:solidFill>
              </a:rPr>
              <a:t>SSAS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2BEBA-FCAC-E3A8-93DA-40D5A40C0C0F}"/>
              </a:ext>
            </a:extLst>
          </p:cNvPr>
          <p:cNvSpPr txBox="1"/>
          <p:nvPr/>
        </p:nvSpPr>
        <p:spPr>
          <a:xfrm>
            <a:off x="304800" y="1905000"/>
            <a:ext cx="1188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SSAS(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Analysis Services)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 une composante importante de la suite d'intelligence d'affaires (BI) proposée par Microsoft permettant de </a:t>
            </a:r>
            <a:r>
              <a:rPr lang="fr-FR" sz="1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créer des cubes OLAP 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pouvant être exploités par différents outils de forage, d'exploration de données et de tableaux de bord.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982250-3A7D-19D5-22FF-E111CDEF6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00" y="3088994"/>
            <a:ext cx="3941625" cy="31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447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91857"/>
            <a:ext cx="5486400" cy="1999906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4950" dirty="0">
              <a:latin typeface="Times New Roman"/>
              <a:cs typeface="Times New Roman"/>
            </a:endParaRPr>
          </a:p>
          <a:p>
            <a:pPr marL="725805" algn="ctr">
              <a:lnSpc>
                <a:spcPct val="100000"/>
              </a:lnSpc>
            </a:pPr>
            <a:r>
              <a:rPr lang="fr-FR" sz="4000" b="1" spc="-10" dirty="0">
                <a:solidFill>
                  <a:srgbClr val="FFFFFF"/>
                </a:solidFill>
                <a:latin typeface="Arial"/>
                <a:cs typeface="Arial"/>
              </a:rPr>
              <a:t>Problématique et Solutions</a:t>
            </a:r>
            <a:endParaRPr lang="fr-FR" sz="4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4700270" cy="3941464"/>
          </a:xfrm>
          <a:prstGeom prst="rect">
            <a:avLst/>
          </a:prstGeom>
          <a:solidFill>
            <a:srgbClr val="C6D2E6"/>
          </a:solidFill>
        </p:spPr>
        <p:txBody>
          <a:bodyPr vert="horz" wrap="square" lIns="0" tIns="1566545" rIns="0" bIns="0" rtlCol="0">
            <a:spAutoFit/>
          </a:bodyPr>
          <a:lstStyle/>
          <a:p>
            <a:pPr marL="739775">
              <a:lnSpc>
                <a:spcPts val="18370"/>
              </a:lnSpc>
              <a:spcBef>
                <a:spcPts val="12335"/>
              </a:spcBef>
            </a:pPr>
            <a:r>
              <a:rPr lang="fr-FR" sz="16000" b="1" spc="-5" dirty="0">
                <a:solidFill>
                  <a:srgbClr val="3E5278"/>
                </a:solidFill>
                <a:latin typeface="Arial"/>
                <a:cs typeface="Arial"/>
              </a:rPr>
              <a:t>3</a:t>
            </a:r>
            <a:endParaRPr sz="16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1640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871" y="6597395"/>
            <a:ext cx="525780" cy="175260"/>
          </a:xfrm>
          <a:custGeom>
            <a:avLst/>
            <a:gdLst/>
            <a:ahLst/>
            <a:cxnLst/>
            <a:rect l="l" t="t" r="r" b="b"/>
            <a:pathLst>
              <a:path w="525779" h="175259">
                <a:moveTo>
                  <a:pt x="525779" y="0"/>
                </a:moveTo>
                <a:lnTo>
                  <a:pt x="0" y="0"/>
                </a:lnTo>
                <a:lnTo>
                  <a:pt x="355346" y="175259"/>
                </a:lnTo>
                <a:lnTo>
                  <a:pt x="525779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65919" y="5963411"/>
            <a:ext cx="2926080" cy="894715"/>
            <a:chOff x="9265919" y="5963411"/>
            <a:chExt cx="2926080" cy="894715"/>
          </a:xfrm>
        </p:grpSpPr>
        <p:sp>
          <p:nvSpPr>
            <p:cNvPr id="4" name="object 4"/>
            <p:cNvSpPr/>
            <p:nvPr/>
          </p:nvSpPr>
          <p:spPr>
            <a:xfrm>
              <a:off x="9474708" y="5963411"/>
              <a:ext cx="2717800" cy="894715"/>
            </a:xfrm>
            <a:custGeom>
              <a:avLst/>
              <a:gdLst/>
              <a:ahLst/>
              <a:cxnLst/>
              <a:rect l="l" t="t" r="r" b="b"/>
              <a:pathLst>
                <a:path w="2717800" h="894715">
                  <a:moveTo>
                    <a:pt x="2717279" y="0"/>
                  </a:moveTo>
                  <a:lnTo>
                    <a:pt x="894588" y="0"/>
                  </a:lnTo>
                  <a:lnTo>
                    <a:pt x="891540" y="0"/>
                  </a:lnTo>
                  <a:lnTo>
                    <a:pt x="891540" y="3048"/>
                  </a:lnTo>
                  <a:lnTo>
                    <a:pt x="0" y="894588"/>
                  </a:lnTo>
                  <a:lnTo>
                    <a:pt x="891540" y="894588"/>
                  </a:lnTo>
                  <a:lnTo>
                    <a:pt x="894588" y="894588"/>
                  </a:lnTo>
                  <a:lnTo>
                    <a:pt x="2717279" y="894588"/>
                  </a:lnTo>
                  <a:lnTo>
                    <a:pt x="2717279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0" y="6195059"/>
              <a:ext cx="2926080" cy="407034"/>
            </a:xfrm>
            <a:custGeom>
              <a:avLst/>
              <a:gdLst/>
              <a:ahLst/>
              <a:cxnLst/>
              <a:rect l="l" t="t" r="r" b="b"/>
              <a:pathLst>
                <a:path w="2926079" h="407034">
                  <a:moveTo>
                    <a:pt x="2926080" y="0"/>
                  </a:moveTo>
                  <a:lnTo>
                    <a:pt x="406908" y="0"/>
                  </a:lnTo>
                  <a:lnTo>
                    <a:pt x="397764" y="0"/>
                  </a:lnTo>
                  <a:lnTo>
                    <a:pt x="397764" y="9144"/>
                  </a:lnTo>
                  <a:lnTo>
                    <a:pt x="0" y="406908"/>
                  </a:lnTo>
                  <a:lnTo>
                    <a:pt x="397764" y="406908"/>
                  </a:lnTo>
                  <a:lnTo>
                    <a:pt x="406908" y="406908"/>
                  </a:lnTo>
                  <a:lnTo>
                    <a:pt x="2926080" y="406908"/>
                  </a:lnTo>
                  <a:lnTo>
                    <a:pt x="292608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5" name="object 2"/>
          <p:cNvSpPr/>
          <p:nvPr/>
        </p:nvSpPr>
        <p:spPr>
          <a:xfrm>
            <a:off x="8389619" y="169163"/>
            <a:ext cx="1041400" cy="346075"/>
          </a:xfrm>
          <a:custGeom>
            <a:avLst/>
            <a:gdLst/>
            <a:ahLst/>
            <a:cxnLst/>
            <a:rect l="l" t="t" r="r" b="b"/>
            <a:pathLst>
              <a:path w="1041400" h="346075">
                <a:moveTo>
                  <a:pt x="337565" y="0"/>
                </a:moveTo>
                <a:lnTo>
                  <a:pt x="0" y="345947"/>
                </a:lnTo>
                <a:lnTo>
                  <a:pt x="1040891" y="345947"/>
                </a:lnTo>
                <a:lnTo>
                  <a:pt x="337565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"/>
          <p:cNvGrpSpPr/>
          <p:nvPr/>
        </p:nvGrpSpPr>
        <p:grpSpPr>
          <a:xfrm>
            <a:off x="-1" y="0"/>
            <a:ext cx="9431020" cy="1769745"/>
            <a:chOff x="0" y="0"/>
            <a:chExt cx="9431020" cy="1769745"/>
          </a:xfrm>
        </p:grpSpPr>
        <p:sp>
          <p:nvSpPr>
            <p:cNvPr id="37" name="object 4"/>
            <p:cNvSpPr/>
            <p:nvPr/>
          </p:nvSpPr>
          <p:spPr>
            <a:xfrm>
              <a:off x="0" y="0"/>
              <a:ext cx="9008745" cy="1769745"/>
            </a:xfrm>
            <a:custGeom>
              <a:avLst/>
              <a:gdLst/>
              <a:ahLst/>
              <a:cxnLst/>
              <a:rect l="l" t="t" r="r" b="b"/>
              <a:pathLst>
                <a:path w="9008745" h="1769745">
                  <a:moveTo>
                    <a:pt x="9008364" y="0"/>
                  </a:moveTo>
                  <a:lnTo>
                    <a:pt x="7245096" y="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769364"/>
                  </a:lnTo>
                  <a:lnTo>
                    <a:pt x="7239000" y="1769364"/>
                  </a:lnTo>
                  <a:lnTo>
                    <a:pt x="7245096" y="1769364"/>
                  </a:lnTo>
                  <a:lnTo>
                    <a:pt x="7245096" y="1763268"/>
                  </a:lnTo>
                  <a:lnTo>
                    <a:pt x="9008364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5"/>
            <p:cNvSpPr/>
            <p:nvPr/>
          </p:nvSpPr>
          <p:spPr>
            <a:xfrm>
              <a:off x="0" y="507491"/>
              <a:ext cx="9431020" cy="1030605"/>
            </a:xfrm>
            <a:custGeom>
              <a:avLst/>
              <a:gdLst/>
              <a:ahLst/>
              <a:cxnLst/>
              <a:rect l="l" t="t" r="r" b="b"/>
              <a:pathLst>
                <a:path w="9431020" h="1030605">
                  <a:moveTo>
                    <a:pt x="9430512" y="0"/>
                  </a:moveTo>
                  <a:lnTo>
                    <a:pt x="8404860" y="0"/>
                  </a:lnTo>
                  <a:lnTo>
                    <a:pt x="8400288" y="0"/>
                  </a:lnTo>
                  <a:lnTo>
                    <a:pt x="0" y="0"/>
                  </a:lnTo>
                  <a:lnTo>
                    <a:pt x="0" y="1030224"/>
                  </a:lnTo>
                  <a:lnTo>
                    <a:pt x="8400288" y="1030224"/>
                  </a:lnTo>
                  <a:lnTo>
                    <a:pt x="8404860" y="1030224"/>
                  </a:lnTo>
                  <a:lnTo>
                    <a:pt x="8404860" y="1025652"/>
                  </a:lnTo>
                  <a:lnTo>
                    <a:pt x="9430512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0" name="object 11"/>
          <p:cNvGrpSpPr/>
          <p:nvPr/>
        </p:nvGrpSpPr>
        <p:grpSpPr>
          <a:xfrm>
            <a:off x="451104" y="839724"/>
            <a:ext cx="321945" cy="388620"/>
            <a:chOff x="451104" y="839724"/>
            <a:chExt cx="321945" cy="388620"/>
          </a:xfrm>
        </p:grpSpPr>
        <p:sp>
          <p:nvSpPr>
            <p:cNvPr id="41" name="object 12"/>
            <p:cNvSpPr/>
            <p:nvPr/>
          </p:nvSpPr>
          <p:spPr>
            <a:xfrm>
              <a:off x="457200" y="845820"/>
              <a:ext cx="309880" cy="376555"/>
            </a:xfrm>
            <a:custGeom>
              <a:avLst/>
              <a:gdLst/>
              <a:ahLst/>
              <a:cxnLst/>
              <a:rect l="l" t="t" r="r" b="b"/>
              <a:pathLst>
                <a:path w="309880" h="376555">
                  <a:moveTo>
                    <a:pt x="294131" y="355726"/>
                  </a:moveTo>
                  <a:lnTo>
                    <a:pt x="293674" y="358901"/>
                  </a:lnTo>
                  <a:lnTo>
                    <a:pt x="292747" y="362076"/>
                  </a:lnTo>
                  <a:lnTo>
                    <a:pt x="276542" y="376427"/>
                  </a:lnTo>
                  <a:lnTo>
                    <a:pt x="19431" y="376427"/>
                  </a:lnTo>
                  <a:lnTo>
                    <a:pt x="0" y="355726"/>
                  </a:lnTo>
                  <a:lnTo>
                    <a:pt x="0" y="34925"/>
                  </a:lnTo>
                  <a:lnTo>
                    <a:pt x="15722" y="18795"/>
                  </a:lnTo>
                  <a:lnTo>
                    <a:pt x="18491" y="18287"/>
                  </a:lnTo>
                </a:path>
                <a:path w="309880" h="376555">
                  <a:moveTo>
                    <a:pt x="309372" y="63626"/>
                  </a:moveTo>
                  <a:lnTo>
                    <a:pt x="309372" y="335788"/>
                  </a:lnTo>
                  <a:lnTo>
                    <a:pt x="308914" y="338454"/>
                  </a:lnTo>
                  <a:lnTo>
                    <a:pt x="307987" y="341249"/>
                  </a:lnTo>
                  <a:lnTo>
                    <a:pt x="294589" y="350519"/>
                  </a:lnTo>
                  <a:lnTo>
                    <a:pt x="37655" y="350519"/>
                  </a:lnTo>
                  <a:lnTo>
                    <a:pt x="22872" y="335788"/>
                  </a:lnTo>
                  <a:lnTo>
                    <a:pt x="22872" y="14731"/>
                  </a:lnTo>
                  <a:lnTo>
                    <a:pt x="34886" y="0"/>
                  </a:lnTo>
                  <a:lnTo>
                    <a:pt x="37655" y="0"/>
                  </a:lnTo>
                  <a:lnTo>
                    <a:pt x="245605" y="0"/>
                  </a:lnTo>
                </a:path>
                <a:path w="309880" h="376555">
                  <a:moveTo>
                    <a:pt x="172186" y="248412"/>
                  </a:moveTo>
                  <a:lnTo>
                    <a:pt x="70104" y="248412"/>
                  </a:lnTo>
                </a:path>
                <a:path w="309880" h="376555">
                  <a:moveTo>
                    <a:pt x="263639" y="205739"/>
                  </a:moveTo>
                  <a:lnTo>
                    <a:pt x="70104" y="205739"/>
                  </a:lnTo>
                </a:path>
                <a:path w="309880" h="376555">
                  <a:moveTo>
                    <a:pt x="263639" y="164591"/>
                  </a:moveTo>
                  <a:lnTo>
                    <a:pt x="70104" y="164591"/>
                  </a:lnTo>
                </a:path>
                <a:path w="309880" h="376555">
                  <a:moveTo>
                    <a:pt x="263639" y="121919"/>
                  </a:moveTo>
                  <a:lnTo>
                    <a:pt x="70104" y="121919"/>
                  </a:lnTo>
                </a:path>
              </a:pathLst>
            </a:custGeom>
            <a:ln w="12192">
              <a:solidFill>
                <a:srgbClr val="FF9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3"/>
            <p:cNvSpPr/>
            <p:nvPr/>
          </p:nvSpPr>
          <p:spPr>
            <a:xfrm>
              <a:off x="696480" y="839724"/>
              <a:ext cx="7618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A89672-15DF-4E82-9711-F3817D98AD04}"/>
              </a:ext>
            </a:extLst>
          </p:cNvPr>
          <p:cNvSpPr txBox="1"/>
          <p:nvPr/>
        </p:nvSpPr>
        <p:spPr>
          <a:xfrm>
            <a:off x="1193789" y="73040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Problématique</a:t>
            </a:r>
            <a:endParaRPr lang="en-US" sz="3200" b="1" dirty="0">
              <a:solidFill>
                <a:schemeClr val="bg1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A99B-A1DD-403F-9531-C9508CEC6F60}"/>
              </a:ext>
            </a:extLst>
          </p:cNvPr>
          <p:cNvSpPr txBox="1"/>
          <p:nvPr/>
        </p:nvSpPr>
        <p:spPr>
          <a:xfrm>
            <a:off x="457200" y="1905000"/>
            <a:ext cx="115062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ventes et les bénéfices proviennent de quelle région.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Quel sont les produits rentable et mauvais pour ces profits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3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les ventes et les bénéfices évoluent en fonction  du temps.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13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3749397</TotalTime>
  <Words>1449</Words>
  <Application>Microsoft Office PowerPoint</Application>
  <PresentationFormat>Widescreen</PresentationFormat>
  <Paragraphs>323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</vt:lpstr>
      <vt:lpstr>Century Gothic</vt:lpstr>
      <vt:lpstr>Consolas</vt:lpstr>
      <vt:lpstr>Courier New</vt:lpstr>
      <vt:lpstr>Poppins</vt:lpstr>
      <vt:lpstr>Times New Roman</vt:lpstr>
      <vt:lpstr>Wingdings</vt:lpstr>
      <vt:lpstr>Office Theme</vt:lpstr>
      <vt:lpstr>PowerPoint Presentation</vt:lpstr>
      <vt:lpstr>Plan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3</vt:lpstr>
      <vt:lpstr>        </vt:lpstr>
      <vt:lpstr>5</vt:lpstr>
      <vt:lpstr>Comprendre la Dataset</vt:lpstr>
      <vt:lpstr>Les étapes de l’implémentation</vt:lpstr>
      <vt:lpstr>étapes pour créer un rapport</vt:lpstr>
      <vt:lpstr>Connecté à la Database SQL Server</vt:lpstr>
      <vt:lpstr>Create Database SQL Server</vt:lpstr>
      <vt:lpstr>Create Tables</vt:lpstr>
      <vt:lpstr>Create Tables</vt:lpstr>
      <vt:lpstr>Importation des données vers Database </vt:lpstr>
      <vt:lpstr>Importation des données vers Database </vt:lpstr>
      <vt:lpstr>Connect power bi avec SSAS</vt:lpstr>
      <vt:lpstr>Importation des données dans power bi</vt:lpstr>
      <vt:lpstr>Nettoyage des données </vt:lpstr>
      <vt:lpstr>Modèle  des données </vt:lpstr>
      <vt:lpstr>Visualisation</vt:lpstr>
      <vt:lpstr>Visualisation</vt:lpstr>
      <vt:lpstr>Visualisation</vt:lpstr>
      <vt:lpstr>Rapport Finale </vt:lpstr>
      <vt:lpstr>Création OLAP en SSAS</vt:lpstr>
      <vt:lpstr>Création OLAP en SSAS</vt:lpstr>
      <vt:lpstr>Création OLAP en SSAS</vt:lpstr>
      <vt:lpstr>Création OLAP en SSAS</vt:lpstr>
      <vt:lpstr>Création OLAP en SSAS</vt:lpstr>
      <vt:lpstr>Création OLAP en SSAS</vt:lpstr>
      <vt:lpstr>PowerPoint Presentation</vt:lpstr>
      <vt:lpstr>PowerPoint Presentation</vt:lpstr>
      <vt:lpstr>Merci pour votre attention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MELO</dc:creator>
  <cp:lastModifiedBy>Mouhcin El youbi</cp:lastModifiedBy>
  <cp:revision>411</cp:revision>
  <dcterms:created xsi:type="dcterms:W3CDTF">2020-07-14T15:01:24Z</dcterms:created>
  <dcterms:modified xsi:type="dcterms:W3CDTF">2022-06-23T18:51:24Z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2020-07-14T00:00:00Z</vt:filetime>
  </property>
</Properties>
</file>