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10287000" cx="18288000"/>
  <p:notesSz cx="6858000" cy="9144000"/>
  <p:embeddedFontLst>
    <p:embeddedFont>
      <p:font typeface="Inter SemiBold"/>
      <p:regular r:id="rId40"/>
      <p:bold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Inter"/>
      <p:regular r:id="rId46"/>
      <p:bold r:id="rId47"/>
    </p:embeddedFont>
    <p:embeddedFont>
      <p:font typeface="Inter Medium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SemiBold-regular.fntdata"/><Relationship Id="rId42" Type="http://schemas.openxmlformats.org/officeDocument/2006/relationships/font" Target="fonts/Roboto-regular.fntdata"/><Relationship Id="rId41" Type="http://schemas.openxmlformats.org/officeDocument/2006/relationships/font" Target="fonts/InterSemiBold-bold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Inter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nterMedium-regular.fntdata"/><Relationship Id="rId47" Type="http://schemas.openxmlformats.org/officeDocument/2006/relationships/font" Target="fonts/Inter-bold.fntdata"/><Relationship Id="rId49" Type="http://schemas.openxmlformats.org/officeDocument/2006/relationships/font" Target="fonts/Inter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E2D"/>
                </a:solidFill>
                <a:highlight>
                  <a:srgbClr val="FFFFFF"/>
                </a:highlight>
              </a:rPr>
              <a:t>3: Pay for What You Use</a:t>
            </a:r>
            <a:endParaRPr sz="1350">
              <a:solidFill>
                <a:srgbClr val="161E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E2D"/>
                </a:solidFill>
                <a:highlight>
                  <a:srgbClr val="FFFFFF"/>
                </a:highlight>
              </a:rPr>
              <a:t>Optimal storage for every workload</a:t>
            </a:r>
            <a:endParaRPr sz="1350">
              <a:solidFill>
                <a:srgbClr val="161E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61E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8E8E8"/>
                </a:solidFill>
                <a:highlight>
                  <a:srgbClr val="1D222F"/>
                </a:highlight>
                <a:latin typeface="Inter"/>
                <a:ea typeface="Inter"/>
                <a:cs typeface="Inter"/>
                <a:sym typeface="Inter"/>
              </a:rPr>
              <a:t>Wait minutes, not months!</a:t>
            </a:r>
            <a:endParaRPr sz="1800">
              <a:solidFill>
                <a:srgbClr val="E8E8E8"/>
              </a:solidFill>
              <a:highlight>
                <a:srgbClr val="1D222F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C28"/>
                </a:solidFill>
                <a:highlight>
                  <a:srgbClr val="FFFFFF"/>
                </a:highlight>
              </a:rPr>
              <a:t>Docker is used to package applications into containers</a:t>
            </a:r>
            <a:endParaRPr/>
          </a:p>
        </p:txBody>
      </p:sp>
      <p:sp>
        <p:nvSpPr>
          <p:cNvPr id="421" name="Google Shape;4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4D5156"/>
                </a:solidFill>
                <a:highlight>
                  <a:srgbClr val="FFFFFF"/>
                </a:highlight>
              </a:rPr>
              <a:t>isolation</a:t>
            </a:r>
            <a:r>
              <a:rPr lang="en-US" sz="1050">
                <a:solidFill>
                  <a:srgbClr val="4D5156"/>
                </a:solidFill>
                <a:highlight>
                  <a:srgbClr val="FFFFFF"/>
                </a:highlight>
              </a:rPr>
              <a:t> between different applications</a:t>
            </a:r>
            <a:endParaRPr/>
          </a:p>
        </p:txBody>
      </p:sp>
      <p:sp>
        <p:nvSpPr>
          <p:cNvPr id="435" name="Google Shape;4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Availability refers to the ability to access your data when you need it.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you can trust that your data will not be lost or corrupted, ensuring long-term data integrity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</a:rPr>
              <a:t>his means that </a:t>
            </a:r>
            <a:r>
              <a:rPr lang="en-US" sz="1500">
                <a:solidFill>
                  <a:srgbClr val="040C28"/>
                </a:solidFill>
                <a:highlight>
                  <a:srgbClr val="FFFFFF"/>
                </a:highlight>
              </a:rPr>
              <a:t>if you store 100 billion objects in S3, you will lose one object at most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https:/docs.aws.amazon.com/cli/latest/userguide/cli-authentication-user.html</a:t>
            </a:r>
            <a:endParaRPr/>
          </a:p>
        </p:txBody>
      </p:sp>
      <p:sp>
        <p:nvSpPr>
          <p:cNvPr id="757" name="Google Shape;75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46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42.png"/><Relationship Id="rId5" Type="http://schemas.openxmlformats.org/officeDocument/2006/relationships/image" Target="../media/image25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Relationship Id="rId8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4.png"/><Relationship Id="rId6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55.png"/><Relationship Id="rId7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10" Type="http://schemas.openxmlformats.org/officeDocument/2006/relationships/image" Target="../media/image47.jpg"/><Relationship Id="rId9" Type="http://schemas.openxmlformats.org/officeDocument/2006/relationships/image" Target="../media/image56.jpg"/><Relationship Id="rId5" Type="http://schemas.openxmlformats.org/officeDocument/2006/relationships/image" Target="../media/image3.png"/><Relationship Id="rId6" Type="http://schemas.openxmlformats.org/officeDocument/2006/relationships/image" Target="../media/image40.jpg"/><Relationship Id="rId7" Type="http://schemas.openxmlformats.org/officeDocument/2006/relationships/image" Target="../media/image45.jpg"/><Relationship Id="rId8" Type="http://schemas.openxmlformats.org/officeDocument/2006/relationships/image" Target="../media/image5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20" Type="http://schemas.openxmlformats.org/officeDocument/2006/relationships/hyperlink" Target="https://computingforgeeks.com/centos-vs-amazon-linux-feature-comparison/" TargetMode="External"/><Relationship Id="rId11" Type="http://schemas.openxmlformats.org/officeDocument/2006/relationships/hyperlink" Target="https://docs.aws.amazon.com/lambda/latest/dg/welcome.html" TargetMode="External"/><Relationship Id="rId10" Type="http://schemas.openxmlformats.org/officeDocument/2006/relationships/hyperlink" Target="https://git-scm.com/book/en/v2/Getting-Started-Installing-Git/" TargetMode="External"/><Relationship Id="rId13" Type="http://schemas.openxmlformats.org/officeDocument/2006/relationships/hyperlink" Target="https://docs.aws.amazon.com/AmazonECR/latest/userguide/what-is-ecr.html" TargetMode="External"/><Relationship Id="rId12" Type="http://schemas.openxmlformats.org/officeDocument/2006/relationships/hyperlink" Target="https://docs.aws.amazon.com/AmazonS3/latest/userguide/Welcome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hyperlink" Target="https://docs.aws.amazon.com/serverless-application-model/latest/developerguide/install-docker.html#:~:text=To%20install%20Docker%20on%20Amazon%20Linux%202%20or%20Amazon%20Linux%202023&amp;text=Install%20the%20most%20recent%20Docker%20Community%20Edition%20package.&amp;text=Start%20the%20Docker%20service.&amp;text=Add%20the%20ec2%2Duser%20to,Docker%20commands%20without%20using%20sudo.&amp;text=Pick%20up%20the%20new%20docker,and%20logging%20back%20in%20again" TargetMode="External"/><Relationship Id="rId15" Type="http://schemas.openxmlformats.org/officeDocument/2006/relationships/hyperlink" Target="https://docs.aws.amazon.com/AmazonCloudWatch/latest/monitoring/cloudwatch_architecture.html" TargetMode="External"/><Relationship Id="rId14" Type="http://schemas.openxmlformats.org/officeDocument/2006/relationships/hyperlink" Target="https://docs.aws.amazon.com/IAM/latest/UserGuide/introduction.html" TargetMode="External"/><Relationship Id="rId17" Type="http://schemas.openxmlformats.org/officeDocument/2006/relationships/hyperlink" Target="https://docs.aws.amazon.com/pythonsdk/" TargetMode="External"/><Relationship Id="rId16" Type="http://schemas.openxmlformats.org/officeDocument/2006/relationships/hyperlink" Target="https://docs.aws.amazon.com/AWSEC2/latest/UserGuide/concepts.html" TargetMode="External"/><Relationship Id="rId5" Type="http://schemas.openxmlformats.org/officeDocument/2006/relationships/image" Target="../media/image3.png"/><Relationship Id="rId19" Type="http://schemas.openxmlformats.org/officeDocument/2006/relationships/hyperlink" Target="https://docs.github.com/en/authentication/connecting-to-github-with-ssh/generating-a-new-ssh-key-and-adding-it-to-the-ssh-agent" TargetMode="External"/><Relationship Id="rId6" Type="http://schemas.openxmlformats.org/officeDocument/2006/relationships/hyperlink" Target="https://docs.aws.amazon.com/cli/latest/userguide/getting-started-install.html" TargetMode="External"/><Relationship Id="rId18" Type="http://schemas.openxmlformats.org/officeDocument/2006/relationships/hyperlink" Target="https://docs.aws.amazon.com/managedservices/latest/userguide/textract.html" TargetMode="External"/><Relationship Id="rId7" Type="http://schemas.openxmlformats.org/officeDocument/2006/relationships/hyperlink" Target="https://docs.aws.amazon.com/cli/latest/userguide/cli-authentication-user.html" TargetMode="External"/><Relationship Id="rId8" Type="http://schemas.openxmlformats.org/officeDocument/2006/relationships/hyperlink" Target="https://docs.aws.amazon.com/cli/latest/userguide/cli-authentication-us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1" Type="http://schemas.openxmlformats.org/officeDocument/2006/relationships/image" Target="../media/image3.png"/><Relationship Id="rId10" Type="http://schemas.openxmlformats.org/officeDocument/2006/relationships/image" Target="../media/image9.png"/><Relationship Id="rId9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22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9.png"/><Relationship Id="rId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121277" y="1977748"/>
            <a:ext cx="11790190" cy="3817632"/>
            <a:chOff x="0" y="-38100"/>
            <a:chExt cx="1105936" cy="358099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1105936" cy="319999"/>
            </a:xfrm>
            <a:custGeom>
              <a:rect b="b" l="l" r="r" t="t"/>
              <a:pathLst>
                <a:path extrusionOk="0" h="319999" w="1105936">
                  <a:moveTo>
                    <a:pt x="0" y="0"/>
                  </a:moveTo>
                  <a:lnTo>
                    <a:pt x="1105936" y="0"/>
                  </a:lnTo>
                  <a:lnTo>
                    <a:pt x="1105936" y="319999"/>
                  </a:lnTo>
                  <a:lnTo>
                    <a:pt x="0" y="3199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-38100"/>
              <a:ext cx="1105936" cy="358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 txBox="1"/>
          <p:nvPr/>
        </p:nvSpPr>
        <p:spPr>
          <a:xfrm>
            <a:off x="3376533" y="3276591"/>
            <a:ext cx="115350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462" u="none" cap="none" strike="noStrike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ENHANCING DOCUMENT MANAGEMENT SECURITY</a:t>
            </a:r>
            <a:endParaRPr sz="1100"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462" u="none" cap="none" strike="noStrike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and</a:t>
            </a:r>
            <a:endParaRPr sz="1100"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462" u="none" cap="none" strike="noStrike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Efficiency with Advanced Technological Integration</a:t>
            </a:r>
            <a:endParaRPr sz="11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14911467" y="2216537"/>
            <a:ext cx="487147" cy="3340053"/>
            <a:chOff x="0" y="-38100"/>
            <a:chExt cx="45695" cy="313301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45695" cy="275201"/>
            </a:xfrm>
            <a:custGeom>
              <a:rect b="b" l="l" r="r" t="t"/>
              <a:pathLst>
                <a:path extrusionOk="0" h="275201" w="45695">
                  <a:moveTo>
                    <a:pt x="0" y="0"/>
                  </a:moveTo>
                  <a:lnTo>
                    <a:pt x="45695" y="0"/>
                  </a:lnTo>
                  <a:lnTo>
                    <a:pt x="45695" y="275201"/>
                  </a:lnTo>
                  <a:lnTo>
                    <a:pt x="0" y="275201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38100"/>
              <a:ext cx="45695" cy="313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2889387" y="2216537"/>
            <a:ext cx="487147" cy="3340053"/>
            <a:chOff x="0" y="-38100"/>
            <a:chExt cx="45695" cy="313301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45695" cy="275201"/>
            </a:xfrm>
            <a:custGeom>
              <a:rect b="b" l="l" r="r" t="t"/>
              <a:pathLst>
                <a:path extrusionOk="0" h="275201" w="45695">
                  <a:moveTo>
                    <a:pt x="0" y="0"/>
                  </a:moveTo>
                  <a:lnTo>
                    <a:pt x="45695" y="0"/>
                  </a:lnTo>
                  <a:lnTo>
                    <a:pt x="45695" y="275201"/>
                  </a:lnTo>
                  <a:lnTo>
                    <a:pt x="0" y="275201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93" name="Google Shape;93;p13"/>
            <p:cNvSpPr txBox="1"/>
            <p:nvPr/>
          </p:nvSpPr>
          <p:spPr>
            <a:xfrm>
              <a:off x="0" y="-38100"/>
              <a:ext cx="45695" cy="313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4" name="Google Shape;94;p13"/>
          <p:cNvCxnSpPr/>
          <p:nvPr/>
        </p:nvCxnSpPr>
        <p:spPr>
          <a:xfrm rot="10800000">
            <a:off x="2889387" y="7639885"/>
            <a:ext cx="1257972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3"/>
          <p:cNvSpPr/>
          <p:nvPr/>
        </p:nvSpPr>
        <p:spPr>
          <a:xfrm>
            <a:off x="2889387" y="1516674"/>
            <a:ext cx="2060224" cy="618067"/>
          </a:xfrm>
          <a:custGeom>
            <a:rect b="b" l="l" r="r" t="t"/>
            <a:pathLst>
              <a:path extrusionOk="0" h="618067" w="2060224">
                <a:moveTo>
                  <a:pt x="0" y="0"/>
                </a:moveTo>
                <a:lnTo>
                  <a:pt x="2060223" y="0"/>
                </a:lnTo>
                <a:lnTo>
                  <a:pt x="2060223" y="618067"/>
                </a:lnTo>
                <a:lnTo>
                  <a:pt x="0" y="618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13"/>
          <p:cNvGrpSpPr/>
          <p:nvPr/>
        </p:nvGrpSpPr>
        <p:grpSpPr>
          <a:xfrm>
            <a:off x="12560718" y="1574858"/>
            <a:ext cx="2837896" cy="501699"/>
            <a:chOff x="0" y="0"/>
            <a:chExt cx="3783861" cy="668932"/>
          </a:xfrm>
        </p:grpSpPr>
        <p:sp>
          <p:nvSpPr>
            <p:cNvPr id="97" name="Google Shape;97;p13"/>
            <p:cNvSpPr/>
            <p:nvPr/>
          </p:nvSpPr>
          <p:spPr>
            <a:xfrm>
              <a:off x="0" y="0"/>
              <a:ext cx="980049" cy="668932"/>
            </a:xfrm>
            <a:custGeom>
              <a:rect b="b" l="l" r="r" t="t"/>
              <a:pathLst>
                <a:path extrusionOk="0" h="668932" w="980049">
                  <a:moveTo>
                    <a:pt x="0" y="0"/>
                  </a:moveTo>
                  <a:lnTo>
                    <a:pt x="980049" y="0"/>
                  </a:lnTo>
                  <a:lnTo>
                    <a:pt x="980049" y="668932"/>
                  </a:lnTo>
                  <a:lnTo>
                    <a:pt x="0" y="6689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98" name="Google Shape;98;p13"/>
            <p:cNvSpPr/>
            <p:nvPr/>
          </p:nvSpPr>
          <p:spPr>
            <a:xfrm>
              <a:off x="702908" y="0"/>
              <a:ext cx="3080953" cy="668932"/>
            </a:xfrm>
            <a:custGeom>
              <a:rect b="b" l="l" r="r" t="t"/>
              <a:pathLst>
                <a:path extrusionOk="0" h="668932" w="3080953">
                  <a:moveTo>
                    <a:pt x="0" y="0"/>
                  </a:moveTo>
                  <a:lnTo>
                    <a:pt x="3080953" y="0"/>
                  </a:lnTo>
                  <a:lnTo>
                    <a:pt x="3080953" y="668932"/>
                  </a:lnTo>
                  <a:lnTo>
                    <a:pt x="0" y="6689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grpSp>
        <p:nvGrpSpPr>
          <p:cNvPr id="99" name="Google Shape;99;p13"/>
          <p:cNvGrpSpPr/>
          <p:nvPr/>
        </p:nvGrpSpPr>
        <p:grpSpPr>
          <a:xfrm>
            <a:off x="2889368" y="5840780"/>
            <a:ext cx="447690" cy="447690"/>
            <a:chOff x="0" y="0"/>
            <a:chExt cx="812800" cy="812800"/>
          </a:xfrm>
        </p:grpSpPr>
        <p:sp>
          <p:nvSpPr>
            <p:cNvPr id="100" name="Google Shape;100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3"/>
          <p:cNvSpPr txBox="1"/>
          <p:nvPr/>
        </p:nvSpPr>
        <p:spPr>
          <a:xfrm>
            <a:off x="3505538" y="5795375"/>
            <a:ext cx="117903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799" u="none" cap="none" strike="noStrike">
                <a:solidFill>
                  <a:srgbClr val="00000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WORKSHOP</a:t>
            </a:r>
            <a:endParaRPr i="0" sz="3799" u="none" cap="none" strike="noStrike">
              <a:solidFill>
                <a:srgbClr val="00000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777777"/>
                </a:solidFill>
                <a:highlight>
                  <a:srgbClr val="FFFFFF"/>
                </a:highlight>
              </a:rPr>
              <a:t>2024 IEEE International Conference on Signal, Image, Video and Communications (ISIVC 2024)</a:t>
            </a:r>
            <a:endParaRPr sz="3799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889372" y="8264150"/>
            <a:ext cx="8210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9836" lvl="1" marL="399672" marR="0" rtl="0" algn="just">
              <a:lnSpc>
                <a:spcPct val="154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1"/>
              <a:buFont typeface="Inter"/>
              <a:buChar char="•"/>
            </a:pPr>
            <a:r>
              <a:rPr i="0" lang="en-US" sz="1851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EL Mehdi Ettaki         -  Big Data </a:t>
            </a:r>
            <a:r>
              <a:rPr lang="en-US" sz="1851">
                <a:latin typeface="Inter Medium"/>
                <a:ea typeface="Inter Medium"/>
                <a:cs typeface="Inter Medium"/>
                <a:sym typeface="Inter Medium"/>
              </a:rPr>
              <a:t>Developer</a:t>
            </a:r>
            <a:r>
              <a:rPr i="0" lang="en-US" sz="1851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199836" lvl="1" marL="399672" marR="0" rtl="0" algn="just">
              <a:lnSpc>
                <a:spcPct val="154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1"/>
              <a:buFont typeface="Inter"/>
              <a:buChar char="•"/>
            </a:pPr>
            <a:r>
              <a:rPr i="0" lang="en-US" sz="1851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Mouhcin EL youbi     -  AWS Data Solution Architecture                         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889387" y="7880459"/>
            <a:ext cx="2328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4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1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Presented By: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3016289" y="8264151"/>
            <a:ext cx="2452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4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51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Mr. Omar Abdeddaim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3016289" y="7931611"/>
            <a:ext cx="2452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4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1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Managed By: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7127" y="7880450"/>
            <a:ext cx="1001825" cy="8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6200" y="8435100"/>
            <a:ext cx="1001825" cy="10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/>
        </p:nvSpPr>
        <p:spPr>
          <a:xfrm>
            <a:off x="8730649" y="4825983"/>
            <a:ext cx="826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4" u="none" cap="none" strike="noStrike">
                <a:solidFill>
                  <a:srgbClr val="000000"/>
                </a:solidFill>
              </a:rPr>
              <a:t>IAM</a:t>
            </a:r>
            <a:endParaRPr b="1"/>
          </a:p>
        </p:txBody>
      </p:sp>
      <p:cxnSp>
        <p:nvCxnSpPr>
          <p:cNvPr id="316" name="Google Shape;316;p22"/>
          <p:cNvCxnSpPr/>
          <p:nvPr/>
        </p:nvCxnSpPr>
        <p:spPr>
          <a:xfrm>
            <a:off x="8175089" y="2400107"/>
            <a:ext cx="0" cy="5486786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22"/>
          <p:cNvCxnSpPr/>
          <p:nvPr/>
        </p:nvCxnSpPr>
        <p:spPr>
          <a:xfrm>
            <a:off x="7204786" y="2466782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22"/>
          <p:cNvCxnSpPr/>
          <p:nvPr/>
        </p:nvCxnSpPr>
        <p:spPr>
          <a:xfrm>
            <a:off x="10112911" y="2466782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22"/>
          <p:cNvCxnSpPr/>
          <p:nvPr/>
        </p:nvCxnSpPr>
        <p:spPr>
          <a:xfrm>
            <a:off x="7204786" y="7820218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22"/>
          <p:cNvCxnSpPr/>
          <p:nvPr/>
        </p:nvCxnSpPr>
        <p:spPr>
          <a:xfrm>
            <a:off x="10112911" y="7820218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22"/>
          <p:cNvCxnSpPr/>
          <p:nvPr/>
        </p:nvCxnSpPr>
        <p:spPr>
          <a:xfrm>
            <a:off x="10112911" y="2400107"/>
            <a:ext cx="0" cy="5486786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22"/>
          <p:cNvSpPr txBox="1"/>
          <p:nvPr/>
        </p:nvSpPr>
        <p:spPr>
          <a:xfrm>
            <a:off x="4841063" y="2722838"/>
            <a:ext cx="2363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2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MFA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11101166" y="2722838"/>
            <a:ext cx="2839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Access Analyzer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4157657" y="8043246"/>
            <a:ext cx="3047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Policy Management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11296966" y="8043246"/>
            <a:ext cx="3047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2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Password Rotation</a:t>
            </a:r>
            <a:endParaRPr sz="2402">
              <a:solidFill>
                <a:srgbClr val="231F2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6512796" y="2194932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11296983" y="2194932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6512796" y="7515341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11296983" y="7515341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IAM Features: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1028700" y="93219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2" name="Google Shape;332;p22"/>
          <p:cNvGrpSpPr/>
          <p:nvPr/>
        </p:nvGrpSpPr>
        <p:grpSpPr>
          <a:xfrm>
            <a:off x="15138318" y="9340194"/>
            <a:ext cx="2120981" cy="374959"/>
            <a:chOff x="0" y="0"/>
            <a:chExt cx="2827976" cy="499946"/>
          </a:xfrm>
        </p:grpSpPr>
        <p:sp>
          <p:nvSpPr>
            <p:cNvPr id="333" name="Google Shape;333;p22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334" name="Google Shape;334;p22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/>
          <p:nvPr/>
        </p:nvSpPr>
        <p:spPr>
          <a:xfrm>
            <a:off x="3434785" y="3424695"/>
            <a:ext cx="10298088" cy="2016409"/>
          </a:xfrm>
          <a:custGeom>
            <a:rect b="b" l="l" r="r" t="t"/>
            <a:pathLst>
              <a:path extrusionOk="0" h="2016409" w="10298088">
                <a:moveTo>
                  <a:pt x="0" y="0"/>
                </a:moveTo>
                <a:lnTo>
                  <a:pt x="10298088" y="0"/>
                </a:lnTo>
                <a:lnTo>
                  <a:pt x="10298088" y="2016409"/>
                </a:lnTo>
                <a:lnTo>
                  <a:pt x="0" y="20164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0" name="Google Shape;340;p23"/>
          <p:cNvSpPr/>
          <p:nvPr/>
        </p:nvSpPr>
        <p:spPr>
          <a:xfrm>
            <a:off x="3434785" y="7016836"/>
            <a:ext cx="10222060" cy="2241464"/>
          </a:xfrm>
          <a:custGeom>
            <a:rect b="b" l="l" r="r" t="t"/>
            <a:pathLst>
              <a:path extrusionOk="0" h="2241464" w="10222060">
                <a:moveTo>
                  <a:pt x="0" y="0"/>
                </a:moveTo>
                <a:lnTo>
                  <a:pt x="10222060" y="0"/>
                </a:lnTo>
                <a:lnTo>
                  <a:pt x="10222060" y="2241464"/>
                </a:lnTo>
                <a:lnTo>
                  <a:pt x="0" y="2241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1" name="Google Shape;341;p23"/>
          <p:cNvSpPr txBox="1"/>
          <p:nvPr/>
        </p:nvSpPr>
        <p:spPr>
          <a:xfrm>
            <a:off x="3434785" y="5767968"/>
            <a:ext cx="85071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23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STEP 2: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23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GET ACCESS KEYS (GRAMMATICALLY ACCESS)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Hands On:</a:t>
            </a:r>
            <a:r>
              <a:rPr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Let’s Get Our Hands Dirty!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3434785" y="2175827"/>
            <a:ext cx="67866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23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STEP 1: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23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CREATE IAM USER, POLICY AND ROLE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1028700" y="93219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45" name="Google Shape;345;p23"/>
          <p:cNvGrpSpPr/>
          <p:nvPr/>
        </p:nvGrpSpPr>
        <p:grpSpPr>
          <a:xfrm>
            <a:off x="15138318" y="9340194"/>
            <a:ext cx="2120981" cy="374959"/>
            <a:chOff x="0" y="0"/>
            <a:chExt cx="2827976" cy="499946"/>
          </a:xfrm>
        </p:grpSpPr>
        <p:sp>
          <p:nvSpPr>
            <p:cNvPr id="346" name="Google Shape;346;p23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347" name="Google Shape;347;p23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24"/>
          <p:cNvCxnSpPr/>
          <p:nvPr/>
        </p:nvCxnSpPr>
        <p:spPr>
          <a:xfrm>
            <a:off x="8175089" y="5444488"/>
            <a:ext cx="0" cy="2442405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24"/>
          <p:cNvCxnSpPr/>
          <p:nvPr/>
        </p:nvCxnSpPr>
        <p:spPr>
          <a:xfrm>
            <a:off x="7204786" y="5506100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24"/>
          <p:cNvCxnSpPr/>
          <p:nvPr/>
        </p:nvCxnSpPr>
        <p:spPr>
          <a:xfrm>
            <a:off x="10112911" y="5506100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24"/>
          <p:cNvCxnSpPr/>
          <p:nvPr/>
        </p:nvCxnSpPr>
        <p:spPr>
          <a:xfrm>
            <a:off x="7204786" y="7820218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24"/>
          <p:cNvCxnSpPr/>
          <p:nvPr/>
        </p:nvCxnSpPr>
        <p:spPr>
          <a:xfrm>
            <a:off x="10112911" y="7820218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24"/>
          <p:cNvCxnSpPr/>
          <p:nvPr/>
        </p:nvCxnSpPr>
        <p:spPr>
          <a:xfrm>
            <a:off x="10112911" y="5444488"/>
            <a:ext cx="0" cy="2442405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8" name="Google Shape;358;p24"/>
          <p:cNvGrpSpPr/>
          <p:nvPr/>
        </p:nvGrpSpPr>
        <p:grpSpPr>
          <a:xfrm>
            <a:off x="15138318" y="9340194"/>
            <a:ext cx="2120981" cy="374959"/>
            <a:chOff x="0" y="0"/>
            <a:chExt cx="2827976" cy="499946"/>
          </a:xfrm>
        </p:grpSpPr>
        <p:sp>
          <p:nvSpPr>
            <p:cNvPr id="359" name="Google Shape;359;p24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360" name="Google Shape;360;p24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361" name="Google Shape;361;p24"/>
          <p:cNvSpPr/>
          <p:nvPr/>
        </p:nvSpPr>
        <p:spPr>
          <a:xfrm>
            <a:off x="5720741" y="1675362"/>
            <a:ext cx="1484045" cy="1777592"/>
          </a:xfrm>
          <a:custGeom>
            <a:rect b="b" l="l" r="r" t="t"/>
            <a:pathLst>
              <a:path extrusionOk="0" h="1777592" w="1484045">
                <a:moveTo>
                  <a:pt x="0" y="0"/>
                </a:moveTo>
                <a:lnTo>
                  <a:pt x="1484045" y="0"/>
                </a:lnTo>
                <a:lnTo>
                  <a:pt x="1484045" y="1777592"/>
                </a:lnTo>
                <a:lnTo>
                  <a:pt x="0" y="1777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2" name="Google Shape;362;p24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4"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- Amazon EC2: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1590643" y="4330035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EC2 Features: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8730649" y="6348174"/>
            <a:ext cx="826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EC2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3384750" y="5762150"/>
            <a:ext cx="3584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rgbClr val="161E2D"/>
                </a:solidFill>
                <a:highlight>
                  <a:srgbClr val="FFFFFF"/>
                </a:highlight>
              </a:rPr>
              <a:t>Optimal storage for every workload</a:t>
            </a:r>
            <a:endParaRPr b="1" sz="165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11296952" y="5762150"/>
            <a:ext cx="3340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900"/>
              </a:spcBef>
              <a:spcAft>
                <a:spcPts val="900"/>
              </a:spcAft>
              <a:buSzPts val="1100"/>
              <a:buNone/>
            </a:pPr>
            <a:r>
              <a:rPr b="1" lang="en-US" sz="1650">
                <a:solidFill>
                  <a:srgbClr val="161E2D"/>
                </a:solidFill>
                <a:highlight>
                  <a:srgbClr val="FFFFFF"/>
                </a:highlight>
              </a:rPr>
              <a:t>Cost and Capacity Optimization</a:t>
            </a:r>
            <a:endParaRPr sz="2402">
              <a:solidFill>
                <a:srgbClr val="231F2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2630575" y="8043250"/>
            <a:ext cx="3340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rgbClr val="161E2D"/>
                </a:solidFill>
                <a:highlight>
                  <a:srgbClr val="FFFFFF"/>
                </a:highlight>
              </a:rPr>
              <a:t>Operating Systems and Software</a:t>
            </a:r>
            <a:endParaRPr b="1" sz="1650">
              <a:solidFill>
                <a:srgbClr val="161E2D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40008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231F2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11296983" y="8043246"/>
            <a:ext cx="2330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Other Features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6512796" y="5234250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11296983" y="5234250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1" name="Google Shape;371;p24"/>
          <p:cNvSpPr txBox="1"/>
          <p:nvPr/>
        </p:nvSpPr>
        <p:spPr>
          <a:xfrm>
            <a:off x="6512796" y="7515341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11296983" y="7515341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1644593" y="3562387"/>
            <a:ext cx="9418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363" lvl="1" marL="518725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Inter"/>
              <a:buChar char="•"/>
            </a:pPr>
            <a:r>
              <a:rPr i="0" lang="en-US" sz="2402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Like a VM that is hosted in AWS instead of your data center.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1028700" y="93219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5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380" name="Google Shape;380;p25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381" name="Google Shape;381;p25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82" name="Google Shape;382;p25"/>
          <p:cNvCxnSpPr/>
          <p:nvPr/>
        </p:nvCxnSpPr>
        <p:spPr>
          <a:xfrm>
            <a:off x="2120650" y="1742775"/>
            <a:ext cx="6056400" cy="0"/>
          </a:xfrm>
          <a:prstGeom prst="straightConnector1">
            <a:avLst/>
          </a:prstGeom>
          <a:noFill/>
          <a:ln cap="flat" cmpd="sng" w="7620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25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84" name="Google Shape;384;p25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385" name="Google Shape;385;p25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386" name="Google Shape;386;p25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387" name="Google Shape;387;p25"/>
          <p:cNvSpPr/>
          <p:nvPr/>
        </p:nvSpPr>
        <p:spPr>
          <a:xfrm>
            <a:off x="7754127" y="3429467"/>
            <a:ext cx="2779746" cy="3375405"/>
          </a:xfrm>
          <a:custGeom>
            <a:rect b="b" l="l" r="r" t="t"/>
            <a:pathLst>
              <a:path extrusionOk="0" h="3375405" w="2779746">
                <a:moveTo>
                  <a:pt x="0" y="0"/>
                </a:moveTo>
                <a:lnTo>
                  <a:pt x="2779746" y="0"/>
                </a:lnTo>
                <a:lnTo>
                  <a:pt x="2779746" y="3375405"/>
                </a:lnTo>
                <a:lnTo>
                  <a:pt x="0" y="33754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8" name="Google Shape;388;p25"/>
          <p:cNvSpPr txBox="1"/>
          <p:nvPr/>
        </p:nvSpPr>
        <p:spPr>
          <a:xfrm>
            <a:off x="2028972" y="1114425"/>
            <a:ext cx="6148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8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TECHNOLOGIES OVERVIEW</a:t>
            </a:r>
            <a:endParaRPr sz="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2197218" y="2133309"/>
            <a:ext cx="4722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3- Python Definition: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0" name="Google Shape;390;p25"/>
          <p:cNvSpPr txBox="1"/>
          <p:nvPr/>
        </p:nvSpPr>
        <p:spPr>
          <a:xfrm>
            <a:off x="4467018" y="6709622"/>
            <a:ext cx="9353964" cy="1085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is one of the most popular programming languages in the world.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p26"/>
          <p:cNvCxnSpPr/>
          <p:nvPr/>
        </p:nvCxnSpPr>
        <p:spPr>
          <a:xfrm>
            <a:off x="3180627" y="3939505"/>
            <a:ext cx="12423654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6" name="Google Shape;396;p26"/>
          <p:cNvGrpSpPr/>
          <p:nvPr/>
        </p:nvGrpSpPr>
        <p:grpSpPr>
          <a:xfrm>
            <a:off x="3180627" y="3794844"/>
            <a:ext cx="240147" cy="800088"/>
            <a:chOff x="0" y="-38100"/>
            <a:chExt cx="63249" cy="210723"/>
          </a:xfrm>
        </p:grpSpPr>
        <p:sp>
          <p:nvSpPr>
            <p:cNvPr id="397" name="Google Shape;397;p26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398" name="Google Shape;398;p26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9272380" y="3794844"/>
            <a:ext cx="240147" cy="800088"/>
            <a:chOff x="0" y="-38100"/>
            <a:chExt cx="63249" cy="210723"/>
          </a:xfrm>
        </p:grpSpPr>
        <p:sp>
          <p:nvSpPr>
            <p:cNvPr id="400" name="Google Shape;400;p26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401" name="Google Shape;401;p26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26"/>
          <p:cNvGrpSpPr/>
          <p:nvPr/>
        </p:nvGrpSpPr>
        <p:grpSpPr>
          <a:xfrm>
            <a:off x="15364134" y="3794844"/>
            <a:ext cx="240147" cy="800088"/>
            <a:chOff x="0" y="-38100"/>
            <a:chExt cx="63249" cy="210723"/>
          </a:xfrm>
        </p:grpSpPr>
        <p:sp>
          <p:nvSpPr>
            <p:cNvPr id="403" name="Google Shape;403;p26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404" name="Google Shape;404;p26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6"/>
          <p:cNvGrpSpPr/>
          <p:nvPr/>
        </p:nvGrpSpPr>
        <p:grpSpPr>
          <a:xfrm>
            <a:off x="1446988" y="4980057"/>
            <a:ext cx="3707425" cy="828545"/>
            <a:chOff x="0" y="-47625"/>
            <a:chExt cx="976441" cy="218218"/>
          </a:xfrm>
        </p:grpSpPr>
        <p:sp>
          <p:nvSpPr>
            <p:cNvPr id="406" name="Google Shape;406;p26"/>
            <p:cNvSpPr/>
            <p:nvPr/>
          </p:nvSpPr>
          <p:spPr>
            <a:xfrm>
              <a:off x="0" y="0"/>
              <a:ext cx="976441" cy="170593"/>
            </a:xfrm>
            <a:custGeom>
              <a:rect b="b" l="l" r="r" t="t"/>
              <a:pathLst>
                <a:path extrusionOk="0" h="170593" w="976441">
                  <a:moveTo>
                    <a:pt x="0" y="0"/>
                  </a:moveTo>
                  <a:lnTo>
                    <a:pt x="976441" y="0"/>
                  </a:lnTo>
                  <a:lnTo>
                    <a:pt x="97644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407" name="Google Shape;407;p26"/>
            <p:cNvSpPr txBox="1"/>
            <p:nvPr/>
          </p:nvSpPr>
          <p:spPr>
            <a:xfrm>
              <a:off x="0" y="-47625"/>
              <a:ext cx="976441" cy="218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Dynamic Typing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7538741" y="4980057"/>
            <a:ext cx="3707425" cy="828545"/>
            <a:chOff x="0" y="-47625"/>
            <a:chExt cx="976441" cy="218218"/>
          </a:xfrm>
        </p:grpSpPr>
        <p:sp>
          <p:nvSpPr>
            <p:cNvPr id="409" name="Google Shape;409;p26"/>
            <p:cNvSpPr/>
            <p:nvPr/>
          </p:nvSpPr>
          <p:spPr>
            <a:xfrm>
              <a:off x="0" y="0"/>
              <a:ext cx="976441" cy="170593"/>
            </a:xfrm>
            <a:custGeom>
              <a:rect b="b" l="l" r="r" t="t"/>
              <a:pathLst>
                <a:path extrusionOk="0" h="170593" w="976441">
                  <a:moveTo>
                    <a:pt x="0" y="0"/>
                  </a:moveTo>
                  <a:lnTo>
                    <a:pt x="976441" y="0"/>
                  </a:lnTo>
                  <a:lnTo>
                    <a:pt x="97644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410" name="Google Shape;410;p26"/>
            <p:cNvSpPr txBox="1"/>
            <p:nvPr/>
          </p:nvSpPr>
          <p:spPr>
            <a:xfrm>
              <a:off x="0" y="-47625"/>
              <a:ext cx="976441" cy="218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Memory Management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11" name="Google Shape;411;p26"/>
          <p:cNvGrpSpPr/>
          <p:nvPr/>
        </p:nvGrpSpPr>
        <p:grpSpPr>
          <a:xfrm>
            <a:off x="13630495" y="4980057"/>
            <a:ext cx="3707425" cy="828545"/>
            <a:chOff x="0" y="-47625"/>
            <a:chExt cx="976441" cy="218218"/>
          </a:xfrm>
        </p:grpSpPr>
        <p:sp>
          <p:nvSpPr>
            <p:cNvPr id="412" name="Google Shape;412;p26"/>
            <p:cNvSpPr/>
            <p:nvPr/>
          </p:nvSpPr>
          <p:spPr>
            <a:xfrm>
              <a:off x="0" y="0"/>
              <a:ext cx="976441" cy="170593"/>
            </a:xfrm>
            <a:custGeom>
              <a:rect b="b" l="l" r="r" t="t"/>
              <a:pathLst>
                <a:path extrusionOk="0" h="170593" w="976441">
                  <a:moveTo>
                    <a:pt x="0" y="0"/>
                  </a:moveTo>
                  <a:lnTo>
                    <a:pt x="976441" y="0"/>
                  </a:lnTo>
                  <a:lnTo>
                    <a:pt x="97644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413" name="Google Shape;413;p26"/>
            <p:cNvSpPr txBox="1"/>
            <p:nvPr/>
          </p:nvSpPr>
          <p:spPr>
            <a:xfrm>
              <a:off x="0" y="-47625"/>
              <a:ext cx="976441" cy="218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Rich library support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14" name="Google Shape;414;p26"/>
          <p:cNvSpPr txBox="1"/>
          <p:nvPr/>
        </p:nvSpPr>
        <p:spPr>
          <a:xfrm>
            <a:off x="7316149" y="2761547"/>
            <a:ext cx="3655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Python Features: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grpSp>
        <p:nvGrpSpPr>
          <p:cNvPr id="415" name="Google Shape;415;p26"/>
          <p:cNvGrpSpPr/>
          <p:nvPr/>
        </p:nvGrpSpPr>
        <p:grpSpPr>
          <a:xfrm>
            <a:off x="15138318" y="9340194"/>
            <a:ext cx="2120981" cy="374959"/>
            <a:chOff x="0" y="0"/>
            <a:chExt cx="2827976" cy="499946"/>
          </a:xfrm>
        </p:grpSpPr>
        <p:sp>
          <p:nvSpPr>
            <p:cNvPr id="416" name="Google Shape;416;p26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417" name="Google Shape;417;p26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418" name="Google Shape;418;p26"/>
          <p:cNvSpPr/>
          <p:nvPr/>
        </p:nvSpPr>
        <p:spPr>
          <a:xfrm>
            <a:off x="1028700" y="93219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7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424" name="Google Shape;424;p27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425" name="Google Shape;425;p27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27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27" name="Google Shape;427;p27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428" name="Google Shape;428;p27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429" name="Google Shape;429;p27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430" name="Google Shape;430;p27"/>
          <p:cNvSpPr/>
          <p:nvPr/>
        </p:nvSpPr>
        <p:spPr>
          <a:xfrm>
            <a:off x="4833762" y="3162561"/>
            <a:ext cx="9167226" cy="2100823"/>
          </a:xfrm>
          <a:custGeom>
            <a:rect b="b" l="l" r="r" t="t"/>
            <a:pathLst>
              <a:path extrusionOk="0" h="2100823" w="9167226">
                <a:moveTo>
                  <a:pt x="0" y="0"/>
                </a:moveTo>
                <a:lnTo>
                  <a:pt x="9167226" y="0"/>
                </a:lnTo>
                <a:lnTo>
                  <a:pt x="9167226" y="2100822"/>
                </a:lnTo>
                <a:lnTo>
                  <a:pt x="0" y="21008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1" name="Google Shape;431;p27"/>
          <p:cNvSpPr txBox="1"/>
          <p:nvPr/>
        </p:nvSpPr>
        <p:spPr>
          <a:xfrm>
            <a:off x="2197218" y="942975"/>
            <a:ext cx="4722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4- Docker Definition: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2" name="Google Shape;432;p27"/>
          <p:cNvSpPr txBox="1"/>
          <p:nvPr/>
        </p:nvSpPr>
        <p:spPr>
          <a:xfrm>
            <a:off x="4558156" y="6038655"/>
            <a:ext cx="9718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2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platform for developing, shipping, and running applications inside software containers.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7" name="Google Shape;437;p28"/>
          <p:cNvCxnSpPr/>
          <p:nvPr/>
        </p:nvCxnSpPr>
        <p:spPr>
          <a:xfrm>
            <a:off x="4552570" y="3939505"/>
            <a:ext cx="9182861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8" name="Google Shape;438;p28"/>
          <p:cNvGrpSpPr/>
          <p:nvPr/>
        </p:nvGrpSpPr>
        <p:grpSpPr>
          <a:xfrm>
            <a:off x="4552570" y="3794844"/>
            <a:ext cx="240147" cy="800088"/>
            <a:chOff x="0" y="-38100"/>
            <a:chExt cx="63249" cy="210723"/>
          </a:xfrm>
        </p:grpSpPr>
        <p:sp>
          <p:nvSpPr>
            <p:cNvPr id="439" name="Google Shape;439;p28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440" name="Google Shape;440;p28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8"/>
          <p:cNvGrpSpPr/>
          <p:nvPr/>
        </p:nvGrpSpPr>
        <p:grpSpPr>
          <a:xfrm>
            <a:off x="13495283" y="3794844"/>
            <a:ext cx="240147" cy="800088"/>
            <a:chOff x="0" y="-38100"/>
            <a:chExt cx="63249" cy="210723"/>
          </a:xfrm>
        </p:grpSpPr>
        <p:sp>
          <p:nvSpPr>
            <p:cNvPr id="442" name="Google Shape;442;p28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443" name="Google Shape;443;p28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8"/>
          <p:cNvGrpSpPr/>
          <p:nvPr/>
        </p:nvGrpSpPr>
        <p:grpSpPr>
          <a:xfrm>
            <a:off x="2818819" y="5160873"/>
            <a:ext cx="3707649" cy="2082518"/>
            <a:chOff x="-30" y="-3"/>
            <a:chExt cx="976500" cy="548483"/>
          </a:xfrm>
        </p:grpSpPr>
        <p:sp>
          <p:nvSpPr>
            <p:cNvPr id="445" name="Google Shape;445;p28"/>
            <p:cNvSpPr/>
            <p:nvPr/>
          </p:nvSpPr>
          <p:spPr>
            <a:xfrm>
              <a:off x="-2" y="-3"/>
              <a:ext cx="976441" cy="548483"/>
            </a:xfrm>
            <a:custGeom>
              <a:rect b="b" l="l" r="r" t="t"/>
              <a:pathLst>
                <a:path extrusionOk="0" h="450499" w="976441">
                  <a:moveTo>
                    <a:pt x="0" y="0"/>
                  </a:moveTo>
                  <a:lnTo>
                    <a:pt x="976441" y="0"/>
                  </a:lnTo>
                  <a:lnTo>
                    <a:pt x="976441" y="450499"/>
                  </a:lnTo>
                  <a:lnTo>
                    <a:pt x="0" y="450499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46" name="Google Shape;446;p28"/>
            <p:cNvSpPr txBox="1"/>
            <p:nvPr/>
          </p:nvSpPr>
          <p:spPr>
            <a:xfrm>
              <a:off x="-30" y="25240"/>
              <a:ext cx="9765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202124"/>
                  </a:solidFill>
                  <a:highlight>
                    <a:srgbClr val="F8F9FA"/>
                  </a:highlight>
                </a:rPr>
                <a:t>Application isolation</a:t>
              </a:r>
              <a:r>
                <a:rPr b="1" i="0" lang="en-US" sz="2100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.</a:t>
              </a:r>
              <a:endParaRPr b="1" sz="21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47" name="Google Shape;447;p28"/>
          <p:cNvGrpSpPr/>
          <p:nvPr/>
        </p:nvGrpSpPr>
        <p:grpSpPr>
          <a:xfrm>
            <a:off x="11761650" y="5056247"/>
            <a:ext cx="3707673" cy="1491970"/>
            <a:chOff x="0" y="-32441"/>
            <a:chExt cx="976500" cy="297300"/>
          </a:xfrm>
        </p:grpSpPr>
        <p:sp>
          <p:nvSpPr>
            <p:cNvPr id="448" name="Google Shape;448;p28"/>
            <p:cNvSpPr/>
            <p:nvPr/>
          </p:nvSpPr>
          <p:spPr>
            <a:xfrm>
              <a:off x="0" y="0"/>
              <a:ext cx="976441" cy="249807"/>
            </a:xfrm>
            <a:custGeom>
              <a:rect b="b" l="l" r="r" t="t"/>
              <a:pathLst>
                <a:path extrusionOk="0" h="249807" w="976441">
                  <a:moveTo>
                    <a:pt x="0" y="0"/>
                  </a:moveTo>
                  <a:lnTo>
                    <a:pt x="976441" y="0"/>
                  </a:lnTo>
                  <a:lnTo>
                    <a:pt x="976441" y="249807"/>
                  </a:lnTo>
                  <a:lnTo>
                    <a:pt x="0" y="249807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49" name="Google Shape;449;p28"/>
            <p:cNvSpPr txBox="1"/>
            <p:nvPr/>
          </p:nvSpPr>
          <p:spPr>
            <a:xfrm>
              <a:off x="0" y="-32441"/>
              <a:ext cx="9765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202124"/>
                  </a:solidFill>
                  <a:highlight>
                    <a:srgbClr val="F8F9FA"/>
                  </a:highlight>
                </a:rPr>
                <a:t>Reduction in size</a:t>
              </a:r>
              <a:endParaRPr b="1" sz="21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50" name="Google Shape;450;p28"/>
          <p:cNvSpPr txBox="1"/>
          <p:nvPr/>
        </p:nvSpPr>
        <p:spPr>
          <a:xfrm>
            <a:off x="7316149" y="2761547"/>
            <a:ext cx="3655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Docker Features: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grpSp>
        <p:nvGrpSpPr>
          <p:cNvPr id="451" name="Google Shape;451;p28"/>
          <p:cNvGrpSpPr/>
          <p:nvPr/>
        </p:nvGrpSpPr>
        <p:grpSpPr>
          <a:xfrm>
            <a:off x="15138318" y="9340194"/>
            <a:ext cx="2120981" cy="374959"/>
            <a:chOff x="0" y="0"/>
            <a:chExt cx="2827976" cy="499946"/>
          </a:xfrm>
        </p:grpSpPr>
        <p:sp>
          <p:nvSpPr>
            <p:cNvPr id="452" name="Google Shape;452;p28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453" name="Google Shape;453;p28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454" name="Google Shape;454;p28"/>
          <p:cNvSpPr/>
          <p:nvPr/>
        </p:nvSpPr>
        <p:spPr>
          <a:xfrm>
            <a:off x="1028700" y="93219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"/>
          <p:cNvSpPr/>
          <p:nvPr/>
        </p:nvSpPr>
        <p:spPr>
          <a:xfrm>
            <a:off x="1028700" y="93219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60" name="Google Shape;460;p29"/>
          <p:cNvGrpSpPr/>
          <p:nvPr/>
        </p:nvGrpSpPr>
        <p:grpSpPr>
          <a:xfrm>
            <a:off x="15138318" y="9340194"/>
            <a:ext cx="2120981" cy="374959"/>
            <a:chOff x="0" y="0"/>
            <a:chExt cx="2827976" cy="499946"/>
          </a:xfrm>
        </p:grpSpPr>
        <p:sp>
          <p:nvSpPr>
            <p:cNvPr id="461" name="Google Shape;461;p29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462" name="Google Shape;462;p29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grpSp>
        <p:nvGrpSpPr>
          <p:cNvPr id="463" name="Google Shape;463;p29"/>
          <p:cNvGrpSpPr/>
          <p:nvPr/>
        </p:nvGrpSpPr>
        <p:grpSpPr>
          <a:xfrm>
            <a:off x="6526375" y="2186970"/>
            <a:ext cx="159869" cy="3552092"/>
            <a:chOff x="0" y="-38100"/>
            <a:chExt cx="42105" cy="935530"/>
          </a:xfrm>
        </p:grpSpPr>
        <p:sp>
          <p:nvSpPr>
            <p:cNvPr id="464" name="Google Shape;464;p29"/>
            <p:cNvSpPr/>
            <p:nvPr/>
          </p:nvSpPr>
          <p:spPr>
            <a:xfrm>
              <a:off x="0" y="0"/>
              <a:ext cx="42105" cy="897430"/>
            </a:xfrm>
            <a:custGeom>
              <a:rect b="b" l="l" r="r" t="t"/>
              <a:pathLst>
                <a:path extrusionOk="0" h="897430" w="42105">
                  <a:moveTo>
                    <a:pt x="0" y="0"/>
                  </a:moveTo>
                  <a:lnTo>
                    <a:pt x="42105" y="0"/>
                  </a:lnTo>
                  <a:lnTo>
                    <a:pt x="42105" y="897430"/>
                  </a:lnTo>
                  <a:lnTo>
                    <a:pt x="0" y="8974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65" name="Google Shape;465;p29"/>
            <p:cNvSpPr txBox="1"/>
            <p:nvPr/>
          </p:nvSpPr>
          <p:spPr>
            <a:xfrm>
              <a:off x="0" y="-38100"/>
              <a:ext cx="42105" cy="93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29"/>
          <p:cNvGrpSpPr/>
          <p:nvPr/>
        </p:nvGrpSpPr>
        <p:grpSpPr>
          <a:xfrm>
            <a:off x="11502842" y="2186970"/>
            <a:ext cx="159869" cy="3552092"/>
            <a:chOff x="0" y="-38100"/>
            <a:chExt cx="42105" cy="935530"/>
          </a:xfrm>
        </p:grpSpPr>
        <p:sp>
          <p:nvSpPr>
            <p:cNvPr id="467" name="Google Shape;467;p29"/>
            <p:cNvSpPr/>
            <p:nvPr/>
          </p:nvSpPr>
          <p:spPr>
            <a:xfrm>
              <a:off x="0" y="0"/>
              <a:ext cx="42105" cy="897430"/>
            </a:xfrm>
            <a:custGeom>
              <a:rect b="b" l="l" r="r" t="t"/>
              <a:pathLst>
                <a:path extrusionOk="0" h="897430" w="42105">
                  <a:moveTo>
                    <a:pt x="0" y="0"/>
                  </a:moveTo>
                  <a:lnTo>
                    <a:pt x="42105" y="0"/>
                  </a:lnTo>
                  <a:lnTo>
                    <a:pt x="42105" y="897430"/>
                  </a:lnTo>
                  <a:lnTo>
                    <a:pt x="0" y="8974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68" name="Google Shape;468;p29"/>
            <p:cNvSpPr txBox="1"/>
            <p:nvPr/>
          </p:nvSpPr>
          <p:spPr>
            <a:xfrm>
              <a:off x="0" y="-38100"/>
              <a:ext cx="42105" cy="93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" name="Google Shape;469;p29"/>
          <p:cNvGrpSpPr/>
          <p:nvPr/>
        </p:nvGrpSpPr>
        <p:grpSpPr>
          <a:xfrm>
            <a:off x="3953668" y="2186970"/>
            <a:ext cx="240147" cy="800088"/>
            <a:chOff x="0" y="-38100"/>
            <a:chExt cx="63249" cy="210723"/>
          </a:xfrm>
        </p:grpSpPr>
        <p:sp>
          <p:nvSpPr>
            <p:cNvPr id="470" name="Google Shape;470;p29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71" name="Google Shape;471;p29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" name="Google Shape;472;p29"/>
          <p:cNvGrpSpPr/>
          <p:nvPr/>
        </p:nvGrpSpPr>
        <p:grpSpPr>
          <a:xfrm>
            <a:off x="13974112" y="2186970"/>
            <a:ext cx="240147" cy="800088"/>
            <a:chOff x="0" y="-38100"/>
            <a:chExt cx="63249" cy="210723"/>
          </a:xfrm>
        </p:grpSpPr>
        <p:sp>
          <p:nvSpPr>
            <p:cNvPr id="473" name="Google Shape;473;p29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74" name="Google Shape;474;p29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p29"/>
          <p:cNvGrpSpPr/>
          <p:nvPr/>
        </p:nvGrpSpPr>
        <p:grpSpPr>
          <a:xfrm>
            <a:off x="8963890" y="2186970"/>
            <a:ext cx="240147" cy="800088"/>
            <a:chOff x="0" y="-38100"/>
            <a:chExt cx="63249" cy="210723"/>
          </a:xfrm>
        </p:grpSpPr>
        <p:sp>
          <p:nvSpPr>
            <p:cNvPr id="476" name="Google Shape;476;p29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77" name="Google Shape;477;p29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9"/>
          <p:cNvGrpSpPr/>
          <p:nvPr/>
        </p:nvGrpSpPr>
        <p:grpSpPr>
          <a:xfrm>
            <a:off x="2712775" y="4240117"/>
            <a:ext cx="2962110" cy="1109001"/>
            <a:chOff x="0" y="-28558"/>
            <a:chExt cx="780139" cy="277500"/>
          </a:xfrm>
        </p:grpSpPr>
        <p:sp>
          <p:nvSpPr>
            <p:cNvPr id="479" name="Google Shape;479;p29"/>
            <p:cNvSpPr/>
            <p:nvPr/>
          </p:nvSpPr>
          <p:spPr>
            <a:xfrm>
              <a:off x="0" y="0"/>
              <a:ext cx="780139" cy="229738"/>
            </a:xfrm>
            <a:custGeom>
              <a:rect b="b" l="l" r="r" t="t"/>
              <a:pathLst>
                <a:path extrusionOk="0" h="229738" w="780139">
                  <a:moveTo>
                    <a:pt x="0" y="0"/>
                  </a:moveTo>
                  <a:lnTo>
                    <a:pt x="780139" y="0"/>
                  </a:lnTo>
                  <a:lnTo>
                    <a:pt x="780139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80" name="Google Shape;480;p29"/>
            <p:cNvSpPr txBox="1"/>
            <p:nvPr/>
          </p:nvSpPr>
          <p:spPr>
            <a:xfrm>
              <a:off x="0" y="-28558"/>
              <a:ext cx="7800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Launch an EC2 Instance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81" name="Google Shape;481;p29"/>
          <p:cNvGrpSpPr/>
          <p:nvPr/>
        </p:nvGrpSpPr>
        <p:grpSpPr>
          <a:xfrm>
            <a:off x="7602922" y="4221400"/>
            <a:ext cx="2962110" cy="1109001"/>
            <a:chOff x="0" y="-28558"/>
            <a:chExt cx="780139" cy="277500"/>
          </a:xfrm>
        </p:grpSpPr>
        <p:sp>
          <p:nvSpPr>
            <p:cNvPr id="482" name="Google Shape;482;p29"/>
            <p:cNvSpPr/>
            <p:nvPr/>
          </p:nvSpPr>
          <p:spPr>
            <a:xfrm>
              <a:off x="0" y="0"/>
              <a:ext cx="780139" cy="229738"/>
            </a:xfrm>
            <a:custGeom>
              <a:rect b="b" l="l" r="r" t="t"/>
              <a:pathLst>
                <a:path extrusionOk="0" h="229738" w="780139">
                  <a:moveTo>
                    <a:pt x="0" y="0"/>
                  </a:moveTo>
                  <a:lnTo>
                    <a:pt x="780139" y="0"/>
                  </a:lnTo>
                  <a:lnTo>
                    <a:pt x="780139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83" name="Google Shape;483;p29"/>
            <p:cNvSpPr txBox="1"/>
            <p:nvPr/>
          </p:nvSpPr>
          <p:spPr>
            <a:xfrm>
              <a:off x="0" y="-28558"/>
              <a:ext cx="7800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Configure the AWS CLI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84" name="Google Shape;484;p29"/>
          <p:cNvGrpSpPr/>
          <p:nvPr/>
        </p:nvGrpSpPr>
        <p:grpSpPr>
          <a:xfrm>
            <a:off x="12613142" y="4221400"/>
            <a:ext cx="2962110" cy="1109001"/>
            <a:chOff x="0" y="-28558"/>
            <a:chExt cx="780139" cy="277500"/>
          </a:xfrm>
        </p:grpSpPr>
        <p:sp>
          <p:nvSpPr>
            <p:cNvPr id="485" name="Google Shape;485;p29"/>
            <p:cNvSpPr/>
            <p:nvPr/>
          </p:nvSpPr>
          <p:spPr>
            <a:xfrm>
              <a:off x="0" y="0"/>
              <a:ext cx="780139" cy="229738"/>
            </a:xfrm>
            <a:custGeom>
              <a:rect b="b" l="l" r="r" t="t"/>
              <a:pathLst>
                <a:path extrusionOk="0" h="229738" w="780139">
                  <a:moveTo>
                    <a:pt x="0" y="0"/>
                  </a:moveTo>
                  <a:lnTo>
                    <a:pt x="780139" y="0"/>
                  </a:lnTo>
                  <a:lnTo>
                    <a:pt x="780139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86" name="Google Shape;486;p29"/>
            <p:cNvSpPr txBox="1"/>
            <p:nvPr/>
          </p:nvSpPr>
          <p:spPr>
            <a:xfrm>
              <a:off x="0" y="-28558"/>
              <a:ext cx="7800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Generate Docker image  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87" name="Google Shape;487;p29"/>
          <p:cNvGrpSpPr/>
          <p:nvPr/>
        </p:nvGrpSpPr>
        <p:grpSpPr>
          <a:xfrm>
            <a:off x="5144084" y="7193500"/>
            <a:ext cx="2924479" cy="1109001"/>
            <a:chOff x="0" y="-28558"/>
            <a:chExt cx="770228" cy="277500"/>
          </a:xfrm>
        </p:grpSpPr>
        <p:sp>
          <p:nvSpPr>
            <p:cNvPr id="488" name="Google Shape;488;p29"/>
            <p:cNvSpPr/>
            <p:nvPr/>
          </p:nvSpPr>
          <p:spPr>
            <a:xfrm>
              <a:off x="0" y="0"/>
              <a:ext cx="770228" cy="229738"/>
            </a:xfrm>
            <a:custGeom>
              <a:rect b="b" l="l" r="r" t="t"/>
              <a:pathLst>
                <a:path extrusionOk="0" h="229738" w="770228">
                  <a:moveTo>
                    <a:pt x="0" y="0"/>
                  </a:moveTo>
                  <a:lnTo>
                    <a:pt x="770228" y="0"/>
                  </a:lnTo>
                  <a:lnTo>
                    <a:pt x="770228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89" name="Google Shape;489;p29"/>
            <p:cNvSpPr txBox="1"/>
            <p:nvPr/>
          </p:nvSpPr>
          <p:spPr>
            <a:xfrm>
              <a:off x="0" y="-28558"/>
              <a:ext cx="7701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Set up AWS CLI + Python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90" name="Google Shape;490;p29"/>
          <p:cNvGrpSpPr/>
          <p:nvPr/>
        </p:nvGrpSpPr>
        <p:grpSpPr>
          <a:xfrm>
            <a:off x="10101734" y="7193500"/>
            <a:ext cx="2962110" cy="1109001"/>
            <a:chOff x="0" y="-28558"/>
            <a:chExt cx="780139" cy="277500"/>
          </a:xfrm>
        </p:grpSpPr>
        <p:sp>
          <p:nvSpPr>
            <p:cNvPr id="491" name="Google Shape;491;p29"/>
            <p:cNvSpPr/>
            <p:nvPr/>
          </p:nvSpPr>
          <p:spPr>
            <a:xfrm>
              <a:off x="0" y="0"/>
              <a:ext cx="780139" cy="229738"/>
            </a:xfrm>
            <a:custGeom>
              <a:rect b="b" l="l" r="r" t="t"/>
              <a:pathLst>
                <a:path extrusionOk="0" h="229738" w="780139">
                  <a:moveTo>
                    <a:pt x="0" y="0"/>
                  </a:moveTo>
                  <a:lnTo>
                    <a:pt x="780139" y="0"/>
                  </a:lnTo>
                  <a:lnTo>
                    <a:pt x="780139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92" name="Google Shape;492;p29"/>
            <p:cNvSpPr txBox="1"/>
            <p:nvPr/>
          </p:nvSpPr>
          <p:spPr>
            <a:xfrm>
              <a:off x="0" y="-28558"/>
              <a:ext cx="780000" cy="2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Write python script &amp; requirement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493" name="Google Shape;493;p29"/>
          <p:cNvCxnSpPr/>
          <p:nvPr/>
        </p:nvCxnSpPr>
        <p:spPr>
          <a:xfrm>
            <a:off x="3953668" y="2331631"/>
            <a:ext cx="10260591" cy="0"/>
          </a:xfrm>
          <a:prstGeom prst="straightConnector1">
            <a:avLst/>
          </a:prstGeom>
          <a:noFill/>
          <a:ln cap="flat" cmpd="sng" w="133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p29"/>
          <p:cNvSpPr/>
          <p:nvPr/>
        </p:nvSpPr>
        <p:spPr>
          <a:xfrm>
            <a:off x="3531799" y="3163409"/>
            <a:ext cx="986795" cy="972283"/>
          </a:xfrm>
          <a:custGeom>
            <a:rect b="b" l="l" r="r" t="t"/>
            <a:pathLst>
              <a:path extrusionOk="0" h="972283" w="986795">
                <a:moveTo>
                  <a:pt x="0" y="0"/>
                </a:moveTo>
                <a:lnTo>
                  <a:pt x="986795" y="0"/>
                </a:lnTo>
                <a:lnTo>
                  <a:pt x="986795" y="972284"/>
                </a:lnTo>
                <a:lnTo>
                  <a:pt x="0" y="9722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5" name="Google Shape;495;p29"/>
          <p:cNvSpPr/>
          <p:nvPr/>
        </p:nvSpPr>
        <p:spPr>
          <a:xfrm>
            <a:off x="6005264" y="5899461"/>
            <a:ext cx="1202091" cy="1089896"/>
          </a:xfrm>
          <a:custGeom>
            <a:rect b="b" l="l" r="r" t="t"/>
            <a:pathLst>
              <a:path extrusionOk="0" h="1089896" w="1202091">
                <a:moveTo>
                  <a:pt x="0" y="0"/>
                </a:moveTo>
                <a:lnTo>
                  <a:pt x="1202091" y="0"/>
                </a:lnTo>
                <a:lnTo>
                  <a:pt x="1202091" y="1089896"/>
                </a:lnTo>
                <a:lnTo>
                  <a:pt x="0" y="1089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6" name="Google Shape;496;p29"/>
          <p:cNvSpPr/>
          <p:nvPr/>
        </p:nvSpPr>
        <p:spPr>
          <a:xfrm>
            <a:off x="8618179" y="3268460"/>
            <a:ext cx="952728" cy="762183"/>
          </a:xfrm>
          <a:custGeom>
            <a:rect b="b" l="l" r="r" t="t"/>
            <a:pathLst>
              <a:path extrusionOk="0" h="762183" w="952728">
                <a:moveTo>
                  <a:pt x="0" y="0"/>
                </a:moveTo>
                <a:lnTo>
                  <a:pt x="952728" y="0"/>
                </a:lnTo>
                <a:lnTo>
                  <a:pt x="952728" y="762182"/>
                </a:lnTo>
                <a:lnTo>
                  <a:pt x="0" y="7621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7" name="Google Shape;497;p29"/>
          <p:cNvSpPr/>
          <p:nvPr/>
        </p:nvSpPr>
        <p:spPr>
          <a:xfrm>
            <a:off x="11114989" y="5976622"/>
            <a:ext cx="935576" cy="935576"/>
          </a:xfrm>
          <a:custGeom>
            <a:rect b="b" l="l" r="r" t="t"/>
            <a:pathLst>
              <a:path extrusionOk="0" h="935576" w="935576">
                <a:moveTo>
                  <a:pt x="0" y="0"/>
                </a:moveTo>
                <a:lnTo>
                  <a:pt x="935575" y="0"/>
                </a:lnTo>
                <a:lnTo>
                  <a:pt x="935575" y="935575"/>
                </a:lnTo>
                <a:lnTo>
                  <a:pt x="0" y="935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8" name="Google Shape;498;p29"/>
          <p:cNvSpPr/>
          <p:nvPr/>
        </p:nvSpPr>
        <p:spPr>
          <a:xfrm>
            <a:off x="13672486" y="3207360"/>
            <a:ext cx="928332" cy="928332"/>
          </a:xfrm>
          <a:custGeom>
            <a:rect b="b" l="l" r="r" t="t"/>
            <a:pathLst>
              <a:path extrusionOk="0" h="928332" w="928332">
                <a:moveTo>
                  <a:pt x="0" y="0"/>
                </a:moveTo>
                <a:lnTo>
                  <a:pt x="928332" y="0"/>
                </a:lnTo>
                <a:lnTo>
                  <a:pt x="928332" y="928333"/>
                </a:lnTo>
                <a:lnTo>
                  <a:pt x="0" y="9283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9" name="Google Shape;499;p29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Hands On:</a:t>
            </a:r>
            <a:r>
              <a:rPr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Let’s Get Our Hands!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"/>
          <p:cNvSpPr/>
          <p:nvPr/>
        </p:nvSpPr>
        <p:spPr>
          <a:xfrm>
            <a:off x="1028700" y="93219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05" name="Google Shape;505;p30"/>
          <p:cNvGrpSpPr/>
          <p:nvPr/>
        </p:nvGrpSpPr>
        <p:grpSpPr>
          <a:xfrm>
            <a:off x="15138318" y="9340194"/>
            <a:ext cx="2120981" cy="374959"/>
            <a:chOff x="0" y="0"/>
            <a:chExt cx="2827976" cy="499946"/>
          </a:xfrm>
        </p:grpSpPr>
        <p:sp>
          <p:nvSpPr>
            <p:cNvPr id="506" name="Google Shape;506;p30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507" name="Google Shape;507;p30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508" name="Google Shape;508;p30"/>
          <p:cNvSpPr/>
          <p:nvPr/>
        </p:nvSpPr>
        <p:spPr>
          <a:xfrm>
            <a:off x="2002233" y="2228410"/>
            <a:ext cx="551918" cy="551918"/>
          </a:xfrm>
          <a:custGeom>
            <a:rect b="b" l="l" r="r" t="t"/>
            <a:pathLst>
              <a:path extrusionOk="0" h="551918" w="551918">
                <a:moveTo>
                  <a:pt x="0" y="0"/>
                </a:moveTo>
                <a:lnTo>
                  <a:pt x="551918" y="0"/>
                </a:lnTo>
                <a:lnTo>
                  <a:pt x="551918" y="551918"/>
                </a:lnTo>
                <a:lnTo>
                  <a:pt x="0" y="5519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9" name="Google Shape;509;p30"/>
          <p:cNvSpPr txBox="1"/>
          <p:nvPr/>
        </p:nvSpPr>
        <p:spPr>
          <a:xfrm>
            <a:off x="2002233" y="1670178"/>
            <a:ext cx="134820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70" u="none" cap="none" strike="noStrike">
                <a:solidFill>
                  <a:srgbClr val="D7892F"/>
                </a:solidFill>
                <a:latin typeface="Inter"/>
                <a:ea typeface="Inter"/>
                <a:cs typeface="Inter"/>
                <a:sym typeface="Inter"/>
              </a:rPr>
              <a:t>STEP 2.1: INSTALL AWS CLI USING COMMAND LINE</a:t>
            </a:r>
            <a:endParaRPr b="1" i="0" sz="2170" u="none" cap="none" strike="noStrike">
              <a:solidFill>
                <a:srgbClr val="D789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7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  <a:r>
              <a:rPr b="1" i="0" lang="en-US" sz="217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Update Amazon Linux, replace yum, install AWS CLI: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7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  <a:r>
              <a:rPr b="1" i="0" lang="en-US" sz="2170" u="sng" cap="none" strike="noStrike">
                <a:solidFill>
                  <a:srgbClr val="0A39CC"/>
                </a:solidFill>
                <a:latin typeface="Inter"/>
                <a:ea typeface="Inter"/>
                <a:cs typeface="Inter"/>
                <a:sym typeface="Inter"/>
              </a:rPr>
              <a:t>sudo yum remove awscli</a:t>
            </a:r>
            <a:endParaRPr b="1" i="0" sz="2170" u="sng" cap="none" strike="noStrike">
              <a:solidFill>
                <a:srgbClr val="0A39C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7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Installation steps: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7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1.You can get the installation file in one of the following ways: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70" u="none" cap="none" strike="noStrike">
                <a:solidFill>
                  <a:srgbClr val="0A39CC"/>
                </a:solidFill>
                <a:latin typeface="Inter"/>
                <a:ea typeface="Inter"/>
                <a:cs typeface="Inter"/>
                <a:sym typeface="Inter"/>
              </a:rPr>
              <a:t>curl "https://awscli.amazonaws.com/awscli-exe-linux-x86_64.zip" -o "awscliv2.zip"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7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1.Unzip the installer:</a:t>
            </a:r>
            <a:r>
              <a:rPr i="0" lang="en-US" sz="2170" u="none" cap="none" strike="noStrike">
                <a:solidFill>
                  <a:srgbClr val="0A39CC"/>
                </a:solidFill>
                <a:latin typeface="Inter"/>
                <a:ea typeface="Inter"/>
                <a:cs typeface="Inter"/>
                <a:sym typeface="Inter"/>
              </a:rPr>
              <a:t>unzip -u awscliv2.zip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7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2.Run the install program: </a:t>
            </a:r>
            <a:r>
              <a:rPr i="0" lang="en-US" sz="2170" u="none" cap="none" strike="noStrike">
                <a:solidFill>
                  <a:srgbClr val="0A39CC"/>
                </a:solidFill>
                <a:latin typeface="Inter"/>
                <a:ea typeface="Inter"/>
                <a:cs typeface="Inter"/>
                <a:sym typeface="Inter"/>
              </a:rPr>
              <a:t>sudo ./aws/install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0" name="Google Shape;510;p30"/>
          <p:cNvSpPr/>
          <p:nvPr/>
        </p:nvSpPr>
        <p:spPr>
          <a:xfrm>
            <a:off x="2002233" y="7463234"/>
            <a:ext cx="7935980" cy="1251930"/>
          </a:xfrm>
          <a:custGeom>
            <a:rect b="b" l="l" r="r" t="t"/>
            <a:pathLst>
              <a:path extrusionOk="0" h="1251930" w="7935980">
                <a:moveTo>
                  <a:pt x="0" y="0"/>
                </a:moveTo>
                <a:lnTo>
                  <a:pt x="7935980" y="0"/>
                </a:lnTo>
                <a:lnTo>
                  <a:pt x="7935980" y="1251930"/>
                </a:lnTo>
                <a:lnTo>
                  <a:pt x="0" y="12519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-67889" t="0"/>
            </a:stretch>
          </a:blipFill>
          <a:ln>
            <a:noFill/>
          </a:ln>
        </p:spPr>
      </p:sp>
      <p:sp>
        <p:nvSpPr>
          <p:cNvPr id="511" name="Google Shape;511;p30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Hands On:</a:t>
            </a:r>
            <a:r>
              <a:rPr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Let’s Get Our Hands!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2" name="Google Shape;512;p30"/>
          <p:cNvSpPr txBox="1"/>
          <p:nvPr/>
        </p:nvSpPr>
        <p:spPr>
          <a:xfrm>
            <a:off x="2002233" y="5573431"/>
            <a:ext cx="134820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70" u="none" cap="none" strike="noStrike">
                <a:solidFill>
                  <a:srgbClr val="D7892F"/>
                </a:solidFill>
                <a:latin typeface="Inter"/>
                <a:ea typeface="Inter"/>
                <a:cs typeface="Inter"/>
                <a:sym typeface="Inter"/>
              </a:rPr>
              <a:t>STEP 2.2: CONFIGURE THE AWS CLI</a:t>
            </a:r>
            <a:endParaRPr b="1" i="0" sz="2170" u="none" cap="none" strike="noStrike">
              <a:solidFill>
                <a:srgbClr val="D7892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7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USING AWS CONFIGURE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7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following example sets up a profile named workshop_userwith sample values: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70" u="none" cap="none" strike="noStrike">
                <a:solidFill>
                  <a:srgbClr val="0A39CC"/>
                </a:solidFill>
                <a:latin typeface="Inter"/>
                <a:ea typeface="Inter"/>
                <a:cs typeface="Inter"/>
                <a:sym typeface="Inter"/>
              </a:rPr>
              <a:t>aws configure --profile workshop_user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31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518" name="Google Shape;518;p31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519" name="Google Shape;519;p31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0" name="Google Shape;520;p31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21" name="Google Shape;521;p31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522" name="Google Shape;522;p31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523" name="Google Shape;523;p31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524" name="Google Shape;524;p31"/>
          <p:cNvSpPr/>
          <p:nvPr/>
        </p:nvSpPr>
        <p:spPr>
          <a:xfrm>
            <a:off x="7845676" y="1885861"/>
            <a:ext cx="3143397" cy="3754613"/>
          </a:xfrm>
          <a:custGeom>
            <a:rect b="b" l="l" r="r" t="t"/>
            <a:pathLst>
              <a:path extrusionOk="0" h="3754613" w="3143397">
                <a:moveTo>
                  <a:pt x="0" y="0"/>
                </a:moveTo>
                <a:lnTo>
                  <a:pt x="3143398" y="0"/>
                </a:lnTo>
                <a:lnTo>
                  <a:pt x="3143398" y="3754613"/>
                </a:lnTo>
                <a:lnTo>
                  <a:pt x="0" y="3754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5" name="Google Shape;525;p31"/>
          <p:cNvSpPr txBox="1"/>
          <p:nvPr/>
        </p:nvSpPr>
        <p:spPr>
          <a:xfrm>
            <a:off x="2197218" y="942975"/>
            <a:ext cx="5453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7- Amazon S3: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26" name="Google Shape;526;p31"/>
          <p:cNvSpPr txBox="1"/>
          <p:nvPr/>
        </p:nvSpPr>
        <p:spPr>
          <a:xfrm>
            <a:off x="4558156" y="6038655"/>
            <a:ext cx="9718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4130" lvl="1" marL="648262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2"/>
              <a:buFont typeface="Inter"/>
              <a:buChar char="•"/>
            </a:pPr>
            <a:r>
              <a:rPr i="0" lang="en-US" sz="3002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Object-Based storage allows you to upload files (png,pdf,mp4,...).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4"/>
          <p:cNvGrpSpPr/>
          <p:nvPr/>
        </p:nvGrpSpPr>
        <p:grpSpPr>
          <a:xfrm>
            <a:off x="0" y="-180826"/>
            <a:ext cx="4344918" cy="10467826"/>
            <a:chOff x="0" y="-47625"/>
            <a:chExt cx="1144341" cy="2756958"/>
          </a:xfrm>
        </p:grpSpPr>
        <p:sp>
          <p:nvSpPr>
            <p:cNvPr id="114" name="Google Shape;114;p14"/>
            <p:cNvSpPr/>
            <p:nvPr/>
          </p:nvSpPr>
          <p:spPr>
            <a:xfrm>
              <a:off x="0" y="0"/>
              <a:ext cx="1144341" cy="2709333"/>
            </a:xfrm>
            <a:custGeom>
              <a:rect b="b" l="l" r="r" t="t"/>
              <a:pathLst>
                <a:path extrusionOk="0" h="2709333" w="1144341">
                  <a:moveTo>
                    <a:pt x="0" y="0"/>
                  </a:moveTo>
                  <a:lnTo>
                    <a:pt x="1144341" y="0"/>
                  </a:lnTo>
                  <a:lnTo>
                    <a:pt x="11443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115" name="Google Shape;115;p14"/>
            <p:cNvSpPr txBox="1"/>
            <p:nvPr/>
          </p:nvSpPr>
          <p:spPr>
            <a:xfrm>
              <a:off x="0" y="-47625"/>
              <a:ext cx="1144341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22293" r="41576" t="0"/>
          <a:stretch/>
        </p:blipFill>
        <p:spPr>
          <a:xfrm>
            <a:off x="1028700" y="1198386"/>
            <a:ext cx="5503845" cy="856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4"/>
          <p:cNvCxnSpPr/>
          <p:nvPr/>
        </p:nvCxnSpPr>
        <p:spPr>
          <a:xfrm>
            <a:off x="9063894" y="2781589"/>
            <a:ext cx="5229500" cy="0"/>
          </a:xfrm>
          <a:prstGeom prst="straightConnector1">
            <a:avLst/>
          </a:prstGeom>
          <a:noFill/>
          <a:ln cap="flat" cmpd="sng" w="7620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Google Shape;118;p14"/>
          <p:cNvGrpSpPr/>
          <p:nvPr/>
        </p:nvGrpSpPr>
        <p:grpSpPr>
          <a:xfrm>
            <a:off x="9144000" y="3104388"/>
            <a:ext cx="1400485" cy="6565508"/>
            <a:chOff x="0" y="-19050"/>
            <a:chExt cx="368852" cy="1729188"/>
          </a:xfrm>
        </p:grpSpPr>
        <p:sp>
          <p:nvSpPr>
            <p:cNvPr id="119" name="Google Shape;119;p14"/>
            <p:cNvSpPr/>
            <p:nvPr/>
          </p:nvSpPr>
          <p:spPr>
            <a:xfrm>
              <a:off x="0" y="0"/>
              <a:ext cx="368852" cy="1710137"/>
            </a:xfrm>
            <a:custGeom>
              <a:rect b="b" l="l" r="r" t="t"/>
              <a:pathLst>
                <a:path extrusionOk="0"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120" name="Google Shape;120;p14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4"/>
          <p:cNvSpPr txBox="1"/>
          <p:nvPr/>
        </p:nvSpPr>
        <p:spPr>
          <a:xfrm>
            <a:off x="9063894" y="623686"/>
            <a:ext cx="5229500" cy="1937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TABLE OF CONTENT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9356032" y="3500206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271" u="none" cap="none" strike="noStrike">
                <a:solidFill>
                  <a:srgbClr val="363636"/>
                </a:solidFill>
                <a:latin typeface="Inter Medium"/>
                <a:ea typeface="Inter Medium"/>
                <a:cs typeface="Inter Medium"/>
                <a:sym typeface="Inter Medium"/>
              </a:rPr>
              <a:t>01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9356032" y="4297325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271" u="none" cap="none" strike="noStrike">
                <a:solidFill>
                  <a:srgbClr val="363636"/>
                </a:solidFill>
                <a:latin typeface="Inter Medium"/>
                <a:ea typeface="Inter Medium"/>
                <a:cs typeface="Inter Medium"/>
                <a:sym typeface="Inter Medium"/>
              </a:rPr>
              <a:t>02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9356032" y="5178482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271" u="none" cap="none" strike="noStrike">
                <a:solidFill>
                  <a:srgbClr val="363636"/>
                </a:solidFill>
                <a:latin typeface="Inter Medium"/>
                <a:ea typeface="Inter Medium"/>
                <a:cs typeface="Inter Medium"/>
                <a:sym typeface="Inter Medium"/>
              </a:rPr>
              <a:t>03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9356032" y="5975602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271" u="none" cap="none" strike="noStrike">
                <a:solidFill>
                  <a:srgbClr val="363636"/>
                </a:solidFill>
                <a:latin typeface="Inter Medium"/>
                <a:ea typeface="Inter Medium"/>
                <a:cs typeface="Inter Medium"/>
                <a:sym typeface="Inter Medium"/>
              </a:rPr>
              <a:t>04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9375633" y="6767978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271" u="none" cap="none" strike="noStrike">
                <a:solidFill>
                  <a:srgbClr val="363636"/>
                </a:solidFill>
                <a:latin typeface="Inter Medium"/>
                <a:ea typeface="Inter Medium"/>
                <a:cs typeface="Inter Medium"/>
                <a:sym typeface="Inter Medium"/>
              </a:rPr>
              <a:t>05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9375633" y="7598942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271" u="none" cap="none" strike="noStrike">
                <a:solidFill>
                  <a:srgbClr val="363636"/>
                </a:solidFill>
                <a:latin typeface="Inter Medium"/>
                <a:ea typeface="Inter Medium"/>
                <a:cs typeface="Inter Medium"/>
                <a:sym typeface="Inter Medium"/>
              </a:rPr>
              <a:t>06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9375633" y="8449235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271" u="none" cap="none" strike="noStrike">
                <a:solidFill>
                  <a:srgbClr val="363636"/>
                </a:solidFill>
                <a:latin typeface="Inter Medium"/>
                <a:ea typeface="Inter Medium"/>
                <a:cs typeface="Inter Medium"/>
                <a:sym typeface="Inter Medium"/>
              </a:rPr>
              <a:t>07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10732110" y="3608158"/>
            <a:ext cx="3393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2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10732098" y="4402375"/>
            <a:ext cx="4344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2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CONTEXT Of the PROJECT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10732110" y="5322467"/>
            <a:ext cx="3393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2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PROBLEMATIC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10732110" y="6116684"/>
            <a:ext cx="3561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2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SOLUTION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10732110" y="6917529"/>
            <a:ext cx="3561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2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0732110" y="7709905"/>
            <a:ext cx="3393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2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APPENDIX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0732110" y="8554286"/>
            <a:ext cx="3561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2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DISCUSSION (Q/A)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1" name="Google Shape;531;p32"/>
          <p:cNvCxnSpPr/>
          <p:nvPr/>
        </p:nvCxnSpPr>
        <p:spPr>
          <a:xfrm>
            <a:off x="8175089" y="2114357"/>
            <a:ext cx="0" cy="5486786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p32"/>
          <p:cNvCxnSpPr/>
          <p:nvPr/>
        </p:nvCxnSpPr>
        <p:spPr>
          <a:xfrm>
            <a:off x="7204786" y="2181032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32"/>
          <p:cNvCxnSpPr/>
          <p:nvPr/>
        </p:nvCxnSpPr>
        <p:spPr>
          <a:xfrm>
            <a:off x="10112911" y="2181032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32"/>
          <p:cNvCxnSpPr/>
          <p:nvPr/>
        </p:nvCxnSpPr>
        <p:spPr>
          <a:xfrm>
            <a:off x="7204786" y="7534468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p32"/>
          <p:cNvCxnSpPr/>
          <p:nvPr/>
        </p:nvCxnSpPr>
        <p:spPr>
          <a:xfrm>
            <a:off x="10112911" y="7534468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p32"/>
          <p:cNvCxnSpPr/>
          <p:nvPr/>
        </p:nvCxnSpPr>
        <p:spPr>
          <a:xfrm>
            <a:off x="10112911" y="2114357"/>
            <a:ext cx="0" cy="5486786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7" name="Google Shape;537;p32"/>
          <p:cNvSpPr/>
          <p:nvPr/>
        </p:nvSpPr>
        <p:spPr>
          <a:xfrm>
            <a:off x="1181100" y="94743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38" name="Google Shape;538;p32"/>
          <p:cNvGrpSpPr/>
          <p:nvPr/>
        </p:nvGrpSpPr>
        <p:grpSpPr>
          <a:xfrm>
            <a:off x="15290718" y="9492594"/>
            <a:ext cx="2120981" cy="374959"/>
            <a:chOff x="0" y="0"/>
            <a:chExt cx="2827976" cy="499946"/>
          </a:xfrm>
        </p:grpSpPr>
        <p:sp>
          <p:nvSpPr>
            <p:cNvPr id="539" name="Google Shape;539;p32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540" name="Google Shape;540;p32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541" name="Google Shape;541;p32"/>
          <p:cNvSpPr txBox="1"/>
          <p:nvPr/>
        </p:nvSpPr>
        <p:spPr>
          <a:xfrm>
            <a:off x="8858796" y="4540233"/>
            <a:ext cx="5703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4" u="none" cap="none" strike="noStrike">
                <a:solidFill>
                  <a:srgbClr val="000000"/>
                </a:solidFill>
              </a:rPr>
              <a:t>S3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2" name="Google Shape;542;p32"/>
          <p:cNvSpPr txBox="1"/>
          <p:nvPr/>
        </p:nvSpPr>
        <p:spPr>
          <a:xfrm>
            <a:off x="4130200" y="2437100"/>
            <a:ext cx="2839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Highly </a:t>
            </a:r>
            <a:r>
              <a:rPr lang="en-US" sz="2402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availability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3" name="Google Shape;543;p32"/>
          <p:cNvSpPr txBox="1"/>
          <p:nvPr/>
        </p:nvSpPr>
        <p:spPr>
          <a:xfrm>
            <a:off x="11296983" y="2437088"/>
            <a:ext cx="2839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Highly Durability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4" name="Google Shape;544;p32"/>
          <p:cNvSpPr txBox="1"/>
          <p:nvPr/>
        </p:nvSpPr>
        <p:spPr>
          <a:xfrm>
            <a:off x="3599929" y="7757496"/>
            <a:ext cx="3582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Automatically Scalling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5" name="Google Shape;545;p32"/>
          <p:cNvSpPr txBox="1"/>
          <p:nvPr/>
        </p:nvSpPr>
        <p:spPr>
          <a:xfrm>
            <a:off x="11296983" y="7757496"/>
            <a:ext cx="3047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Secure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6" name="Google Shape;546;p32"/>
          <p:cNvSpPr txBox="1"/>
          <p:nvPr/>
        </p:nvSpPr>
        <p:spPr>
          <a:xfrm>
            <a:off x="6512796" y="1909182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7" name="Google Shape;547;p32"/>
          <p:cNvSpPr txBox="1"/>
          <p:nvPr/>
        </p:nvSpPr>
        <p:spPr>
          <a:xfrm>
            <a:off x="11296983" y="1909182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8" name="Google Shape;548;p32"/>
          <p:cNvSpPr txBox="1"/>
          <p:nvPr/>
        </p:nvSpPr>
        <p:spPr>
          <a:xfrm>
            <a:off x="6512796" y="7229591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9" name="Google Shape;549;p32"/>
          <p:cNvSpPr txBox="1"/>
          <p:nvPr/>
        </p:nvSpPr>
        <p:spPr>
          <a:xfrm>
            <a:off x="11296983" y="7229591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0" name="Google Shape;550;p32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S3 Features: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3"/>
          <p:cNvSpPr/>
          <p:nvPr/>
        </p:nvSpPr>
        <p:spPr>
          <a:xfrm>
            <a:off x="1181100" y="94743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56" name="Google Shape;556;p33"/>
          <p:cNvGrpSpPr/>
          <p:nvPr/>
        </p:nvGrpSpPr>
        <p:grpSpPr>
          <a:xfrm>
            <a:off x="15290718" y="9492594"/>
            <a:ext cx="2120981" cy="374959"/>
            <a:chOff x="0" y="0"/>
            <a:chExt cx="2827976" cy="499946"/>
          </a:xfrm>
        </p:grpSpPr>
        <p:sp>
          <p:nvSpPr>
            <p:cNvPr id="557" name="Google Shape;557;p33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558" name="Google Shape;558;p33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559" name="Google Shape;559;p33"/>
          <p:cNvSpPr/>
          <p:nvPr/>
        </p:nvSpPr>
        <p:spPr>
          <a:xfrm>
            <a:off x="3012718" y="3021949"/>
            <a:ext cx="12262564" cy="4243102"/>
          </a:xfrm>
          <a:custGeom>
            <a:rect b="b" l="l" r="r" t="t"/>
            <a:pathLst>
              <a:path extrusionOk="0" h="4243102" w="12262564">
                <a:moveTo>
                  <a:pt x="0" y="0"/>
                </a:moveTo>
                <a:lnTo>
                  <a:pt x="12262564" y="0"/>
                </a:lnTo>
                <a:lnTo>
                  <a:pt x="12262564" y="4243102"/>
                </a:lnTo>
                <a:lnTo>
                  <a:pt x="0" y="42431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0" name="Google Shape;560;p33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Hands On:</a:t>
            </a:r>
            <a:r>
              <a:rPr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Let’s Get Our Hands Dirty!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4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566" name="Google Shape;566;p34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567" name="Google Shape;567;p34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8" name="Google Shape;568;p34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69" name="Google Shape;569;p34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570" name="Google Shape;570;p34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571" name="Google Shape;571;p34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572" name="Google Shape;572;p34"/>
          <p:cNvSpPr/>
          <p:nvPr/>
        </p:nvSpPr>
        <p:spPr>
          <a:xfrm>
            <a:off x="7338845" y="1984226"/>
            <a:ext cx="3610309" cy="3610309"/>
          </a:xfrm>
          <a:custGeom>
            <a:rect b="b" l="l" r="r" t="t"/>
            <a:pathLst>
              <a:path extrusionOk="0" h="3610309" w="3610309">
                <a:moveTo>
                  <a:pt x="0" y="0"/>
                </a:moveTo>
                <a:lnTo>
                  <a:pt x="3610310" y="0"/>
                </a:lnTo>
                <a:lnTo>
                  <a:pt x="3610310" y="3610310"/>
                </a:lnTo>
                <a:lnTo>
                  <a:pt x="0" y="3610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3" name="Google Shape;573;p34"/>
          <p:cNvSpPr txBox="1"/>
          <p:nvPr/>
        </p:nvSpPr>
        <p:spPr>
          <a:xfrm>
            <a:off x="2197218" y="942975"/>
            <a:ext cx="4722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5- Amazon ECR: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4" name="Google Shape;574;p34"/>
          <p:cNvSpPr txBox="1"/>
          <p:nvPr/>
        </p:nvSpPr>
        <p:spPr>
          <a:xfrm>
            <a:off x="4558156" y="6038655"/>
            <a:ext cx="9949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2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Fully managed Docker container registry that makes it easy to store, share, and deploy container images.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35"/>
          <p:cNvCxnSpPr/>
          <p:nvPr/>
        </p:nvCxnSpPr>
        <p:spPr>
          <a:xfrm>
            <a:off x="8175089" y="2114357"/>
            <a:ext cx="0" cy="5486786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35"/>
          <p:cNvCxnSpPr/>
          <p:nvPr/>
        </p:nvCxnSpPr>
        <p:spPr>
          <a:xfrm>
            <a:off x="7204786" y="2181032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35"/>
          <p:cNvCxnSpPr/>
          <p:nvPr/>
        </p:nvCxnSpPr>
        <p:spPr>
          <a:xfrm>
            <a:off x="10112911" y="2181032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35"/>
          <p:cNvCxnSpPr/>
          <p:nvPr/>
        </p:nvCxnSpPr>
        <p:spPr>
          <a:xfrm>
            <a:off x="7204786" y="7534468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35"/>
          <p:cNvCxnSpPr/>
          <p:nvPr/>
        </p:nvCxnSpPr>
        <p:spPr>
          <a:xfrm>
            <a:off x="10112911" y="7534468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35"/>
          <p:cNvCxnSpPr/>
          <p:nvPr/>
        </p:nvCxnSpPr>
        <p:spPr>
          <a:xfrm>
            <a:off x="10112911" y="2114357"/>
            <a:ext cx="0" cy="5486786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35"/>
          <p:cNvSpPr/>
          <p:nvPr/>
        </p:nvSpPr>
        <p:spPr>
          <a:xfrm>
            <a:off x="1028700" y="93219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86" name="Google Shape;586;p35"/>
          <p:cNvGrpSpPr/>
          <p:nvPr/>
        </p:nvGrpSpPr>
        <p:grpSpPr>
          <a:xfrm>
            <a:off x="15138318" y="9340194"/>
            <a:ext cx="2120981" cy="374959"/>
            <a:chOff x="0" y="0"/>
            <a:chExt cx="2827976" cy="499946"/>
          </a:xfrm>
        </p:grpSpPr>
        <p:sp>
          <p:nvSpPr>
            <p:cNvPr id="587" name="Google Shape;587;p35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588" name="Google Shape;588;p35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589" name="Google Shape;589;p35"/>
          <p:cNvSpPr txBox="1"/>
          <p:nvPr/>
        </p:nvSpPr>
        <p:spPr>
          <a:xfrm>
            <a:off x="8730649" y="4540233"/>
            <a:ext cx="826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4" u="none" cap="none" strike="noStrike">
                <a:solidFill>
                  <a:srgbClr val="000000"/>
                </a:solidFill>
              </a:rPr>
              <a:t>ECR</a:t>
            </a:r>
            <a:endParaRPr b="1"/>
          </a:p>
        </p:txBody>
      </p:sp>
      <p:sp>
        <p:nvSpPr>
          <p:cNvPr id="590" name="Google Shape;590;p35"/>
          <p:cNvSpPr txBox="1"/>
          <p:nvPr/>
        </p:nvSpPr>
        <p:spPr>
          <a:xfrm>
            <a:off x="4218501" y="2437088"/>
            <a:ext cx="2751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Private Registries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1" name="Google Shape;591;p35"/>
          <p:cNvSpPr txBox="1"/>
          <p:nvPr/>
        </p:nvSpPr>
        <p:spPr>
          <a:xfrm>
            <a:off x="11296983" y="2437088"/>
            <a:ext cx="2839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Image Scanning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2" name="Google Shape;592;p35"/>
          <p:cNvSpPr txBox="1"/>
          <p:nvPr/>
        </p:nvSpPr>
        <p:spPr>
          <a:xfrm>
            <a:off x="4497954" y="7757496"/>
            <a:ext cx="24714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Resource-Based Permissions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3" name="Google Shape;593;p35"/>
          <p:cNvSpPr txBox="1"/>
          <p:nvPr/>
        </p:nvSpPr>
        <p:spPr>
          <a:xfrm>
            <a:off x="11296983" y="7757496"/>
            <a:ext cx="30471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Image Scanning With Scan on Push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4" name="Google Shape;594;p35"/>
          <p:cNvSpPr txBox="1"/>
          <p:nvPr/>
        </p:nvSpPr>
        <p:spPr>
          <a:xfrm>
            <a:off x="6512796" y="1909182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5" name="Google Shape;595;p35"/>
          <p:cNvSpPr txBox="1"/>
          <p:nvPr/>
        </p:nvSpPr>
        <p:spPr>
          <a:xfrm>
            <a:off x="11296983" y="1909182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6" name="Google Shape;596;p35"/>
          <p:cNvSpPr txBox="1"/>
          <p:nvPr/>
        </p:nvSpPr>
        <p:spPr>
          <a:xfrm>
            <a:off x="6512796" y="7229591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7" name="Google Shape;597;p35"/>
          <p:cNvSpPr txBox="1"/>
          <p:nvPr/>
        </p:nvSpPr>
        <p:spPr>
          <a:xfrm>
            <a:off x="11296983" y="7229591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ECR Features: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36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604" name="Google Shape;604;p36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605" name="Google Shape;605;p36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6" name="Google Shape;606;p36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07" name="Google Shape;607;p36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608" name="Google Shape;608;p36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609" name="Google Shape;609;p36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610" name="Google Shape;610;p36"/>
          <p:cNvSpPr/>
          <p:nvPr/>
        </p:nvSpPr>
        <p:spPr>
          <a:xfrm>
            <a:off x="7460199" y="2204687"/>
            <a:ext cx="3367602" cy="3216814"/>
          </a:xfrm>
          <a:custGeom>
            <a:rect b="b" l="l" r="r" t="t"/>
            <a:pathLst>
              <a:path extrusionOk="0" h="3216814" w="3367602">
                <a:moveTo>
                  <a:pt x="0" y="0"/>
                </a:moveTo>
                <a:lnTo>
                  <a:pt x="3367602" y="0"/>
                </a:lnTo>
                <a:lnTo>
                  <a:pt x="3367602" y="3216814"/>
                </a:lnTo>
                <a:lnTo>
                  <a:pt x="0" y="32168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1" name="Google Shape;611;p36"/>
          <p:cNvSpPr txBox="1"/>
          <p:nvPr/>
        </p:nvSpPr>
        <p:spPr>
          <a:xfrm>
            <a:off x="2197218" y="942975"/>
            <a:ext cx="5453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6- AWS Lambda Function: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12" name="Google Shape;612;p36"/>
          <p:cNvSpPr txBox="1"/>
          <p:nvPr/>
        </p:nvSpPr>
        <p:spPr>
          <a:xfrm>
            <a:off x="4558156" y="6038655"/>
            <a:ext cx="97185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4130" lvl="1" marL="648262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2"/>
              <a:buFont typeface="Inter"/>
              <a:buChar char="•"/>
            </a:pPr>
            <a:r>
              <a:rPr i="0" lang="en-US" sz="3002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Serverless computing service.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24130" lvl="1" marL="648262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2"/>
              <a:buFont typeface="Inter"/>
              <a:buChar char="•"/>
            </a:pPr>
            <a:r>
              <a:rPr i="0" lang="en-US" sz="3002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It allows you to run code without provisioning or managing servers.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7" name="Google Shape;617;p37"/>
          <p:cNvCxnSpPr/>
          <p:nvPr/>
        </p:nvCxnSpPr>
        <p:spPr>
          <a:xfrm>
            <a:off x="8175089" y="2114357"/>
            <a:ext cx="0" cy="5486786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p37"/>
          <p:cNvCxnSpPr/>
          <p:nvPr/>
        </p:nvCxnSpPr>
        <p:spPr>
          <a:xfrm>
            <a:off x="7204786" y="2181032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37"/>
          <p:cNvCxnSpPr/>
          <p:nvPr/>
        </p:nvCxnSpPr>
        <p:spPr>
          <a:xfrm>
            <a:off x="10112911" y="2181032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37"/>
          <p:cNvCxnSpPr/>
          <p:nvPr/>
        </p:nvCxnSpPr>
        <p:spPr>
          <a:xfrm>
            <a:off x="7204786" y="7534468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37"/>
          <p:cNvCxnSpPr/>
          <p:nvPr/>
        </p:nvCxnSpPr>
        <p:spPr>
          <a:xfrm>
            <a:off x="10112911" y="7534468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p37"/>
          <p:cNvCxnSpPr/>
          <p:nvPr/>
        </p:nvCxnSpPr>
        <p:spPr>
          <a:xfrm>
            <a:off x="10112911" y="2114357"/>
            <a:ext cx="0" cy="5486786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3" name="Google Shape;623;p37"/>
          <p:cNvSpPr txBox="1"/>
          <p:nvPr/>
        </p:nvSpPr>
        <p:spPr>
          <a:xfrm>
            <a:off x="8344650" y="4540225"/>
            <a:ext cx="1598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4" u="none" cap="none" strike="noStrike">
                <a:solidFill>
                  <a:srgbClr val="000000"/>
                </a:solidFill>
              </a:rPr>
              <a:t>Lambda</a:t>
            </a:r>
            <a:endParaRPr b="1"/>
          </a:p>
        </p:txBody>
      </p:sp>
      <p:sp>
        <p:nvSpPr>
          <p:cNvPr id="624" name="Google Shape;624;p37"/>
          <p:cNvSpPr txBox="1"/>
          <p:nvPr/>
        </p:nvSpPr>
        <p:spPr>
          <a:xfrm>
            <a:off x="3669475" y="2437100"/>
            <a:ext cx="3300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Serverless Computing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5" name="Google Shape;625;p37"/>
          <p:cNvSpPr txBox="1"/>
          <p:nvPr/>
        </p:nvSpPr>
        <p:spPr>
          <a:xfrm>
            <a:off x="11296983" y="2437088"/>
            <a:ext cx="2839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Scalability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6" name="Google Shape;626;p37"/>
          <p:cNvSpPr txBox="1"/>
          <p:nvPr/>
        </p:nvSpPr>
        <p:spPr>
          <a:xfrm>
            <a:off x="4981100" y="7757500"/>
            <a:ext cx="1900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Event-driven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7" name="Google Shape;627;p37"/>
          <p:cNvSpPr txBox="1"/>
          <p:nvPr/>
        </p:nvSpPr>
        <p:spPr>
          <a:xfrm>
            <a:off x="11296983" y="7757496"/>
            <a:ext cx="3047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Security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" name="Google Shape;628;p37"/>
          <p:cNvSpPr txBox="1"/>
          <p:nvPr/>
        </p:nvSpPr>
        <p:spPr>
          <a:xfrm>
            <a:off x="6512796" y="1909182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" name="Google Shape;629;p37"/>
          <p:cNvSpPr txBox="1"/>
          <p:nvPr/>
        </p:nvSpPr>
        <p:spPr>
          <a:xfrm>
            <a:off x="11296983" y="1909182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0" name="Google Shape;630;p37"/>
          <p:cNvSpPr txBox="1"/>
          <p:nvPr/>
        </p:nvSpPr>
        <p:spPr>
          <a:xfrm>
            <a:off x="6512796" y="7229591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" name="Google Shape;631;p37"/>
          <p:cNvSpPr txBox="1"/>
          <p:nvPr/>
        </p:nvSpPr>
        <p:spPr>
          <a:xfrm>
            <a:off x="11296983" y="7229591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2" name="Google Shape;632;p37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Lambda Features: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3" name="Google Shape;633;p37"/>
          <p:cNvSpPr/>
          <p:nvPr/>
        </p:nvSpPr>
        <p:spPr>
          <a:xfrm>
            <a:off x="1181100" y="94743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34" name="Google Shape;634;p37"/>
          <p:cNvGrpSpPr/>
          <p:nvPr/>
        </p:nvGrpSpPr>
        <p:grpSpPr>
          <a:xfrm>
            <a:off x="15290718" y="9492594"/>
            <a:ext cx="2120981" cy="374959"/>
            <a:chOff x="0" y="0"/>
            <a:chExt cx="2827976" cy="499946"/>
          </a:xfrm>
        </p:grpSpPr>
        <p:sp>
          <p:nvSpPr>
            <p:cNvPr id="635" name="Google Shape;635;p37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636" name="Google Shape;636;p37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8"/>
          <p:cNvSpPr/>
          <p:nvPr/>
        </p:nvSpPr>
        <p:spPr>
          <a:xfrm>
            <a:off x="3189044" y="2118947"/>
            <a:ext cx="11909912" cy="6049105"/>
          </a:xfrm>
          <a:custGeom>
            <a:rect b="b" l="l" r="r" t="t"/>
            <a:pathLst>
              <a:path extrusionOk="0" h="6049105" w="11909912">
                <a:moveTo>
                  <a:pt x="0" y="0"/>
                </a:moveTo>
                <a:lnTo>
                  <a:pt x="11909912" y="0"/>
                </a:lnTo>
                <a:lnTo>
                  <a:pt x="11909912" y="6049106"/>
                </a:lnTo>
                <a:lnTo>
                  <a:pt x="0" y="6049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42" name="Google Shape;642;p38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Hands On:</a:t>
            </a:r>
            <a:r>
              <a:rPr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Let’s Get Our Hands On!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3" name="Google Shape;643;p38"/>
          <p:cNvSpPr/>
          <p:nvPr/>
        </p:nvSpPr>
        <p:spPr>
          <a:xfrm>
            <a:off x="1028700" y="93219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44" name="Google Shape;644;p38"/>
          <p:cNvGrpSpPr/>
          <p:nvPr/>
        </p:nvGrpSpPr>
        <p:grpSpPr>
          <a:xfrm>
            <a:off x="15138318" y="9340194"/>
            <a:ext cx="2120981" cy="374959"/>
            <a:chOff x="0" y="0"/>
            <a:chExt cx="2827976" cy="499946"/>
          </a:xfrm>
        </p:grpSpPr>
        <p:sp>
          <p:nvSpPr>
            <p:cNvPr id="645" name="Google Shape;645;p38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646" name="Google Shape;646;p38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9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652" name="Google Shape;652;p39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653" name="Google Shape;653;p39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4" name="Google Shape;654;p39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55" name="Google Shape;655;p39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656" name="Google Shape;656;p39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657" name="Google Shape;657;p39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658" name="Google Shape;658;p39"/>
          <p:cNvSpPr/>
          <p:nvPr/>
        </p:nvSpPr>
        <p:spPr>
          <a:xfrm>
            <a:off x="7685558" y="1784355"/>
            <a:ext cx="2916885" cy="2522119"/>
          </a:xfrm>
          <a:custGeom>
            <a:rect b="b" l="l" r="r" t="t"/>
            <a:pathLst>
              <a:path extrusionOk="0" h="2522119" w="2916885">
                <a:moveTo>
                  <a:pt x="0" y="0"/>
                </a:moveTo>
                <a:lnTo>
                  <a:pt x="2916884" y="0"/>
                </a:lnTo>
                <a:lnTo>
                  <a:pt x="2916884" y="2522119"/>
                </a:lnTo>
                <a:lnTo>
                  <a:pt x="0" y="252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9" name="Google Shape;659;p39"/>
          <p:cNvSpPr/>
          <p:nvPr/>
        </p:nvSpPr>
        <p:spPr>
          <a:xfrm>
            <a:off x="7066792" y="5592282"/>
            <a:ext cx="4154416" cy="3266230"/>
          </a:xfrm>
          <a:custGeom>
            <a:rect b="b" l="l" r="r" t="t"/>
            <a:pathLst>
              <a:path extrusionOk="0" h="3266230" w="4154416">
                <a:moveTo>
                  <a:pt x="0" y="0"/>
                </a:moveTo>
                <a:lnTo>
                  <a:pt x="4154416" y="0"/>
                </a:lnTo>
                <a:lnTo>
                  <a:pt x="4154416" y="3266231"/>
                </a:lnTo>
                <a:lnTo>
                  <a:pt x="0" y="3266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60" name="Google Shape;660;p39"/>
          <p:cNvSpPr txBox="1"/>
          <p:nvPr/>
        </p:nvSpPr>
        <p:spPr>
          <a:xfrm>
            <a:off x="2197218" y="942975"/>
            <a:ext cx="5453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8- Amazon CloudWatch: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1" name="Google Shape;661;p39"/>
          <p:cNvSpPr txBox="1"/>
          <p:nvPr/>
        </p:nvSpPr>
        <p:spPr>
          <a:xfrm>
            <a:off x="4558156" y="4211224"/>
            <a:ext cx="9718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4130" lvl="1" marL="648262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2"/>
              <a:buFont typeface="Inter"/>
              <a:buChar char="•"/>
            </a:pPr>
            <a:r>
              <a:rPr i="0" lang="en-US" sz="3002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All about monitoring the performance and health of your systems.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6" name="Google Shape;666;p40"/>
          <p:cNvCxnSpPr/>
          <p:nvPr/>
        </p:nvCxnSpPr>
        <p:spPr>
          <a:xfrm>
            <a:off x="7534537" y="2114357"/>
            <a:ext cx="0" cy="5486786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7" name="Google Shape;667;p40"/>
          <p:cNvCxnSpPr/>
          <p:nvPr/>
        </p:nvCxnSpPr>
        <p:spPr>
          <a:xfrm>
            <a:off x="6564234" y="2181032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8" name="Google Shape;668;p40"/>
          <p:cNvCxnSpPr/>
          <p:nvPr/>
        </p:nvCxnSpPr>
        <p:spPr>
          <a:xfrm>
            <a:off x="10753463" y="2181032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9" name="Google Shape;669;p40"/>
          <p:cNvCxnSpPr/>
          <p:nvPr/>
        </p:nvCxnSpPr>
        <p:spPr>
          <a:xfrm>
            <a:off x="6564234" y="7534468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p40"/>
          <p:cNvCxnSpPr/>
          <p:nvPr/>
        </p:nvCxnSpPr>
        <p:spPr>
          <a:xfrm>
            <a:off x="10753463" y="7534468"/>
            <a:ext cx="970303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1" name="Google Shape;671;p40"/>
          <p:cNvCxnSpPr/>
          <p:nvPr/>
        </p:nvCxnSpPr>
        <p:spPr>
          <a:xfrm>
            <a:off x="10753463" y="2114357"/>
            <a:ext cx="0" cy="5486786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2" name="Google Shape;672;p40"/>
          <p:cNvSpPr/>
          <p:nvPr/>
        </p:nvSpPr>
        <p:spPr>
          <a:xfrm>
            <a:off x="1181100" y="94743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73" name="Google Shape;673;p40"/>
          <p:cNvGrpSpPr/>
          <p:nvPr/>
        </p:nvGrpSpPr>
        <p:grpSpPr>
          <a:xfrm>
            <a:off x="15290718" y="9492594"/>
            <a:ext cx="2120981" cy="374959"/>
            <a:chOff x="0" y="0"/>
            <a:chExt cx="2827976" cy="499946"/>
          </a:xfrm>
        </p:grpSpPr>
        <p:sp>
          <p:nvSpPr>
            <p:cNvPr id="674" name="Google Shape;674;p40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675" name="Google Shape;675;p40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676" name="Google Shape;676;p40"/>
          <p:cNvSpPr txBox="1"/>
          <p:nvPr/>
        </p:nvSpPr>
        <p:spPr>
          <a:xfrm>
            <a:off x="7926000" y="4825975"/>
            <a:ext cx="2436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CloudWatch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7" name="Google Shape;677;p40"/>
          <p:cNvSpPr txBox="1"/>
          <p:nvPr/>
        </p:nvSpPr>
        <p:spPr>
          <a:xfrm>
            <a:off x="4101754" y="2437088"/>
            <a:ext cx="22272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Cross-account Observability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8" name="Google Shape;678;p40"/>
          <p:cNvSpPr txBox="1"/>
          <p:nvPr/>
        </p:nvSpPr>
        <p:spPr>
          <a:xfrm>
            <a:off x="11937535" y="2437088"/>
            <a:ext cx="35466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Alarms and Automated Actions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9" name="Google Shape;679;p40"/>
          <p:cNvSpPr txBox="1"/>
          <p:nvPr/>
        </p:nvSpPr>
        <p:spPr>
          <a:xfrm>
            <a:off x="4006035" y="7757496"/>
            <a:ext cx="2322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Metric Streams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0" name="Google Shape;680;p40"/>
          <p:cNvSpPr txBox="1"/>
          <p:nvPr/>
        </p:nvSpPr>
        <p:spPr>
          <a:xfrm>
            <a:off x="11937535" y="7757496"/>
            <a:ext cx="3353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Logs and Log Insights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1" name="Google Shape;681;p40"/>
          <p:cNvSpPr txBox="1"/>
          <p:nvPr/>
        </p:nvSpPr>
        <p:spPr>
          <a:xfrm>
            <a:off x="5872245" y="1909182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2" name="Google Shape;682;p40"/>
          <p:cNvSpPr txBox="1"/>
          <p:nvPr/>
        </p:nvSpPr>
        <p:spPr>
          <a:xfrm>
            <a:off x="11937535" y="1909182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3" name="Google Shape;683;p40"/>
          <p:cNvSpPr txBox="1"/>
          <p:nvPr/>
        </p:nvSpPr>
        <p:spPr>
          <a:xfrm>
            <a:off x="5872245" y="7229591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4" name="Google Shape;684;p40"/>
          <p:cNvSpPr txBox="1"/>
          <p:nvPr/>
        </p:nvSpPr>
        <p:spPr>
          <a:xfrm>
            <a:off x="11937535" y="7229591"/>
            <a:ext cx="456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5" name="Google Shape;685;p40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CloudWatch Features: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41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691" name="Google Shape;691;p41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692" name="Google Shape;692;p41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3" name="Google Shape;693;p41"/>
          <p:cNvSpPr/>
          <p:nvPr/>
        </p:nvSpPr>
        <p:spPr>
          <a:xfrm>
            <a:off x="12003619" y="-6435461"/>
            <a:ext cx="11355339" cy="11355339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94" name="Google Shape;694;p41"/>
          <p:cNvGrpSpPr/>
          <p:nvPr/>
        </p:nvGrpSpPr>
        <p:grpSpPr>
          <a:xfrm>
            <a:off x="6529193" y="4719900"/>
            <a:ext cx="5229600" cy="630281"/>
            <a:chOff x="2028968" y="1076325"/>
            <a:chExt cx="5229600" cy="630281"/>
          </a:xfrm>
        </p:grpSpPr>
        <p:cxnSp>
          <p:nvCxnSpPr>
            <p:cNvPr id="695" name="Google Shape;695;p41"/>
            <p:cNvCxnSpPr/>
            <p:nvPr/>
          </p:nvCxnSpPr>
          <p:spPr>
            <a:xfrm>
              <a:off x="2028968" y="1706606"/>
              <a:ext cx="5229500" cy="0"/>
            </a:xfrm>
            <a:prstGeom prst="straightConnector1">
              <a:avLst/>
            </a:prstGeom>
            <a:noFill/>
            <a:ln cap="flat" cmpd="sng" w="76200">
              <a:solidFill>
                <a:srgbClr val="D7892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6" name="Google Shape;696;p41"/>
            <p:cNvSpPr txBox="1"/>
            <p:nvPr/>
          </p:nvSpPr>
          <p:spPr>
            <a:xfrm>
              <a:off x="2028968" y="1076325"/>
              <a:ext cx="52296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48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RESULTS AND METRICS</a:t>
              </a:r>
              <a:endParaRPr/>
            </a:p>
          </p:txBody>
        </p:sp>
      </p:grpSp>
      <p:sp>
        <p:nvSpPr>
          <p:cNvPr id="697" name="Google Shape;697;p41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98" name="Google Shape;698;p41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699" name="Google Shape;699;p41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700" name="Google Shape;700;p41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10377576" y="3710977"/>
            <a:ext cx="1598198" cy="1598198"/>
          </a:xfrm>
          <a:custGeom>
            <a:rect b="b" l="l" r="r" t="t"/>
            <a:pathLst>
              <a:path extrusionOk="0" h="1598198" w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15"/>
          <p:cNvSpPr/>
          <p:nvPr/>
        </p:nvSpPr>
        <p:spPr>
          <a:xfrm>
            <a:off x="1028700" y="3710977"/>
            <a:ext cx="1598198" cy="1598198"/>
          </a:xfrm>
          <a:custGeom>
            <a:rect b="b" l="l" r="r" t="t"/>
            <a:pathLst>
              <a:path extrusionOk="0" h="1598198" w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15"/>
          <p:cNvSpPr/>
          <p:nvPr/>
        </p:nvSpPr>
        <p:spPr>
          <a:xfrm>
            <a:off x="1028700" y="5833304"/>
            <a:ext cx="1598198" cy="1598198"/>
          </a:xfrm>
          <a:custGeom>
            <a:rect b="b" l="l" r="r" t="t"/>
            <a:pathLst>
              <a:path extrusionOk="0" h="1598198" w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15"/>
          <p:cNvSpPr/>
          <p:nvPr/>
        </p:nvSpPr>
        <p:spPr>
          <a:xfrm>
            <a:off x="10377576" y="6026707"/>
            <a:ext cx="1598198" cy="1598198"/>
          </a:xfrm>
          <a:custGeom>
            <a:rect b="b" l="l" r="r" t="t"/>
            <a:pathLst>
              <a:path extrusionOk="0" h="1598198" w="1598198">
                <a:moveTo>
                  <a:pt x="0" y="0"/>
                </a:moveTo>
                <a:lnTo>
                  <a:pt x="1598198" y="0"/>
                </a:lnTo>
                <a:lnTo>
                  <a:pt x="1598198" y="1598197"/>
                </a:lnTo>
                <a:lnTo>
                  <a:pt x="0" y="1598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15"/>
          <p:cNvSpPr/>
          <p:nvPr/>
        </p:nvSpPr>
        <p:spPr>
          <a:xfrm>
            <a:off x="10715010" y="4041597"/>
            <a:ext cx="923330" cy="936959"/>
          </a:xfrm>
          <a:custGeom>
            <a:rect b="b" l="l" r="r" t="t"/>
            <a:pathLst>
              <a:path extrusionOk="0" h="936959" w="923330">
                <a:moveTo>
                  <a:pt x="0" y="0"/>
                </a:moveTo>
                <a:lnTo>
                  <a:pt x="923330" y="0"/>
                </a:lnTo>
                <a:lnTo>
                  <a:pt x="923330" y="936958"/>
                </a:lnTo>
                <a:lnTo>
                  <a:pt x="0" y="936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5"/>
          <p:cNvSpPr/>
          <p:nvPr/>
        </p:nvSpPr>
        <p:spPr>
          <a:xfrm>
            <a:off x="1199358" y="3832891"/>
            <a:ext cx="1256882" cy="1256882"/>
          </a:xfrm>
          <a:custGeom>
            <a:rect b="b" l="l" r="r" t="t"/>
            <a:pathLst>
              <a:path extrusionOk="0" h="1256882" w="1256882">
                <a:moveTo>
                  <a:pt x="0" y="0"/>
                </a:moveTo>
                <a:lnTo>
                  <a:pt x="1256882" y="0"/>
                </a:lnTo>
                <a:lnTo>
                  <a:pt x="1256882" y="1256882"/>
                </a:lnTo>
                <a:lnTo>
                  <a:pt x="0" y="12568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15"/>
          <p:cNvSpPr/>
          <p:nvPr/>
        </p:nvSpPr>
        <p:spPr>
          <a:xfrm>
            <a:off x="1028700" y="884688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7" name="Google Shape;147;p15"/>
          <p:cNvGrpSpPr/>
          <p:nvPr/>
        </p:nvGrpSpPr>
        <p:grpSpPr>
          <a:xfrm>
            <a:off x="15138318" y="8865111"/>
            <a:ext cx="2120981" cy="374959"/>
            <a:chOff x="0" y="0"/>
            <a:chExt cx="2827976" cy="499946"/>
          </a:xfrm>
        </p:grpSpPr>
        <p:sp>
          <p:nvSpPr>
            <p:cNvPr id="148" name="Google Shape;148;p15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149" name="Google Shape;149;p15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150" name="Google Shape;150;p15"/>
          <p:cNvSpPr/>
          <p:nvPr/>
        </p:nvSpPr>
        <p:spPr>
          <a:xfrm>
            <a:off x="10197947" y="5833050"/>
            <a:ext cx="1957457" cy="1957457"/>
          </a:xfrm>
          <a:custGeom>
            <a:rect b="b" l="l" r="r" t="t"/>
            <a:pathLst>
              <a:path extrusionOk="0" h="1957457" w="1957457">
                <a:moveTo>
                  <a:pt x="0" y="0"/>
                </a:moveTo>
                <a:lnTo>
                  <a:pt x="1957456" y="0"/>
                </a:lnTo>
                <a:lnTo>
                  <a:pt x="1957456" y="1957456"/>
                </a:lnTo>
                <a:lnTo>
                  <a:pt x="0" y="19574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15"/>
          <p:cNvSpPr/>
          <p:nvPr/>
        </p:nvSpPr>
        <p:spPr>
          <a:xfrm>
            <a:off x="1353645" y="6157554"/>
            <a:ext cx="948307" cy="949699"/>
          </a:xfrm>
          <a:custGeom>
            <a:rect b="b" l="l" r="r" t="t"/>
            <a:pathLst>
              <a:path extrusionOk="0" h="949699" w="948307">
                <a:moveTo>
                  <a:pt x="0" y="0"/>
                </a:moveTo>
                <a:lnTo>
                  <a:pt x="948308" y="0"/>
                </a:lnTo>
                <a:lnTo>
                  <a:pt x="948308" y="949698"/>
                </a:lnTo>
                <a:lnTo>
                  <a:pt x="0" y="949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15"/>
          <p:cNvSpPr txBox="1"/>
          <p:nvPr/>
        </p:nvSpPr>
        <p:spPr>
          <a:xfrm>
            <a:off x="12129758" y="4227320"/>
            <a:ext cx="55476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Develop a system for efficient data extraction, automated categorization, secure data handling, and scalability.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780882" y="4227320"/>
            <a:ext cx="49023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Massive amounts of scanned papers being handled manually and inefficiently.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2129758" y="3634522"/>
            <a:ext cx="2494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94" u="none" cap="none" strike="noStrike">
                <a:solidFill>
                  <a:srgbClr val="231F20"/>
                </a:solidFill>
                <a:latin typeface="Inter Medium"/>
                <a:ea typeface="Inter Medium"/>
                <a:cs typeface="Inter Medium"/>
                <a:sym typeface="Inter Medium"/>
              </a:rPr>
              <a:t>Objective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2780882" y="3634522"/>
            <a:ext cx="2494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94" u="none" cap="none" strike="noStrike">
                <a:solidFill>
                  <a:srgbClr val="231F20"/>
                </a:solidFill>
                <a:latin typeface="Inter Medium"/>
                <a:ea typeface="Inter Medium"/>
                <a:cs typeface="Inter Medium"/>
                <a:sym typeface="Inter Medium"/>
              </a:rPr>
              <a:t>Background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780882" y="6349648"/>
            <a:ext cx="49023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Includes tech implementation, system design, compliance adherence, training, and deployment.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2780882" y="5756850"/>
            <a:ext cx="2494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94" u="none" cap="none" strike="noStrike">
                <a:solidFill>
                  <a:srgbClr val="231F20"/>
                </a:solidFill>
                <a:latin typeface="Inter Medium"/>
                <a:ea typeface="Inter Medium"/>
                <a:cs typeface="Inter Medium"/>
                <a:sym typeface="Inter Medium"/>
              </a:rPr>
              <a:t>Scope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12129758" y="6447800"/>
            <a:ext cx="55476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Involves Project Sponsors, IT Department, Operations Team, Compliance Officer,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2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External Consultants.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12129758" y="5950252"/>
            <a:ext cx="2494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94" u="none" cap="none" strike="noStrike">
                <a:solidFill>
                  <a:srgbClr val="231F20"/>
                </a:solidFill>
                <a:latin typeface="Inter Medium"/>
                <a:ea typeface="Inter Medium"/>
                <a:cs typeface="Inter Medium"/>
                <a:sym typeface="Inter Medium"/>
              </a:rPr>
              <a:t>Stakeholders: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793788" y="1479885"/>
            <a:ext cx="10700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173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Context Of the project</a:t>
            </a:r>
            <a:endParaRPr sz="600"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42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706" name="Google Shape;706;p42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707" name="Google Shape;707;p42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42"/>
          <p:cNvSpPr/>
          <p:nvPr/>
        </p:nvSpPr>
        <p:spPr>
          <a:xfrm>
            <a:off x="12003619" y="-6435461"/>
            <a:ext cx="11355339" cy="11355339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709" name="Google Shape;709;p42"/>
          <p:cNvCxnSpPr/>
          <p:nvPr/>
        </p:nvCxnSpPr>
        <p:spPr>
          <a:xfrm>
            <a:off x="2028968" y="1706606"/>
            <a:ext cx="5694600" cy="0"/>
          </a:xfrm>
          <a:prstGeom prst="straightConnector1">
            <a:avLst/>
          </a:prstGeom>
          <a:noFill/>
          <a:ln cap="flat" cmpd="sng" w="7620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0" name="Google Shape;710;p42"/>
          <p:cNvSpPr txBox="1"/>
          <p:nvPr/>
        </p:nvSpPr>
        <p:spPr>
          <a:xfrm>
            <a:off x="2028968" y="1076325"/>
            <a:ext cx="5694462" cy="474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8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PERFORMANCE METRICS</a:t>
            </a:r>
            <a:endParaRPr/>
          </a:p>
        </p:txBody>
      </p:sp>
      <p:sp>
        <p:nvSpPr>
          <p:cNvPr id="711" name="Google Shape;711;p42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12" name="Google Shape;712;p42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713" name="Google Shape;713;p42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714" name="Google Shape;714;p42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pic>
        <p:nvPicPr>
          <p:cNvPr id="715" name="Google Shape;71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5744" y="4152107"/>
            <a:ext cx="1765850" cy="17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42"/>
          <p:cNvSpPr txBox="1"/>
          <p:nvPr/>
        </p:nvSpPr>
        <p:spPr>
          <a:xfrm>
            <a:off x="3968175" y="6263125"/>
            <a:ext cx="3921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ocument retrieval time was reduced by 60%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7" name="Google Shape;717;p42"/>
          <p:cNvGrpSpPr/>
          <p:nvPr/>
        </p:nvGrpSpPr>
        <p:grpSpPr>
          <a:xfrm>
            <a:off x="10417125" y="4243400"/>
            <a:ext cx="5694600" cy="2998625"/>
            <a:chOff x="10211975" y="4367400"/>
            <a:chExt cx="5694600" cy="2998625"/>
          </a:xfrm>
        </p:grpSpPr>
        <p:pic>
          <p:nvPicPr>
            <p:cNvPr id="718" name="Google Shape;718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805325" y="4367400"/>
              <a:ext cx="1765850" cy="1765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9" name="Google Shape;719;p42"/>
            <p:cNvSpPr txBox="1"/>
            <p:nvPr/>
          </p:nvSpPr>
          <p:spPr>
            <a:xfrm>
              <a:off x="10211975" y="6387125"/>
              <a:ext cx="5694600" cy="9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Security incidents involving document access were decreased by 80%.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43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725" name="Google Shape;725;p43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726" name="Google Shape;726;p43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7" name="Google Shape;727;p43"/>
          <p:cNvSpPr/>
          <p:nvPr/>
        </p:nvSpPr>
        <p:spPr>
          <a:xfrm>
            <a:off x="12003619" y="-6435461"/>
            <a:ext cx="11355339" cy="11355339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728" name="Google Shape;728;p43"/>
          <p:cNvCxnSpPr/>
          <p:nvPr/>
        </p:nvCxnSpPr>
        <p:spPr>
          <a:xfrm>
            <a:off x="2028968" y="1706606"/>
            <a:ext cx="3342302" cy="0"/>
          </a:xfrm>
          <a:prstGeom prst="straightConnector1">
            <a:avLst/>
          </a:prstGeom>
          <a:noFill/>
          <a:ln cap="flat" cmpd="sng" w="7620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9" name="Google Shape;729;p43"/>
          <p:cNvSpPr txBox="1"/>
          <p:nvPr/>
        </p:nvSpPr>
        <p:spPr>
          <a:xfrm>
            <a:off x="2028968" y="1076325"/>
            <a:ext cx="3342302" cy="474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8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CASE STUDIES</a:t>
            </a:r>
            <a:endParaRPr/>
          </a:p>
        </p:txBody>
      </p:sp>
      <p:sp>
        <p:nvSpPr>
          <p:cNvPr id="730" name="Google Shape;730;p43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31" name="Google Shape;731;p43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732" name="Google Shape;732;p43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733" name="Google Shape;733;p43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grpSp>
        <p:nvGrpSpPr>
          <p:cNvPr id="734" name="Google Shape;734;p43"/>
          <p:cNvGrpSpPr/>
          <p:nvPr/>
        </p:nvGrpSpPr>
        <p:grpSpPr>
          <a:xfrm>
            <a:off x="1592521" y="2577794"/>
            <a:ext cx="6479671" cy="7495946"/>
            <a:chOff x="1592633" y="152400"/>
            <a:chExt cx="13393285" cy="9921835"/>
          </a:xfrm>
        </p:grpSpPr>
        <p:pic>
          <p:nvPicPr>
            <p:cNvPr id="735" name="Google Shape;735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92633" y="1703057"/>
              <a:ext cx="8039100" cy="680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6" name="Google Shape;736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784133" y="152400"/>
              <a:ext cx="2067086" cy="5744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" name="Google Shape;737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003619" y="5072278"/>
              <a:ext cx="2982299" cy="50019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8" name="Google Shape;738;p43"/>
          <p:cNvGrpSpPr/>
          <p:nvPr/>
        </p:nvGrpSpPr>
        <p:grpSpPr>
          <a:xfrm>
            <a:off x="8072694" y="1550778"/>
            <a:ext cx="9737844" cy="7582355"/>
            <a:chOff x="9407775" y="2891700"/>
            <a:chExt cx="7183950" cy="5739425"/>
          </a:xfrm>
        </p:grpSpPr>
        <p:pic>
          <p:nvPicPr>
            <p:cNvPr id="739" name="Google Shape;739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07775" y="2891700"/>
              <a:ext cx="6395341" cy="3360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Google Shape;740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5441769" y="6412264"/>
              <a:ext cx="1149956" cy="22188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44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746" name="Google Shape;746;p44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747" name="Google Shape;747;p44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8" name="Google Shape;748;p44"/>
          <p:cNvSpPr/>
          <p:nvPr/>
        </p:nvSpPr>
        <p:spPr>
          <a:xfrm>
            <a:off x="12003619" y="-6435461"/>
            <a:ext cx="11355339" cy="11355339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749" name="Google Shape;749;p44"/>
          <p:cNvCxnSpPr/>
          <p:nvPr/>
        </p:nvCxnSpPr>
        <p:spPr>
          <a:xfrm>
            <a:off x="2028968" y="1706606"/>
            <a:ext cx="3342302" cy="0"/>
          </a:xfrm>
          <a:prstGeom prst="straightConnector1">
            <a:avLst/>
          </a:prstGeom>
          <a:noFill/>
          <a:ln cap="flat" cmpd="sng" w="7620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0" name="Google Shape;750;p44"/>
          <p:cNvSpPr txBox="1"/>
          <p:nvPr/>
        </p:nvSpPr>
        <p:spPr>
          <a:xfrm>
            <a:off x="2028968" y="1076325"/>
            <a:ext cx="3342302" cy="474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8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/>
          </a:p>
        </p:txBody>
      </p:sp>
      <p:sp>
        <p:nvSpPr>
          <p:cNvPr id="751" name="Google Shape;751;p44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52" name="Google Shape;752;p44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753" name="Google Shape;753;p44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754" name="Google Shape;754;p44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45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760" name="Google Shape;760;p45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761" name="Google Shape;761;p45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2" name="Google Shape;762;p45"/>
          <p:cNvSpPr/>
          <p:nvPr/>
        </p:nvSpPr>
        <p:spPr>
          <a:xfrm>
            <a:off x="12003619" y="-6435461"/>
            <a:ext cx="11355339" cy="11355339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63" name="Google Shape;763;p45"/>
          <p:cNvGrpSpPr/>
          <p:nvPr/>
        </p:nvGrpSpPr>
        <p:grpSpPr>
          <a:xfrm>
            <a:off x="2028968" y="172375"/>
            <a:ext cx="2330400" cy="630281"/>
            <a:chOff x="2028968" y="1076325"/>
            <a:chExt cx="2330400" cy="630281"/>
          </a:xfrm>
        </p:grpSpPr>
        <p:cxnSp>
          <p:nvCxnSpPr>
            <p:cNvPr id="764" name="Google Shape;764;p45"/>
            <p:cNvCxnSpPr/>
            <p:nvPr/>
          </p:nvCxnSpPr>
          <p:spPr>
            <a:xfrm>
              <a:off x="2028968" y="1706606"/>
              <a:ext cx="2330326" cy="0"/>
            </a:xfrm>
            <a:prstGeom prst="straightConnector1">
              <a:avLst/>
            </a:prstGeom>
            <a:noFill/>
            <a:ln cap="flat" cmpd="sng" w="76200">
              <a:solidFill>
                <a:srgbClr val="D7892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5" name="Google Shape;765;p45"/>
            <p:cNvSpPr txBox="1"/>
            <p:nvPr/>
          </p:nvSpPr>
          <p:spPr>
            <a:xfrm>
              <a:off x="2028968" y="1076325"/>
              <a:ext cx="23304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48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APPENDIX</a:t>
              </a:r>
              <a:endParaRPr/>
            </a:p>
          </p:txBody>
        </p:sp>
      </p:grpSp>
      <p:sp>
        <p:nvSpPr>
          <p:cNvPr id="766" name="Google Shape;766;p45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67" name="Google Shape;767;p45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768" name="Google Shape;768;p45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769" name="Google Shape;769;p45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770" name="Google Shape;770;p45"/>
          <p:cNvSpPr txBox="1"/>
          <p:nvPr/>
        </p:nvSpPr>
        <p:spPr>
          <a:xfrm>
            <a:off x="3864351" y="1432940"/>
            <a:ext cx="12921300" cy="7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4971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Clr>
                <a:srgbClr val="006BAF"/>
              </a:buClr>
              <a:buSzPts val="2547"/>
              <a:buFont typeface="Inter"/>
              <a:buChar char="•"/>
            </a:pPr>
            <a:r>
              <a:rPr lang="en-US" sz="2547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</a:rPr>
              <a:t>Aws-cli</a:t>
            </a:r>
            <a:r>
              <a:rPr lang="en-US" sz="2547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 installation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274971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Clr>
                <a:srgbClr val="006BAF"/>
              </a:buClr>
              <a:buSzPts val="2547"/>
              <a:buFont typeface="Inter"/>
              <a:buChar char="•"/>
            </a:pPr>
            <a:r>
              <a:rPr lang="en-US" sz="2547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7"/>
              </a:rPr>
              <a:t>Aws-cli </a:t>
            </a:r>
            <a:r>
              <a:rPr lang="en-US" sz="2547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8"/>
              </a:rPr>
              <a:t>Authentication </a:t>
            </a:r>
            <a:endParaRPr sz="2547">
              <a:solidFill>
                <a:srgbClr val="006BA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74971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Clr>
                <a:srgbClr val="006BAF"/>
              </a:buClr>
              <a:buSzPts val="2547"/>
              <a:buFont typeface="Inter"/>
              <a:buChar char="•"/>
            </a:pPr>
            <a:r>
              <a:rPr lang="en-US" sz="2547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9"/>
              </a:rPr>
              <a:t>Installing Docker to use with the AWS SAM CLI</a:t>
            </a:r>
            <a:endParaRPr sz="2547">
              <a:solidFill>
                <a:srgbClr val="006BA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74971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Clr>
                <a:srgbClr val="006BAF"/>
              </a:buClr>
              <a:buSzPts val="2547"/>
              <a:buFont typeface="Inter"/>
              <a:buChar char="•"/>
            </a:pPr>
            <a:r>
              <a:rPr lang="en-US" sz="2547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10"/>
              </a:rPr>
              <a:t>Git Installation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271987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"/>
              <a:buChar char="•"/>
            </a:pPr>
            <a:r>
              <a:rPr lang="en-US" sz="2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11"/>
              </a:rPr>
              <a:t>Lambda function</a:t>
            </a:r>
            <a:endParaRPr sz="2500">
              <a:latin typeface="Inter"/>
              <a:ea typeface="Inter"/>
              <a:cs typeface="Inter"/>
              <a:sym typeface="Inter"/>
            </a:endParaRPr>
          </a:p>
          <a:p>
            <a:pPr indent="-275162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SzPts val="2550"/>
              <a:buFont typeface="Inter"/>
              <a:buChar char="•"/>
            </a:pPr>
            <a:r>
              <a:rPr lang="en-US" sz="255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12"/>
              </a:rPr>
              <a:t>Amazon S3</a:t>
            </a:r>
            <a:endParaRPr sz="2550">
              <a:latin typeface="Inter"/>
              <a:ea typeface="Inter"/>
              <a:cs typeface="Inter"/>
              <a:sym typeface="Inter"/>
            </a:endParaRPr>
          </a:p>
          <a:p>
            <a:pPr indent="-275162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SzPts val="2550"/>
              <a:buFont typeface="Inter"/>
              <a:buChar char="•"/>
            </a:pPr>
            <a:r>
              <a:rPr lang="en-US" sz="255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13"/>
              </a:rPr>
              <a:t>Amazon Elastic Container Registry (Amazon ECR)</a:t>
            </a:r>
            <a:endParaRPr sz="2550">
              <a:latin typeface="Inter"/>
              <a:ea typeface="Inter"/>
              <a:cs typeface="Inter"/>
              <a:sym typeface="Inter"/>
            </a:endParaRPr>
          </a:p>
          <a:p>
            <a:pPr indent="-275162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SzPts val="2550"/>
              <a:buFont typeface="Inter"/>
              <a:buChar char="•"/>
            </a:pPr>
            <a:r>
              <a:rPr lang="en-US" sz="255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14"/>
              </a:rPr>
              <a:t>AWS Identity and Access Management (IAM)</a:t>
            </a:r>
            <a:endParaRPr sz="2550">
              <a:latin typeface="Inter"/>
              <a:ea typeface="Inter"/>
              <a:cs typeface="Inter"/>
              <a:sym typeface="Inter"/>
            </a:endParaRPr>
          </a:p>
          <a:p>
            <a:pPr indent="-275162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SzPts val="2550"/>
              <a:buFont typeface="Inter"/>
              <a:buChar char="•"/>
            </a:pPr>
            <a:r>
              <a:rPr lang="en-US" sz="255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15"/>
              </a:rPr>
              <a:t>Amazon CloudWatch</a:t>
            </a:r>
            <a:endParaRPr sz="2550">
              <a:latin typeface="Inter"/>
              <a:ea typeface="Inter"/>
              <a:cs typeface="Inter"/>
              <a:sym typeface="Inter"/>
            </a:endParaRPr>
          </a:p>
          <a:p>
            <a:pPr indent="-275162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SzPts val="2550"/>
              <a:buFont typeface="Inter"/>
              <a:buChar char="•"/>
            </a:pPr>
            <a:r>
              <a:rPr lang="en-US" sz="255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16"/>
              </a:rPr>
              <a:t>Amazon Elastic Compute Cloud</a:t>
            </a:r>
            <a:endParaRPr sz="2550">
              <a:latin typeface="Inter"/>
              <a:ea typeface="Inter"/>
              <a:cs typeface="Inter"/>
              <a:sym typeface="Inter"/>
            </a:endParaRPr>
          </a:p>
          <a:p>
            <a:pPr indent="-275162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SzPts val="2550"/>
              <a:buFont typeface="Inter"/>
              <a:buChar char="•"/>
            </a:pPr>
            <a:r>
              <a:rPr lang="en-US" sz="255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17"/>
              </a:rPr>
              <a:t>AWS SDK PYTHON</a:t>
            </a:r>
            <a:endParaRPr sz="2550">
              <a:latin typeface="Inter"/>
              <a:ea typeface="Inter"/>
              <a:cs typeface="Inter"/>
              <a:sym typeface="Inter"/>
            </a:endParaRPr>
          </a:p>
          <a:p>
            <a:pPr indent="-275162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SzPts val="2550"/>
              <a:buFont typeface="Inter"/>
              <a:buChar char="•"/>
            </a:pPr>
            <a:r>
              <a:rPr lang="en-US" sz="255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18"/>
              </a:rPr>
              <a:t>Amazon Textract</a:t>
            </a:r>
            <a:endParaRPr sz="2550">
              <a:latin typeface="Inter"/>
              <a:ea typeface="Inter"/>
              <a:cs typeface="Inter"/>
              <a:sym typeface="Inter"/>
            </a:endParaRPr>
          </a:p>
          <a:p>
            <a:pPr indent="-275162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SzPts val="2550"/>
              <a:buFont typeface="Inter"/>
              <a:buChar char="•"/>
            </a:pPr>
            <a:r>
              <a:rPr lang="en-US" sz="255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19"/>
              </a:rPr>
              <a:t>Generating a new SSH key and adding it to the ssh-agent</a:t>
            </a:r>
            <a:endParaRPr sz="2550">
              <a:latin typeface="Inter"/>
              <a:ea typeface="Inter"/>
              <a:cs typeface="Inter"/>
              <a:sym typeface="Inter"/>
            </a:endParaRPr>
          </a:p>
          <a:p>
            <a:pPr indent="-275162" lvl="1" marL="549943" marR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SzPts val="2550"/>
              <a:buFont typeface="Inter"/>
              <a:buChar char="•"/>
            </a:pPr>
            <a:r>
              <a:rPr lang="en-US" sz="255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0"/>
              </a:rPr>
              <a:t>Amazon Linux 2  based on RHEL</a:t>
            </a:r>
            <a:endParaRPr sz="255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5;p46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776" name="Google Shape;776;p46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777" name="Google Shape;777;p46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8" name="Google Shape;778;p46"/>
          <p:cNvSpPr/>
          <p:nvPr/>
        </p:nvSpPr>
        <p:spPr>
          <a:xfrm>
            <a:off x="12003619" y="-6435461"/>
            <a:ext cx="11355339" cy="11355339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79" name="Google Shape;779;p46"/>
          <p:cNvGrpSpPr/>
          <p:nvPr/>
        </p:nvGrpSpPr>
        <p:grpSpPr>
          <a:xfrm>
            <a:off x="1938568" y="407400"/>
            <a:ext cx="990142" cy="630281"/>
            <a:chOff x="2028968" y="1076325"/>
            <a:chExt cx="990142" cy="630281"/>
          </a:xfrm>
        </p:grpSpPr>
        <p:cxnSp>
          <p:nvCxnSpPr>
            <p:cNvPr id="780" name="Google Shape;780;p46"/>
            <p:cNvCxnSpPr/>
            <p:nvPr/>
          </p:nvCxnSpPr>
          <p:spPr>
            <a:xfrm>
              <a:off x="2028968" y="1706606"/>
              <a:ext cx="990142" cy="0"/>
            </a:xfrm>
            <a:prstGeom prst="straightConnector1">
              <a:avLst/>
            </a:prstGeom>
            <a:noFill/>
            <a:ln cap="flat" cmpd="sng" w="76200">
              <a:solidFill>
                <a:srgbClr val="D7892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1" name="Google Shape;781;p46"/>
            <p:cNvSpPr txBox="1"/>
            <p:nvPr/>
          </p:nvSpPr>
          <p:spPr>
            <a:xfrm>
              <a:off x="2028968" y="1076325"/>
              <a:ext cx="9900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5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48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Q/A</a:t>
              </a:r>
              <a:endParaRPr/>
            </a:p>
          </p:txBody>
        </p:sp>
      </p:grpSp>
      <p:sp>
        <p:nvSpPr>
          <p:cNvPr id="782" name="Google Shape;782;p46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83" name="Google Shape;783;p46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784" name="Google Shape;784;p46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785" name="Google Shape;785;p46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786" name="Google Shape;786;p46"/>
          <p:cNvSpPr txBox="1"/>
          <p:nvPr/>
        </p:nvSpPr>
        <p:spPr>
          <a:xfrm>
            <a:off x="3170700" y="865675"/>
            <a:ext cx="15117300" cy="8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 How to intercat from on-premise (app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aws) to access aws services?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A1: Use AWS SDK (There are aws sdk for python , java, ....)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Q2: Is it possible to use a single key pair to manage multiple Amazon EC2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A2: Yes, it is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to use one 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 pair to interact with multiple EC2 instances in 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evelopment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Test environments.However it’s not recommended in a production environment due to security risks.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Q3: If we have a document that takes more than  15 minutes to  process inside a lambda function, Which AWS services can we use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A3: There are several methods you can use, such as  AWS Batch, AWS Step Function, …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Linux 2  based on which OS distribution 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A4: Amazon Linux 2 is based on Red Hat Enterprise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(RHEL)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Q5: Is it possible to interact with Amazon EC2 from my local machine 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A5: Yes, you can interact with EC2 from your local machine by add key pair to your local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by the cmd bellow :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highlight>
                  <a:srgbClr val="F6B26B"/>
                </a:highlight>
                <a:latin typeface="Calibri"/>
                <a:ea typeface="Calibri"/>
                <a:cs typeface="Calibri"/>
                <a:sym typeface="Calibri"/>
              </a:rPr>
              <a:t>sudo ssh -i Downloads/"key-pair.pem" ec2-user@ec2-100-26-31-215.compute-1.a</a:t>
            </a:r>
            <a:endParaRPr sz="3200">
              <a:solidFill>
                <a:schemeClr val="dk1"/>
              </a:solidFill>
              <a:highlight>
                <a:srgbClr val="F6B26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6"/>
          <p:cNvCxnSpPr/>
          <p:nvPr/>
        </p:nvCxnSpPr>
        <p:spPr>
          <a:xfrm>
            <a:off x="3180627" y="3202925"/>
            <a:ext cx="12423654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6" name="Google Shape;166;p16"/>
          <p:cNvGrpSpPr/>
          <p:nvPr/>
        </p:nvGrpSpPr>
        <p:grpSpPr>
          <a:xfrm>
            <a:off x="5231453" y="3058264"/>
            <a:ext cx="159869" cy="3552092"/>
            <a:chOff x="0" y="-38100"/>
            <a:chExt cx="42105" cy="935530"/>
          </a:xfrm>
        </p:grpSpPr>
        <p:sp>
          <p:nvSpPr>
            <p:cNvPr id="167" name="Google Shape;167;p16"/>
            <p:cNvSpPr/>
            <p:nvPr/>
          </p:nvSpPr>
          <p:spPr>
            <a:xfrm>
              <a:off x="0" y="0"/>
              <a:ext cx="42105" cy="897430"/>
            </a:xfrm>
            <a:custGeom>
              <a:rect b="b" l="l" r="r" t="t"/>
              <a:pathLst>
                <a:path extrusionOk="0" h="897430" w="42105">
                  <a:moveTo>
                    <a:pt x="0" y="0"/>
                  </a:moveTo>
                  <a:lnTo>
                    <a:pt x="42105" y="0"/>
                  </a:lnTo>
                  <a:lnTo>
                    <a:pt x="42105" y="897430"/>
                  </a:lnTo>
                  <a:lnTo>
                    <a:pt x="0" y="897430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168" name="Google Shape;168;p16"/>
            <p:cNvSpPr txBox="1"/>
            <p:nvPr/>
          </p:nvSpPr>
          <p:spPr>
            <a:xfrm>
              <a:off x="0" y="-38100"/>
              <a:ext cx="42105" cy="93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9328690" y="3058264"/>
            <a:ext cx="159869" cy="3552092"/>
            <a:chOff x="0" y="-38100"/>
            <a:chExt cx="42105" cy="935530"/>
          </a:xfrm>
        </p:grpSpPr>
        <p:sp>
          <p:nvSpPr>
            <p:cNvPr id="170" name="Google Shape;170;p16"/>
            <p:cNvSpPr/>
            <p:nvPr/>
          </p:nvSpPr>
          <p:spPr>
            <a:xfrm>
              <a:off x="0" y="0"/>
              <a:ext cx="42105" cy="897430"/>
            </a:xfrm>
            <a:custGeom>
              <a:rect b="b" l="l" r="r" t="t"/>
              <a:pathLst>
                <a:path extrusionOk="0" h="897430" w="42105">
                  <a:moveTo>
                    <a:pt x="0" y="0"/>
                  </a:moveTo>
                  <a:lnTo>
                    <a:pt x="42105" y="0"/>
                  </a:lnTo>
                  <a:lnTo>
                    <a:pt x="42105" y="897430"/>
                  </a:lnTo>
                  <a:lnTo>
                    <a:pt x="0" y="897430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171" name="Google Shape;171;p16"/>
            <p:cNvSpPr txBox="1"/>
            <p:nvPr/>
          </p:nvSpPr>
          <p:spPr>
            <a:xfrm>
              <a:off x="0" y="-38100"/>
              <a:ext cx="42105" cy="93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6"/>
          <p:cNvGrpSpPr/>
          <p:nvPr/>
        </p:nvGrpSpPr>
        <p:grpSpPr>
          <a:xfrm>
            <a:off x="13361284" y="3058264"/>
            <a:ext cx="159869" cy="3552092"/>
            <a:chOff x="0" y="-38100"/>
            <a:chExt cx="42105" cy="935530"/>
          </a:xfrm>
        </p:grpSpPr>
        <p:sp>
          <p:nvSpPr>
            <p:cNvPr id="173" name="Google Shape;173;p16"/>
            <p:cNvSpPr/>
            <p:nvPr/>
          </p:nvSpPr>
          <p:spPr>
            <a:xfrm>
              <a:off x="0" y="0"/>
              <a:ext cx="42105" cy="897430"/>
            </a:xfrm>
            <a:custGeom>
              <a:rect b="b" l="l" r="r" t="t"/>
              <a:pathLst>
                <a:path extrusionOk="0" h="897430" w="42105">
                  <a:moveTo>
                    <a:pt x="0" y="0"/>
                  </a:moveTo>
                  <a:lnTo>
                    <a:pt x="42105" y="0"/>
                  </a:lnTo>
                  <a:lnTo>
                    <a:pt x="42105" y="897430"/>
                  </a:lnTo>
                  <a:lnTo>
                    <a:pt x="0" y="897430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174" name="Google Shape;174;p16"/>
            <p:cNvSpPr txBox="1"/>
            <p:nvPr/>
          </p:nvSpPr>
          <p:spPr>
            <a:xfrm>
              <a:off x="0" y="-38100"/>
              <a:ext cx="42105" cy="935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3180627" y="3058264"/>
            <a:ext cx="240147" cy="800088"/>
            <a:chOff x="0" y="-38100"/>
            <a:chExt cx="63249" cy="210723"/>
          </a:xfrm>
        </p:grpSpPr>
        <p:sp>
          <p:nvSpPr>
            <p:cNvPr id="176" name="Google Shape;176;p16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177" name="Google Shape;177;p16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11302965" y="3058264"/>
            <a:ext cx="240147" cy="800088"/>
            <a:chOff x="0" y="-38100"/>
            <a:chExt cx="63249" cy="210723"/>
          </a:xfrm>
        </p:grpSpPr>
        <p:sp>
          <p:nvSpPr>
            <p:cNvPr id="179" name="Google Shape;179;p16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180" name="Google Shape;180;p16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15364134" y="3058264"/>
            <a:ext cx="240147" cy="800088"/>
            <a:chOff x="0" y="-38100"/>
            <a:chExt cx="63249" cy="210723"/>
          </a:xfrm>
        </p:grpSpPr>
        <p:sp>
          <p:nvSpPr>
            <p:cNvPr id="182" name="Google Shape;182;p16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183" name="Google Shape;183;p16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6"/>
          <p:cNvGrpSpPr/>
          <p:nvPr/>
        </p:nvGrpSpPr>
        <p:grpSpPr>
          <a:xfrm>
            <a:off x="1939725" y="5215093"/>
            <a:ext cx="2962095" cy="872531"/>
            <a:chOff x="-1" y="0"/>
            <a:chExt cx="780140" cy="229802"/>
          </a:xfrm>
        </p:grpSpPr>
        <p:sp>
          <p:nvSpPr>
            <p:cNvPr id="185" name="Google Shape;185;p16"/>
            <p:cNvSpPr/>
            <p:nvPr/>
          </p:nvSpPr>
          <p:spPr>
            <a:xfrm>
              <a:off x="0" y="0"/>
              <a:ext cx="780139" cy="229738"/>
            </a:xfrm>
            <a:custGeom>
              <a:rect b="b" l="l" r="r" t="t"/>
              <a:pathLst>
                <a:path extrusionOk="0" h="229738" w="780139">
                  <a:moveTo>
                    <a:pt x="0" y="0"/>
                  </a:moveTo>
                  <a:lnTo>
                    <a:pt x="780139" y="0"/>
                  </a:lnTo>
                  <a:lnTo>
                    <a:pt x="780139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186" name="Google Shape;186;p16"/>
            <p:cNvSpPr txBox="1"/>
            <p:nvPr/>
          </p:nvSpPr>
          <p:spPr>
            <a:xfrm>
              <a:off x="-1" y="2"/>
              <a:ext cx="780000" cy="2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Efficient Document Management</a:t>
              </a:r>
              <a:endParaRPr sz="11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7" name="Google Shape;187;p16"/>
          <p:cNvGrpSpPr/>
          <p:nvPr/>
        </p:nvGrpSpPr>
        <p:grpSpPr>
          <a:xfrm>
            <a:off x="5880823" y="5016483"/>
            <a:ext cx="2962092" cy="1053113"/>
            <a:chOff x="0" y="-47625"/>
            <a:chExt cx="780139" cy="277363"/>
          </a:xfrm>
        </p:grpSpPr>
        <p:sp>
          <p:nvSpPr>
            <p:cNvPr id="188" name="Google Shape;188;p16"/>
            <p:cNvSpPr/>
            <p:nvPr/>
          </p:nvSpPr>
          <p:spPr>
            <a:xfrm>
              <a:off x="0" y="0"/>
              <a:ext cx="780139" cy="229738"/>
            </a:xfrm>
            <a:custGeom>
              <a:rect b="b" l="l" r="r" t="t"/>
              <a:pathLst>
                <a:path extrusionOk="0" h="229738" w="780139">
                  <a:moveTo>
                    <a:pt x="0" y="0"/>
                  </a:moveTo>
                  <a:lnTo>
                    <a:pt x="780139" y="0"/>
                  </a:lnTo>
                  <a:lnTo>
                    <a:pt x="780139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189" name="Google Shape;189;p16"/>
            <p:cNvSpPr txBox="1"/>
            <p:nvPr/>
          </p:nvSpPr>
          <p:spPr>
            <a:xfrm>
              <a:off x="0" y="-47625"/>
              <a:ext cx="780139" cy="277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Accurate Data Capture</a:t>
              </a:r>
              <a:endParaRPr sz="11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90" name="Google Shape;190;p16"/>
          <p:cNvGrpSpPr/>
          <p:nvPr/>
        </p:nvGrpSpPr>
        <p:grpSpPr>
          <a:xfrm>
            <a:off x="9941992" y="5197300"/>
            <a:ext cx="2962092" cy="872522"/>
            <a:chOff x="0" y="-2"/>
            <a:chExt cx="780139" cy="229800"/>
          </a:xfrm>
        </p:grpSpPr>
        <p:sp>
          <p:nvSpPr>
            <p:cNvPr id="191" name="Google Shape;191;p16"/>
            <p:cNvSpPr/>
            <p:nvPr/>
          </p:nvSpPr>
          <p:spPr>
            <a:xfrm>
              <a:off x="0" y="0"/>
              <a:ext cx="780139" cy="229738"/>
            </a:xfrm>
            <a:custGeom>
              <a:rect b="b" l="l" r="r" t="t"/>
              <a:pathLst>
                <a:path extrusionOk="0" h="229738" w="780139">
                  <a:moveTo>
                    <a:pt x="0" y="0"/>
                  </a:moveTo>
                  <a:lnTo>
                    <a:pt x="780139" y="0"/>
                  </a:lnTo>
                  <a:lnTo>
                    <a:pt x="780139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192" name="Google Shape;192;p16"/>
            <p:cNvSpPr txBox="1"/>
            <p:nvPr/>
          </p:nvSpPr>
          <p:spPr>
            <a:xfrm>
              <a:off x="2" y="-2"/>
              <a:ext cx="780000" cy="2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Automation in Data Processing</a:t>
              </a:r>
              <a:endParaRPr sz="11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93" name="Google Shape;193;p16"/>
          <p:cNvSpPr/>
          <p:nvPr/>
        </p:nvSpPr>
        <p:spPr>
          <a:xfrm>
            <a:off x="2853605" y="4016033"/>
            <a:ext cx="894190" cy="1026663"/>
          </a:xfrm>
          <a:custGeom>
            <a:rect b="b" l="l" r="r" t="t"/>
            <a:pathLst>
              <a:path extrusionOk="0" h="1026663" w="894190">
                <a:moveTo>
                  <a:pt x="0" y="0"/>
                </a:moveTo>
                <a:lnTo>
                  <a:pt x="894190" y="0"/>
                </a:lnTo>
                <a:lnTo>
                  <a:pt x="894190" y="1026662"/>
                </a:lnTo>
                <a:lnTo>
                  <a:pt x="0" y="10266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16"/>
          <p:cNvSpPr/>
          <p:nvPr/>
        </p:nvSpPr>
        <p:spPr>
          <a:xfrm>
            <a:off x="6914671" y="4016033"/>
            <a:ext cx="894398" cy="1026901"/>
          </a:xfrm>
          <a:custGeom>
            <a:rect b="b" l="l" r="r" t="t"/>
            <a:pathLst>
              <a:path extrusionOk="0" h="1026901" w="894398">
                <a:moveTo>
                  <a:pt x="0" y="0"/>
                </a:moveTo>
                <a:lnTo>
                  <a:pt x="894397" y="0"/>
                </a:lnTo>
                <a:lnTo>
                  <a:pt x="894397" y="1026900"/>
                </a:lnTo>
                <a:lnTo>
                  <a:pt x="0" y="1026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16"/>
          <p:cNvSpPr/>
          <p:nvPr/>
        </p:nvSpPr>
        <p:spPr>
          <a:xfrm>
            <a:off x="10975839" y="4016033"/>
            <a:ext cx="894397" cy="1026901"/>
          </a:xfrm>
          <a:custGeom>
            <a:rect b="b" l="l" r="r" t="t"/>
            <a:pathLst>
              <a:path extrusionOk="0" h="1026901" w="894397">
                <a:moveTo>
                  <a:pt x="0" y="0"/>
                </a:moveTo>
                <a:lnTo>
                  <a:pt x="894398" y="0"/>
                </a:lnTo>
                <a:lnTo>
                  <a:pt x="894398" y="1026900"/>
                </a:lnTo>
                <a:lnTo>
                  <a:pt x="0" y="1026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6" name="Google Shape;196;p16"/>
          <p:cNvGrpSpPr/>
          <p:nvPr/>
        </p:nvGrpSpPr>
        <p:grpSpPr>
          <a:xfrm>
            <a:off x="14003150" y="5129013"/>
            <a:ext cx="2962103" cy="872535"/>
            <a:chOff x="-3" y="0"/>
            <a:chExt cx="780142" cy="229803"/>
          </a:xfrm>
        </p:grpSpPr>
        <p:sp>
          <p:nvSpPr>
            <p:cNvPr id="197" name="Google Shape;197;p16"/>
            <p:cNvSpPr/>
            <p:nvPr/>
          </p:nvSpPr>
          <p:spPr>
            <a:xfrm>
              <a:off x="0" y="0"/>
              <a:ext cx="780139" cy="229738"/>
            </a:xfrm>
            <a:custGeom>
              <a:rect b="b" l="l" r="r" t="t"/>
              <a:pathLst>
                <a:path extrusionOk="0" h="229738" w="780139">
                  <a:moveTo>
                    <a:pt x="0" y="0"/>
                  </a:moveTo>
                  <a:lnTo>
                    <a:pt x="780139" y="0"/>
                  </a:lnTo>
                  <a:lnTo>
                    <a:pt x="780139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198" name="Google Shape;198;p16"/>
            <p:cNvSpPr txBox="1"/>
            <p:nvPr/>
          </p:nvSpPr>
          <p:spPr>
            <a:xfrm>
              <a:off x="-3" y="3"/>
              <a:ext cx="780000" cy="2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Ensuring Data Integrity</a:t>
              </a:r>
              <a:endParaRPr sz="11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99" name="Google Shape;199;p16"/>
          <p:cNvGrpSpPr/>
          <p:nvPr/>
        </p:nvGrpSpPr>
        <p:grpSpPr>
          <a:xfrm>
            <a:off x="3849150" y="8021052"/>
            <a:ext cx="2924468" cy="872287"/>
            <a:chOff x="-2" y="0"/>
            <a:chExt cx="770230" cy="229738"/>
          </a:xfrm>
        </p:grpSpPr>
        <p:sp>
          <p:nvSpPr>
            <p:cNvPr id="200" name="Google Shape;200;p16"/>
            <p:cNvSpPr/>
            <p:nvPr/>
          </p:nvSpPr>
          <p:spPr>
            <a:xfrm>
              <a:off x="0" y="0"/>
              <a:ext cx="770228" cy="229738"/>
            </a:xfrm>
            <a:custGeom>
              <a:rect b="b" l="l" r="r" t="t"/>
              <a:pathLst>
                <a:path extrusionOk="0" h="229738" w="770228">
                  <a:moveTo>
                    <a:pt x="0" y="0"/>
                  </a:moveTo>
                  <a:lnTo>
                    <a:pt x="770228" y="0"/>
                  </a:lnTo>
                  <a:lnTo>
                    <a:pt x="770228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201" name="Google Shape;201;p16"/>
            <p:cNvSpPr txBox="1"/>
            <p:nvPr/>
          </p:nvSpPr>
          <p:spPr>
            <a:xfrm>
              <a:off x="-2" y="17592"/>
              <a:ext cx="7701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Data Storage and Security</a:t>
              </a:r>
              <a:endParaRPr sz="11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7927575" y="8021049"/>
            <a:ext cx="2962096" cy="872522"/>
            <a:chOff x="-1" y="-1"/>
            <a:chExt cx="780140" cy="229800"/>
          </a:xfrm>
        </p:grpSpPr>
        <p:sp>
          <p:nvSpPr>
            <p:cNvPr id="203" name="Google Shape;203;p16"/>
            <p:cNvSpPr/>
            <p:nvPr/>
          </p:nvSpPr>
          <p:spPr>
            <a:xfrm>
              <a:off x="0" y="0"/>
              <a:ext cx="780139" cy="229738"/>
            </a:xfrm>
            <a:custGeom>
              <a:rect b="b" l="l" r="r" t="t"/>
              <a:pathLst>
                <a:path extrusionOk="0" h="229738" w="780139">
                  <a:moveTo>
                    <a:pt x="0" y="0"/>
                  </a:moveTo>
                  <a:lnTo>
                    <a:pt x="780139" y="0"/>
                  </a:lnTo>
                  <a:lnTo>
                    <a:pt x="780139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204" name="Google Shape;204;p16"/>
            <p:cNvSpPr txBox="1"/>
            <p:nvPr/>
          </p:nvSpPr>
          <p:spPr>
            <a:xfrm>
              <a:off x="-1" y="-1"/>
              <a:ext cx="780000" cy="2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Access Control and Security</a:t>
              </a:r>
              <a:endParaRPr sz="11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11960172" y="8021049"/>
            <a:ext cx="2962092" cy="872522"/>
            <a:chOff x="0" y="-1"/>
            <a:chExt cx="780139" cy="229800"/>
          </a:xfrm>
        </p:grpSpPr>
        <p:sp>
          <p:nvSpPr>
            <p:cNvPr id="206" name="Google Shape;206;p16"/>
            <p:cNvSpPr/>
            <p:nvPr/>
          </p:nvSpPr>
          <p:spPr>
            <a:xfrm>
              <a:off x="0" y="0"/>
              <a:ext cx="780139" cy="229738"/>
            </a:xfrm>
            <a:custGeom>
              <a:rect b="b" l="l" r="r" t="t"/>
              <a:pathLst>
                <a:path extrusionOk="0" h="229738" w="780139">
                  <a:moveTo>
                    <a:pt x="0" y="0"/>
                  </a:moveTo>
                  <a:lnTo>
                    <a:pt x="780139" y="0"/>
                  </a:lnTo>
                  <a:lnTo>
                    <a:pt x="780139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207" name="Google Shape;207;p16"/>
            <p:cNvSpPr txBox="1"/>
            <p:nvPr/>
          </p:nvSpPr>
          <p:spPr>
            <a:xfrm>
              <a:off x="1" y="-1"/>
              <a:ext cx="780000" cy="2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Ensure Scalability and Durability</a:t>
              </a:r>
              <a:endParaRPr sz="11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08" name="Google Shape;208;p16"/>
          <p:cNvSpPr/>
          <p:nvPr/>
        </p:nvSpPr>
        <p:spPr>
          <a:xfrm>
            <a:off x="4901820" y="7101221"/>
            <a:ext cx="746479" cy="677091"/>
          </a:xfrm>
          <a:custGeom>
            <a:rect b="b" l="l" r="r" t="t"/>
            <a:pathLst>
              <a:path extrusionOk="0" h="677091" w="746479">
                <a:moveTo>
                  <a:pt x="0" y="0"/>
                </a:moveTo>
                <a:lnTo>
                  <a:pt x="746479" y="0"/>
                </a:lnTo>
                <a:lnTo>
                  <a:pt x="746479" y="677091"/>
                </a:lnTo>
                <a:lnTo>
                  <a:pt x="0" y="6770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-10247"/>
            </a:stretch>
          </a:blipFill>
          <a:ln>
            <a:noFill/>
          </a:ln>
        </p:spPr>
      </p:sp>
      <p:sp>
        <p:nvSpPr>
          <p:cNvPr id="209" name="Google Shape;209;p16"/>
          <p:cNvSpPr/>
          <p:nvPr/>
        </p:nvSpPr>
        <p:spPr>
          <a:xfrm>
            <a:off x="9093567" y="7096067"/>
            <a:ext cx="630116" cy="687399"/>
          </a:xfrm>
          <a:custGeom>
            <a:rect b="b" l="l" r="r" t="t"/>
            <a:pathLst>
              <a:path extrusionOk="0" h="687399" w="630116">
                <a:moveTo>
                  <a:pt x="0" y="0"/>
                </a:moveTo>
                <a:lnTo>
                  <a:pt x="630115" y="0"/>
                </a:lnTo>
                <a:lnTo>
                  <a:pt x="630115" y="687398"/>
                </a:lnTo>
                <a:lnTo>
                  <a:pt x="0" y="6873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16"/>
          <p:cNvSpPr/>
          <p:nvPr/>
        </p:nvSpPr>
        <p:spPr>
          <a:xfrm>
            <a:off x="12895490" y="7050674"/>
            <a:ext cx="1091456" cy="727637"/>
          </a:xfrm>
          <a:custGeom>
            <a:rect b="b" l="l" r="r" t="t"/>
            <a:pathLst>
              <a:path extrusionOk="0" h="727637" w="1091456">
                <a:moveTo>
                  <a:pt x="0" y="0"/>
                </a:moveTo>
                <a:lnTo>
                  <a:pt x="1091456" y="0"/>
                </a:lnTo>
                <a:lnTo>
                  <a:pt x="1091456" y="727638"/>
                </a:lnTo>
                <a:lnTo>
                  <a:pt x="0" y="727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16"/>
          <p:cNvSpPr/>
          <p:nvPr/>
        </p:nvSpPr>
        <p:spPr>
          <a:xfrm>
            <a:off x="15037008" y="4034704"/>
            <a:ext cx="894397" cy="1008230"/>
          </a:xfrm>
          <a:custGeom>
            <a:rect b="b" l="l" r="r" t="t"/>
            <a:pathLst>
              <a:path extrusionOk="0" h="1008230" w="894397">
                <a:moveTo>
                  <a:pt x="0" y="0"/>
                </a:moveTo>
                <a:lnTo>
                  <a:pt x="894398" y="0"/>
                </a:lnTo>
                <a:lnTo>
                  <a:pt x="894398" y="1008229"/>
                </a:lnTo>
                <a:lnTo>
                  <a:pt x="0" y="1008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16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Problematic:</a:t>
            </a:r>
            <a:r>
              <a:rPr i="0" lang="en-US" sz="305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Enhancing Document Management System Efficiency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4813188" y="1959440"/>
            <a:ext cx="8661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99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Challenges with efficient management, extracting and processing of large-scale, multi-page scanned documents.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1028700" y="93219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5" name="Google Shape;215;p16"/>
          <p:cNvGrpSpPr/>
          <p:nvPr/>
        </p:nvGrpSpPr>
        <p:grpSpPr>
          <a:xfrm>
            <a:off x="15138318" y="9340194"/>
            <a:ext cx="2120981" cy="374959"/>
            <a:chOff x="0" y="0"/>
            <a:chExt cx="2827976" cy="499946"/>
          </a:xfrm>
        </p:grpSpPr>
        <p:sp>
          <p:nvSpPr>
            <p:cNvPr id="216" name="Google Shape;216;p16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217" name="Google Shape;217;p16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7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223" name="Google Shape;223;p17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224" name="Google Shape;224;p17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7"/>
          <p:cNvSpPr/>
          <p:nvPr/>
        </p:nvSpPr>
        <p:spPr>
          <a:xfrm>
            <a:off x="12003619" y="-6435461"/>
            <a:ext cx="11355339" cy="11355339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7"/>
          <p:cNvSpPr txBox="1"/>
          <p:nvPr/>
        </p:nvSpPr>
        <p:spPr>
          <a:xfrm>
            <a:off x="4051208" y="3960081"/>
            <a:ext cx="100287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Develop an automated system to streamlinefeatures extraction from scanned documents, convertany image-based content into machine-readabletext using OCR(Optical Character Recognition), and then efficiently store the extracted data in a structured sheet format for further analysis and integration with accounting systems.</a:t>
            </a:r>
            <a:endParaRPr sz="2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8" name="Google Shape;228;p17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229" name="Google Shape;229;p17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230" name="Google Shape;230;p17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cxnSp>
        <p:nvCxnSpPr>
          <p:cNvPr id="231" name="Google Shape;231;p17"/>
          <p:cNvCxnSpPr/>
          <p:nvPr/>
        </p:nvCxnSpPr>
        <p:spPr>
          <a:xfrm>
            <a:off x="2028968" y="1706606"/>
            <a:ext cx="2330326" cy="0"/>
          </a:xfrm>
          <a:prstGeom prst="straightConnector1">
            <a:avLst/>
          </a:prstGeom>
          <a:noFill/>
          <a:ln cap="flat" cmpd="sng" w="7620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7"/>
          <p:cNvSpPr txBox="1"/>
          <p:nvPr/>
        </p:nvSpPr>
        <p:spPr>
          <a:xfrm>
            <a:off x="2028968" y="1076325"/>
            <a:ext cx="2330326" cy="474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8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/>
        </p:nvSpPr>
        <p:spPr>
          <a:xfrm>
            <a:off x="1028700" y="2123313"/>
            <a:ext cx="41595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66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Workflow Of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4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66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FEAT-EXT-FORM-DOC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1028700" y="9258300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9" name="Google Shape;239;p18"/>
          <p:cNvGrpSpPr/>
          <p:nvPr/>
        </p:nvGrpSpPr>
        <p:grpSpPr>
          <a:xfrm>
            <a:off x="15138318" y="9276530"/>
            <a:ext cx="2120981" cy="374959"/>
            <a:chOff x="0" y="0"/>
            <a:chExt cx="2827976" cy="499946"/>
          </a:xfrm>
        </p:grpSpPr>
        <p:sp>
          <p:nvSpPr>
            <p:cNvPr id="240" name="Google Shape;240;p18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241" name="Google Shape;241;p18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cxnSp>
        <p:nvCxnSpPr>
          <p:cNvPr id="242" name="Google Shape;242;p18"/>
          <p:cNvCxnSpPr/>
          <p:nvPr/>
        </p:nvCxnSpPr>
        <p:spPr>
          <a:xfrm>
            <a:off x="1028700" y="1706606"/>
            <a:ext cx="5386170" cy="0"/>
          </a:xfrm>
          <a:prstGeom prst="straightConnector1">
            <a:avLst/>
          </a:prstGeom>
          <a:noFill/>
          <a:ln cap="flat" cmpd="sng" w="7620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18"/>
          <p:cNvSpPr txBox="1"/>
          <p:nvPr/>
        </p:nvSpPr>
        <p:spPr>
          <a:xfrm>
            <a:off x="1028700" y="1076325"/>
            <a:ext cx="5386170" cy="474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8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TECHNICAL WORKFLOW</a:t>
            </a:r>
            <a:endParaRPr/>
          </a:p>
        </p:txBody>
      </p:sp>
      <p:pic>
        <p:nvPicPr>
          <p:cNvPr id="244" name="Google Shape;2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0825" y="1942350"/>
            <a:ext cx="7526349" cy="73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/>
        </p:nvSpPr>
        <p:spPr>
          <a:xfrm>
            <a:off x="6868630" y="1815575"/>
            <a:ext cx="45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399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AWS Architecture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19"/>
          <p:cNvCxnSpPr/>
          <p:nvPr/>
        </p:nvCxnSpPr>
        <p:spPr>
          <a:xfrm>
            <a:off x="1028700" y="1648061"/>
            <a:ext cx="5890500" cy="0"/>
          </a:xfrm>
          <a:prstGeom prst="straightConnector1">
            <a:avLst/>
          </a:prstGeom>
          <a:noFill/>
          <a:ln cap="flat" cmpd="sng" w="3810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19"/>
          <p:cNvSpPr txBox="1"/>
          <p:nvPr/>
        </p:nvSpPr>
        <p:spPr>
          <a:xfrm>
            <a:off x="1028700" y="1085850"/>
            <a:ext cx="7174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66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TOOLS AND TECHNOLOGIES</a:t>
            </a:r>
            <a:endParaRPr sz="700"/>
          </a:p>
        </p:txBody>
      </p:sp>
      <p:sp>
        <p:nvSpPr>
          <p:cNvPr id="252" name="Google Shape;252;p19"/>
          <p:cNvSpPr/>
          <p:nvPr/>
        </p:nvSpPr>
        <p:spPr>
          <a:xfrm>
            <a:off x="1028700" y="93231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3" name="Google Shape;253;p19"/>
          <p:cNvGrpSpPr/>
          <p:nvPr/>
        </p:nvGrpSpPr>
        <p:grpSpPr>
          <a:xfrm>
            <a:off x="15138318" y="9341361"/>
            <a:ext cx="2120981" cy="374959"/>
            <a:chOff x="0" y="0"/>
            <a:chExt cx="2827976" cy="499946"/>
          </a:xfrm>
        </p:grpSpPr>
        <p:sp>
          <p:nvSpPr>
            <p:cNvPr id="254" name="Google Shape;254;p19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255" name="Google Shape;255;p19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pic>
        <p:nvPicPr>
          <p:cNvPr id="256" name="Google Shape;2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175" y="2411800"/>
            <a:ext cx="10730274" cy="659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0"/>
          <p:cNvGrpSpPr/>
          <p:nvPr/>
        </p:nvGrpSpPr>
        <p:grpSpPr>
          <a:xfrm>
            <a:off x="0" y="-216991"/>
            <a:ext cx="1440223" cy="10503991"/>
            <a:chOff x="0" y="-57150"/>
            <a:chExt cx="379318" cy="2766483"/>
          </a:xfrm>
        </p:grpSpPr>
        <p:sp>
          <p:nvSpPr>
            <p:cNvPr id="262" name="Google Shape;262;p20"/>
            <p:cNvSpPr/>
            <p:nvPr/>
          </p:nvSpPr>
          <p:spPr>
            <a:xfrm>
              <a:off x="0" y="0"/>
              <a:ext cx="379318" cy="2709333"/>
            </a:xfrm>
            <a:custGeom>
              <a:rect b="b" l="l" r="r" t="t"/>
              <a:pathLst>
                <a:path extrusionOk="0" h="2709333" w="379318">
                  <a:moveTo>
                    <a:pt x="0" y="0"/>
                  </a:moveTo>
                  <a:lnTo>
                    <a:pt x="379318" y="0"/>
                  </a:lnTo>
                  <a:lnTo>
                    <a:pt x="379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263" name="Google Shape;263;p20"/>
            <p:cNvSpPr txBox="1"/>
            <p:nvPr/>
          </p:nvSpPr>
          <p:spPr>
            <a:xfrm>
              <a:off x="0" y="-57150"/>
              <a:ext cx="379318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20"/>
          <p:cNvSpPr/>
          <p:nvPr/>
        </p:nvSpPr>
        <p:spPr>
          <a:xfrm>
            <a:off x="2028968" y="9132631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5" name="Google Shape;265;p20"/>
          <p:cNvGrpSpPr/>
          <p:nvPr/>
        </p:nvGrpSpPr>
        <p:grpSpPr>
          <a:xfrm>
            <a:off x="15138318" y="9150861"/>
            <a:ext cx="2120981" cy="374959"/>
            <a:chOff x="0" y="0"/>
            <a:chExt cx="2827976" cy="499946"/>
          </a:xfrm>
        </p:grpSpPr>
        <p:sp>
          <p:nvSpPr>
            <p:cNvPr id="266" name="Google Shape;266;p20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267" name="Google Shape;267;p20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grpSp>
        <p:nvGrpSpPr>
          <p:cNvPr id="268" name="Google Shape;268;p20"/>
          <p:cNvGrpSpPr/>
          <p:nvPr/>
        </p:nvGrpSpPr>
        <p:grpSpPr>
          <a:xfrm>
            <a:off x="6569303" y="4471023"/>
            <a:ext cx="1400485" cy="3134833"/>
            <a:chOff x="0" y="-19050"/>
            <a:chExt cx="368852" cy="825635"/>
          </a:xfrm>
        </p:grpSpPr>
        <p:sp>
          <p:nvSpPr>
            <p:cNvPr id="269" name="Google Shape;269;p20"/>
            <p:cNvSpPr/>
            <p:nvPr/>
          </p:nvSpPr>
          <p:spPr>
            <a:xfrm>
              <a:off x="0" y="0"/>
              <a:ext cx="368852" cy="806585"/>
            </a:xfrm>
            <a:custGeom>
              <a:rect b="b" l="l" r="r" t="t"/>
              <a:pathLst>
                <a:path extrusionOk="0" h="806585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806585"/>
                  </a:lnTo>
                  <a:lnTo>
                    <a:pt x="0" y="806585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270" name="Google Shape;270;p20"/>
            <p:cNvSpPr txBox="1"/>
            <p:nvPr/>
          </p:nvSpPr>
          <p:spPr>
            <a:xfrm>
              <a:off x="0" y="-19050"/>
              <a:ext cx="368852" cy="825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20"/>
          <p:cNvSpPr txBox="1"/>
          <p:nvPr/>
        </p:nvSpPr>
        <p:spPr>
          <a:xfrm>
            <a:off x="6781335" y="4866840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271" u="none" cap="none" strike="noStrike">
                <a:solidFill>
                  <a:srgbClr val="363636"/>
                </a:solidFill>
                <a:latin typeface="Inter Medium"/>
                <a:ea typeface="Inter Medium"/>
                <a:cs typeface="Inter Medium"/>
                <a:sym typeface="Inter Medium"/>
              </a:rPr>
              <a:t>01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6781335" y="5663960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271" u="none" cap="none" strike="noStrike">
                <a:solidFill>
                  <a:srgbClr val="363636"/>
                </a:solidFill>
                <a:latin typeface="Inter Medium"/>
                <a:ea typeface="Inter Medium"/>
                <a:cs typeface="Inter Medium"/>
                <a:sym typeface="Inter Medium"/>
              </a:rPr>
              <a:t>02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6781335" y="6545117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271" u="none" cap="none" strike="noStrike">
                <a:solidFill>
                  <a:srgbClr val="363636"/>
                </a:solidFill>
                <a:latin typeface="Inter Medium"/>
                <a:ea typeface="Inter Medium"/>
                <a:cs typeface="Inter Medium"/>
                <a:sym typeface="Inter Medium"/>
              </a:rPr>
              <a:t>03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8157413" y="4974793"/>
            <a:ext cx="3393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2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DEFINITION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8157413" y="5769011"/>
            <a:ext cx="3561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2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8157413" y="6689101"/>
            <a:ext cx="3393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24" u="none" cap="none" strike="noStrike">
                <a:solidFill>
                  <a:srgbClr val="231F20"/>
                </a:solidFill>
                <a:latin typeface="Inter"/>
                <a:ea typeface="Inter"/>
                <a:cs typeface="Inter"/>
                <a:sym typeface="Inter"/>
              </a:rPr>
              <a:t>HANDS 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6569303" y="2681144"/>
            <a:ext cx="3252510" cy="1490734"/>
          </a:xfrm>
          <a:custGeom>
            <a:rect b="b" l="l" r="r" t="t"/>
            <a:pathLst>
              <a:path extrusionOk="0" h="1490734" w="3252510">
                <a:moveTo>
                  <a:pt x="0" y="0"/>
                </a:moveTo>
                <a:lnTo>
                  <a:pt x="3252510" y="0"/>
                </a:lnTo>
                <a:lnTo>
                  <a:pt x="3252510" y="1490734"/>
                </a:lnTo>
                <a:lnTo>
                  <a:pt x="0" y="14907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8" name="Google Shape;278;p20"/>
          <p:cNvCxnSpPr/>
          <p:nvPr/>
        </p:nvCxnSpPr>
        <p:spPr>
          <a:xfrm>
            <a:off x="2028968" y="2319655"/>
            <a:ext cx="3960110" cy="0"/>
          </a:xfrm>
          <a:prstGeom prst="straightConnector1">
            <a:avLst/>
          </a:prstGeom>
          <a:noFill/>
          <a:ln cap="flat" cmpd="sng" w="7620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20"/>
          <p:cNvSpPr txBox="1"/>
          <p:nvPr/>
        </p:nvSpPr>
        <p:spPr>
          <a:xfrm>
            <a:off x="2028968" y="1180431"/>
            <a:ext cx="3960110" cy="930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48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AWS SERVICES &amp; TECHNOLOGIES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21"/>
          <p:cNvCxnSpPr/>
          <p:nvPr/>
        </p:nvCxnSpPr>
        <p:spPr>
          <a:xfrm>
            <a:off x="3180627" y="2668835"/>
            <a:ext cx="12423654" cy="0"/>
          </a:xfrm>
          <a:prstGeom prst="straightConnector1">
            <a:avLst/>
          </a:prstGeom>
          <a:noFill/>
          <a:ln cap="flat" cmpd="sng" w="133350">
            <a:solidFill>
              <a:srgbClr val="D7892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5" name="Google Shape;285;p21"/>
          <p:cNvGrpSpPr/>
          <p:nvPr/>
        </p:nvGrpSpPr>
        <p:grpSpPr>
          <a:xfrm>
            <a:off x="3180627" y="2524174"/>
            <a:ext cx="240147" cy="800088"/>
            <a:chOff x="0" y="-38100"/>
            <a:chExt cx="63249" cy="210723"/>
          </a:xfrm>
        </p:grpSpPr>
        <p:sp>
          <p:nvSpPr>
            <p:cNvPr id="286" name="Google Shape;286;p21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287" name="Google Shape;287;p21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21"/>
          <p:cNvGrpSpPr/>
          <p:nvPr/>
        </p:nvGrpSpPr>
        <p:grpSpPr>
          <a:xfrm>
            <a:off x="9272380" y="2524174"/>
            <a:ext cx="240147" cy="800088"/>
            <a:chOff x="0" y="-38100"/>
            <a:chExt cx="63249" cy="210723"/>
          </a:xfrm>
        </p:grpSpPr>
        <p:sp>
          <p:nvSpPr>
            <p:cNvPr id="289" name="Google Shape;289;p21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290" name="Google Shape;290;p21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21"/>
          <p:cNvGrpSpPr/>
          <p:nvPr/>
        </p:nvGrpSpPr>
        <p:grpSpPr>
          <a:xfrm>
            <a:off x="15364134" y="2524174"/>
            <a:ext cx="240147" cy="800088"/>
            <a:chOff x="0" y="-38100"/>
            <a:chExt cx="63249" cy="210723"/>
          </a:xfrm>
        </p:grpSpPr>
        <p:sp>
          <p:nvSpPr>
            <p:cNvPr id="292" name="Google Shape;292;p21"/>
            <p:cNvSpPr/>
            <p:nvPr/>
          </p:nvSpPr>
          <p:spPr>
            <a:xfrm>
              <a:off x="0" y="0"/>
              <a:ext cx="63249" cy="172623"/>
            </a:xfrm>
            <a:custGeom>
              <a:rect b="b" l="l" r="r" t="t"/>
              <a:pathLst>
                <a:path extrusionOk="0" h="172623" w="63249">
                  <a:moveTo>
                    <a:pt x="0" y="0"/>
                  </a:moveTo>
                  <a:lnTo>
                    <a:pt x="63249" y="0"/>
                  </a:lnTo>
                  <a:lnTo>
                    <a:pt x="63249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293" name="Google Shape;293;p21"/>
            <p:cNvSpPr txBox="1"/>
            <p:nvPr/>
          </p:nvSpPr>
          <p:spPr>
            <a:xfrm>
              <a:off x="0" y="-38100"/>
              <a:ext cx="63249" cy="210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21"/>
          <p:cNvSpPr/>
          <p:nvPr/>
        </p:nvSpPr>
        <p:spPr>
          <a:xfrm>
            <a:off x="1446988" y="3550085"/>
            <a:ext cx="3707425" cy="2652868"/>
          </a:xfrm>
          <a:custGeom>
            <a:rect b="b" l="l" r="r" t="t"/>
            <a:pathLst>
              <a:path extrusionOk="0" h="2652868" w="3707425">
                <a:moveTo>
                  <a:pt x="0" y="0"/>
                </a:moveTo>
                <a:lnTo>
                  <a:pt x="3707425" y="0"/>
                </a:lnTo>
                <a:lnTo>
                  <a:pt x="3707425" y="2652868"/>
                </a:lnTo>
                <a:lnTo>
                  <a:pt x="0" y="2652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5" name="Google Shape;295;p21"/>
          <p:cNvGrpSpPr/>
          <p:nvPr/>
        </p:nvGrpSpPr>
        <p:grpSpPr>
          <a:xfrm>
            <a:off x="1446988" y="6250727"/>
            <a:ext cx="3707425" cy="1434113"/>
            <a:chOff x="0" y="-47625"/>
            <a:chExt cx="976441" cy="377709"/>
          </a:xfrm>
        </p:grpSpPr>
        <p:sp>
          <p:nvSpPr>
            <p:cNvPr id="296" name="Google Shape;296;p21"/>
            <p:cNvSpPr/>
            <p:nvPr/>
          </p:nvSpPr>
          <p:spPr>
            <a:xfrm>
              <a:off x="0" y="0"/>
              <a:ext cx="976441" cy="330084"/>
            </a:xfrm>
            <a:custGeom>
              <a:rect b="b" l="l" r="r" t="t"/>
              <a:pathLst>
                <a:path extrusionOk="0" h="330084" w="976441">
                  <a:moveTo>
                    <a:pt x="0" y="0"/>
                  </a:moveTo>
                  <a:lnTo>
                    <a:pt x="976441" y="0"/>
                  </a:lnTo>
                  <a:lnTo>
                    <a:pt x="976441" y="330084"/>
                  </a:lnTo>
                  <a:lnTo>
                    <a:pt x="0" y="330084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297" name="Google Shape;297;p21"/>
            <p:cNvSpPr txBox="1"/>
            <p:nvPr/>
          </p:nvSpPr>
          <p:spPr>
            <a:xfrm>
              <a:off x="0" y="-47625"/>
              <a:ext cx="976441" cy="377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Manage Users and their level of access to the AWS console.</a:t>
              </a:r>
              <a:endParaRPr sz="9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98" name="Google Shape;298;p21"/>
          <p:cNvGrpSpPr/>
          <p:nvPr/>
        </p:nvGrpSpPr>
        <p:grpSpPr>
          <a:xfrm>
            <a:off x="7538741" y="6250727"/>
            <a:ext cx="3707425" cy="1053113"/>
            <a:chOff x="0" y="-47625"/>
            <a:chExt cx="976441" cy="277363"/>
          </a:xfrm>
        </p:grpSpPr>
        <p:sp>
          <p:nvSpPr>
            <p:cNvPr id="299" name="Google Shape;299;p21"/>
            <p:cNvSpPr/>
            <p:nvPr/>
          </p:nvSpPr>
          <p:spPr>
            <a:xfrm>
              <a:off x="0" y="0"/>
              <a:ext cx="976441" cy="229738"/>
            </a:xfrm>
            <a:custGeom>
              <a:rect b="b" l="l" r="r" t="t"/>
              <a:pathLst>
                <a:path extrusionOk="0" h="229738" w="976441">
                  <a:moveTo>
                    <a:pt x="0" y="0"/>
                  </a:moveTo>
                  <a:lnTo>
                    <a:pt x="976441" y="0"/>
                  </a:lnTo>
                  <a:lnTo>
                    <a:pt x="976441" y="229738"/>
                  </a:lnTo>
                  <a:lnTo>
                    <a:pt x="0" y="229738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300" name="Google Shape;300;p21"/>
            <p:cNvSpPr txBox="1"/>
            <p:nvPr/>
          </p:nvSpPr>
          <p:spPr>
            <a:xfrm>
              <a:off x="0" y="-47625"/>
              <a:ext cx="976441" cy="277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IAM is universal, not regional.</a:t>
              </a:r>
              <a:endParaRPr sz="9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01" name="Google Shape;301;p21"/>
          <p:cNvGrpSpPr/>
          <p:nvPr/>
        </p:nvGrpSpPr>
        <p:grpSpPr>
          <a:xfrm>
            <a:off x="13630495" y="6250727"/>
            <a:ext cx="3707425" cy="1434113"/>
            <a:chOff x="0" y="-47625"/>
            <a:chExt cx="976441" cy="377709"/>
          </a:xfrm>
        </p:grpSpPr>
        <p:sp>
          <p:nvSpPr>
            <p:cNvPr id="302" name="Google Shape;302;p21"/>
            <p:cNvSpPr/>
            <p:nvPr/>
          </p:nvSpPr>
          <p:spPr>
            <a:xfrm>
              <a:off x="0" y="0"/>
              <a:ext cx="976441" cy="330084"/>
            </a:xfrm>
            <a:custGeom>
              <a:rect b="b" l="l" r="r" t="t"/>
              <a:pathLst>
                <a:path extrusionOk="0" h="330084" w="976441">
                  <a:moveTo>
                    <a:pt x="0" y="0"/>
                  </a:moveTo>
                  <a:lnTo>
                    <a:pt x="976441" y="0"/>
                  </a:lnTo>
                  <a:lnTo>
                    <a:pt x="976441" y="330084"/>
                  </a:lnTo>
                  <a:lnTo>
                    <a:pt x="0" y="330084"/>
                  </a:lnTo>
                  <a:close/>
                </a:path>
              </a:pathLst>
            </a:custGeom>
            <a:solidFill>
              <a:srgbClr val="D7892F"/>
            </a:solidFill>
            <a:ln>
              <a:noFill/>
            </a:ln>
          </p:spPr>
        </p:sp>
        <p:sp>
          <p:nvSpPr>
            <p:cNvPr id="303" name="Google Shape;303;p21"/>
            <p:cNvSpPr txBox="1"/>
            <p:nvPr/>
          </p:nvSpPr>
          <p:spPr>
            <a:xfrm>
              <a:off x="0" y="-47625"/>
              <a:ext cx="976441" cy="377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IAM Policy is a document that defines one or more permissions.</a:t>
              </a:r>
              <a:endParaRPr sz="9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04" name="Google Shape;304;p21"/>
          <p:cNvSpPr/>
          <p:nvPr/>
        </p:nvSpPr>
        <p:spPr>
          <a:xfrm>
            <a:off x="1028700" y="9321964"/>
            <a:ext cx="1371398" cy="411419"/>
          </a:xfrm>
          <a:custGeom>
            <a:rect b="b" l="l" r="r" t="t"/>
            <a:pathLst>
              <a:path extrusionOk="0" h="411419" w="1371398">
                <a:moveTo>
                  <a:pt x="0" y="0"/>
                </a:moveTo>
                <a:lnTo>
                  <a:pt x="1371398" y="0"/>
                </a:lnTo>
                <a:lnTo>
                  <a:pt x="1371398" y="411419"/>
                </a:lnTo>
                <a:lnTo>
                  <a:pt x="0" y="411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5" name="Google Shape;305;p21"/>
          <p:cNvGrpSpPr/>
          <p:nvPr/>
        </p:nvGrpSpPr>
        <p:grpSpPr>
          <a:xfrm>
            <a:off x="15138318" y="9340194"/>
            <a:ext cx="2120981" cy="374959"/>
            <a:chOff x="0" y="0"/>
            <a:chExt cx="2827976" cy="499946"/>
          </a:xfrm>
        </p:grpSpPr>
        <p:sp>
          <p:nvSpPr>
            <p:cNvPr id="306" name="Google Shape;306;p21"/>
            <p:cNvSpPr/>
            <p:nvPr/>
          </p:nvSpPr>
          <p:spPr>
            <a:xfrm>
              <a:off x="0" y="0"/>
              <a:ext cx="732467" cy="499946"/>
            </a:xfrm>
            <a:custGeom>
              <a:rect b="b" l="l" r="r" t="t"/>
              <a:pathLst>
                <a:path extrusionOk="0" h="499946" w="732467">
                  <a:moveTo>
                    <a:pt x="0" y="0"/>
                  </a:moveTo>
                  <a:lnTo>
                    <a:pt x="732467" y="0"/>
                  </a:lnTo>
                  <a:lnTo>
                    <a:pt x="732467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6909" l="-30445" r="-30445" t="-16354"/>
              </a:stretch>
            </a:blipFill>
            <a:ln>
              <a:noFill/>
            </a:ln>
          </p:spPr>
        </p:sp>
        <p:sp>
          <p:nvSpPr>
            <p:cNvPr id="307" name="Google Shape;307;p21"/>
            <p:cNvSpPr/>
            <p:nvPr/>
          </p:nvSpPr>
          <p:spPr>
            <a:xfrm>
              <a:off x="525338" y="0"/>
              <a:ext cx="2302638" cy="499946"/>
            </a:xfrm>
            <a:custGeom>
              <a:rect b="b" l="l" r="r" t="t"/>
              <a:pathLst>
                <a:path extrusionOk="0" h="499946" w="2302638">
                  <a:moveTo>
                    <a:pt x="0" y="0"/>
                  </a:moveTo>
                  <a:lnTo>
                    <a:pt x="2302639" y="0"/>
                  </a:lnTo>
                  <a:lnTo>
                    <a:pt x="2302639" y="499946"/>
                  </a:lnTo>
                  <a:lnTo>
                    <a:pt x="0" y="4999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39911" l="0" r="0" t="-218138"/>
              </a:stretch>
            </a:blipFill>
            <a:ln>
              <a:noFill/>
            </a:ln>
          </p:spPr>
        </p:sp>
      </p:grpSp>
      <p:sp>
        <p:nvSpPr>
          <p:cNvPr id="308" name="Google Shape;308;p21"/>
          <p:cNvSpPr/>
          <p:nvPr/>
        </p:nvSpPr>
        <p:spPr>
          <a:xfrm>
            <a:off x="8123521" y="3550085"/>
            <a:ext cx="2537865" cy="2537865"/>
          </a:xfrm>
          <a:custGeom>
            <a:rect b="b" l="l" r="r" t="t"/>
            <a:pathLst>
              <a:path extrusionOk="0" h="2537865" w="2537865">
                <a:moveTo>
                  <a:pt x="0" y="0"/>
                </a:moveTo>
                <a:lnTo>
                  <a:pt x="2537865" y="0"/>
                </a:lnTo>
                <a:lnTo>
                  <a:pt x="2537865" y="2537865"/>
                </a:lnTo>
                <a:lnTo>
                  <a:pt x="0" y="25378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p21"/>
          <p:cNvSpPr/>
          <p:nvPr/>
        </p:nvSpPr>
        <p:spPr>
          <a:xfrm>
            <a:off x="13630495" y="3550085"/>
            <a:ext cx="3707425" cy="2299085"/>
          </a:xfrm>
          <a:custGeom>
            <a:rect b="b" l="l" r="r" t="t"/>
            <a:pathLst>
              <a:path extrusionOk="0" h="2299085" w="3707425">
                <a:moveTo>
                  <a:pt x="0" y="0"/>
                </a:moveTo>
                <a:lnTo>
                  <a:pt x="3707424" y="0"/>
                </a:lnTo>
                <a:lnTo>
                  <a:pt x="3707424" y="2299085"/>
                </a:lnTo>
                <a:lnTo>
                  <a:pt x="0" y="22990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p21"/>
          <p:cNvSpPr txBox="1"/>
          <p:nvPr/>
        </p:nvSpPr>
        <p:spPr>
          <a:xfrm>
            <a:off x="1590643" y="949946"/>
            <a:ext cx="1389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54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1- IAM DEFINITION: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