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8" r:id="rId3"/>
    <p:sldId id="257" r:id="rId4"/>
    <p:sldId id="258" r:id="rId5"/>
    <p:sldId id="260" r:id="rId6"/>
    <p:sldId id="259" r:id="rId7"/>
    <p:sldId id="269" r:id="rId8"/>
    <p:sldId id="261" r:id="rId9"/>
    <p:sldId id="262" r:id="rId10"/>
    <p:sldId id="263" r:id="rId11"/>
    <p:sldId id="264" r:id="rId12"/>
    <p:sldId id="270" r:id="rId13"/>
    <p:sldId id="265"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106" d="100"/>
          <a:sy n="106" d="100"/>
        </p:scale>
        <p:origin x="9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195B3C3-3909-4298-B180-3493956257C7}" type="datetimeFigureOut">
              <a:rPr lang="en-US" smtClean="0"/>
              <a:t>7/24/2019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129908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95B3C3-3909-4298-B180-3493956257C7}"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316527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95B3C3-3909-4298-B180-3493956257C7}"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1535795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95B3C3-3909-4298-B180-3493956257C7}"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C8BD9-4BB4-402B-A1F2-32AF3F21995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4891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95B3C3-3909-4298-B180-3493956257C7}"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18110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195B3C3-3909-4298-B180-3493956257C7}" type="datetimeFigureOut">
              <a:rPr lang="en-US" smtClean="0"/>
              <a:t>7/24/2019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426911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195B3C3-3909-4298-B180-3493956257C7}" type="datetimeFigureOut">
              <a:rPr lang="en-US" smtClean="0"/>
              <a:t>7/24/2019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137135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95B3C3-3909-4298-B180-3493956257C7}"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3827969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95B3C3-3909-4298-B180-3493956257C7}"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411014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95B3C3-3909-4298-B180-3493956257C7}"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47370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95B3C3-3909-4298-B180-3493956257C7}"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409886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95B3C3-3909-4298-B180-3493956257C7}"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55692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95B3C3-3909-4298-B180-3493956257C7}" type="datetimeFigureOut">
              <a:rPr lang="en-US" smtClean="0"/>
              <a:t>7/24/2019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3773488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95B3C3-3909-4298-B180-3493956257C7}" type="datetimeFigureOut">
              <a:rPr lang="en-US" smtClean="0"/>
              <a:t>7/24/2019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336650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5B3C3-3909-4298-B180-3493956257C7}" type="datetimeFigureOut">
              <a:rPr lang="en-US" smtClean="0"/>
              <a:t>7/24/2019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52588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95B3C3-3909-4298-B180-3493956257C7}"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3993002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95B3C3-3909-4298-B180-3493956257C7}"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C8BD9-4BB4-402B-A1F2-32AF3F219957}" type="slidenum">
              <a:rPr lang="en-US" smtClean="0"/>
              <a:t>‹#›</a:t>
            </a:fld>
            <a:endParaRPr lang="en-US"/>
          </a:p>
        </p:txBody>
      </p:sp>
    </p:spTree>
    <p:extLst>
      <p:ext uri="{BB962C8B-B14F-4D97-AF65-F5344CB8AC3E}">
        <p14:creationId xmlns:p14="http://schemas.microsoft.com/office/powerpoint/2010/main" val="3216192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95B3C3-3909-4298-B180-3493956257C7}" type="datetimeFigureOut">
              <a:rPr lang="en-US" smtClean="0"/>
              <a:t>7/24/2019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EC8BD9-4BB4-402B-A1F2-32AF3F219957}" type="slidenum">
              <a:rPr lang="en-US" smtClean="0"/>
              <a:t>‹#›</a:t>
            </a:fld>
            <a:endParaRPr lang="en-US"/>
          </a:p>
        </p:txBody>
      </p:sp>
    </p:spTree>
    <p:extLst>
      <p:ext uri="{BB962C8B-B14F-4D97-AF65-F5344CB8AC3E}">
        <p14:creationId xmlns:p14="http://schemas.microsoft.com/office/powerpoint/2010/main" val="40079533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z1kPKBdYks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ranstats.bts.gov/airports.asp?pn=1"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Springboard data sciences certification program</a:t>
            </a:r>
            <a:br>
              <a:rPr lang="en-US" dirty="0" smtClean="0"/>
            </a:br>
            <a:r>
              <a:rPr lang="en-US" dirty="0" smtClean="0"/>
              <a:t>Capstone project </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Michael English</a:t>
            </a:r>
          </a:p>
          <a:p>
            <a:r>
              <a:rPr lang="en-US" dirty="0" smtClean="0"/>
              <a:t>Springboard mentor: Goran </a:t>
            </a:r>
            <a:r>
              <a:rPr lang="en-US" dirty="0" err="1" smtClean="0"/>
              <a:t>milovanović</a:t>
            </a:r>
            <a:r>
              <a:rPr lang="en-US" dirty="0"/>
              <a:t>, </a:t>
            </a:r>
            <a:r>
              <a:rPr lang="en-US" dirty="0" err="1"/>
              <a:t>phd</a:t>
            </a:r>
            <a:endParaRPr lang="en-US" dirty="0"/>
          </a:p>
          <a:p>
            <a:endParaRPr lang="en-US" u="sng" dirty="0">
              <a:solidFill>
                <a:schemeClr val="bg2">
                  <a:lumMod val="60000"/>
                  <a:lumOff val="40000"/>
                </a:schemeClr>
              </a:solidFill>
            </a:endParaRPr>
          </a:p>
          <a:p>
            <a:r>
              <a:rPr lang="en-US" dirty="0" smtClean="0"/>
              <a:t>Faculty mentor, </a:t>
            </a:r>
            <a:r>
              <a:rPr lang="en-US" dirty="0" err="1" smtClean="0"/>
              <a:t>torina</a:t>
            </a:r>
            <a:r>
              <a:rPr lang="en-US" dirty="0" smtClean="0"/>
              <a:t> </a:t>
            </a:r>
            <a:r>
              <a:rPr lang="en-US" dirty="0" err="1" smtClean="0"/>
              <a:t>lewis</a:t>
            </a:r>
            <a:r>
              <a:rPr lang="en-US" dirty="0" smtClean="0"/>
              <a:t>, </a:t>
            </a:r>
            <a:r>
              <a:rPr lang="en-US" dirty="0" err="1" smtClean="0"/>
              <a:t>phd</a:t>
            </a:r>
            <a:endParaRPr lang="en-US" dirty="0"/>
          </a:p>
        </p:txBody>
      </p:sp>
    </p:spTree>
    <p:extLst>
      <p:ext uri="{BB962C8B-B14F-4D97-AF65-F5344CB8AC3E}">
        <p14:creationId xmlns:p14="http://schemas.microsoft.com/office/powerpoint/2010/main" val="3097672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398432"/>
          </a:xfrm>
        </p:spPr>
        <p:txBody>
          <a:bodyPr>
            <a:normAutofit fontScale="90000"/>
          </a:bodyPr>
          <a:lstStyle/>
          <a:p>
            <a:pPr algn="ctr"/>
            <a:r>
              <a:rPr lang="en-US" dirty="0" smtClean="0"/>
              <a:t>Statistical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043" y="1915637"/>
            <a:ext cx="4349354" cy="3541712"/>
          </a:xfrm>
          <a:prstGeom prst="rect">
            <a:avLst/>
          </a:prstGeom>
          <a:ln w="28575">
            <a:solidFill>
              <a:schemeClr val="tx1"/>
            </a:solidFill>
            <a:prstDash val="lgDashDotDot"/>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7704" y="11373496"/>
            <a:ext cx="3641725" cy="4226297"/>
          </a:xfrm>
          <a:prstGeom prst="rect">
            <a:avLst/>
          </a:prstGeom>
          <a:ln w="28575">
            <a:solidFill>
              <a:schemeClr val="tx1"/>
            </a:solidFill>
            <a:prstDash val="lgDashDotDot"/>
          </a:ln>
        </p:spPr>
      </p:pic>
      <p:pic>
        <p:nvPicPr>
          <p:cNvPr id="6" name="Picture 5"/>
          <p:cNvPicPr>
            <a:picLocks noChangeAspect="1"/>
          </p:cNvPicPr>
          <p:nvPr/>
        </p:nvPicPr>
        <p:blipFill>
          <a:blip r:embed="rId4"/>
          <a:stretch>
            <a:fillRect/>
          </a:stretch>
        </p:blipFill>
        <p:spPr>
          <a:xfrm>
            <a:off x="8277762" y="1433031"/>
            <a:ext cx="3700593" cy="4285859"/>
          </a:xfrm>
          <a:prstGeom prst="rect">
            <a:avLst/>
          </a:prstGeom>
        </p:spPr>
      </p:pic>
      <p:sp>
        <p:nvSpPr>
          <p:cNvPr id="7" name="TextBox 6"/>
          <p:cNvSpPr txBox="1"/>
          <p:nvPr/>
        </p:nvSpPr>
        <p:spPr>
          <a:xfrm>
            <a:off x="4648397" y="1129172"/>
            <a:ext cx="2948299" cy="5355312"/>
          </a:xfrm>
          <a:prstGeom prst="rect">
            <a:avLst/>
          </a:prstGeom>
          <a:noFill/>
        </p:spPr>
        <p:txBody>
          <a:bodyPr wrap="square" rtlCol="0">
            <a:spAutoFit/>
          </a:bodyPr>
          <a:lstStyle/>
          <a:p>
            <a:pPr marL="342900" indent="-342900" algn="ctr">
              <a:buFont typeface="Wingdings" panose="05000000000000000000" pitchFamily="2" charset="2"/>
              <a:buChar char="v"/>
            </a:pPr>
            <a:r>
              <a:rPr lang="en-US" dirty="0">
                <a:latin typeface="Constantia" panose="02030602050306030303" pitchFamily="18" charset="0"/>
              </a:rPr>
              <a:t>In Figure 3, each dot on </a:t>
            </a:r>
            <a:r>
              <a:rPr lang="en-US" dirty="0" smtClean="0">
                <a:latin typeface="Constantia" panose="02030602050306030303" pitchFamily="18" charset="0"/>
              </a:rPr>
              <a:t>the scatter </a:t>
            </a:r>
            <a:r>
              <a:rPr lang="en-US" dirty="0">
                <a:latin typeface="Constantia" panose="02030602050306030303" pitchFamily="18" charset="0"/>
              </a:rPr>
              <a:t>plot </a:t>
            </a:r>
            <a:r>
              <a:rPr lang="en-US" dirty="0" smtClean="0">
                <a:latin typeface="Constantia" panose="02030602050306030303" pitchFamily="18" charset="0"/>
              </a:rPr>
              <a:t>represents </a:t>
            </a:r>
            <a:r>
              <a:rPr lang="en-US" dirty="0">
                <a:latin typeface="Constantia" panose="02030602050306030303" pitchFamily="18" charset="0"/>
              </a:rPr>
              <a:t>a flight from the BTS database. </a:t>
            </a:r>
            <a:r>
              <a:rPr lang="en-US" dirty="0" smtClean="0">
                <a:latin typeface="Constantia" panose="02030602050306030303" pitchFamily="18" charset="0"/>
              </a:rPr>
              <a:t>passenger </a:t>
            </a:r>
            <a:r>
              <a:rPr lang="en-US" dirty="0">
                <a:latin typeface="Constantia" panose="02030602050306030303" pitchFamily="18" charset="0"/>
              </a:rPr>
              <a:t>population at the airport:</a:t>
            </a:r>
          </a:p>
          <a:p>
            <a:pPr marL="342900" indent="-342900" algn="ctr">
              <a:buFont typeface="Wingdings" panose="05000000000000000000" pitchFamily="2" charset="2"/>
              <a:buChar char="v"/>
            </a:pPr>
            <a:endParaRPr lang="en-US" dirty="0">
              <a:latin typeface="Constantia" panose="02030602050306030303" pitchFamily="18" charset="0"/>
            </a:endParaRPr>
          </a:p>
          <a:p>
            <a:pPr marL="342900" indent="-342900" algn="ctr">
              <a:buFont typeface="Wingdings" panose="05000000000000000000" pitchFamily="2" charset="2"/>
              <a:buChar char="v"/>
            </a:pPr>
            <a:r>
              <a:rPr lang="en-US" dirty="0">
                <a:latin typeface="Constantia" panose="02030602050306030303" pitchFamily="18" charset="0"/>
              </a:rPr>
              <a:t>Figure 4 represents the breakdown of flights, </a:t>
            </a:r>
            <a:r>
              <a:rPr lang="en-US" dirty="0" smtClean="0">
                <a:latin typeface="Constantia" panose="02030602050306030303" pitchFamily="18" charset="0"/>
              </a:rPr>
              <a:t>Southwest </a:t>
            </a:r>
            <a:r>
              <a:rPr lang="en-US" dirty="0">
                <a:latin typeface="Constantia" panose="02030602050306030303" pitchFamily="18" charset="0"/>
              </a:rPr>
              <a:t>Airlines provide a balanced baseline from having the most flights to these major cities. Further, HJ_ATL is the home hub for Delta and Southwest, making them great data banks for enplaning flights.</a:t>
            </a:r>
            <a:endParaRPr lang="en-US" dirty="0">
              <a:latin typeface="Constantia" panose="02030602050306030303" pitchFamily="18" charset="0"/>
            </a:endParaRPr>
          </a:p>
        </p:txBody>
      </p:sp>
    </p:spTree>
    <p:extLst>
      <p:ext uri="{BB962C8B-B14F-4D97-AF65-F5344CB8AC3E}">
        <p14:creationId xmlns:p14="http://schemas.microsoft.com/office/powerpoint/2010/main" val="561675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255689"/>
          </a:xfrm>
        </p:spPr>
        <p:txBody>
          <a:bodyPr>
            <a:normAutofit fontScale="90000"/>
          </a:bodyPr>
          <a:lstStyle/>
          <a:p>
            <a:pPr algn="ctr"/>
            <a:r>
              <a:rPr lang="en-US" dirty="0" smtClean="0"/>
              <a:t>Machine Learning</a:t>
            </a:r>
            <a:endParaRPr lang="en-US" dirty="0"/>
          </a:p>
        </p:txBody>
      </p:sp>
      <p:pic>
        <p:nvPicPr>
          <p:cNvPr id="11" name="Picture 10"/>
          <p:cNvPicPr>
            <a:picLocks noChangeAspect="1"/>
          </p:cNvPicPr>
          <p:nvPr/>
        </p:nvPicPr>
        <p:blipFill>
          <a:blip r:embed="rId2"/>
          <a:stretch>
            <a:fillRect/>
          </a:stretch>
        </p:blipFill>
        <p:spPr>
          <a:xfrm>
            <a:off x="999778" y="4099727"/>
            <a:ext cx="3723097" cy="2611222"/>
          </a:xfrm>
          <a:prstGeom prst="rect">
            <a:avLst/>
          </a:prstGeom>
        </p:spPr>
      </p:pic>
      <p:pic>
        <p:nvPicPr>
          <p:cNvPr id="13" name="Picture 12"/>
          <p:cNvPicPr>
            <a:picLocks noChangeAspect="1"/>
          </p:cNvPicPr>
          <p:nvPr/>
        </p:nvPicPr>
        <p:blipFill>
          <a:blip r:embed="rId3"/>
          <a:stretch>
            <a:fillRect/>
          </a:stretch>
        </p:blipFill>
        <p:spPr>
          <a:xfrm>
            <a:off x="7264293" y="4099727"/>
            <a:ext cx="3783118" cy="2611222"/>
          </a:xfrm>
          <a:prstGeom prst="rect">
            <a:avLst/>
          </a:prstGeom>
        </p:spPr>
      </p:pic>
      <mc:AlternateContent xmlns:mc="http://schemas.openxmlformats.org/markup-compatibility/2006">
        <mc:Choice xmlns:a14="http://schemas.microsoft.com/office/drawing/2010/main" Requires="a14">
          <p:sp>
            <p:nvSpPr>
              <p:cNvPr id="14" name="TextBox 13"/>
              <p:cNvSpPr txBox="1"/>
              <p:nvPr/>
            </p:nvSpPr>
            <p:spPr>
              <a:xfrm>
                <a:off x="1221799" y="874207"/>
                <a:ext cx="2944167" cy="3108543"/>
              </a:xfrm>
              <a:prstGeom prst="rect">
                <a:avLst/>
              </a:prstGeom>
              <a:noFill/>
            </p:spPr>
            <p:txBody>
              <a:bodyPr wrap="square" rtlCol="0">
                <a:spAutoFit/>
              </a:bodyPr>
              <a:lstStyle/>
              <a:p>
                <a:pPr marL="457200" indent="-457200" algn="just">
                  <a:buFont typeface="Wingdings" panose="05000000000000000000" pitchFamily="2" charset="2"/>
                  <a:buChar char="v"/>
                </a:pPr>
                <a:r>
                  <a:rPr lang="en-US" sz="1400" dirty="0">
                    <a:latin typeface="Constantia" panose="02030602050306030303" pitchFamily="18" charset="0"/>
                  </a:rPr>
                  <a:t>Figure 5: This figure includes the code for the linear regression model on the training data set.  The training data set contains 80% of data in the original data.  The dependent variable is PASSENGERS, and </a:t>
                </a:r>
                <a:r>
                  <a:rPr lang="en-US" sz="1400" dirty="0">
                    <a:latin typeface="Constantia" panose="02030602050306030303" pitchFamily="18" charset="0"/>
                  </a:rPr>
                  <a:t>FpCity (Flights per City) is the independent variable. The value </a:t>
                </a:r>
                <a:r>
                  <a:rPr lang="en-US" sz="1400" dirty="0">
                    <a:latin typeface="Constantia" panose="02030602050306030303" pitchFamily="18" charset="0"/>
                  </a:rPr>
                  <a:t>of </a:t>
                </a: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2</m:t>
                        </m:r>
                      </m:sup>
                    </m:sSup>
                  </m:oMath>
                </a14:m>
                <a:r>
                  <a:rPr lang="en-US" sz="1400" dirty="0">
                    <a:latin typeface="Constantia" panose="02030602050306030303" pitchFamily="18" charset="0"/>
                  </a:rPr>
                  <a:t> is .08, which is a less-than-desirable result, the data points deviate from the regression line.</a:t>
                </a:r>
                <a:endParaRPr lang="en-US" sz="1400" dirty="0">
                  <a:latin typeface="Constantia" panose="02030602050306030303" pitchFamily="18"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1221799" y="874207"/>
                <a:ext cx="2944167" cy="3108543"/>
              </a:xfrm>
              <a:prstGeom prst="rect">
                <a:avLst/>
              </a:prstGeom>
              <a:blipFill>
                <a:blip r:embed="rId4"/>
                <a:stretch>
                  <a:fillRect l="-207" t="-196" r="-621" b="-11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6707384" y="964928"/>
                <a:ext cx="3993812" cy="3134799"/>
              </a:xfrm>
              <a:prstGeom prst="rect">
                <a:avLst/>
              </a:prstGeom>
              <a:noFill/>
            </p:spPr>
            <p:txBody>
              <a:bodyPr wrap="square" rtlCol="0">
                <a:spAutoFit/>
              </a:bodyPr>
              <a:lstStyle/>
              <a:p>
                <a:pPr marL="457200" indent="-457200" algn="just">
                  <a:buFont typeface="Wingdings" panose="05000000000000000000" pitchFamily="2" charset="2"/>
                  <a:buChar char="v"/>
                </a:pPr>
                <a:r>
                  <a:rPr lang="en-US" dirty="0">
                    <a:latin typeface="Constantia" panose="02030602050306030303" pitchFamily="18" charset="0"/>
                  </a:rPr>
                  <a:t>Figure 6</a:t>
                </a:r>
                <a:r>
                  <a:rPr lang="en-US" dirty="0" smtClean="0">
                    <a:latin typeface="Constantia" panose="02030602050306030303" pitchFamily="18" charset="0"/>
                  </a:rPr>
                  <a:t>: </a:t>
                </a:r>
                <a:r>
                  <a:rPr lang="en-US" dirty="0">
                    <a:latin typeface="Constantia" panose="02030602050306030303" pitchFamily="18" charset="0"/>
                  </a:rPr>
                  <a:t>Using cross-validation, </a:t>
                </a:r>
                <a:r>
                  <a:rPr lang="en-US" dirty="0" smtClean="0">
                    <a:latin typeface="Constantia" panose="02030602050306030303" pitchFamily="18" charset="0"/>
                  </a:rPr>
                  <a:t>R executes </a:t>
                </a:r>
                <a:r>
                  <a:rPr lang="en-US" dirty="0">
                    <a:latin typeface="Constantia" panose="02030602050306030303" pitchFamily="18" charset="0"/>
                  </a:rPr>
                  <a:t>the code </a:t>
                </a:r>
                <a:r>
                  <a:rPr lang="en-US" dirty="0" smtClean="0">
                    <a:latin typeface="Constantia" panose="02030602050306030303" pitchFamily="18" charset="0"/>
                  </a:rPr>
                  <a:t>five </a:t>
                </a:r>
                <a:r>
                  <a:rPr lang="en-US" dirty="0">
                    <a:latin typeface="Constantia" panose="02030602050306030303" pitchFamily="18" charset="0"/>
                  </a:rPr>
                  <a:t>times using a random sample from the training data </a:t>
                </a:r>
                <a:r>
                  <a:rPr lang="en-US" dirty="0" smtClean="0">
                    <a:latin typeface="Constantia" panose="02030602050306030303" pitchFamily="18" charset="0"/>
                  </a:rPr>
                  <a:t>set. The </a:t>
                </a:r>
                <a:r>
                  <a:rPr lang="en-US" dirty="0">
                    <a:latin typeface="Constantia" panose="02030602050306030303" pitchFamily="18" charset="0"/>
                  </a:rPr>
                  <a:t>best result will be populated as the best option for regression model</a:t>
                </a:r>
                <a:r>
                  <a:rPr lang="en-US" dirty="0" smtClean="0">
                    <a:latin typeface="Constantia" panose="02030602050306030303" pitchFamily="18" charset="0"/>
                  </a:rPr>
                  <a:t>. </a:t>
                </a:r>
                <a:r>
                  <a:rPr lang="en-US" dirty="0">
                    <a:latin typeface="Constantia" panose="02030602050306030303" pitchFamily="18" charset="0"/>
                  </a:rPr>
                  <a:t>The value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latin typeface="Constantia" panose="02030602050306030303" pitchFamily="18" charset="0"/>
                  </a:rPr>
                  <a:t> is </a:t>
                </a:r>
                <a:r>
                  <a:rPr lang="en-US" dirty="0" smtClean="0">
                    <a:latin typeface="Constantia" panose="02030602050306030303" pitchFamily="18" charset="0"/>
                  </a:rPr>
                  <a:t>1. This means that using cross-validation, the points lie on or very close to the proposed regression line.</a:t>
                </a:r>
                <a:endParaRPr lang="en-US" dirty="0">
                  <a:latin typeface="Constantia" panose="02030602050306030303" pitchFamily="18" charset="0"/>
                </a:endParaRPr>
              </a:p>
              <a:p>
                <a:pPr marL="457200" indent="-457200">
                  <a:buFont typeface="Wingdings" panose="05000000000000000000" pitchFamily="2" charset="2"/>
                  <a:buChar char="v"/>
                </a:pPr>
                <a:endParaRPr lang="en-US" dirty="0">
                  <a:latin typeface="Constantia" panose="02030602050306030303" pitchFamily="18" charset="0"/>
                </a:endParaRPr>
              </a:p>
            </p:txBody>
          </p:sp>
        </mc:Choice>
        <mc:Fallback>
          <p:sp>
            <p:nvSpPr>
              <p:cNvPr id="18" name="TextBox 17"/>
              <p:cNvSpPr txBox="1">
                <a:spLocks noRot="1" noChangeAspect="1" noMove="1" noResize="1" noEditPoints="1" noAdjustHandles="1" noChangeArrowheads="1" noChangeShapeType="1" noTextEdit="1"/>
              </p:cNvSpPr>
              <p:nvPr/>
            </p:nvSpPr>
            <p:spPr>
              <a:xfrm>
                <a:off x="6707384" y="964928"/>
                <a:ext cx="3993812" cy="3134799"/>
              </a:xfrm>
              <a:prstGeom prst="rect">
                <a:avLst/>
              </a:prstGeom>
              <a:blipFill>
                <a:blip r:embed="rId5"/>
                <a:stretch>
                  <a:fillRect l="-916" t="-971" r="-1374"/>
                </a:stretch>
              </a:blipFill>
            </p:spPr>
            <p:txBody>
              <a:bodyPr/>
              <a:lstStyle/>
              <a:p>
                <a:r>
                  <a:rPr lang="en-US">
                    <a:noFill/>
                  </a:rPr>
                  <a:t> </a:t>
                </a:r>
              </a:p>
            </p:txBody>
          </p:sp>
        </mc:Fallback>
      </mc:AlternateContent>
    </p:spTree>
    <p:extLst>
      <p:ext uri="{BB962C8B-B14F-4D97-AF65-F5344CB8AC3E}">
        <p14:creationId xmlns:p14="http://schemas.microsoft.com/office/powerpoint/2010/main" val="428396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332096"/>
          </a:xfrm>
        </p:spPr>
        <p:txBody>
          <a:bodyPr>
            <a:normAutofit fontScale="90000"/>
          </a:bodyPr>
          <a:lstStyle/>
          <a:p>
            <a:pPr algn="ctr"/>
            <a:r>
              <a:rPr lang="en-US" dirty="0" smtClean="0"/>
              <a:t>The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1412" y="1765426"/>
                <a:ext cx="9905999" cy="4025775"/>
              </a:xfrm>
            </p:spPr>
            <p:txBody>
              <a:bodyPr>
                <a:normAutofit fontScale="62500" lnSpcReduction="20000"/>
              </a:bodyPr>
              <a:lstStyle/>
              <a:p>
                <a:pPr marL="457200" indent="-457200" algn="just">
                  <a:buFont typeface="Wingdings" panose="05000000000000000000" pitchFamily="2" charset="2"/>
                  <a:buChar char="v"/>
                </a:pPr>
                <a:r>
                  <a:rPr lang="en-US" dirty="0">
                    <a:latin typeface="Constantia" panose="02030602050306030303" pitchFamily="18" charset="0"/>
                  </a:rPr>
                  <a:t>Interpreting R-squared: A value that is closer to 1 means that the model is better at predicting the data behavior. Here the R-squared value is 0.08; this value is far from 1. Thus a more efficient model that gives better approximates are available.  The value of the cross-validation model is 1.  This value also provides concern.</a:t>
                </a:r>
              </a:p>
              <a:p>
                <a:pPr marL="457200" indent="-457200">
                  <a:buFont typeface="Wingdings" panose="05000000000000000000" pitchFamily="2" charset="2"/>
                  <a:buChar char="v"/>
                </a:pPr>
                <a:endParaRPr lang="en-US" dirty="0">
                  <a:latin typeface="Constantia" panose="02030602050306030303" pitchFamily="18" charset="0"/>
                </a:endParaRPr>
              </a:p>
              <a:p>
                <a:pPr algn="ctr"/>
                <a:r>
                  <a:rPr lang="en-US" dirty="0">
                    <a:latin typeface="Constantia" panose="02030602050306030303" pitchFamily="18" charset="0"/>
                  </a:rPr>
                  <a:t> </a:t>
                </a:r>
                <a:r>
                  <a:rPr lang="en-US" dirty="0">
                    <a:latin typeface="Constantia" panose="02030602050306030303" pitchFamily="18" charset="0"/>
                  </a:rPr>
                  <a:t>The best-fit equation that represents the linear progression is approximately:</a:t>
                </a:r>
              </a:p>
              <a:p>
                <a:endParaRPr lang="en-US" dirty="0">
                  <a:latin typeface="Constantia" panose="02030602050306030303" pitchFamily="18" charset="0"/>
                </a:endParaRPr>
              </a:p>
              <a:p>
                <a:pPr algn="ctr"/>
                <a:r>
                  <a:rPr lang="en-US" sz="3200" b="1" dirty="0">
                    <a:latin typeface="Constantia" panose="02030602050306030303" pitchFamily="18" charset="0"/>
                  </a:rPr>
                  <a:t>      Passengers </a:t>
                </a:r>
                <a14:m>
                  <m:oMath xmlns:m="http://schemas.openxmlformats.org/officeDocument/2006/math">
                    <m:r>
                      <a:rPr lang="en-US" sz="3200" b="1" i="1">
                        <a:latin typeface="Cambria Math" panose="02040503050406030204" pitchFamily="18" charset="0"/>
                      </a:rPr>
                      <m:t>=</m:t>
                    </m:r>
                    <m:r>
                      <a:rPr lang="en-US" sz="3200" b="1" i="1">
                        <a:latin typeface="Cambria Math" panose="02040503050406030204" pitchFamily="18" charset="0"/>
                      </a:rPr>
                      <m:t>𝟏𝟓</m:t>
                    </m:r>
                    <m:r>
                      <a:rPr lang="en-US" sz="3200" b="1" i="1">
                        <a:latin typeface="Cambria Math" panose="02040503050406030204" pitchFamily="18" charset="0"/>
                      </a:rPr>
                      <m:t>.</m:t>
                    </m:r>
                    <m:r>
                      <a:rPr lang="en-US" sz="3200" b="1" i="1">
                        <a:latin typeface="Cambria Math" panose="02040503050406030204" pitchFamily="18" charset="0"/>
                      </a:rPr>
                      <m:t>𝟔𝟐</m:t>
                    </m:r>
                    <m:r>
                      <a:rPr lang="en-US" sz="3200" b="1" i="1">
                        <a:latin typeface="Cambria Math" panose="02040503050406030204" pitchFamily="18" charset="0"/>
                      </a:rPr>
                      <m:t>𝒙</m:t>
                    </m:r>
                    <m:r>
                      <a:rPr lang="en-US" sz="3200" b="1" i="1">
                        <a:latin typeface="Cambria Math" panose="02040503050406030204" pitchFamily="18" charset="0"/>
                      </a:rPr>
                      <m:t>+</m:t>
                    </m:r>
                    <m:r>
                      <a:rPr lang="en-US" sz="3200" b="1" i="1">
                        <a:latin typeface="Cambria Math" panose="02040503050406030204" pitchFamily="18" charset="0"/>
                      </a:rPr>
                      <m:t>𝟔𝟏𝟕𝟒𝟎</m:t>
                    </m:r>
                    <m:r>
                      <a:rPr lang="en-US" sz="3200" b="1" i="1">
                        <a:latin typeface="Cambria Math" panose="02040503050406030204" pitchFamily="18" charset="0"/>
                      </a:rPr>
                      <m:t>.</m:t>
                    </m:r>
                    <m:r>
                      <a:rPr lang="en-US" sz="3200" b="1" i="1">
                        <a:latin typeface="Cambria Math" panose="02040503050406030204" pitchFamily="18" charset="0"/>
                      </a:rPr>
                      <m:t>𝟗𝟐</m:t>
                    </m:r>
                  </m:oMath>
                </a14:m>
                <a:endParaRPr lang="en-US" sz="3200" dirty="0">
                  <a:latin typeface="Constantia" panose="02030602050306030303" pitchFamily="18" charset="0"/>
                </a:endParaRPr>
              </a:p>
              <a:p>
                <a:endParaRPr lang="en-US" sz="3200" dirty="0">
                  <a:latin typeface="Constantia" panose="02030602050306030303" pitchFamily="18" charset="0"/>
                </a:endParaRPr>
              </a:p>
              <a:p>
                <a:pPr algn="just"/>
                <a:r>
                  <a:rPr lang="en-US" dirty="0">
                    <a:latin typeface="Constantia" panose="02030602050306030303" pitchFamily="18" charset="0"/>
                  </a:rPr>
                  <a:t>The Root Mean Square Error (RMSE) is the value that represents the standard deviation of the residuals. That is, the average distance that values are from the prediction line. A higher RMSE means that points are farther away from the prediction line.  In the cross-validation, the RMSE is observed to be </a:t>
                </a:r>
                <a:r>
                  <a:rPr lang="en-US" dirty="0">
                    <a:latin typeface="Constantia" panose="02030602050306030303" pitchFamily="18" charset="0"/>
                  </a:rPr>
                  <a:t>very large.  </a:t>
                </a:r>
                <a:r>
                  <a:rPr lang="en-US" dirty="0">
                    <a:latin typeface="Constantia" panose="02030602050306030303" pitchFamily="18" charset="0"/>
                  </a:rPr>
                  <a:t>Thus the points are deviating drastically </a:t>
                </a:r>
                <a:r>
                  <a:rPr lang="en-US" dirty="0">
                    <a:latin typeface="Constantia" panose="02030602050306030303" pitchFamily="18" charset="0"/>
                  </a:rPr>
                  <a:t>each other but are following closely to the regression line with R</a:t>
                </a:r>
                <a:r>
                  <a:rPr lang="en-US" baseline="30000" dirty="0">
                    <a:latin typeface="Constantia" panose="02030602050306030303" pitchFamily="18" charset="0"/>
                  </a:rPr>
                  <a:t>2</a:t>
                </a:r>
                <a:r>
                  <a:rPr lang="en-US" dirty="0">
                    <a:latin typeface="Constantia" panose="02030602050306030303" pitchFamily="18" charset="0"/>
                  </a:rPr>
                  <a:t> value of 1.</a:t>
                </a:r>
              </a:p>
              <a:p>
                <a:pPr marL="457200" indent="-457200">
                  <a:buFont typeface="Wingdings" panose="05000000000000000000" pitchFamily="2" charset="2"/>
                  <a:buChar char="v"/>
                </a:pPr>
                <a:endParaRPr lang="en-US" dirty="0">
                  <a:latin typeface="Constantia" panose="02030602050306030303" pitchFamily="18"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1412" y="1765426"/>
                <a:ext cx="9905999" cy="4025775"/>
              </a:xfrm>
              <a:blipFill>
                <a:blip r:embed="rId2"/>
                <a:stretch>
                  <a:fillRect l="-431" t="-1515" r="-246"/>
                </a:stretch>
              </a:blipFill>
            </p:spPr>
            <p:txBody>
              <a:bodyPr/>
              <a:lstStyle/>
              <a:p>
                <a:r>
                  <a:rPr lang="en-US">
                    <a:noFill/>
                  </a:rPr>
                  <a:t> </a:t>
                </a:r>
              </a:p>
            </p:txBody>
          </p:sp>
        </mc:Fallback>
      </mc:AlternateContent>
    </p:spTree>
    <p:extLst>
      <p:ext uri="{BB962C8B-B14F-4D97-AF65-F5344CB8AC3E}">
        <p14:creationId xmlns:p14="http://schemas.microsoft.com/office/powerpoint/2010/main" val="109371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work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latin typeface="Constantia" panose="02030602050306030303" pitchFamily="18" charset="0"/>
              </a:rPr>
              <a:t>In the future, the linear regression model will be expanded to consider additional independent variables. This change can improve the significance of the variables and may lead to a higher R-squared value and thus a better prediction. Also, the expansion of the data points will allow for a more detailed analysis.</a:t>
            </a:r>
          </a:p>
          <a:p>
            <a:endParaRPr lang="en-US" dirty="0"/>
          </a:p>
        </p:txBody>
      </p:sp>
    </p:spTree>
    <p:extLst>
      <p:ext uri="{BB962C8B-B14F-4D97-AF65-F5344CB8AC3E}">
        <p14:creationId xmlns:p14="http://schemas.microsoft.com/office/powerpoint/2010/main" val="2458361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Acknowledgements	</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dirty="0">
                <a:latin typeface="Constantia" panose="02030602050306030303" pitchFamily="18" charset="0"/>
              </a:rPr>
              <a:t>I would like to acknowledge my Springboard mentor, Dr. Goran </a:t>
            </a:r>
            <a:r>
              <a:rPr lang="en-US" dirty="0" err="1">
                <a:latin typeface="Constantia" panose="02030602050306030303" pitchFamily="18" charset="0"/>
              </a:rPr>
              <a:t>Milonavanović</a:t>
            </a:r>
            <a:r>
              <a:rPr lang="en-US" dirty="0">
                <a:latin typeface="Constantia" panose="02030602050306030303" pitchFamily="18" charset="0"/>
              </a:rPr>
              <a:t>, my faculty mentor, Dr. Torina Lewis for their expressed support, and the HBCU-UP Implementation Program.</a:t>
            </a:r>
          </a:p>
          <a:p>
            <a:pPr algn="just">
              <a:buFont typeface="Wingdings" panose="05000000000000000000" pitchFamily="2" charset="2"/>
              <a:buChar char="v"/>
            </a:pPr>
            <a:endParaRPr lang="en-US" dirty="0">
              <a:latin typeface="Constantia" panose="02030602050306030303" pitchFamily="18" charset="0"/>
            </a:endParaRPr>
          </a:p>
          <a:p>
            <a:pPr algn="just">
              <a:buFont typeface="Wingdings" panose="05000000000000000000" pitchFamily="2" charset="2"/>
              <a:buChar char="v"/>
            </a:pPr>
            <a:r>
              <a:rPr lang="en-US" dirty="0">
                <a:latin typeface="Constantia" panose="02030602050306030303" pitchFamily="18" charset="0"/>
              </a:rPr>
              <a:t>This research opportunity was sponsored by the National Science Foundation, award numbers  1700408 and 1818682.</a:t>
            </a:r>
          </a:p>
          <a:p>
            <a:pPr marL="0" indent="0">
              <a:buNone/>
            </a:pPr>
            <a:endParaRPr lang="en-US" dirty="0"/>
          </a:p>
        </p:txBody>
      </p:sp>
    </p:spTree>
    <p:extLst>
      <p:ext uri="{BB962C8B-B14F-4D97-AF65-F5344CB8AC3E}">
        <p14:creationId xmlns:p14="http://schemas.microsoft.com/office/powerpoint/2010/main" val="185452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a:t>
            </a:r>
            <a:r>
              <a:rPr lang="en-US" dirty="0" err="1" smtClean="0"/>
              <a:t>M.e</a:t>
            </a:r>
            <a:r>
              <a:rPr lang="en-US" dirty="0" smtClean="0"/>
              <a:t>	</a:t>
            </a:r>
            <a:endParaRPr lang="en-US" dirty="0"/>
          </a:p>
        </p:txBody>
      </p:sp>
      <p:sp>
        <p:nvSpPr>
          <p:cNvPr id="3" name="Content Placeholder 2"/>
          <p:cNvSpPr>
            <a:spLocks noGrp="1"/>
          </p:cNvSpPr>
          <p:nvPr>
            <p:ph idx="1"/>
          </p:nvPr>
        </p:nvSpPr>
        <p:spPr>
          <a:xfrm>
            <a:off x="1141413" y="2249487"/>
            <a:ext cx="3640900" cy="3541714"/>
          </a:xfrm>
        </p:spPr>
        <p:txBody>
          <a:bodyPr/>
          <a:lstStyle/>
          <a:p>
            <a:r>
              <a:rPr lang="en-US" dirty="0" smtClean="0"/>
              <a:t>Michael English</a:t>
            </a:r>
          </a:p>
          <a:p>
            <a:r>
              <a:rPr lang="en-US" dirty="0" smtClean="0"/>
              <a:t>Double Major in Mathematics and Music</a:t>
            </a:r>
          </a:p>
          <a:p>
            <a:r>
              <a:rPr lang="en-US" dirty="0" smtClean="0"/>
              <a:t>Student Researcher</a:t>
            </a:r>
          </a:p>
          <a:p>
            <a:r>
              <a:rPr lang="en-US" dirty="0" smtClean="0"/>
              <a:t>Violinist/Violist</a:t>
            </a:r>
            <a:endParaRPr lang="en-US" dirty="0"/>
          </a:p>
        </p:txBody>
      </p:sp>
      <p:pic>
        <p:nvPicPr>
          <p:cNvPr id="4" name="Picture 3"/>
          <p:cNvPicPr>
            <a:picLocks noChangeAspect="1"/>
          </p:cNvPicPr>
          <p:nvPr/>
        </p:nvPicPr>
        <p:blipFill>
          <a:blip r:embed="rId2"/>
          <a:stretch>
            <a:fillRect/>
          </a:stretch>
        </p:blipFill>
        <p:spPr>
          <a:xfrm>
            <a:off x="6094411" y="618518"/>
            <a:ext cx="4953000" cy="5743575"/>
          </a:xfrm>
          <a:prstGeom prst="rect">
            <a:avLst/>
          </a:prstGeom>
        </p:spPr>
      </p:pic>
    </p:spTree>
    <p:extLst>
      <p:ext uri="{BB962C8B-B14F-4D97-AF65-F5344CB8AC3E}">
        <p14:creationId xmlns:p14="http://schemas.microsoft.com/office/powerpoint/2010/main" val="27854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17" y="336502"/>
            <a:ext cx="9905998" cy="467332"/>
          </a:xfrm>
        </p:spPr>
        <p:txBody>
          <a:bodyPr>
            <a:normAutofit fontScale="90000"/>
          </a:bodyPr>
          <a:lstStyle/>
          <a:p>
            <a:pPr algn="ctr"/>
            <a:r>
              <a:rPr lang="en-US" dirty="0" smtClean="0"/>
              <a:t>What’s all this about?</a:t>
            </a:r>
            <a:endParaRPr lang="en-US" dirty="0"/>
          </a:p>
        </p:txBody>
      </p:sp>
      <p:pic>
        <p:nvPicPr>
          <p:cNvPr id="4" name="z1kPKBdYks4"/>
          <p:cNvPicPr>
            <a:picLocks noRot="1" noChangeAspect="1"/>
          </p:cNvPicPr>
          <p:nvPr>
            <a:videoFile r:link="rId1"/>
          </p:nvPr>
        </p:nvPicPr>
        <p:blipFill>
          <a:blip r:embed="rId3"/>
          <a:stretch>
            <a:fillRect/>
          </a:stretch>
        </p:blipFill>
        <p:spPr>
          <a:xfrm>
            <a:off x="1047717" y="948690"/>
            <a:ext cx="10067544" cy="5662993"/>
          </a:xfrm>
          <a:prstGeom prst="rect">
            <a:avLst/>
          </a:prstGeom>
        </p:spPr>
      </p:pic>
    </p:spTree>
    <p:extLst>
      <p:ext uri="{BB962C8B-B14F-4D97-AF65-F5344CB8AC3E}">
        <p14:creationId xmlns:p14="http://schemas.microsoft.com/office/powerpoint/2010/main" val="514998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791" y="218550"/>
            <a:ext cx="9905998" cy="569101"/>
          </a:xfrm>
        </p:spPr>
        <p:txBody>
          <a:bodyPr>
            <a:normAutofit fontScale="90000"/>
          </a:bodyPr>
          <a:lstStyle/>
          <a:p>
            <a:pPr algn="ctr"/>
            <a:r>
              <a:rPr lang="en-US" sz="2800" dirty="0" smtClean="0"/>
              <a:t>Hartsfield-Jackson</a:t>
            </a:r>
            <a:r>
              <a:rPr lang="en-US" dirty="0" smtClean="0"/>
              <a:t> International Airport (ATL)</a:t>
            </a:r>
            <a:endParaRPr lang="en-US" dirty="0"/>
          </a:p>
        </p:txBody>
      </p:sp>
      <p:pic>
        <p:nvPicPr>
          <p:cNvPr id="5" name="Picture 4"/>
          <p:cNvPicPr>
            <a:picLocks noChangeAspect="1"/>
          </p:cNvPicPr>
          <p:nvPr/>
        </p:nvPicPr>
        <p:blipFill>
          <a:blip r:embed="rId2"/>
          <a:stretch>
            <a:fillRect/>
          </a:stretch>
        </p:blipFill>
        <p:spPr>
          <a:xfrm>
            <a:off x="806632" y="1002848"/>
            <a:ext cx="10630423" cy="5187640"/>
          </a:xfrm>
          <a:prstGeom prst="rect">
            <a:avLst/>
          </a:prstGeom>
        </p:spPr>
      </p:pic>
      <p:sp>
        <p:nvSpPr>
          <p:cNvPr id="6" name="TextBox 5"/>
          <p:cNvSpPr txBox="1"/>
          <p:nvPr/>
        </p:nvSpPr>
        <p:spPr>
          <a:xfrm>
            <a:off x="3010160" y="6310249"/>
            <a:ext cx="5513832" cy="369332"/>
          </a:xfrm>
          <a:prstGeom prst="rect">
            <a:avLst/>
          </a:prstGeom>
          <a:noFill/>
        </p:spPr>
        <p:txBody>
          <a:bodyPr wrap="square" rtlCol="0">
            <a:spAutoFit/>
          </a:bodyPr>
          <a:lstStyle/>
          <a:p>
            <a:r>
              <a:rPr lang="en-US" dirty="0" smtClean="0"/>
              <a:t>Source: </a:t>
            </a:r>
            <a:r>
              <a:rPr lang="en-US" dirty="0">
                <a:hlinkClick r:id="rId3"/>
              </a:rPr>
              <a:t>https://www.transtats.bts.gov/airports.asp?pn=1</a:t>
            </a:r>
            <a:endParaRPr lang="en-US" dirty="0"/>
          </a:p>
        </p:txBody>
      </p:sp>
    </p:spTree>
    <p:extLst>
      <p:ext uri="{BB962C8B-B14F-4D97-AF65-F5344CB8AC3E}">
        <p14:creationId xmlns:p14="http://schemas.microsoft.com/office/powerpoint/2010/main" val="488484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the question?</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v"/>
            </a:pPr>
            <a:r>
              <a:rPr lang="en-US" dirty="0">
                <a:latin typeface="Constantia" panose="02030602050306030303" pitchFamily="18" charset="0"/>
              </a:rPr>
              <a:t>More consumers utilize air travel than before to fly around the world.  Record inbound and outbound flights at Hartsfield-Jackson International Airport (ATL) have lead to ATL consistently being named the world's busiest airport. Since the concentration of people is dense at ATL  there is potential to study the social and fiscal trends associated with the steady increasing flow of people through checkpoints. Online resources collect various consumer and aviation data that can be organized to illuminate the notion of using flight routes to determine highly populated times and days at ATL. </a:t>
            </a:r>
            <a:endParaRPr lang="en-US" dirty="0" smtClean="0">
              <a:latin typeface="Constantia" panose="02030602050306030303" pitchFamily="18" charset="0"/>
            </a:endParaRPr>
          </a:p>
          <a:p>
            <a:pPr>
              <a:buFont typeface="Wingdings" panose="05000000000000000000" pitchFamily="2" charset="2"/>
              <a:buChar char="v"/>
            </a:pPr>
            <a:r>
              <a:rPr lang="en-US" dirty="0">
                <a:latin typeface="Constantia" panose="02030602050306030303" pitchFamily="18" charset="0"/>
              </a:rPr>
              <a:t> </a:t>
            </a:r>
            <a:r>
              <a:rPr lang="en-US" dirty="0" smtClean="0">
                <a:latin typeface="Constantia" panose="02030602050306030303" pitchFamily="18" charset="0"/>
              </a:rPr>
              <a:t> This </a:t>
            </a:r>
            <a:r>
              <a:rPr lang="en-US" dirty="0">
                <a:latin typeface="Constantia" panose="02030602050306030303" pitchFamily="18" charset="0"/>
              </a:rPr>
              <a:t>research will utilize various data sets that include passenger throughput, maximum number of passengers per flight, aircraft load data, and popular flight routes from Atlanta to predict the population of passengers in the airport.  Results from this research determine when ATL is overcrowded through the comparison of passengers enplaning that are traveling to the six most populous flight routes from Atlanta: Fort Lauderdale, FL; Orlando, FL; Tampa, FL; New York, NY; Los Angeles, CA; and Boston, MA. </a:t>
            </a:r>
          </a:p>
          <a:p>
            <a:endParaRPr lang="en-US" dirty="0"/>
          </a:p>
        </p:txBody>
      </p:sp>
    </p:spTree>
    <p:extLst>
      <p:ext uri="{BB962C8B-B14F-4D97-AF65-F5344CB8AC3E}">
        <p14:creationId xmlns:p14="http://schemas.microsoft.com/office/powerpoint/2010/main" val="91985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Do It</a:t>
            </a:r>
            <a:endParaRPr lang="en-US" dirty="0"/>
          </a:p>
        </p:txBody>
      </p:sp>
      <p:sp>
        <p:nvSpPr>
          <p:cNvPr id="3" name="Content Placeholder 2"/>
          <p:cNvSpPr>
            <a:spLocks noGrp="1"/>
          </p:cNvSpPr>
          <p:nvPr>
            <p:ph idx="1"/>
          </p:nvPr>
        </p:nvSpPr>
        <p:spPr>
          <a:xfrm>
            <a:off x="1141412" y="2249487"/>
            <a:ext cx="10288587" cy="3541714"/>
          </a:xfrm>
        </p:spPr>
        <p:txBody>
          <a:bodyPr>
            <a:normAutofit lnSpcReduction="10000"/>
          </a:bodyPr>
          <a:lstStyle/>
          <a:p>
            <a:r>
              <a:rPr lang="en-US" dirty="0" smtClean="0"/>
              <a:t>Data Wrangling :: Cleaning and Organizing Data for Efficient Use</a:t>
            </a:r>
          </a:p>
          <a:p>
            <a:r>
              <a:rPr lang="en-US" dirty="0" smtClean="0"/>
              <a:t>Exploratory Data Analysis :: After Cleaning, a comprehensive analysis of the data and structure</a:t>
            </a:r>
            <a:endParaRPr lang="en-US" dirty="0" smtClean="0"/>
          </a:p>
          <a:p>
            <a:r>
              <a:rPr lang="en-US" dirty="0" smtClean="0"/>
              <a:t>Statistical Analysis and Data Visualization :: Visual charts, plots, and graphs which allow for statistical inference.</a:t>
            </a:r>
          </a:p>
          <a:p>
            <a:r>
              <a:rPr lang="en-US" dirty="0" smtClean="0"/>
              <a:t>Machine Learning :: Applying regression models to datasets to determine actively “predict” what is happening, mathematically</a:t>
            </a:r>
          </a:p>
          <a:p>
            <a:endParaRPr lang="en-US" dirty="0"/>
          </a:p>
        </p:txBody>
      </p:sp>
    </p:spTree>
    <p:extLst>
      <p:ext uri="{BB962C8B-B14F-4D97-AF65-F5344CB8AC3E}">
        <p14:creationId xmlns:p14="http://schemas.microsoft.com/office/powerpoint/2010/main" val="3672418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18157"/>
            <a:ext cx="3892061" cy="719628"/>
          </a:xfrm>
        </p:spPr>
        <p:txBody>
          <a:bodyPr>
            <a:normAutofit/>
          </a:bodyPr>
          <a:lstStyle/>
          <a:p>
            <a:pPr algn="ctr"/>
            <a:r>
              <a:rPr lang="en-US" dirty="0" smtClean="0"/>
              <a:t>The DataSets</a:t>
            </a:r>
            <a:endParaRPr lang="en-US" dirty="0"/>
          </a:p>
        </p:txBody>
      </p:sp>
      <p:sp>
        <p:nvSpPr>
          <p:cNvPr id="3" name="Content Placeholder 2"/>
          <p:cNvSpPr>
            <a:spLocks noGrp="1"/>
          </p:cNvSpPr>
          <p:nvPr>
            <p:ph idx="1"/>
          </p:nvPr>
        </p:nvSpPr>
        <p:spPr>
          <a:xfrm>
            <a:off x="880217" y="1789658"/>
            <a:ext cx="4828479" cy="4664928"/>
          </a:xfrm>
        </p:spPr>
        <p:txBody>
          <a:bodyPr>
            <a:normAutofit fontScale="77500" lnSpcReduction="20000"/>
          </a:bodyPr>
          <a:lstStyle/>
          <a:p>
            <a:pPr marL="0" indent="0">
              <a:buNone/>
            </a:pPr>
            <a:r>
              <a:rPr lang="en-US" altLang="en-US" dirty="0" smtClean="0">
                <a:latin typeface="Constantia" panose="02030602050306030303" pitchFamily="18" charset="0"/>
              </a:rPr>
              <a:t>To </a:t>
            </a:r>
            <a:r>
              <a:rPr lang="en-US" altLang="en-US" dirty="0">
                <a:latin typeface="Constantia" panose="02030602050306030303" pitchFamily="18" charset="0"/>
              </a:rPr>
              <a:t>develop a model for predicting the population at Hartsfield-Jackson Airport (ATL) on a particular day, specific information is retrieved and merged from a list of publicly available databases.</a:t>
            </a:r>
          </a:p>
          <a:p>
            <a:pPr algn="just"/>
            <a:endParaRPr lang="en-US" altLang="en-US" dirty="0">
              <a:latin typeface="Constantia" panose="02030602050306030303" pitchFamily="18" charset="0"/>
            </a:endParaRPr>
          </a:p>
          <a:p>
            <a:pPr marL="457200" indent="-457200">
              <a:buFont typeface="Wingdings" panose="05000000000000000000" pitchFamily="2" charset="2"/>
              <a:buChar char="v"/>
            </a:pPr>
            <a:r>
              <a:rPr lang="en-US" altLang="en-US" dirty="0">
                <a:latin typeface="Constantia" panose="02030602050306030303" pitchFamily="18" charset="0"/>
              </a:rPr>
              <a:t>Atlanta Routes </a:t>
            </a:r>
            <a:r>
              <a:rPr lang="en-US" altLang="en-US" dirty="0" smtClean="0">
                <a:latin typeface="Constantia" panose="02030602050306030303" pitchFamily="18" charset="0"/>
              </a:rPr>
              <a:t>Database [1]: </a:t>
            </a:r>
            <a:r>
              <a:rPr lang="en-US" altLang="en-US" dirty="0">
                <a:latin typeface="Constantia" panose="02030602050306030303" pitchFamily="18" charset="0"/>
              </a:rPr>
              <a:t>In this database, the total number of passengers that enplaned in ATL in March 2019 are listed.</a:t>
            </a:r>
          </a:p>
          <a:p>
            <a:pPr marL="457200" indent="-457200">
              <a:buFont typeface="Wingdings" panose="05000000000000000000" pitchFamily="2" charset="2"/>
              <a:buChar char="v"/>
            </a:pPr>
            <a:r>
              <a:rPr lang="en-US" altLang="en-US" dirty="0" smtClean="0">
                <a:latin typeface="Constantia" panose="02030602050306030303" pitchFamily="18" charset="0"/>
              </a:rPr>
              <a:t>BTS Database [2]: </a:t>
            </a:r>
            <a:r>
              <a:rPr lang="en-US" altLang="en-US" dirty="0">
                <a:latin typeface="Constantia" panose="02030602050306030303" pitchFamily="18" charset="0"/>
              </a:rPr>
              <a:t>This database provides information regarding all flights enplaning at ATL for the month of March in 2019. </a:t>
            </a:r>
          </a:p>
          <a:p>
            <a:endParaRPr lang="en-US" dirty="0"/>
          </a:p>
        </p:txBody>
      </p:sp>
      <p:pic>
        <p:nvPicPr>
          <p:cNvPr id="7" name="Picture 6"/>
          <p:cNvPicPr>
            <a:picLocks noChangeAspect="1"/>
          </p:cNvPicPr>
          <p:nvPr/>
        </p:nvPicPr>
        <p:blipFill>
          <a:blip r:embed="rId2"/>
          <a:stretch>
            <a:fillRect/>
          </a:stretch>
        </p:blipFill>
        <p:spPr>
          <a:xfrm>
            <a:off x="6943844" y="3744193"/>
            <a:ext cx="4669890" cy="266535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57" y="104514"/>
            <a:ext cx="2596470" cy="3226036"/>
          </a:xfrm>
          <a:prstGeom prst="rect">
            <a:avLst/>
          </a:prstGeom>
        </p:spPr>
      </p:pic>
      <p:sp>
        <p:nvSpPr>
          <p:cNvPr id="10" name="TextBox 9"/>
          <p:cNvSpPr txBox="1"/>
          <p:nvPr/>
        </p:nvSpPr>
        <p:spPr>
          <a:xfrm>
            <a:off x="9089885" y="3329827"/>
            <a:ext cx="456814"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9044303" y="6454586"/>
            <a:ext cx="502396" cy="369332"/>
          </a:xfrm>
          <a:prstGeom prst="rect">
            <a:avLst/>
          </a:prstGeom>
          <a:noFill/>
        </p:spPr>
        <p:txBody>
          <a:bodyPr wrap="square" rtlCol="0">
            <a:spAutoFit/>
          </a:bodyPr>
          <a:lstStyle/>
          <a:p>
            <a:r>
              <a:rPr lang="en-US" altLang="en-US" dirty="0">
                <a:latin typeface="Constantia" panose="02030602050306030303" pitchFamily="18" charset="0"/>
              </a:rPr>
              <a:t>[2]</a:t>
            </a:r>
            <a:endParaRPr lang="en-US" dirty="0"/>
          </a:p>
        </p:txBody>
      </p:sp>
    </p:spTree>
    <p:extLst>
      <p:ext uri="{BB962C8B-B14F-4D97-AF65-F5344CB8AC3E}">
        <p14:creationId xmlns:p14="http://schemas.microsoft.com/office/powerpoint/2010/main" val="301197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63122"/>
            <a:ext cx="9905998" cy="429697"/>
          </a:xfrm>
        </p:spPr>
        <p:txBody>
          <a:bodyPr>
            <a:normAutofit fontScale="90000"/>
          </a:bodyPr>
          <a:lstStyle/>
          <a:p>
            <a:pPr algn="ctr"/>
            <a:r>
              <a:rPr lang="en-US" dirty="0" smtClean="0"/>
              <a:t>Data Wrangling</a:t>
            </a:r>
            <a:endParaRPr lang="en-US" dirty="0"/>
          </a:p>
        </p:txBody>
      </p:sp>
      <p:sp>
        <p:nvSpPr>
          <p:cNvPr id="4" name="Content Placeholder 3"/>
          <p:cNvSpPr txBox="1">
            <a:spLocks noGrp="1"/>
          </p:cNvSpPr>
          <p:nvPr>
            <p:ph idx="1"/>
          </p:nvPr>
        </p:nvSpPr>
        <p:spPr>
          <a:xfrm>
            <a:off x="1141410" y="2959429"/>
            <a:ext cx="9906000" cy="1993366"/>
          </a:xfrm>
          <a:prstGeom prst="rect">
            <a:avLst/>
          </a:prstGeom>
          <a:noFill/>
        </p:spPr>
        <p:txBody>
          <a:bodyPr wrap="square" rtlCol="0">
            <a:spAutoFit/>
          </a:bodyPr>
          <a:lstStyle/>
          <a:p>
            <a:pPr marL="457200" indent="-457200" eaLnBrk="1" hangingPunct="1">
              <a:buFont typeface="Wingdings" panose="05000000000000000000" pitchFamily="2" charset="2"/>
              <a:buChar char="v"/>
            </a:pPr>
            <a:r>
              <a:rPr lang="en-US" altLang="en-US" dirty="0">
                <a:latin typeface="Constantia" panose="02030602050306030303" pitchFamily="18" charset="0"/>
              </a:rPr>
              <a:t>Used </a:t>
            </a:r>
            <a:r>
              <a:rPr lang="en-US" altLang="en-US" b="1" i="1" dirty="0">
                <a:latin typeface="Constantia" panose="02030602050306030303" pitchFamily="18" charset="0"/>
              </a:rPr>
              <a:t>Data Wrangling </a:t>
            </a:r>
            <a:r>
              <a:rPr lang="en-US" altLang="en-US" dirty="0">
                <a:latin typeface="Constantia" panose="02030602050306030303" pitchFamily="18" charset="0"/>
              </a:rPr>
              <a:t>to clean the databases; </a:t>
            </a:r>
            <a:r>
              <a:rPr lang="en-US" altLang="en-US" dirty="0" smtClean="0">
                <a:latin typeface="Constantia" panose="02030602050306030303" pitchFamily="18" charset="0"/>
              </a:rPr>
              <a:t>Figures 1 and 2 </a:t>
            </a:r>
            <a:r>
              <a:rPr lang="en-US" altLang="en-US" dirty="0">
                <a:latin typeface="Constantia" panose="02030602050306030303" pitchFamily="18" charset="0"/>
              </a:rPr>
              <a:t>shows the Atlanta Routes database before Data Wrangling, some columns </a:t>
            </a:r>
            <a:r>
              <a:rPr lang="en-US" altLang="en-US" dirty="0" smtClean="0">
                <a:latin typeface="Constantia" panose="02030602050306030303" pitchFamily="18" charset="0"/>
              </a:rPr>
              <a:t>are </a:t>
            </a:r>
            <a:r>
              <a:rPr lang="en-US" altLang="en-US" dirty="0">
                <a:latin typeface="Constantia" panose="02030602050306030303" pitchFamily="18" charset="0"/>
              </a:rPr>
              <a:t>not of </a:t>
            </a:r>
            <a:r>
              <a:rPr lang="en-US" altLang="en-US" dirty="0" smtClean="0">
                <a:latin typeface="Constantia" panose="02030602050306030303" pitchFamily="18" charset="0"/>
              </a:rPr>
              <a:t>use and removed.</a:t>
            </a:r>
          </a:p>
          <a:p>
            <a:pPr marL="457200" indent="-457200" eaLnBrk="1" hangingPunct="1">
              <a:buFont typeface="Wingdings" panose="05000000000000000000" pitchFamily="2" charset="2"/>
              <a:buChar char="v"/>
            </a:pPr>
            <a:endParaRPr lang="en-US" altLang="en-US" dirty="0" smtClean="0">
              <a:latin typeface="Constantia" panose="02030602050306030303" pitchFamily="18" charset="0"/>
            </a:endParaRPr>
          </a:p>
        </p:txBody>
      </p:sp>
      <p:sp>
        <p:nvSpPr>
          <p:cNvPr id="5" name="TextBox 4"/>
          <p:cNvSpPr txBox="1"/>
          <p:nvPr/>
        </p:nvSpPr>
        <p:spPr>
          <a:xfrm>
            <a:off x="2753005" y="1307506"/>
            <a:ext cx="6682811" cy="646331"/>
          </a:xfrm>
          <a:prstGeom prst="rect">
            <a:avLst/>
          </a:prstGeom>
          <a:noFill/>
        </p:spPr>
        <p:txBody>
          <a:bodyPr wrap="square" rtlCol="0">
            <a:spAutoFit/>
          </a:bodyPr>
          <a:lstStyle/>
          <a:p>
            <a:r>
              <a:rPr lang="en-US" dirty="0">
                <a:latin typeface="Constantia" panose="02030602050306030303" pitchFamily="18" charset="0"/>
              </a:rPr>
              <a:t>Cleanliness may be defined to be the emblem of purity of mind.</a:t>
            </a:r>
          </a:p>
          <a:p>
            <a:r>
              <a:rPr lang="en-US" dirty="0" smtClean="0">
                <a:latin typeface="Constantia" panose="02030602050306030303" pitchFamily="18" charset="0"/>
              </a:rPr>
              <a:t>- Joseph </a:t>
            </a:r>
            <a:r>
              <a:rPr lang="en-US" dirty="0">
                <a:latin typeface="Constantia" panose="02030602050306030303" pitchFamily="18" charset="0"/>
              </a:rPr>
              <a:t>Addison</a:t>
            </a:r>
          </a:p>
        </p:txBody>
      </p:sp>
    </p:spTree>
    <p:extLst>
      <p:ext uri="{BB962C8B-B14F-4D97-AF65-F5344CB8AC3E}">
        <p14:creationId xmlns:p14="http://schemas.microsoft.com/office/powerpoint/2010/main" val="95440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9745" y="533061"/>
            <a:ext cx="3849331" cy="458252"/>
          </a:xfrm>
        </p:spPr>
        <p:txBody>
          <a:bodyPr>
            <a:normAutofit fontScale="90000"/>
          </a:bodyPr>
          <a:lstStyle/>
          <a:p>
            <a:pPr algn="ctr"/>
            <a:r>
              <a:rPr lang="en-US" dirty="0" smtClean="0"/>
              <a:t>Data Wrangling</a:t>
            </a:r>
            <a:endParaRPr lang="en-US" dirty="0"/>
          </a:p>
        </p:txBody>
      </p:sp>
      <p:pic>
        <p:nvPicPr>
          <p:cNvPr id="4" name="Picture 3"/>
          <p:cNvPicPr>
            <a:picLocks noChangeAspect="1"/>
          </p:cNvPicPr>
          <p:nvPr/>
        </p:nvPicPr>
        <p:blipFill>
          <a:blip r:embed="rId2"/>
          <a:stretch>
            <a:fillRect/>
          </a:stretch>
        </p:blipFill>
        <p:spPr>
          <a:xfrm>
            <a:off x="1020640" y="3069245"/>
            <a:ext cx="5747629" cy="3075758"/>
          </a:xfrm>
          <a:prstGeom prst="rect">
            <a:avLst/>
          </a:prstGeom>
          <a:ln w="38100">
            <a:solidFill>
              <a:schemeClr val="accent2">
                <a:lumMod val="75000"/>
              </a:schemeClr>
            </a:solidFill>
            <a:prstDash val="lgDash"/>
          </a:ln>
        </p:spPr>
      </p:pic>
      <p:sp>
        <p:nvSpPr>
          <p:cNvPr id="5" name="TextBox 4"/>
          <p:cNvSpPr txBox="1"/>
          <p:nvPr/>
        </p:nvSpPr>
        <p:spPr>
          <a:xfrm>
            <a:off x="1176891" y="1803163"/>
            <a:ext cx="5435125" cy="923330"/>
          </a:xfrm>
          <a:prstGeom prst="rect">
            <a:avLst/>
          </a:prstGeom>
          <a:noFill/>
        </p:spPr>
        <p:txBody>
          <a:bodyPr wrap="square" rtlCol="0">
            <a:spAutoFit/>
          </a:bodyPr>
          <a:lstStyle/>
          <a:p>
            <a:r>
              <a:rPr lang="en-US" dirty="0" smtClean="0"/>
              <a:t>After cleaning and organizing the two datasets BTS and Atlanta_Routes, the next step was to consolidate them into a more efficient and useful dataset, denoted Trunk.</a:t>
            </a:r>
            <a:endParaRPr lang="en-US" dirty="0"/>
          </a:p>
        </p:txBody>
      </p:sp>
      <p:sp>
        <p:nvSpPr>
          <p:cNvPr id="6" name="TextBox 5"/>
          <p:cNvSpPr txBox="1"/>
          <p:nvPr/>
        </p:nvSpPr>
        <p:spPr>
          <a:xfrm>
            <a:off x="7135738" y="1333144"/>
            <a:ext cx="4486542" cy="4247317"/>
          </a:xfrm>
          <a:prstGeom prst="rect">
            <a:avLst/>
          </a:prstGeom>
          <a:noFill/>
        </p:spPr>
        <p:txBody>
          <a:bodyPr wrap="square" rtlCol="0">
            <a:spAutoFit/>
          </a:bodyPr>
          <a:lstStyle/>
          <a:p>
            <a:r>
              <a:rPr lang="en-US" dirty="0" smtClean="0"/>
              <a:t>Looking at the structure (</a:t>
            </a:r>
            <a:r>
              <a:rPr lang="en-US" dirty="0" err="1" smtClean="0"/>
              <a:t>str</a:t>
            </a:r>
            <a:r>
              <a:rPr lang="en-US" dirty="0" smtClean="0"/>
              <a:t>) of Trunk, we see that there are an array of columns removed and added before consolidation:</a:t>
            </a:r>
          </a:p>
          <a:p>
            <a:endParaRPr lang="en-US" dirty="0"/>
          </a:p>
          <a:p>
            <a:pPr marL="285750" indent="-285750">
              <a:buBlip>
                <a:blip r:embed="rId3"/>
              </a:buBlip>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YEAR and ORIGIN_CITY_NAME were variables available in both datasets, and thus redundant. The extra set of rows were removed.</a:t>
            </a:r>
          </a:p>
          <a:p>
            <a:pPr marL="285750" indent="-285750">
              <a:buFont typeface="Wingdings" panose="05000000000000000000" pitchFamily="2" charset="2"/>
              <a:buChar char="v"/>
            </a:pPr>
            <a:r>
              <a:rPr lang="en-US" dirty="0" smtClean="0"/>
              <a:t>Developed a sub-dataset that refines the collection to 6 points, collective, based on the six cities. The load factors of aircraft, averages based on the flights to the six </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31017832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4210</TotalTime>
  <Words>905</Words>
  <Application>Microsoft Office PowerPoint</Application>
  <PresentationFormat>Widescreen</PresentationFormat>
  <Paragraphs>61</Paragraphs>
  <Slides>14</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Cambria Math</vt:lpstr>
      <vt:lpstr>Constantia</vt:lpstr>
      <vt:lpstr>Trebuchet MS</vt:lpstr>
      <vt:lpstr>Tw Cen MT</vt:lpstr>
      <vt:lpstr>Wingdings</vt:lpstr>
      <vt:lpstr>Circuit</vt:lpstr>
      <vt:lpstr>Springboard data sciences certification program Capstone project </vt:lpstr>
      <vt:lpstr>Intro to M.e </vt:lpstr>
      <vt:lpstr>What’s all this about?</vt:lpstr>
      <vt:lpstr>Hartsfield-Jackson International Airport (ATL)</vt:lpstr>
      <vt:lpstr>What is the question?</vt:lpstr>
      <vt:lpstr>How We Do It</vt:lpstr>
      <vt:lpstr>The DataSets</vt:lpstr>
      <vt:lpstr>Data Wrangling</vt:lpstr>
      <vt:lpstr>Data Wrangling</vt:lpstr>
      <vt:lpstr>Statistical Analysis</vt:lpstr>
      <vt:lpstr>Machine Learning</vt:lpstr>
      <vt:lpstr>The analysis.</vt:lpstr>
      <vt:lpstr>Future work</vt:lpstr>
      <vt:lpstr>Acknowledgements </vt:lpstr>
    </vt:vector>
  </TitlesOfParts>
  <Company>Clark Atlanta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English, Michael</dc:creator>
  <cp:lastModifiedBy>English, Michael</cp:lastModifiedBy>
  <cp:revision>18</cp:revision>
  <dcterms:created xsi:type="dcterms:W3CDTF">2019-07-23T19:18:11Z</dcterms:created>
  <dcterms:modified xsi:type="dcterms:W3CDTF">2019-07-26T18:30:38Z</dcterms:modified>
</cp:coreProperties>
</file>