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onstanti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nstantia-bold.fntdata"/><Relationship Id="rId6" Type="http://schemas.openxmlformats.org/officeDocument/2006/relationships/slide" Target="slides/slide2.xml"/><Relationship Id="rId18" Type="http://schemas.openxmlformats.org/officeDocument/2006/relationships/font" Target="fonts/Constanti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www.transtats.bts.gov/airports.asp?pn=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0.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Twentieth Century"/>
              <a:buNone/>
            </a:pPr>
            <a:r>
              <a:rPr lang="en-US"/>
              <a:t>SPRINGBOARD DATA SCIENCES CERTIFICATION PROGRAM</a:t>
            </a:r>
            <a:br>
              <a:rPr lang="en-US"/>
            </a:br>
            <a:r>
              <a:rPr lang="en-US"/>
              <a:t>CAPSTONE PROJECT </a:t>
            </a:r>
            <a:endParaRPr/>
          </a:p>
        </p:txBody>
      </p:sp>
      <p:sp>
        <p:nvSpPr>
          <p:cNvPr id="235" name="Google Shape;235;p19"/>
          <p:cNvSpPr txBox="1"/>
          <p:nvPr>
            <p:ph idx="1" type="subTitle"/>
          </p:nvPr>
        </p:nvSpPr>
        <p:spPr>
          <a:xfrm>
            <a:off x="4920874" y="4082738"/>
            <a:ext cx="8791500" cy="165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2313"/>
              <a:buNone/>
            </a:pPr>
            <a:r>
              <a:rPr lang="en-US" sz="1850"/>
              <a:t>MICHAEL ENGLISH</a:t>
            </a:r>
            <a:endParaRPr/>
          </a:p>
          <a:p>
            <a:pPr indent="0" lvl="0" marL="0" rtl="0" algn="l">
              <a:lnSpc>
                <a:spcPct val="100000"/>
              </a:lnSpc>
              <a:spcBef>
                <a:spcPts val="1000"/>
              </a:spcBef>
              <a:spcAft>
                <a:spcPts val="0"/>
              </a:spcAft>
              <a:buClr>
                <a:schemeClr val="lt2"/>
              </a:buClr>
              <a:buSzPts val="2313"/>
              <a:buNone/>
            </a:pPr>
            <a:r>
              <a:t/>
            </a:r>
            <a:endParaRPr sz="18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1141413" y="618518"/>
            <a:ext cx="9905998" cy="25568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40"/>
              <a:buFont typeface="Twentieth Century"/>
              <a:buNone/>
            </a:pPr>
            <a:r>
              <a:rPr lang="en-US" sz="3240"/>
              <a:t>MACHINE LEARNING</a:t>
            </a:r>
            <a:endParaRPr sz="3240"/>
          </a:p>
        </p:txBody>
      </p:sp>
      <p:sp>
        <p:nvSpPr>
          <p:cNvPr id="302" name="Google Shape;302;p28"/>
          <p:cNvSpPr txBox="1"/>
          <p:nvPr/>
        </p:nvSpPr>
        <p:spPr>
          <a:xfrm>
            <a:off x="953550" y="1217775"/>
            <a:ext cx="5335800" cy="503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wentieth Century"/>
              <a:buChar char="❖"/>
            </a:pPr>
            <a:r>
              <a:rPr lang="en-US" sz="1800">
                <a:solidFill>
                  <a:srgbClr val="FFFFFF"/>
                </a:solidFill>
                <a:latin typeface="Twentieth Century"/>
                <a:ea typeface="Twentieth Century"/>
                <a:cs typeface="Twentieth Century"/>
                <a:sym typeface="Twentieth Century"/>
              </a:rPr>
              <a:t>In order to provide a more detailed analysis, Machine Learning is incorporated, in which the system conduct analyses based on different regression models or clustering models dictated to it. The exploratory data analysis showed that the number of passengers is related to the number of flights and load capacity available for the given flights.</a:t>
            </a:r>
            <a:endParaRPr sz="18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Twentieth Century"/>
              <a:ea typeface="Twentieth Century"/>
              <a:cs typeface="Twentieth Century"/>
              <a:sym typeface="Twentieth Century"/>
            </a:endParaRPr>
          </a:p>
          <a:p>
            <a:pPr indent="-342900" lvl="0" marL="457200" rtl="0" algn="l">
              <a:spcBef>
                <a:spcPts val="0"/>
              </a:spcBef>
              <a:spcAft>
                <a:spcPts val="0"/>
              </a:spcAft>
              <a:buClr>
                <a:srgbClr val="FFFFFF"/>
              </a:buClr>
              <a:buSzPts val="1800"/>
              <a:buFont typeface="Twentieth Century"/>
              <a:buChar char="❖"/>
            </a:pPr>
            <a:r>
              <a:rPr lang="en-US" sz="1800">
                <a:solidFill>
                  <a:srgbClr val="FFFFFF"/>
                </a:solidFill>
                <a:latin typeface="Twentieth Century"/>
                <a:ea typeface="Twentieth Century"/>
                <a:cs typeface="Twentieth Century"/>
                <a:sym typeface="Twentieth Century"/>
              </a:rPr>
              <a:t>Performed a linear regression analysis with LOAD_CAPACITY and Dest (Destination) as the independent variables and PASS_DAY as the dependent variable. Dest, when constructed, had a data type of factor, which was be changed to numeric for use in the regression model:</a:t>
            </a:r>
            <a:endParaRPr sz="1800">
              <a:solidFill>
                <a:srgbClr val="FFFFFF"/>
              </a:solidFill>
              <a:latin typeface="Twentieth Century"/>
              <a:ea typeface="Twentieth Century"/>
              <a:cs typeface="Twentieth Century"/>
              <a:sym typeface="Twentieth Century"/>
            </a:endParaRPr>
          </a:p>
        </p:txBody>
      </p:sp>
      <p:pic>
        <p:nvPicPr>
          <p:cNvPr id="303" name="Google Shape;303;p28"/>
          <p:cNvPicPr preferRelativeResize="0"/>
          <p:nvPr/>
        </p:nvPicPr>
        <p:blipFill>
          <a:blip r:embed="rId3">
            <a:alphaModFix/>
          </a:blip>
          <a:stretch>
            <a:fillRect/>
          </a:stretch>
        </p:blipFill>
        <p:spPr>
          <a:xfrm>
            <a:off x="6209250" y="1778600"/>
            <a:ext cx="5241324" cy="273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1141413" y="618518"/>
            <a:ext cx="9905998" cy="33209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40"/>
              <a:buFont typeface="Twentieth Century"/>
              <a:buNone/>
            </a:pPr>
            <a:r>
              <a:rPr lang="en-US" sz="3240"/>
              <a:t>THE ANALYSIS.</a:t>
            </a:r>
            <a:endParaRPr sz="3240"/>
          </a:p>
        </p:txBody>
      </p:sp>
      <p:sp>
        <p:nvSpPr>
          <p:cNvPr id="309" name="Google Shape;309;p29"/>
          <p:cNvSpPr txBox="1"/>
          <p:nvPr/>
        </p:nvSpPr>
        <p:spPr>
          <a:xfrm>
            <a:off x="1217775" y="1378000"/>
            <a:ext cx="9829500" cy="4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FFFFFF"/>
                </a:solidFill>
                <a:latin typeface="Twentieth Century"/>
                <a:ea typeface="Twentieth Century"/>
                <a:cs typeface="Twentieth Century"/>
                <a:sym typeface="Twentieth Century"/>
              </a:rPr>
              <a:t>1. p-value, which displays the significance of the model compared to a null model, which is usually a model that displays averages of the dependent variable. It is a matter of laying down a baseline for accuracy of the model. The lower the p-value (ranging from 0 to 1), the more likely the model is more accurate at approximation than the null model, and the null model can be thrown out. Because the p-value is less than 0.05 (and even 0.01 for this regression, being 2.2e-16), the null model can be thrown out and it is concluded that this model is more accurate than the baseline.</a:t>
            </a:r>
            <a:endParaRPr sz="18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US" sz="1800">
                <a:solidFill>
                  <a:srgbClr val="FFFFFF"/>
                </a:solidFill>
                <a:latin typeface="Twentieth Century"/>
                <a:ea typeface="Twentieth Century"/>
                <a:cs typeface="Twentieth Century"/>
                <a:sym typeface="Twentieth Century"/>
              </a:rPr>
              <a:t>2. R^2- value, which determines how closeâ the data points are to the regression (or best-fit) line. The values range from 0 to 1, with values closer to 1 indicating that the data points are âcloserâ and more tightly correlated to the regression line. In laymanâs terms, the closer the value is to 1, the better approximation of the data points the predictive model will give. If it is closer to 0, then the independent variable may need to be changed as it does not provide enough context or influence on the dependent variable and is thus not useful for the model.</a:t>
            </a:r>
            <a:endParaRPr sz="18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US" sz="1800">
                <a:solidFill>
                  <a:srgbClr val="FFFFFF"/>
                </a:solidFill>
                <a:latin typeface="Twentieth Century"/>
                <a:ea typeface="Twentieth Century"/>
                <a:cs typeface="Twentieth Century"/>
                <a:sym typeface="Twentieth Century"/>
              </a:rPr>
              <a:t>Here, the R^2 value is 0.5001. This is indicative of the values being moderately close to the line, as 0.5 is evenly between 0 and 1. This alsomeans that there is definitely another more refined choice for the best-fit line. With more testing and incorporating more observations, the results will be closer to the regression line.</a:t>
            </a:r>
            <a:endParaRPr sz="18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FUTURE WORK</a:t>
            </a:r>
            <a:endParaRPr/>
          </a:p>
        </p:txBody>
      </p:sp>
      <p:sp>
        <p:nvSpPr>
          <p:cNvPr id="315" name="Google Shape;315;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Font typeface="Noto Sans Symbols"/>
              <a:buChar char="❖"/>
            </a:pPr>
            <a:r>
              <a:rPr lang="en-US">
                <a:latin typeface="Constantia"/>
                <a:ea typeface="Constantia"/>
                <a:cs typeface="Constantia"/>
                <a:sym typeface="Constantia"/>
              </a:rPr>
              <a:t>In the future, the linear regression model will be expanded to consider additional independent variables. </a:t>
            </a:r>
            <a:endParaRPr>
              <a:latin typeface="Constantia"/>
              <a:ea typeface="Constantia"/>
              <a:cs typeface="Constantia"/>
              <a:sym typeface="Constantia"/>
            </a:endParaRPr>
          </a:p>
          <a:p>
            <a:pPr indent="-228600" lvl="0" marL="228600" rtl="0" algn="l">
              <a:lnSpc>
                <a:spcPct val="120000"/>
              </a:lnSpc>
              <a:spcBef>
                <a:spcPts val="0"/>
              </a:spcBef>
              <a:spcAft>
                <a:spcPts val="0"/>
              </a:spcAft>
              <a:buClr>
                <a:schemeClr val="lt1"/>
              </a:buClr>
              <a:buSzPts val="3000"/>
              <a:buFont typeface="Noto Sans Symbols"/>
              <a:buChar char="❖"/>
            </a:pPr>
            <a:r>
              <a:rPr lang="en-US">
                <a:latin typeface="Constantia"/>
                <a:ea typeface="Constantia"/>
                <a:cs typeface="Constantia"/>
                <a:sym typeface="Constantia"/>
              </a:rPr>
              <a:t>Also, the expansion of the data points will allow for a more detailed analysis. The point of approximating “congestion” in different systems such as the airport and overcrowding will be considered.</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ACKNOWLEDGEMENTS	</a:t>
            </a:r>
            <a:endParaRPr/>
          </a:p>
        </p:txBody>
      </p:sp>
      <p:sp>
        <p:nvSpPr>
          <p:cNvPr id="321" name="Google Shape;321;p3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lt1"/>
              </a:buClr>
              <a:buSzPts val="3000"/>
              <a:buFont typeface="Noto Sans Symbols"/>
              <a:buChar char="❖"/>
            </a:pPr>
            <a:r>
              <a:rPr lang="en-US">
                <a:latin typeface="Constantia"/>
                <a:ea typeface="Constantia"/>
                <a:cs typeface="Constantia"/>
                <a:sym typeface="Constantia"/>
              </a:rPr>
              <a:t>I would like to acknowledge my Springboard mentor, Dr. Goran Milonavanović, my faculty mentor, Dr. Torina Lewis for their expressed support, and the HBCU-UP Implementation Program.</a:t>
            </a:r>
            <a:endParaRPr/>
          </a:p>
          <a:p>
            <a:pPr indent="-38100" lvl="0" marL="228600" rtl="0" algn="just">
              <a:lnSpc>
                <a:spcPct val="120000"/>
              </a:lnSpc>
              <a:spcBef>
                <a:spcPts val="1000"/>
              </a:spcBef>
              <a:spcAft>
                <a:spcPts val="0"/>
              </a:spcAft>
              <a:buClr>
                <a:schemeClr val="lt1"/>
              </a:buClr>
              <a:buSzPts val="3000"/>
              <a:buFont typeface="Noto Sans Symbols"/>
              <a:buNone/>
            </a:pPr>
            <a:r>
              <a:t/>
            </a:r>
            <a:endParaRPr>
              <a:latin typeface="Constantia"/>
              <a:ea typeface="Constantia"/>
              <a:cs typeface="Constantia"/>
              <a:sym typeface="Constantia"/>
            </a:endParaRPr>
          </a:p>
          <a:p>
            <a:pPr indent="-228600" lvl="0" marL="228600" rtl="0" algn="just">
              <a:lnSpc>
                <a:spcPct val="120000"/>
              </a:lnSpc>
              <a:spcBef>
                <a:spcPts val="1000"/>
              </a:spcBef>
              <a:spcAft>
                <a:spcPts val="0"/>
              </a:spcAft>
              <a:buClr>
                <a:schemeClr val="lt1"/>
              </a:buClr>
              <a:buSzPts val="3000"/>
              <a:buFont typeface="Noto Sans Symbols"/>
              <a:buChar char="❖"/>
            </a:pPr>
            <a:r>
              <a:rPr lang="en-US">
                <a:latin typeface="Constantia"/>
                <a:ea typeface="Constantia"/>
                <a:cs typeface="Constantia"/>
                <a:sym typeface="Constantia"/>
              </a:rPr>
              <a:t>This research opportunity was sponsored by the National Science Foundation, award numbers  1700408 and 1818682.</a:t>
            </a:r>
            <a:endParaRPr/>
          </a:p>
          <a:p>
            <a:pPr indent="0" lvl="0" marL="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INTRO TO M.E	</a:t>
            </a:r>
            <a:endParaRPr/>
          </a:p>
        </p:txBody>
      </p:sp>
      <p:sp>
        <p:nvSpPr>
          <p:cNvPr id="241" name="Google Shape;241;p20"/>
          <p:cNvSpPr txBox="1"/>
          <p:nvPr>
            <p:ph idx="1" type="body"/>
          </p:nvPr>
        </p:nvSpPr>
        <p:spPr>
          <a:xfrm>
            <a:off x="1141413" y="2249487"/>
            <a:ext cx="3640900"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Michael English</a:t>
            </a:r>
            <a:endParaRPr/>
          </a:p>
          <a:p>
            <a:pPr indent="-228600" lvl="0" marL="228600" rtl="0" algn="l">
              <a:lnSpc>
                <a:spcPct val="120000"/>
              </a:lnSpc>
              <a:spcBef>
                <a:spcPts val="1000"/>
              </a:spcBef>
              <a:spcAft>
                <a:spcPts val="0"/>
              </a:spcAft>
              <a:buClr>
                <a:schemeClr val="lt1"/>
              </a:buClr>
              <a:buSzPts val="3000"/>
              <a:buChar char="•"/>
            </a:pPr>
            <a:r>
              <a:rPr lang="en-US"/>
              <a:t>Double Major in Mathematics and Music</a:t>
            </a:r>
            <a:endParaRPr/>
          </a:p>
          <a:p>
            <a:pPr indent="-228600" lvl="0" marL="228600" rtl="0" algn="l">
              <a:lnSpc>
                <a:spcPct val="120000"/>
              </a:lnSpc>
              <a:spcBef>
                <a:spcPts val="1000"/>
              </a:spcBef>
              <a:spcAft>
                <a:spcPts val="0"/>
              </a:spcAft>
              <a:buClr>
                <a:schemeClr val="lt1"/>
              </a:buClr>
              <a:buSzPts val="3000"/>
              <a:buChar char="•"/>
            </a:pPr>
            <a:r>
              <a:rPr lang="en-US"/>
              <a:t>Student Researcher</a:t>
            </a:r>
            <a:endParaRPr/>
          </a:p>
          <a:p>
            <a:pPr indent="-228600" lvl="0" marL="228600" rtl="0" algn="l">
              <a:lnSpc>
                <a:spcPct val="120000"/>
              </a:lnSpc>
              <a:spcBef>
                <a:spcPts val="1000"/>
              </a:spcBef>
              <a:spcAft>
                <a:spcPts val="0"/>
              </a:spcAft>
              <a:buClr>
                <a:schemeClr val="lt1"/>
              </a:buClr>
              <a:buSzPts val="3000"/>
              <a:buChar char="•"/>
            </a:pPr>
            <a:r>
              <a:rPr lang="en-US"/>
              <a:t>Violinist/Violist</a:t>
            </a:r>
            <a:endParaRPr/>
          </a:p>
        </p:txBody>
      </p:sp>
      <p:pic>
        <p:nvPicPr>
          <p:cNvPr id="242" name="Google Shape;242;p20"/>
          <p:cNvPicPr preferRelativeResize="0"/>
          <p:nvPr/>
        </p:nvPicPr>
        <p:blipFill rotWithShape="1">
          <a:blip r:embed="rId3">
            <a:alphaModFix/>
          </a:blip>
          <a:srcRect b="0" l="0" r="0" t="0"/>
          <a:stretch/>
        </p:blipFill>
        <p:spPr>
          <a:xfrm>
            <a:off x="6094411" y="618518"/>
            <a:ext cx="4953000" cy="574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1047717" y="336502"/>
            <a:ext cx="9905998" cy="46733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40"/>
              <a:buFont typeface="Twentieth Century"/>
              <a:buNone/>
            </a:pPr>
            <a:r>
              <a:rPr lang="en-US" sz="3240"/>
              <a:t>WHAT’S ALL THIS ABOUT?</a:t>
            </a:r>
            <a:endParaRPr sz="3240"/>
          </a:p>
        </p:txBody>
      </p:sp>
      <p:pic>
        <p:nvPicPr>
          <p:cNvPr id="248" name="Google Shape;248;p21"/>
          <p:cNvPicPr preferRelativeResize="0"/>
          <p:nvPr/>
        </p:nvPicPr>
        <p:blipFill rotWithShape="1">
          <a:blip r:embed="rId3">
            <a:alphaModFix/>
          </a:blip>
          <a:srcRect b="0" l="0" r="0" t="0"/>
          <a:stretch/>
        </p:blipFill>
        <p:spPr>
          <a:xfrm>
            <a:off x="1047717" y="948690"/>
            <a:ext cx="10067544" cy="56629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159791" y="218550"/>
            <a:ext cx="9905998" cy="56910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520"/>
              <a:buFont typeface="Twentieth Century"/>
              <a:buNone/>
            </a:pPr>
            <a:r>
              <a:rPr lang="en-US" sz="2520"/>
              <a:t>HARTSFIELD-JACKSON</a:t>
            </a:r>
            <a:r>
              <a:rPr lang="en-US" sz="3240"/>
              <a:t> INTERNATIONAL AIRPORT (ATL)</a:t>
            </a:r>
            <a:endParaRPr sz="3240"/>
          </a:p>
        </p:txBody>
      </p:sp>
      <p:pic>
        <p:nvPicPr>
          <p:cNvPr id="254" name="Google Shape;254;p22"/>
          <p:cNvPicPr preferRelativeResize="0"/>
          <p:nvPr/>
        </p:nvPicPr>
        <p:blipFill rotWithShape="1">
          <a:blip r:embed="rId3">
            <a:alphaModFix/>
          </a:blip>
          <a:srcRect b="0" l="0" r="0" t="0"/>
          <a:stretch/>
        </p:blipFill>
        <p:spPr>
          <a:xfrm>
            <a:off x="806632" y="1002848"/>
            <a:ext cx="10630423" cy="5187640"/>
          </a:xfrm>
          <a:prstGeom prst="rect">
            <a:avLst/>
          </a:prstGeom>
          <a:noFill/>
          <a:ln>
            <a:noFill/>
          </a:ln>
        </p:spPr>
      </p:pic>
      <p:sp>
        <p:nvSpPr>
          <p:cNvPr id="255" name="Google Shape;255;p22"/>
          <p:cNvSpPr txBox="1"/>
          <p:nvPr/>
        </p:nvSpPr>
        <p:spPr>
          <a:xfrm>
            <a:off x="3010160" y="6310249"/>
            <a:ext cx="55138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Source: </a:t>
            </a:r>
            <a:r>
              <a:rPr b="0" i="0" lang="en-US" sz="1800" u="sng" cap="none" strike="noStrike">
                <a:solidFill>
                  <a:schemeClr val="lt1"/>
                </a:solidFill>
                <a:latin typeface="Twentieth Century"/>
                <a:ea typeface="Twentieth Century"/>
                <a:cs typeface="Twentieth Century"/>
                <a:sym typeface="Twentieth Century"/>
                <a:hlinkClick r:id="rId4"/>
              </a:rPr>
              <a:t>https://www.transtats.bts.gov/airports.asp?pn=1</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WHAT IS THE QUESTION?</a:t>
            </a:r>
            <a:endParaRPr/>
          </a:p>
        </p:txBody>
      </p:sp>
      <p:sp>
        <p:nvSpPr>
          <p:cNvPr id="261" name="Google Shape;261;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99"/>
              <a:buFont typeface="Noto Sans Symbols"/>
              <a:buChar char="❖"/>
            </a:pPr>
            <a:r>
              <a:rPr lang="en-US" sz="1679">
                <a:latin typeface="Constantia"/>
                <a:ea typeface="Constantia"/>
                <a:cs typeface="Constantia"/>
                <a:sym typeface="Constantia"/>
              </a:rPr>
              <a:t>More consumers utilize air travel than before to fly around the world.  Record inbound and outbound flights at Hartsfield-Jackson International Airport (ATL) have lead to ATL consistently being named the world's busiest airport. Since the concentration of people is dense at ATL  there is potential to study the social and fiscal trends associated with the steady increasing flow of people through checkpoints. Online resources collect various consumer and aviation data that can be organized to illuminate the notion of using flight routes to determine highly populated times and days at ATL. </a:t>
            </a:r>
            <a:endParaRPr sz="1679">
              <a:latin typeface="Constantia"/>
              <a:ea typeface="Constantia"/>
              <a:cs typeface="Constantia"/>
              <a:sym typeface="Constantia"/>
            </a:endParaRPr>
          </a:p>
          <a:p>
            <a:pPr indent="-228600" lvl="0" marL="228600" rtl="0" algn="l">
              <a:lnSpc>
                <a:spcPct val="100000"/>
              </a:lnSpc>
              <a:spcBef>
                <a:spcPts val="1000"/>
              </a:spcBef>
              <a:spcAft>
                <a:spcPts val="0"/>
              </a:spcAft>
              <a:buClr>
                <a:schemeClr val="lt1"/>
              </a:buClr>
              <a:buSzPts val="2099"/>
              <a:buFont typeface="Noto Sans Symbols"/>
              <a:buChar char="❖"/>
            </a:pPr>
            <a:r>
              <a:rPr lang="en-US" sz="1679">
                <a:latin typeface="Constantia"/>
                <a:ea typeface="Constantia"/>
                <a:cs typeface="Constantia"/>
                <a:sym typeface="Constantia"/>
              </a:rPr>
              <a:t>  This research will utilize various data sets that include passenger throughput, maximum number of passengers per flight, aircraft load data, and popular flight routes from Atlanta to predict the population of passengers in the airport.  Results from this research determine when ATL is overcrowded through the comparison of passengers enplaning that are traveling to the six most populous flight routes from Atlanta: Fort Lauderdale, FL; Orlando, FL; Tampa, FL; New York, NY; Los Angeles, CA; and Boston, MA. </a:t>
            </a:r>
            <a:endParaRPr/>
          </a:p>
          <a:p>
            <a:pPr indent="-95250" lvl="0" marL="228600" rtl="0" algn="l">
              <a:lnSpc>
                <a:spcPct val="100000"/>
              </a:lnSpc>
              <a:spcBef>
                <a:spcPts val="1000"/>
              </a:spcBef>
              <a:spcAft>
                <a:spcPts val="0"/>
              </a:spcAft>
              <a:buClr>
                <a:schemeClr val="lt1"/>
              </a:buClr>
              <a:buSzPts val="2100"/>
              <a:buNone/>
            </a:pPr>
            <a:r>
              <a:t/>
            </a:r>
            <a:endParaRPr sz="167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HOW WE DO IT</a:t>
            </a:r>
            <a:endParaRPr/>
          </a:p>
        </p:txBody>
      </p:sp>
      <p:sp>
        <p:nvSpPr>
          <p:cNvPr id="267" name="Google Shape;267;p24"/>
          <p:cNvSpPr txBox="1"/>
          <p:nvPr>
            <p:ph idx="1" type="body"/>
          </p:nvPr>
        </p:nvSpPr>
        <p:spPr>
          <a:xfrm>
            <a:off x="1141412" y="2249487"/>
            <a:ext cx="10288587"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lt1"/>
              </a:buClr>
              <a:buSzPts val="3000"/>
              <a:buChar char="•"/>
            </a:pPr>
            <a:r>
              <a:rPr lang="en-US"/>
              <a:t>Data Wrangling :: Cleaning and Organizing Data for Efficient Use</a:t>
            </a:r>
            <a:endParaRPr/>
          </a:p>
          <a:p>
            <a:pPr indent="-228600" lvl="0" marL="228600" rtl="0" algn="l">
              <a:lnSpc>
                <a:spcPct val="110000"/>
              </a:lnSpc>
              <a:spcBef>
                <a:spcPts val="1000"/>
              </a:spcBef>
              <a:spcAft>
                <a:spcPts val="0"/>
              </a:spcAft>
              <a:buClr>
                <a:schemeClr val="lt1"/>
              </a:buClr>
              <a:buSzPts val="3000"/>
              <a:buChar char="•"/>
            </a:pPr>
            <a:r>
              <a:rPr lang="en-US"/>
              <a:t>Exploratory Data Analysis :: After Cleaning, a comprehensive analysis of the data and structure</a:t>
            </a:r>
            <a:endParaRPr/>
          </a:p>
          <a:p>
            <a:pPr indent="-228600" lvl="0" marL="228600" rtl="0" algn="l">
              <a:lnSpc>
                <a:spcPct val="110000"/>
              </a:lnSpc>
              <a:spcBef>
                <a:spcPts val="1000"/>
              </a:spcBef>
              <a:spcAft>
                <a:spcPts val="0"/>
              </a:spcAft>
              <a:buClr>
                <a:schemeClr val="lt1"/>
              </a:buClr>
              <a:buSzPts val="3000"/>
              <a:buChar char="•"/>
            </a:pPr>
            <a:r>
              <a:rPr lang="en-US"/>
              <a:t>Statistical Analysis and Data Visualization :: Visual charts, plots, and graphs which allow for statistical inference.</a:t>
            </a:r>
            <a:endParaRPr/>
          </a:p>
          <a:p>
            <a:pPr indent="-228600" lvl="0" marL="228600" rtl="0" algn="l">
              <a:lnSpc>
                <a:spcPct val="110000"/>
              </a:lnSpc>
              <a:spcBef>
                <a:spcPts val="1000"/>
              </a:spcBef>
              <a:spcAft>
                <a:spcPts val="0"/>
              </a:spcAft>
              <a:buClr>
                <a:schemeClr val="lt1"/>
              </a:buClr>
              <a:buSzPts val="3000"/>
              <a:buChar char="•"/>
            </a:pPr>
            <a:r>
              <a:rPr lang="en-US"/>
              <a:t>Machine Learning :: Applying regression models to datasets to determine actively “predict” what is happening, mathematically</a:t>
            </a:r>
            <a:endParaRPr/>
          </a:p>
          <a:p>
            <a:pPr indent="-38100" lvl="0" marL="228600" rtl="0" algn="l">
              <a:lnSpc>
                <a:spcPct val="110000"/>
              </a:lnSpc>
              <a:spcBef>
                <a:spcPts val="1000"/>
              </a:spcBef>
              <a:spcAft>
                <a:spcPts val="0"/>
              </a:spcAft>
              <a:buClr>
                <a:schemeClr val="lt1"/>
              </a:buClr>
              <a:buSzPts val="3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1141412" y="518157"/>
            <a:ext cx="3892061" cy="71962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THE DATASETS</a:t>
            </a:r>
            <a:endParaRPr/>
          </a:p>
        </p:txBody>
      </p:sp>
      <p:sp>
        <p:nvSpPr>
          <p:cNvPr id="273" name="Google Shape;273;p25"/>
          <p:cNvSpPr txBox="1"/>
          <p:nvPr>
            <p:ph idx="1" type="body"/>
          </p:nvPr>
        </p:nvSpPr>
        <p:spPr>
          <a:xfrm>
            <a:off x="880217" y="1789658"/>
            <a:ext cx="4828479" cy="466492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325"/>
              <a:buNone/>
            </a:pPr>
            <a:r>
              <a:rPr lang="en-US" sz="1860">
                <a:latin typeface="Constantia"/>
                <a:ea typeface="Constantia"/>
                <a:cs typeface="Constantia"/>
                <a:sym typeface="Constantia"/>
              </a:rPr>
              <a:t>To develop a model for predicting the population at Hartsfield-Jackson Airport (ATL) on a particular day, specific information is retrieved and merged from a list of publicly available databases.</a:t>
            </a:r>
            <a:endParaRPr/>
          </a:p>
          <a:p>
            <a:pPr indent="-80962" lvl="0" marL="228600" rtl="0" algn="just">
              <a:lnSpc>
                <a:spcPct val="100000"/>
              </a:lnSpc>
              <a:spcBef>
                <a:spcPts val="1000"/>
              </a:spcBef>
              <a:spcAft>
                <a:spcPts val="0"/>
              </a:spcAft>
              <a:buClr>
                <a:schemeClr val="lt1"/>
              </a:buClr>
              <a:buSzPts val="2325"/>
              <a:buNone/>
            </a:pPr>
            <a:r>
              <a:t/>
            </a:r>
            <a:endParaRPr sz="1860">
              <a:latin typeface="Constantia"/>
              <a:ea typeface="Constantia"/>
              <a:cs typeface="Constantia"/>
              <a:sym typeface="Constantia"/>
            </a:endParaRPr>
          </a:p>
          <a:p>
            <a:pPr indent="-457200" lvl="0" marL="457200" rtl="0" algn="l">
              <a:lnSpc>
                <a:spcPct val="100000"/>
              </a:lnSpc>
              <a:spcBef>
                <a:spcPts val="1000"/>
              </a:spcBef>
              <a:spcAft>
                <a:spcPts val="0"/>
              </a:spcAft>
              <a:buClr>
                <a:schemeClr val="lt1"/>
              </a:buClr>
              <a:buSzPts val="2325"/>
              <a:buFont typeface="Noto Sans Symbols"/>
              <a:buChar char="❖"/>
            </a:pPr>
            <a:r>
              <a:rPr lang="en-US" sz="1860">
                <a:latin typeface="Constantia"/>
                <a:ea typeface="Constantia"/>
                <a:cs typeface="Constantia"/>
                <a:sym typeface="Constantia"/>
              </a:rPr>
              <a:t>Atlanta Routes Database [1]: In this database, the total number of passengers that enplaned in ATL in March 2019 are listed.</a:t>
            </a:r>
            <a:endParaRPr/>
          </a:p>
          <a:p>
            <a:pPr indent="-457200" lvl="0" marL="457200" rtl="0" algn="l">
              <a:lnSpc>
                <a:spcPct val="100000"/>
              </a:lnSpc>
              <a:spcBef>
                <a:spcPts val="1000"/>
              </a:spcBef>
              <a:spcAft>
                <a:spcPts val="0"/>
              </a:spcAft>
              <a:buClr>
                <a:schemeClr val="lt1"/>
              </a:buClr>
              <a:buSzPts val="2325"/>
              <a:buFont typeface="Noto Sans Symbols"/>
              <a:buChar char="❖"/>
            </a:pPr>
            <a:r>
              <a:rPr lang="en-US" sz="1860">
                <a:latin typeface="Constantia"/>
                <a:ea typeface="Constantia"/>
                <a:cs typeface="Constantia"/>
                <a:sym typeface="Constantia"/>
              </a:rPr>
              <a:t>BTS Database [2]: This database provides information regarding all flights enplaning at ATL for the month of March in 2019. </a:t>
            </a:r>
            <a:endParaRPr/>
          </a:p>
          <a:p>
            <a:pPr indent="-80962" lvl="0" marL="228600" rtl="0" algn="l">
              <a:lnSpc>
                <a:spcPct val="100000"/>
              </a:lnSpc>
              <a:spcBef>
                <a:spcPts val="1000"/>
              </a:spcBef>
              <a:spcAft>
                <a:spcPts val="0"/>
              </a:spcAft>
              <a:buClr>
                <a:schemeClr val="lt1"/>
              </a:buClr>
              <a:buSzPts val="2325"/>
              <a:buNone/>
            </a:pPr>
            <a:r>
              <a:t/>
            </a:r>
            <a:endParaRPr sz="1860"/>
          </a:p>
        </p:txBody>
      </p:sp>
      <p:pic>
        <p:nvPicPr>
          <p:cNvPr id="274" name="Google Shape;274;p25"/>
          <p:cNvPicPr preferRelativeResize="0"/>
          <p:nvPr/>
        </p:nvPicPr>
        <p:blipFill rotWithShape="1">
          <a:blip r:embed="rId3">
            <a:alphaModFix/>
          </a:blip>
          <a:srcRect b="0" l="0" r="0" t="0"/>
          <a:stretch/>
        </p:blipFill>
        <p:spPr>
          <a:xfrm>
            <a:off x="6943844" y="3744193"/>
            <a:ext cx="4669890" cy="2665359"/>
          </a:xfrm>
          <a:prstGeom prst="rect">
            <a:avLst/>
          </a:prstGeom>
          <a:noFill/>
          <a:ln>
            <a:noFill/>
          </a:ln>
        </p:spPr>
      </p:pic>
      <p:pic>
        <p:nvPicPr>
          <p:cNvPr id="275" name="Google Shape;275;p25"/>
          <p:cNvPicPr preferRelativeResize="0"/>
          <p:nvPr/>
        </p:nvPicPr>
        <p:blipFill rotWithShape="1">
          <a:blip r:embed="rId4">
            <a:alphaModFix/>
          </a:blip>
          <a:srcRect b="0" l="0" r="0" t="0"/>
          <a:stretch/>
        </p:blipFill>
        <p:spPr>
          <a:xfrm>
            <a:off x="8020057" y="104514"/>
            <a:ext cx="2596470" cy="3226036"/>
          </a:xfrm>
          <a:prstGeom prst="rect">
            <a:avLst/>
          </a:prstGeom>
          <a:noFill/>
          <a:ln>
            <a:noFill/>
          </a:ln>
        </p:spPr>
      </p:pic>
      <p:sp>
        <p:nvSpPr>
          <p:cNvPr id="276" name="Google Shape;276;p25"/>
          <p:cNvSpPr txBox="1"/>
          <p:nvPr/>
        </p:nvSpPr>
        <p:spPr>
          <a:xfrm>
            <a:off x="9089885" y="3329827"/>
            <a:ext cx="4568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[1]</a:t>
            </a:r>
            <a:endParaRPr sz="1800">
              <a:solidFill>
                <a:schemeClr val="lt1"/>
              </a:solidFill>
              <a:latin typeface="Twentieth Century"/>
              <a:ea typeface="Twentieth Century"/>
              <a:cs typeface="Twentieth Century"/>
              <a:sym typeface="Twentieth Century"/>
            </a:endParaRPr>
          </a:p>
        </p:txBody>
      </p:sp>
      <p:sp>
        <p:nvSpPr>
          <p:cNvPr id="277" name="Google Shape;277;p25"/>
          <p:cNvSpPr txBox="1"/>
          <p:nvPr/>
        </p:nvSpPr>
        <p:spPr>
          <a:xfrm>
            <a:off x="9044303" y="6454586"/>
            <a:ext cx="5023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nstantia"/>
                <a:ea typeface="Constantia"/>
                <a:cs typeface="Constantia"/>
                <a:sym typeface="Constantia"/>
              </a:rPr>
              <a:t>[2]</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4169745" y="533061"/>
            <a:ext cx="3849331" cy="45825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40"/>
              <a:buFont typeface="Twentieth Century"/>
              <a:buNone/>
            </a:pPr>
            <a:r>
              <a:rPr lang="en-US" sz="3240"/>
              <a:t>DATA WRANGLING</a:t>
            </a:r>
            <a:endParaRPr sz="3240"/>
          </a:p>
        </p:txBody>
      </p:sp>
      <p:sp>
        <p:nvSpPr>
          <p:cNvPr id="283" name="Google Shape;283;p26"/>
          <p:cNvSpPr txBox="1"/>
          <p:nvPr/>
        </p:nvSpPr>
        <p:spPr>
          <a:xfrm>
            <a:off x="1176891" y="1803163"/>
            <a:ext cx="543512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4" name="Google Shape;284;p26"/>
          <p:cNvSpPr txBox="1"/>
          <p:nvPr/>
        </p:nvSpPr>
        <p:spPr>
          <a:xfrm>
            <a:off x="1651200" y="991325"/>
            <a:ext cx="8789400" cy="292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sz="1800">
                <a:solidFill>
                  <a:schemeClr val="lt1"/>
                </a:solidFill>
                <a:latin typeface="Constantia"/>
                <a:ea typeface="Constantia"/>
                <a:cs typeface="Constantia"/>
                <a:sym typeface="Constantia"/>
              </a:rPr>
              <a:t>Cleanliness may be defined to be the emblem of purity of mind.</a:t>
            </a:r>
            <a:endParaRPr/>
          </a:p>
          <a:p>
            <a:pPr indent="0" lvl="0" marL="0" rtl="0" algn="l">
              <a:spcBef>
                <a:spcPts val="0"/>
              </a:spcBef>
              <a:spcAft>
                <a:spcPts val="0"/>
              </a:spcAft>
              <a:buClr>
                <a:srgbClr val="000000"/>
              </a:buClr>
              <a:buFont typeface="Arial"/>
              <a:buNone/>
            </a:pPr>
            <a:r>
              <a:rPr lang="en-US" sz="1800">
                <a:solidFill>
                  <a:schemeClr val="lt1"/>
                </a:solidFill>
                <a:latin typeface="Constantia"/>
                <a:ea typeface="Constantia"/>
                <a:cs typeface="Constantia"/>
                <a:sym typeface="Constantia"/>
              </a:rPr>
              <a:t>- Joseph Addison</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Looking at the structure (str) of BTS, we see that there are an array of columns removed and added:</a:t>
            </a:r>
            <a:endParaRPr/>
          </a:p>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Twentieth Century"/>
                <a:ea typeface="Twentieth Century"/>
                <a:cs typeface="Twentieth Century"/>
                <a:sym typeface="Twentieth Century"/>
              </a:rPr>
              <a:t>YEAR and ORIGIN_CITY_NAME were variables available in both datasets, and thus redundant. The extra set of rows were removed.</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Twentieth Century"/>
                <a:ea typeface="Twentieth Century"/>
                <a:cs typeface="Twentieth Century"/>
                <a:sym typeface="Twentieth Century"/>
              </a:rPr>
              <a:t>Developed a sub-dataset that refines the collection to 6 points, collective, based on the six cities. The load factors of aircraft, averages based on the flights to the six </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Twentieth Century"/>
              <a:ea typeface="Twentieth Century"/>
              <a:cs typeface="Twentieth Century"/>
              <a:sym typeface="Twentieth Century"/>
            </a:endParaRPr>
          </a:p>
        </p:txBody>
      </p:sp>
      <p:pic>
        <p:nvPicPr>
          <p:cNvPr id="285" name="Google Shape;285;p26"/>
          <p:cNvPicPr preferRelativeResize="0"/>
          <p:nvPr/>
        </p:nvPicPr>
        <p:blipFill>
          <a:blip r:embed="rId3">
            <a:alphaModFix/>
          </a:blip>
          <a:stretch>
            <a:fillRect/>
          </a:stretch>
        </p:blipFill>
        <p:spPr>
          <a:xfrm>
            <a:off x="1957850" y="4441000"/>
            <a:ext cx="8023374" cy="2245775"/>
          </a:xfrm>
          <a:prstGeom prst="rect">
            <a:avLst/>
          </a:prstGeom>
          <a:noFill/>
          <a:ln cap="flat" cmpd="sng" w="38100">
            <a:solidFill>
              <a:srgbClr val="E18405"/>
            </a:solidFill>
            <a:prstDash val="lgDash"/>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1141413" y="618518"/>
            <a:ext cx="9905998" cy="39843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40"/>
              <a:buFont typeface="Twentieth Century"/>
              <a:buNone/>
            </a:pPr>
            <a:r>
              <a:rPr lang="en-US" sz="3240"/>
              <a:t>STATISTICAL ANALYSIS</a:t>
            </a:r>
            <a:endParaRPr sz="3240"/>
          </a:p>
        </p:txBody>
      </p:sp>
      <p:pic>
        <p:nvPicPr>
          <p:cNvPr id="291" name="Google Shape;291;p27"/>
          <p:cNvPicPr preferRelativeResize="0"/>
          <p:nvPr/>
        </p:nvPicPr>
        <p:blipFill rotWithShape="1">
          <a:blip r:embed="rId3">
            <a:alphaModFix/>
          </a:blip>
          <a:srcRect b="0" l="0" r="0" t="0"/>
          <a:stretch/>
        </p:blipFill>
        <p:spPr>
          <a:xfrm>
            <a:off x="27907703" y="11373496"/>
            <a:ext cx="3641725" cy="4226297"/>
          </a:xfrm>
          <a:prstGeom prst="rect">
            <a:avLst/>
          </a:prstGeom>
          <a:noFill/>
          <a:ln cap="flat" cmpd="sng" w="28575">
            <a:solidFill>
              <a:schemeClr val="lt1"/>
            </a:solidFill>
            <a:prstDash val="lgDashDot"/>
            <a:round/>
            <a:headEnd len="sm" w="sm" type="none"/>
            <a:tailEnd len="sm" w="sm" type="none"/>
          </a:ln>
        </p:spPr>
      </p:pic>
      <p:pic>
        <p:nvPicPr>
          <p:cNvPr id="292" name="Google Shape;292;p27"/>
          <p:cNvPicPr preferRelativeResize="0"/>
          <p:nvPr/>
        </p:nvPicPr>
        <p:blipFill rotWithShape="1">
          <a:blip r:embed="rId4">
            <a:alphaModFix/>
          </a:blip>
          <a:srcRect b="0" l="0" r="0" t="0"/>
          <a:stretch/>
        </p:blipFill>
        <p:spPr>
          <a:xfrm>
            <a:off x="8277762" y="1433031"/>
            <a:ext cx="3700593" cy="4285859"/>
          </a:xfrm>
          <a:prstGeom prst="rect">
            <a:avLst/>
          </a:prstGeom>
          <a:noFill/>
          <a:ln>
            <a:noFill/>
          </a:ln>
        </p:spPr>
      </p:pic>
      <p:sp>
        <p:nvSpPr>
          <p:cNvPr id="293" name="Google Shape;293;p27"/>
          <p:cNvSpPr txBox="1"/>
          <p:nvPr/>
        </p:nvSpPr>
        <p:spPr>
          <a:xfrm>
            <a:off x="4648397" y="1129172"/>
            <a:ext cx="2948299" cy="5355312"/>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lt1"/>
              </a:buClr>
              <a:buSzPts val="1800"/>
              <a:buFont typeface="Noto Sans Symbols"/>
              <a:buChar char="❖"/>
            </a:pPr>
            <a:r>
              <a:rPr lang="en-US" sz="1800">
                <a:solidFill>
                  <a:schemeClr val="lt1"/>
                </a:solidFill>
                <a:latin typeface="Constantia"/>
                <a:ea typeface="Constantia"/>
                <a:cs typeface="Constantia"/>
                <a:sym typeface="Constantia"/>
              </a:rPr>
              <a:t>In F</a:t>
            </a:r>
            <a:r>
              <a:rPr lang="en-US" sz="1800">
                <a:solidFill>
                  <a:schemeClr val="lt1"/>
                </a:solidFill>
                <a:latin typeface="Constantia"/>
                <a:ea typeface="Constantia"/>
                <a:cs typeface="Constantia"/>
                <a:sym typeface="Constantia"/>
              </a:rPr>
              <a:t>igure 3</a:t>
            </a:r>
            <a:r>
              <a:rPr lang="en-US" sz="1800">
                <a:solidFill>
                  <a:schemeClr val="lt1"/>
                </a:solidFill>
                <a:latin typeface="Constantia"/>
                <a:ea typeface="Constantia"/>
                <a:cs typeface="Constantia"/>
                <a:sym typeface="Constantia"/>
              </a:rPr>
              <a:t>, each dot on the scatter plot represents a flight from the BTS database. passenger population at the airport:</a:t>
            </a:r>
            <a:endParaRPr/>
          </a:p>
          <a:p>
            <a:pPr indent="-228600" lvl="0" marL="342900" marR="0" rtl="0" algn="ctr">
              <a:spcBef>
                <a:spcPts val="0"/>
              </a:spcBef>
              <a:spcAft>
                <a:spcPts val="0"/>
              </a:spcAft>
              <a:buClr>
                <a:schemeClr val="lt1"/>
              </a:buClr>
              <a:buSzPts val="1800"/>
              <a:buFont typeface="Noto Sans Symbols"/>
              <a:buNone/>
            </a:pPr>
            <a:r>
              <a:t/>
            </a:r>
            <a:endParaRPr sz="1800">
              <a:solidFill>
                <a:schemeClr val="lt1"/>
              </a:solidFill>
              <a:latin typeface="Constantia"/>
              <a:ea typeface="Constantia"/>
              <a:cs typeface="Constantia"/>
              <a:sym typeface="Constantia"/>
            </a:endParaRPr>
          </a:p>
          <a:p>
            <a:pPr indent="-342900" lvl="0" marL="342900" marR="0" rtl="0" algn="ctr">
              <a:spcBef>
                <a:spcPts val="0"/>
              </a:spcBef>
              <a:spcAft>
                <a:spcPts val="0"/>
              </a:spcAft>
              <a:buClr>
                <a:schemeClr val="lt1"/>
              </a:buClr>
              <a:buSzPts val="1800"/>
              <a:buFont typeface="Noto Sans Symbols"/>
              <a:buChar char="❖"/>
            </a:pPr>
            <a:r>
              <a:rPr lang="en-US" sz="1800">
                <a:solidFill>
                  <a:schemeClr val="lt1"/>
                </a:solidFill>
                <a:latin typeface="Constantia"/>
                <a:ea typeface="Constantia"/>
                <a:cs typeface="Constantia"/>
                <a:sym typeface="Constantia"/>
              </a:rPr>
              <a:t>Figure 4 represents the breakdown of flights, Southwest Airlines provide a balanced baseline from having the most flights to these major cities. Further, HJ_ATL is the home hub for Delta and Southwest, making them great data banks for enplaning flights.</a:t>
            </a:r>
            <a:endParaRPr sz="1800">
              <a:solidFill>
                <a:schemeClr val="lt1"/>
              </a:solidFill>
              <a:latin typeface="Constantia"/>
              <a:ea typeface="Constantia"/>
              <a:cs typeface="Constantia"/>
              <a:sym typeface="Constantia"/>
            </a:endParaRPr>
          </a:p>
        </p:txBody>
      </p:sp>
      <p:pic>
        <p:nvPicPr>
          <p:cNvPr id="294" name="Google Shape;294;p27"/>
          <p:cNvPicPr preferRelativeResize="0"/>
          <p:nvPr/>
        </p:nvPicPr>
        <p:blipFill rotWithShape="1">
          <a:blip r:embed="rId5">
            <a:alphaModFix/>
          </a:blip>
          <a:srcRect b="0" l="0" r="12929" t="0"/>
          <a:stretch/>
        </p:blipFill>
        <p:spPr>
          <a:xfrm>
            <a:off x="249500" y="1832550"/>
            <a:ext cx="4685076" cy="3332300"/>
          </a:xfrm>
          <a:prstGeom prst="rect">
            <a:avLst/>
          </a:prstGeom>
          <a:noFill/>
          <a:ln>
            <a:noFill/>
          </a:ln>
        </p:spPr>
      </p:pic>
      <p:sp>
        <p:nvSpPr>
          <p:cNvPr id="295" name="Google Shape;295;p27"/>
          <p:cNvSpPr txBox="1"/>
          <p:nvPr/>
        </p:nvSpPr>
        <p:spPr>
          <a:xfrm>
            <a:off x="2013638" y="5465450"/>
            <a:ext cx="1156800" cy="6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Twentieth Century"/>
                <a:ea typeface="Twentieth Century"/>
                <a:cs typeface="Twentieth Century"/>
                <a:sym typeface="Twentieth Century"/>
              </a:rPr>
              <a:t>[3]</a:t>
            </a:r>
            <a:endParaRPr sz="1800">
              <a:solidFill>
                <a:srgbClr val="FFFFFF"/>
              </a:solidFill>
              <a:latin typeface="Twentieth Century"/>
              <a:ea typeface="Twentieth Century"/>
              <a:cs typeface="Twentieth Century"/>
              <a:sym typeface="Twentieth Century"/>
            </a:endParaRPr>
          </a:p>
        </p:txBody>
      </p:sp>
      <p:sp>
        <p:nvSpPr>
          <p:cNvPr id="296" name="Google Shape;296;p27"/>
          <p:cNvSpPr txBox="1"/>
          <p:nvPr/>
        </p:nvSpPr>
        <p:spPr>
          <a:xfrm>
            <a:off x="9695900" y="5925450"/>
            <a:ext cx="864300" cy="3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Twentieth Century"/>
                <a:ea typeface="Twentieth Century"/>
                <a:cs typeface="Twentieth Century"/>
                <a:sym typeface="Twentieth Century"/>
              </a:rPr>
              <a:t>[4]</a:t>
            </a:r>
            <a:endParaRPr sz="1800">
              <a:solidFill>
                <a:srgbClr val="FFFFFF"/>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